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56" r:id="rId5"/>
    <p:sldId id="271" r:id="rId6"/>
    <p:sldId id="279" r:id="rId7"/>
    <p:sldId id="281" r:id="rId8"/>
    <p:sldId id="280" r:id="rId9"/>
    <p:sldId id="257" r:id="rId10"/>
    <p:sldId id="287" r:id="rId11"/>
    <p:sldId id="289" r:id="rId12"/>
    <p:sldId id="288" r:id="rId13"/>
    <p:sldId id="275" r:id="rId14"/>
    <p:sldId id="286" r:id="rId15"/>
    <p:sldId id="284" r:id="rId16"/>
    <p:sldId id="285" r:id="rId17"/>
    <p:sldId id="283"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87"/>
            <p14:sldId id="289"/>
            <p14:sldId id="288"/>
            <p14:sldId id="275"/>
            <p14:sldId id="286"/>
            <p14:sldId id="284"/>
            <p14:sldId id="285"/>
            <p14:sldId id="283"/>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12/16/2023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12/16/2023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urajk46/HomeRentalSyst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531" y="437322"/>
            <a:ext cx="9441192" cy="2133600"/>
          </a:xfrm>
        </p:spPr>
        <p:txBody>
          <a:bodyPr anchor="ctr" anchorCtr="0">
            <a:norm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Educational Project</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a:solidFill>
                  <a:schemeClr val="bg1"/>
                </a:solidFill>
                <a:latin typeface="Times New Roman" panose="02020603050405020304" pitchFamily="18" charset="0"/>
                <a:cs typeface="Times New Roman" panose="02020603050405020304" pitchFamily="18" charset="0"/>
              </a:rPr>
              <a:t>Home Rental System</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7275444" y="4637313"/>
            <a:ext cx="4611756" cy="1898085"/>
          </a:xfrm>
        </p:spPr>
        <p:txBody>
          <a:bodyPr>
            <a:noAutofit/>
          </a:bodyPr>
          <a:lstStyle/>
          <a:p>
            <a:pPr marL="0" indent="0" algn="ctr">
              <a:lnSpc>
                <a:spcPct val="100000"/>
              </a:lnSpc>
              <a:spcBef>
                <a:spcPts val="0"/>
              </a:spcBef>
              <a:buNone/>
            </a:pPr>
            <a:r>
              <a:rPr lang="en-US" sz="2000" b="1" dirty="0">
                <a:solidFill>
                  <a:schemeClr val="bg1"/>
                </a:solidFill>
                <a:latin typeface="Times New Roman" panose="02020603050405020304" pitchFamily="18" charset="0"/>
                <a:cs typeface="Times New Roman" panose="02020603050405020304" pitchFamily="18" charset="0"/>
              </a:rPr>
              <a:t>Submitted By</a:t>
            </a:r>
          </a:p>
          <a:p>
            <a:pPr marL="0" indent="0">
              <a:lnSpc>
                <a:spcPct val="100000"/>
              </a:lnSpc>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	           Ganesh Todkari</a:t>
            </a:r>
          </a:p>
          <a:p>
            <a:pPr marL="0" indent="0">
              <a:lnSpc>
                <a:spcPct val="100000"/>
              </a:lnSpc>
              <a:spcBef>
                <a:spcPts val="0"/>
              </a:spcBef>
              <a:buNone/>
            </a:pPr>
            <a:r>
              <a:rPr lang="en-US" sz="1800" dirty="0">
                <a:solidFill>
                  <a:schemeClr val="bg1"/>
                </a:solidFill>
                <a:latin typeface="Times New Roman" panose="02020603050405020304" pitchFamily="18" charset="0"/>
                <a:cs typeface="Times New Roman" panose="02020603050405020304" pitchFamily="18" charset="0"/>
              </a:rPr>
              <a:t>	           Shubham Yeole</a:t>
            </a:r>
          </a:p>
        </p:txBody>
      </p:sp>
      <p:sp>
        <p:nvSpPr>
          <p:cNvPr id="9" name="TextBox 8">
            <a:extLst>
              <a:ext uri="{FF2B5EF4-FFF2-40B4-BE49-F238E27FC236}">
                <a16:creationId xmlns:a16="http://schemas.microsoft.com/office/drawing/2014/main" id="{CF8F6EF7-2DDF-B6D1-6CB5-28DC111C5212}"/>
              </a:ext>
            </a:extLst>
          </p:cNvPr>
          <p:cNvSpPr txBox="1"/>
          <p:nvPr/>
        </p:nvSpPr>
        <p:spPr>
          <a:xfrm>
            <a:off x="723226" y="4955552"/>
            <a:ext cx="2757091" cy="707886"/>
          </a:xfrm>
          <a:prstGeom prst="rect">
            <a:avLst/>
          </a:prstGeom>
          <a:noFill/>
        </p:spPr>
        <p:txBody>
          <a:bodyPr wrap="square">
            <a:spAutoFit/>
          </a:bodyPr>
          <a:lstStyle/>
          <a:p>
            <a:pPr algn="ctr">
              <a:lnSpc>
                <a:spcPct val="100000"/>
              </a:lnSpc>
            </a:pPr>
            <a:r>
              <a:rPr lang="en-IN" sz="2000" b="1" strike="noStrike" spc="-1" dirty="0">
                <a:solidFill>
                  <a:schemeClr val="bg1"/>
                </a:solidFill>
                <a:uFill>
                  <a:solidFill>
                    <a:srgbClr val="FFFFFF"/>
                  </a:solidFill>
                </a:uFill>
                <a:latin typeface="Arial" panose="020B0604020202020204"/>
                <a:ea typeface="SimSun" panose="02010600030101010101" pitchFamily="2" charset="-122"/>
              </a:rPr>
              <a:t>Guided By</a:t>
            </a:r>
            <a:endParaRPr lang="en-IN" sz="2000" b="1" strike="noStrike" spc="-1" dirty="0">
              <a:solidFill>
                <a:schemeClr val="bg1"/>
              </a:solidFill>
              <a:uFill>
                <a:solidFill>
                  <a:srgbClr val="FFFFFF"/>
                </a:solidFill>
              </a:uFill>
              <a:latin typeface="Arial" panose="020B0604020202020204"/>
            </a:endParaRPr>
          </a:p>
          <a:p>
            <a:pPr algn="ctr">
              <a:lnSpc>
                <a:spcPct val="100000"/>
              </a:lnSpc>
            </a:pPr>
            <a:r>
              <a:rPr lang="en-IN" sz="2000" b="0" strike="noStrike" spc="-1" dirty="0">
                <a:solidFill>
                  <a:schemeClr val="bg1"/>
                </a:solidFill>
                <a:uFill>
                  <a:solidFill>
                    <a:srgbClr val="FFFFFF"/>
                  </a:solidFill>
                </a:uFill>
                <a:latin typeface="Arial" panose="020B0604020202020204"/>
                <a:ea typeface="SimSun" panose="02010600030101010101" pitchFamily="2" charset="-122"/>
              </a:rPr>
              <a:t>Mrs: </a:t>
            </a:r>
            <a:r>
              <a:rPr lang="en-IN" sz="2000" spc="-1" dirty="0">
                <a:solidFill>
                  <a:schemeClr val="bg1"/>
                </a:solidFill>
                <a:uFill>
                  <a:solidFill>
                    <a:srgbClr val="FFFFFF"/>
                  </a:solidFill>
                </a:uFill>
                <a:latin typeface="Arial" panose="020B0604020202020204"/>
                <a:ea typeface="SimSun" panose="02010600030101010101" pitchFamily="2" charset="-122"/>
              </a:rPr>
              <a:t>Akshay Kulkarni</a:t>
            </a:r>
            <a:endParaRPr lang="en-IN" sz="2000" b="0" strike="noStrike" spc="-1" dirty="0">
              <a:solidFill>
                <a:schemeClr val="bg1"/>
              </a:solidFill>
              <a:uFill>
                <a:solidFill>
                  <a:srgbClr val="FFFFFF"/>
                </a:solidFill>
              </a:uFill>
              <a:latin typeface="Arial" panose="020B0604020202020204"/>
            </a:endParaRP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36948A-A7D8-3007-2550-6024584D6904}"/>
              </a:ext>
            </a:extLst>
          </p:cNvPr>
          <p:cNvSpPr>
            <a:spLocks noGrp="1"/>
          </p:cNvSpPr>
          <p:nvPr>
            <p:ph type="title"/>
          </p:nvPr>
        </p:nvSpPr>
        <p:spPr>
          <a:xfrm>
            <a:off x="3304163" y="487813"/>
            <a:ext cx="6877119" cy="640080"/>
          </a:xfrm>
        </p:spPr>
        <p:txBody>
          <a:bodyPr/>
          <a:lstStyle/>
          <a:p>
            <a:r>
              <a:rPr lang="en-IN" b="1" dirty="0">
                <a:latin typeface="Times New Roman" panose="02020603050405020304" pitchFamily="18" charset="0"/>
                <a:cs typeface="Times New Roman" panose="02020603050405020304" pitchFamily="18" charset="0"/>
              </a:rPr>
              <a:t>Division of work within team</a:t>
            </a:r>
          </a:p>
        </p:txBody>
      </p:sp>
      <p:sp>
        <p:nvSpPr>
          <p:cNvPr id="3" name="TextBox 2">
            <a:extLst>
              <a:ext uri="{FF2B5EF4-FFF2-40B4-BE49-F238E27FC236}">
                <a16:creationId xmlns:a16="http://schemas.microsoft.com/office/drawing/2014/main" id="{C096329E-35AF-03B1-0169-6895DFF439CF}"/>
              </a:ext>
            </a:extLst>
          </p:cNvPr>
          <p:cNvSpPr txBox="1"/>
          <p:nvPr/>
        </p:nvSpPr>
        <p:spPr>
          <a:xfrm>
            <a:off x="521207" y="1351796"/>
            <a:ext cx="9541565" cy="2585323"/>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Suraj Kushire :</a:t>
            </a:r>
            <a:r>
              <a:rPr lang="en-IN" sz="1800" dirty="0"/>
              <a:t> Implemented the </a:t>
            </a:r>
            <a:r>
              <a:rPr lang="en-IN" dirty="0">
                <a:latin typeface="Times New Roman" panose="02020603050405020304" pitchFamily="18" charset="0"/>
                <a:cs typeface="Times New Roman" panose="02020603050405020304" pitchFamily="18" charset="0"/>
              </a:rPr>
              <a:t>S</a:t>
            </a:r>
            <a:r>
              <a:rPr lang="en-IN" sz="1800" dirty="0">
                <a:latin typeface="Times New Roman" panose="02020603050405020304" pitchFamily="18" charset="0"/>
                <a:cs typeface="Times New Roman" panose="02020603050405020304" pitchFamily="18" charset="0"/>
              </a:rPr>
              <a:t>howAll properties, Tenants and Payment</a:t>
            </a:r>
            <a:endParaRPr lang="en-IN" sz="1800" spc="-1" dirty="0">
              <a:uFill>
                <a:solidFill>
                  <a:srgbClr val="FFFFFF"/>
                </a:solidFill>
              </a:uFill>
              <a:latin typeface="Times New Roman" panose="02020603050405020304" pitchFamily="18" charset="0"/>
              <a:ea typeface="SimSun" panose="02010600030101010101" pitchFamily="2" charset="-122"/>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Shrikant Rane : Implemented login, logout and add properties</a:t>
            </a:r>
          </a:p>
          <a:p>
            <a:r>
              <a:rPr lang="en-IN" sz="1800" dirty="0">
                <a:latin typeface="Times New Roman" panose="02020603050405020304" pitchFamily="18" charset="0"/>
                <a:cs typeface="Times New Roman" panose="02020603050405020304" pitchFamily="18" charset="0"/>
              </a:rPr>
              <a:t>Shivam Sharma : Implemented on </a:t>
            </a:r>
            <a:r>
              <a:rPr lang="en-IN" sz="1800" dirty="0"/>
              <a:t>Home component for all users</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Rakesh Bhoite:	Implemented Register pages for all users</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Stages at which Coordination was needed </a:t>
            </a:r>
          </a:p>
          <a:p>
            <a:pPr marL="0" indent="0">
              <a:buNone/>
            </a:pPr>
            <a:r>
              <a:rPr lang="en-IN" sz="1800" dirty="0">
                <a:latin typeface="Times New Roman" panose="02020603050405020304" pitchFamily="18" charset="0"/>
                <a:cs typeface="Times New Roman" panose="02020603050405020304" pitchFamily="18" charset="0"/>
              </a:rPr>
              <a:t>                     Most of the coordination was needed when complete UI needed to be rendered using React,</a:t>
            </a:r>
          </a:p>
          <a:p>
            <a:pPr marL="0" indent="0">
              <a:buNone/>
            </a:pPr>
            <a:r>
              <a:rPr lang="en-IN" sz="1800" dirty="0">
                <a:latin typeface="Times New Roman" panose="02020603050405020304" pitchFamily="18" charset="0"/>
                <a:cs typeface="Times New Roman" panose="02020603050405020304" pitchFamily="18" charset="0"/>
              </a:rPr>
              <a:t>                         Every one worked together for designing the database (Backend)</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3B47-D7C4-4930-4740-AEADDB9CC24A}"/>
              </a:ext>
            </a:extLst>
          </p:cNvPr>
          <p:cNvSpPr>
            <a:spLocks noGrp="1"/>
          </p:cNvSpPr>
          <p:nvPr>
            <p:ph type="title"/>
          </p:nvPr>
        </p:nvSpPr>
        <p:spPr>
          <a:xfrm>
            <a:off x="3516198" y="448056"/>
            <a:ext cx="4845923" cy="640080"/>
          </a:xfrm>
        </p:spPr>
        <p:txBody>
          <a:bodyPr>
            <a:noAutofit/>
          </a:bodyPr>
          <a:lstStyle/>
          <a:p>
            <a:r>
              <a:rPr lang="en-US" sz="3000" b="1" dirty="0">
                <a:latin typeface="Times New Roman" panose="02020603050405020304" pitchFamily="18" charset="0"/>
                <a:cs typeface="Times New Roman" panose="02020603050405020304" pitchFamily="18" charset="0"/>
              </a:rPr>
              <a:t>Use of GitHub in the project</a:t>
            </a:r>
            <a:endParaRPr lang="en-IN" sz="3000" b="1" dirty="0"/>
          </a:p>
        </p:txBody>
      </p:sp>
      <p:sp>
        <p:nvSpPr>
          <p:cNvPr id="3" name="Content Placeholder 2">
            <a:extLst>
              <a:ext uri="{FF2B5EF4-FFF2-40B4-BE49-F238E27FC236}">
                <a16:creationId xmlns:a16="http://schemas.microsoft.com/office/drawing/2014/main" id="{D95CB0C0-1A98-B89C-A8EE-1146CE983CF1}"/>
              </a:ext>
            </a:extLst>
          </p:cNvPr>
          <p:cNvSpPr>
            <a:spLocks noGrp="1"/>
          </p:cNvSpPr>
          <p:nvPr>
            <p:ph sz="quarter" idx="10"/>
          </p:nvPr>
        </p:nvSpPr>
        <p:spPr>
          <a:xfrm>
            <a:off x="539495" y="1435608"/>
            <a:ext cx="10234521" cy="580909"/>
          </a:xfrm>
        </p:spPr>
        <p:txBody>
          <a:bodyPr>
            <a:normAutofit fontScale="85000" lnSpcReduction="20000"/>
          </a:bodyPr>
          <a:lstStyle/>
          <a:p>
            <a:r>
              <a:rPr lang="en-US" sz="2000" b="1" dirty="0">
                <a:solidFill>
                  <a:schemeClr val="tx1"/>
                </a:solidFill>
              </a:rPr>
              <a:t>Git Url:  </a:t>
            </a:r>
            <a:r>
              <a:rPr lang="en-US" sz="2000" b="1" dirty="0">
                <a:solidFill>
                  <a:srgbClr val="0070C0"/>
                </a:solidFill>
                <a:hlinkClick r:id="rId2">
                  <a:extLst>
                    <a:ext uri="{A12FA001-AC4F-418D-AE19-62706E023703}">
                      <ahyp:hlinkClr xmlns:ahyp="http://schemas.microsoft.com/office/drawing/2018/hyperlinkcolor" val="tx"/>
                    </a:ext>
                  </a:extLst>
                </a:hlinkClick>
              </a:rPr>
              <a:t>https://github.com/surajk46/HomeRentalSystem</a:t>
            </a:r>
            <a:endParaRPr lang="en-US" sz="2000" b="1" dirty="0">
              <a:solidFill>
                <a:srgbClr val="0070C0"/>
              </a:solidFill>
            </a:endParaRPr>
          </a:p>
          <a:p>
            <a:endParaRPr lang="en-US" sz="2000" b="1" dirty="0">
              <a:solidFill>
                <a:schemeClr val="tx1"/>
              </a:solidFill>
            </a:endParaRPr>
          </a:p>
        </p:txBody>
      </p:sp>
      <p:pic>
        <p:nvPicPr>
          <p:cNvPr id="6" name="Picture 5">
            <a:extLst>
              <a:ext uri="{FF2B5EF4-FFF2-40B4-BE49-F238E27FC236}">
                <a16:creationId xmlns:a16="http://schemas.microsoft.com/office/drawing/2014/main" id="{AF693AD6-3FF6-6357-9042-8BDD0DD3E050}"/>
              </a:ext>
            </a:extLst>
          </p:cNvPr>
          <p:cNvPicPr>
            <a:picLocks noChangeAspect="1"/>
          </p:cNvPicPr>
          <p:nvPr/>
        </p:nvPicPr>
        <p:blipFill>
          <a:blip r:embed="rId3"/>
          <a:stretch>
            <a:fillRect/>
          </a:stretch>
        </p:blipFill>
        <p:spPr>
          <a:xfrm>
            <a:off x="608810" y="1846555"/>
            <a:ext cx="8251105" cy="5011445"/>
          </a:xfrm>
          <a:prstGeom prst="rect">
            <a:avLst/>
          </a:prstGeom>
        </p:spPr>
      </p:pic>
    </p:spTree>
    <p:extLst>
      <p:ext uri="{BB962C8B-B14F-4D97-AF65-F5344CB8AC3E}">
        <p14:creationId xmlns:p14="http://schemas.microsoft.com/office/powerpoint/2010/main" val="27050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F56F-7B6D-F8B6-89CF-A36D6BE1A521}"/>
              </a:ext>
            </a:extLst>
          </p:cNvPr>
          <p:cNvSpPr>
            <a:spLocks noGrp="1"/>
          </p:cNvSpPr>
          <p:nvPr>
            <p:ph type="title"/>
          </p:nvPr>
        </p:nvSpPr>
        <p:spPr>
          <a:xfrm>
            <a:off x="3750365" y="448056"/>
            <a:ext cx="4081670" cy="640080"/>
          </a:xfrm>
        </p:spPr>
        <p:txBody>
          <a:bodyPr>
            <a:noAutofit/>
          </a:bodyPr>
          <a:lstStyle/>
          <a:p>
            <a:r>
              <a:rPr lang="en-US" sz="3000" dirty="0">
                <a:solidFill>
                  <a:schemeClr val="tx1"/>
                </a:solidFill>
                <a:latin typeface="Times New Roman" panose="02020603050405020304" pitchFamily="18" charset="0"/>
                <a:cs typeface="Times New Roman" panose="02020603050405020304" pitchFamily="18" charset="0"/>
              </a:rPr>
              <a:t>Future extension if any</a:t>
            </a:r>
            <a:endParaRPr lang="en-IN" sz="3000" dirty="0">
              <a:solidFill>
                <a:schemeClr val="tx1"/>
              </a:solidFill>
            </a:endParaRPr>
          </a:p>
        </p:txBody>
      </p:sp>
      <p:sp>
        <p:nvSpPr>
          <p:cNvPr id="3" name="Content Placeholder 2">
            <a:extLst>
              <a:ext uri="{FF2B5EF4-FFF2-40B4-BE49-F238E27FC236}">
                <a16:creationId xmlns:a16="http://schemas.microsoft.com/office/drawing/2014/main" id="{427410C7-B9FC-2BCD-6E1B-32438671CED9}"/>
              </a:ext>
            </a:extLst>
          </p:cNvPr>
          <p:cNvSpPr>
            <a:spLocks noGrp="1"/>
          </p:cNvSpPr>
          <p:nvPr>
            <p:ph sz="quarter" idx="10"/>
          </p:nvPr>
        </p:nvSpPr>
        <p:spPr>
          <a:xfrm>
            <a:off x="539495" y="1435608"/>
            <a:ext cx="10340539" cy="3977640"/>
          </a:xfrm>
        </p:spPr>
        <p:txBody>
          <a:bodyPr>
            <a:noAutofit/>
          </a:bodyPr>
          <a:lstStyle/>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Future extensions for the Home Rental project could include:</a:t>
            </a:r>
          </a:p>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Mobile App Development:</a:t>
            </a:r>
            <a:r>
              <a:rPr lang="en-US" sz="1800" dirty="0">
                <a:solidFill>
                  <a:schemeClr val="tx1"/>
                </a:solidFill>
                <a:latin typeface="Times New Roman" panose="02020603050405020304" pitchFamily="18" charset="0"/>
                <a:cs typeface="Times New Roman" panose="02020603050405020304" pitchFamily="18" charset="0"/>
              </a:rPr>
              <a:t> Creating mobile apps for Android and iOS to enhance user accessibility and engagement.</a:t>
            </a:r>
          </a:p>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Payment Integration:</a:t>
            </a:r>
            <a:r>
              <a:rPr lang="en-US" sz="1800" dirty="0">
                <a:solidFill>
                  <a:schemeClr val="tx1"/>
                </a:solidFill>
                <a:latin typeface="Times New Roman" panose="02020603050405020304" pitchFamily="18" charset="0"/>
                <a:cs typeface="Times New Roman" panose="02020603050405020304" pitchFamily="18" charset="0"/>
              </a:rPr>
              <a:t> Integrating payment gateways for seamless rental transactions and secure online payments.</a:t>
            </a:r>
          </a:p>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Advanced Search Filters:</a:t>
            </a:r>
            <a:r>
              <a:rPr lang="en-US" sz="1800" dirty="0">
                <a:solidFill>
                  <a:schemeClr val="tx1"/>
                </a:solidFill>
                <a:latin typeface="Times New Roman" panose="02020603050405020304" pitchFamily="18" charset="0"/>
                <a:cs typeface="Times New Roman" panose="02020603050405020304" pitchFamily="18" charset="0"/>
              </a:rPr>
              <a:t> Implementing advanced search options like filtering by amenities, location, and price range.</a:t>
            </a:r>
          </a:p>
          <a:p>
            <a:pPr>
              <a:lnSpc>
                <a:spcPct val="100000"/>
              </a:lnSpc>
            </a:pPr>
            <a:r>
              <a:rPr lang="en-US" sz="1800" b="1" dirty="0">
                <a:solidFill>
                  <a:schemeClr val="tx1"/>
                </a:solidFill>
                <a:latin typeface="Times New Roman" panose="02020603050405020304" pitchFamily="18" charset="0"/>
                <a:cs typeface="Times New Roman" panose="02020603050405020304" pitchFamily="18" charset="0"/>
              </a:rPr>
              <a:t>Rating and Reviews:</a:t>
            </a:r>
            <a:r>
              <a:rPr lang="en-US" sz="1800" dirty="0">
                <a:solidFill>
                  <a:schemeClr val="tx1"/>
                </a:solidFill>
                <a:latin typeface="Times New Roman" panose="02020603050405020304" pitchFamily="18" charset="0"/>
                <a:cs typeface="Times New Roman" panose="02020603050405020304" pitchFamily="18" charset="0"/>
              </a:rPr>
              <a:t> Adding a rating and review system for properties and tenants to build trust within the community.</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25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0647-1D27-BD6F-CB41-528456636461}"/>
              </a:ext>
            </a:extLst>
          </p:cNvPr>
          <p:cNvSpPr>
            <a:spLocks noGrp="1"/>
          </p:cNvSpPr>
          <p:nvPr>
            <p:ph type="title"/>
          </p:nvPr>
        </p:nvSpPr>
        <p:spPr>
          <a:xfrm>
            <a:off x="5022575" y="448056"/>
            <a:ext cx="1563756" cy="640080"/>
          </a:xfrm>
        </p:spPr>
        <p:txBody>
          <a:bodyPr>
            <a:normAutofit/>
          </a:bodyPr>
          <a:lstStyle/>
          <a:p>
            <a:r>
              <a:rPr lang="en-US" sz="3000" b="1" dirty="0">
                <a:latin typeface="Times New Roman" panose="02020603050405020304" pitchFamily="18" charset="0"/>
                <a:cs typeface="Times New Roman" panose="02020603050405020304" pitchFamily="18" charset="0"/>
              </a:rPr>
              <a:t>Benefits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E76019-17E8-BDF2-39B9-BA5436309FCA}"/>
              </a:ext>
            </a:extLst>
          </p:cNvPr>
          <p:cNvSpPr>
            <a:spLocks noGrp="1"/>
          </p:cNvSpPr>
          <p:nvPr>
            <p:ph sz="quarter" idx="10"/>
          </p:nvPr>
        </p:nvSpPr>
        <p:spPr>
          <a:xfrm>
            <a:off x="654061" y="1378225"/>
            <a:ext cx="10883878" cy="5031719"/>
          </a:xfrm>
        </p:spPr>
        <p:txBody>
          <a:bodyPr>
            <a:noAutofit/>
          </a:bodyPr>
          <a:lstStyle/>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Convenience for Tenants and Owners: </a:t>
            </a:r>
            <a:r>
              <a:rPr lang="en-US" sz="1800" dirty="0">
                <a:solidFill>
                  <a:schemeClr val="tx1"/>
                </a:solidFill>
                <a:latin typeface="Times New Roman" panose="02020603050405020304" pitchFamily="18" charset="0"/>
                <a:cs typeface="Times New Roman" panose="02020603050405020304" pitchFamily="18" charset="0"/>
              </a:rPr>
              <a:t>The platform streamlines the property search and rental process, making it convenient for tenants to find suitable homes and for property owners to connect with potential tenants without intermediaries.</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Transparency: </a:t>
            </a:r>
            <a:r>
              <a:rPr lang="en-US" sz="1800" dirty="0">
                <a:solidFill>
                  <a:schemeClr val="tx1"/>
                </a:solidFill>
                <a:latin typeface="Times New Roman" panose="02020603050405020304" pitchFamily="18" charset="0"/>
                <a:cs typeface="Times New Roman" panose="02020603050405020304" pitchFamily="18" charset="0"/>
              </a:rPr>
              <a:t>By providing detailed property information, images, and direct communication, the platform fosters transparency between tenants and property owners, enhancing trust and reducing misunderstandings.</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Time and Cost Savings: </a:t>
            </a:r>
            <a:r>
              <a:rPr lang="en-US" sz="1800" dirty="0">
                <a:solidFill>
                  <a:schemeClr val="tx1"/>
                </a:solidFill>
                <a:latin typeface="Times New Roman" panose="02020603050405020304" pitchFamily="18" charset="0"/>
                <a:cs typeface="Times New Roman" panose="02020603050405020304" pitchFamily="18" charset="0"/>
              </a:rPr>
              <a:t>Tenants can efficiently search and compare properties online, saving time and effort. Property owners can reach a broader audience without traditional advertising costs.</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Direct Communication: </a:t>
            </a:r>
            <a:r>
              <a:rPr lang="en-US" sz="1800" dirty="0">
                <a:solidFill>
                  <a:schemeClr val="tx1"/>
                </a:solidFill>
                <a:latin typeface="Times New Roman" panose="02020603050405020304" pitchFamily="18" charset="0"/>
                <a:cs typeface="Times New Roman" panose="02020603050405020304" pitchFamily="18" charset="0"/>
              </a:rPr>
              <a:t>Enabling direct communication between tenants and property owners fosters personalized interactions, allowing both parties to clarify terms and negotiate effectively.</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Enhanced User Experience:</a:t>
            </a:r>
            <a:r>
              <a:rPr lang="en-US" sz="1800" dirty="0">
                <a:solidFill>
                  <a:schemeClr val="tx1"/>
                </a:solidFill>
                <a:latin typeface="Times New Roman" panose="02020603050405020304" pitchFamily="18" charset="0"/>
                <a:cs typeface="Times New Roman" panose="02020603050405020304" pitchFamily="18" charset="0"/>
              </a:rPr>
              <a:t> A user-friendly interface, advanced search options to an enhanced user experience.</a:t>
            </a:r>
          </a:p>
          <a:p>
            <a:pPr algn="just">
              <a:lnSpc>
                <a:spcPct val="100000"/>
              </a:lnSpc>
            </a:pPr>
            <a:r>
              <a:rPr lang="en-US" sz="1800" b="1" dirty="0">
                <a:solidFill>
                  <a:schemeClr val="tx1"/>
                </a:solidFill>
                <a:latin typeface="Times New Roman" panose="02020603050405020304" pitchFamily="18" charset="0"/>
                <a:cs typeface="Times New Roman" panose="02020603050405020304" pitchFamily="18" charset="0"/>
              </a:rPr>
              <a:t>Efficient Management: </a:t>
            </a:r>
            <a:r>
              <a:rPr lang="en-US" sz="1800" dirty="0">
                <a:solidFill>
                  <a:schemeClr val="tx1"/>
                </a:solidFill>
                <a:latin typeface="Times New Roman" panose="02020603050405020304" pitchFamily="18" charset="0"/>
                <a:cs typeface="Times New Roman" panose="02020603050405020304" pitchFamily="18" charset="0"/>
              </a:rPr>
              <a:t>The administrator module allows efficient management, and moderation of properties and user accounts.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2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6C78-D63A-9E4F-6C85-24D8ABAE5638}"/>
              </a:ext>
            </a:extLst>
          </p:cNvPr>
          <p:cNvSpPr>
            <a:spLocks noGrp="1"/>
          </p:cNvSpPr>
          <p:nvPr>
            <p:ph type="title"/>
          </p:nvPr>
        </p:nvSpPr>
        <p:spPr>
          <a:xfrm>
            <a:off x="4823792" y="448056"/>
            <a:ext cx="2279374" cy="640080"/>
          </a:xfrm>
        </p:spPr>
        <p:txBody>
          <a:bodyPr>
            <a:normAutofit/>
          </a:bodyPr>
          <a:lstStyle/>
          <a:p>
            <a:r>
              <a:rPr lang="en-IN" sz="30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F9B8E67-AFE3-1FBE-8A30-EE0C36B33103}"/>
              </a:ext>
            </a:extLst>
          </p:cNvPr>
          <p:cNvSpPr>
            <a:spLocks noGrp="1"/>
          </p:cNvSpPr>
          <p:nvPr>
            <p:ph sz="quarter" idx="10"/>
          </p:nvPr>
        </p:nvSpPr>
        <p:spPr>
          <a:xfrm flipH="1" flipV="1">
            <a:off x="493777" y="1389889"/>
            <a:ext cx="45719" cy="45719"/>
          </a:xfrm>
        </p:spPr>
        <p:txBody>
          <a:bodyPr>
            <a:normAutofit fontScale="25000" lnSpcReduction="20000"/>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329F36-8598-50E0-C544-513428938C46}"/>
              </a:ext>
            </a:extLst>
          </p:cNvPr>
          <p:cNvSpPr txBox="1"/>
          <p:nvPr/>
        </p:nvSpPr>
        <p:spPr>
          <a:xfrm>
            <a:off x="734831" y="1308655"/>
            <a:ext cx="10245257" cy="2308324"/>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Challenges we faced : </a:t>
            </a:r>
            <a:r>
              <a:rPr lang="en-IN" dirty="0">
                <a:latin typeface="Times New Roman" panose="02020603050405020304" pitchFamily="18" charset="0"/>
                <a:cs typeface="Times New Roman" panose="02020603050405020304" pitchFamily="18" charset="0"/>
              </a:rPr>
              <a:t>There were many challenges that we faced like finding a write path to start with, exploring the learned technologies beyond the horizon of our course Etc.</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Things Learnt : </a:t>
            </a:r>
            <a:r>
              <a:rPr lang="en-IN" dirty="0">
                <a:latin typeface="Times New Roman" panose="02020603050405020304" pitchFamily="18" charset="0"/>
                <a:cs typeface="Times New Roman" panose="02020603050405020304" pitchFamily="18" charset="0"/>
              </a:rPr>
              <a:t>We have learnt to efficiently distribute the task within the team. We have learnt to combine all the dynamic stack of technologies together to create a fully functional software.</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Overall Experience : </a:t>
            </a:r>
            <a:r>
              <a:rPr lang="en-IN" dirty="0">
                <a:latin typeface="Times New Roman" panose="02020603050405020304" pitchFamily="18" charset="0"/>
                <a:cs typeface="Times New Roman" panose="02020603050405020304" pitchFamily="18" charset="0"/>
              </a:rPr>
              <a:t>Overall experience was very practical oriented and highly knowledgeable.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11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2FBE84-0215-4877-7D5B-AF09D8C0E122}"/>
              </a:ext>
            </a:extLst>
          </p:cNvPr>
          <p:cNvSpPr>
            <a:spLocks noGrp="1"/>
          </p:cNvSpPr>
          <p:nvPr>
            <p:ph type="title"/>
          </p:nvPr>
        </p:nvSpPr>
        <p:spPr>
          <a:xfrm>
            <a:off x="4647073" y="1045861"/>
            <a:ext cx="2897853" cy="640080"/>
          </a:xfrm>
        </p:spPr>
        <p:txBody>
          <a:bodyPr>
            <a:noAutofit/>
          </a:bodyPr>
          <a:lstStyle/>
          <a:p>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58790"/>
            <a:ext cx="1638897" cy="640080"/>
          </a:xfrm>
        </p:spPr>
        <p:txBody>
          <a:bodyPr>
            <a:noAutofit/>
          </a:bodyPr>
          <a:lstStyle/>
          <a:p>
            <a:r>
              <a:rPr lang="en-US" sz="3000" b="1" dirty="0">
                <a:latin typeface="Times New Roman" panose="02020603050405020304" pitchFamily="18" charset="0"/>
                <a:cs typeface="Times New Roman" panose="02020603050405020304" pitchFamily="18" charset="0"/>
              </a:rPr>
              <a:t>Agenda</a:t>
            </a:r>
          </a:p>
        </p:txBody>
      </p:sp>
      <p:sp>
        <p:nvSpPr>
          <p:cNvPr id="38" name="Content Placeholder 17"/>
          <p:cNvSpPr txBox="1">
            <a:spLocks/>
          </p:cNvSpPr>
          <p:nvPr/>
        </p:nvSpPr>
        <p:spPr>
          <a:xfrm>
            <a:off x="521207" y="1255556"/>
            <a:ext cx="5336254" cy="493320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Introduction​</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Architecture</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Technology platform used for project</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User roles and responsibilities</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Division of work within team</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Details of contribution of each team members</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Use of GitHub in the project</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Future extension if any</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Benefits</a:t>
            </a:r>
          </a:p>
          <a:p>
            <a:pPr marL="216000">
              <a:lnSpc>
                <a:spcPct val="100000"/>
              </a:lnSpc>
              <a:spcBef>
                <a:spcPts val="0"/>
              </a:spcBef>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A7B739-B7E9-1449-8CB1-C8A62A312414}"/>
              </a:ext>
            </a:extLst>
          </p:cNvPr>
          <p:cNvSpPr>
            <a:spLocks noGrp="1"/>
          </p:cNvSpPr>
          <p:nvPr>
            <p:ph type="title"/>
          </p:nvPr>
        </p:nvSpPr>
        <p:spPr>
          <a:xfrm>
            <a:off x="4399722" y="448056"/>
            <a:ext cx="2451652" cy="640080"/>
          </a:xfrm>
        </p:spPr>
        <p:txBody>
          <a:bodyPr>
            <a:normAutofit/>
          </a:bodyPr>
          <a:lstStyle/>
          <a:p>
            <a:r>
              <a:rPr lang="en-US" sz="3000" b="1" dirty="0">
                <a:latin typeface="Times New Roman" panose="02020603050405020304" pitchFamily="18" charset="0"/>
                <a:cs typeface="Times New Roman" panose="02020603050405020304" pitchFamily="18" charset="0"/>
              </a:rPr>
              <a:t>Introduction</a:t>
            </a:r>
            <a:endParaRPr lang="en-IN" sz="3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71115F7-F0FF-5A35-BF96-E01890EAC9A1}"/>
              </a:ext>
            </a:extLst>
          </p:cNvPr>
          <p:cNvSpPr txBox="1"/>
          <p:nvPr/>
        </p:nvSpPr>
        <p:spPr>
          <a:xfrm>
            <a:off x="781878" y="1453132"/>
            <a:ext cx="10800522" cy="424731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Purpose of project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main purpose of the Home Rental project is to provide a user-friendly online platform that connects property owners with potential tenants. This platform aims to simplify the process of renting properties, increase transparency between tenants and property owners, and eliminate the need for intermediaries like brokers.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Need</a:t>
            </a:r>
          </a:p>
          <a:p>
            <a:pPr algn="just"/>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When someone is relocating to a new location he/she faces issues for accommodation &amp; living. As well as Property owners don’t have any specific platform to advertise their properties. There is no transparency between tenants &amp; property owner</a:t>
            </a:r>
            <a:endParaRPr lang="en-US" sz="1800" b="1" kern="5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b="1" kern="50" dirty="0">
              <a:latin typeface="Times New Roman" panose="02020603050405020304" pitchFamily="18" charset="0"/>
              <a:ea typeface="SimSun" panose="02010600030101010101" pitchFamily="2" charset="-122"/>
              <a:cs typeface="Times New Roman" panose="02020603050405020304" pitchFamily="18" charset="0"/>
            </a:endParaRPr>
          </a:p>
          <a:p>
            <a:r>
              <a:rPr lang="en-US" b="1" kern="50" dirty="0">
                <a:latin typeface="Times New Roman" panose="02020603050405020304" pitchFamily="18" charset="0"/>
                <a:ea typeface="SimSun" panose="02010600030101010101" pitchFamily="2" charset="-122"/>
                <a:cs typeface="Times New Roman" panose="02020603050405020304" pitchFamily="18" charset="0"/>
              </a:rPr>
              <a:t>Beneficiaries of Project</a:t>
            </a:r>
          </a:p>
          <a:p>
            <a:pPr algn="just"/>
            <a:r>
              <a:rPr lang="en-US" kern="50" dirty="0">
                <a:latin typeface="Times New Roman" panose="02020603050405020304" pitchFamily="18" charset="0"/>
                <a:ea typeface="SimSun" panose="02010600030101010101" pitchFamily="2" charset="-122"/>
                <a:cs typeface="Times New Roman" panose="02020603050405020304" pitchFamily="18" charset="0"/>
              </a:rPr>
              <a:t>The Home Rental project benefits tenants by providing an efficient platform to find, compare, and rent properties. Property owners gain direct access to potential tenants, streamlining the rental process. The platform enhances transparency, making property transactions easier for both parties.</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628B01-428F-AFDA-577C-259E1EBE284D}"/>
              </a:ext>
            </a:extLst>
          </p:cNvPr>
          <p:cNvSpPr>
            <a:spLocks noGrp="1"/>
          </p:cNvSpPr>
          <p:nvPr>
            <p:ph type="title"/>
          </p:nvPr>
        </p:nvSpPr>
        <p:spPr>
          <a:xfrm>
            <a:off x="4098305" y="495446"/>
            <a:ext cx="3687717" cy="640080"/>
          </a:xfrm>
        </p:spPr>
        <p:txBody>
          <a:bodyPr>
            <a:normAutofit/>
          </a:bodyPr>
          <a:lstStyle/>
          <a:p>
            <a:r>
              <a:rPr lang="en-US" sz="3000" b="1" dirty="0">
                <a:latin typeface="Times New Roman" panose="02020603050405020304" pitchFamily="18" charset="0"/>
                <a:cs typeface="Times New Roman" panose="02020603050405020304" pitchFamily="18" charset="0"/>
              </a:rPr>
              <a:t>Project Architecture</a:t>
            </a:r>
            <a:endParaRPr lang="en-IN" sz="30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6FA2348-8150-FFCE-5A5A-F29025B3CE31}"/>
              </a:ext>
            </a:extLst>
          </p:cNvPr>
          <p:cNvSpPr>
            <a:spLocks noGrp="1"/>
          </p:cNvSpPr>
          <p:nvPr>
            <p:ph sz="quarter" idx="10"/>
          </p:nvPr>
        </p:nvSpPr>
        <p:spPr>
          <a:xfrm>
            <a:off x="539496" y="1435608"/>
            <a:ext cx="3065095" cy="1360601"/>
          </a:xfrm>
        </p:spPr>
        <p: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B5F89F69-587E-A936-5E9A-B8D480C6D009}"/>
              </a:ext>
            </a:extLst>
          </p:cNvPr>
          <p:cNvSpPr/>
          <p:nvPr/>
        </p:nvSpPr>
        <p:spPr>
          <a:xfrm>
            <a:off x="591644" y="3057942"/>
            <a:ext cx="2495057" cy="1200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    Front end Layer</a:t>
            </a:r>
          </a:p>
        </p:txBody>
      </p:sp>
      <p:sp>
        <p:nvSpPr>
          <p:cNvPr id="10" name="Rectangle: Rounded Corners 9">
            <a:extLst>
              <a:ext uri="{FF2B5EF4-FFF2-40B4-BE49-F238E27FC236}">
                <a16:creationId xmlns:a16="http://schemas.microsoft.com/office/drawing/2014/main" id="{A91998E7-AB08-1471-9793-90FA804A2220}"/>
              </a:ext>
            </a:extLst>
          </p:cNvPr>
          <p:cNvSpPr/>
          <p:nvPr/>
        </p:nvSpPr>
        <p:spPr>
          <a:xfrm>
            <a:off x="4694636" y="3613666"/>
            <a:ext cx="2495057" cy="1200329"/>
          </a:xfrm>
          <a:prstGeom prst="round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      Server Layer</a:t>
            </a:r>
          </a:p>
        </p:txBody>
      </p:sp>
      <p:sp>
        <p:nvSpPr>
          <p:cNvPr id="11" name="Flowchart: Magnetic Disk 10">
            <a:extLst>
              <a:ext uri="{FF2B5EF4-FFF2-40B4-BE49-F238E27FC236}">
                <a16:creationId xmlns:a16="http://schemas.microsoft.com/office/drawing/2014/main" id="{05D7617E-3C89-222B-239E-5E2382A38589}"/>
              </a:ext>
            </a:extLst>
          </p:cNvPr>
          <p:cNvSpPr/>
          <p:nvPr/>
        </p:nvSpPr>
        <p:spPr>
          <a:xfrm>
            <a:off x="8875059" y="3912861"/>
            <a:ext cx="2495057" cy="132254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latin typeface="Times New Roman" panose="02020603050405020304" pitchFamily="18" charset="0"/>
                <a:cs typeface="Times New Roman" panose="02020603050405020304" pitchFamily="18" charset="0"/>
              </a:rPr>
              <a:t>     Database Layer</a:t>
            </a:r>
          </a:p>
        </p:txBody>
      </p:sp>
      <p:cxnSp>
        <p:nvCxnSpPr>
          <p:cNvPr id="12" name="Connector: Elbow 11">
            <a:extLst>
              <a:ext uri="{FF2B5EF4-FFF2-40B4-BE49-F238E27FC236}">
                <a16:creationId xmlns:a16="http://schemas.microsoft.com/office/drawing/2014/main" id="{A2E1B12F-0D10-670A-29E8-38586AB995EA}"/>
              </a:ext>
            </a:extLst>
          </p:cNvPr>
          <p:cNvCxnSpPr>
            <a:cxnSpLocks/>
            <a:stCxn id="9" idx="3"/>
            <a:endCxn id="10" idx="1"/>
          </p:cNvCxnSpPr>
          <p:nvPr/>
        </p:nvCxnSpPr>
        <p:spPr>
          <a:xfrm>
            <a:off x="3086701" y="3658107"/>
            <a:ext cx="1607935" cy="555724"/>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Connector: Elbow 13">
            <a:extLst>
              <a:ext uri="{FF2B5EF4-FFF2-40B4-BE49-F238E27FC236}">
                <a16:creationId xmlns:a16="http://schemas.microsoft.com/office/drawing/2014/main" id="{59506E37-3715-F0B2-AC0E-14EF5817D11F}"/>
              </a:ext>
            </a:extLst>
          </p:cNvPr>
          <p:cNvCxnSpPr>
            <a:cxnSpLocks/>
            <a:stCxn id="10" idx="3"/>
          </p:cNvCxnSpPr>
          <p:nvPr/>
        </p:nvCxnSpPr>
        <p:spPr>
          <a:xfrm>
            <a:off x="7189693" y="4213831"/>
            <a:ext cx="1685366" cy="360304"/>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28DDAA2E-3875-6348-F2ED-2896855CAA3E}"/>
              </a:ext>
            </a:extLst>
          </p:cNvPr>
          <p:cNvSpPr txBox="1"/>
          <p:nvPr/>
        </p:nvSpPr>
        <p:spPr>
          <a:xfrm>
            <a:off x="4187954" y="1435608"/>
            <a:ext cx="3001739"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Server side validation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Response handling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Business Logic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operations</a:t>
            </a:r>
          </a:p>
        </p:txBody>
      </p:sp>
      <p:sp>
        <p:nvSpPr>
          <p:cNvPr id="19" name="TextBox 18">
            <a:extLst>
              <a:ext uri="{FF2B5EF4-FFF2-40B4-BE49-F238E27FC236}">
                <a16:creationId xmlns:a16="http://schemas.microsoft.com/office/drawing/2014/main" id="{AA344332-9FEB-50DE-BF70-2086A51FB5F3}"/>
              </a:ext>
            </a:extLst>
          </p:cNvPr>
          <p:cNvSpPr txBox="1"/>
          <p:nvPr/>
        </p:nvSpPr>
        <p:spPr>
          <a:xfrm>
            <a:off x="556591" y="1574107"/>
            <a:ext cx="3154018"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interfacing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Basic data validation</a:t>
            </a:r>
          </a:p>
          <a:p>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A77EBB1-ED9B-8825-2662-5DAF640470B9}"/>
              </a:ext>
            </a:extLst>
          </p:cNvPr>
          <p:cNvSpPr txBox="1"/>
          <p:nvPr/>
        </p:nvSpPr>
        <p:spPr>
          <a:xfrm>
            <a:off x="8196875" y="1297108"/>
            <a:ext cx="3173241"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Used for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Permanent data storage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level validation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access using stored procedures</a:t>
            </a:r>
          </a:p>
          <a:p>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5DAA11A-FA87-852F-DA04-69D7FD7D5567}"/>
              </a:ext>
            </a:extLst>
          </p:cNvPr>
          <p:cNvSpPr txBox="1"/>
          <p:nvPr/>
        </p:nvSpPr>
        <p:spPr>
          <a:xfrm>
            <a:off x="690139" y="4574134"/>
            <a:ext cx="2347975"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HTML, CSS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JavaScript, jQuery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ReactJS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JSON</a:t>
            </a:r>
          </a:p>
          <a:p>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7242511-6D2B-43E7-D84D-7980E7ECB25F}"/>
              </a:ext>
            </a:extLst>
          </p:cNvPr>
          <p:cNvSpPr txBox="1"/>
          <p:nvPr/>
        </p:nvSpPr>
        <p:spPr>
          <a:xfrm>
            <a:off x="4187954" y="4988195"/>
            <a:ext cx="2481610"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SpringBoot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Hibernate</a:t>
            </a:r>
          </a:p>
          <a:p>
            <a:endParaRPr lang="en-IN"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F2F4287-38BE-EB1D-2EE7-11FAD3306697}"/>
              </a:ext>
            </a:extLst>
          </p:cNvPr>
          <p:cNvSpPr txBox="1"/>
          <p:nvPr/>
        </p:nvSpPr>
        <p:spPr>
          <a:xfrm>
            <a:off x="8435929" y="5413365"/>
            <a:ext cx="2123980"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Technologies used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MySQL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9267BF-DF87-294F-25D6-B613B58096A0}"/>
              </a:ext>
            </a:extLst>
          </p:cNvPr>
          <p:cNvSpPr>
            <a:spLocks noGrp="1"/>
          </p:cNvSpPr>
          <p:nvPr>
            <p:ph type="title"/>
          </p:nvPr>
        </p:nvSpPr>
        <p:spPr>
          <a:xfrm>
            <a:off x="3955773" y="434804"/>
            <a:ext cx="4512365" cy="640080"/>
          </a:xfrm>
        </p:spPr>
        <p:txBody>
          <a:bodyPr>
            <a:noAutofit/>
          </a:bodyPr>
          <a:lstStyle/>
          <a:p>
            <a:r>
              <a:rPr lang="en-US" sz="3000" b="1" dirty="0">
                <a:latin typeface="Times New Roman" panose="02020603050405020304" pitchFamily="18" charset="0"/>
                <a:cs typeface="Times New Roman" panose="02020603050405020304" pitchFamily="18" charset="0"/>
              </a:rPr>
              <a:t>Technology platform used </a:t>
            </a:r>
            <a:endParaRPr lang="en-IN" sz="3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F48EA78-7141-976D-E72E-539135C852E0}"/>
              </a:ext>
            </a:extLst>
          </p:cNvPr>
          <p:cNvSpPr txBox="1"/>
          <p:nvPr/>
        </p:nvSpPr>
        <p:spPr>
          <a:xfrm>
            <a:off x="662609" y="1308655"/>
            <a:ext cx="10111408" cy="2862322"/>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Technologies used :</a:t>
            </a: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HTML, CSS, JavaScript, jQuery, ReactJS, JSON, SpringBoot, Hibernate, MySQL</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Reason :</a:t>
            </a: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HTML CSS and JavaScript are used for frontend part for static web pages.</a:t>
            </a: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React JS is used for rendering the dynamic web pages and to create a single page application where only particular part of web page is rendered without altering complete web page. </a:t>
            </a: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SpringBoot is used for server side processing wherein in connection with database is established from server and required data is manipulated and sent to client side.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763E3-B313-62B5-3374-EB1A9268CEB1}"/>
              </a:ext>
            </a:extLst>
          </p:cNvPr>
          <p:cNvSpPr>
            <a:spLocks noGrp="1"/>
          </p:cNvSpPr>
          <p:nvPr>
            <p:ph type="title"/>
          </p:nvPr>
        </p:nvSpPr>
        <p:spPr>
          <a:xfrm>
            <a:off x="3352800" y="461308"/>
            <a:ext cx="5247861" cy="640080"/>
          </a:xfrm>
        </p:spPr>
        <p:txBody>
          <a:bodyPr>
            <a:normAutofit/>
          </a:bodyPr>
          <a:lstStyle/>
          <a:p>
            <a:r>
              <a:rPr lang="en-IN" sz="3000" b="1" dirty="0">
                <a:latin typeface="Times New Roman" panose="02020603050405020304" pitchFamily="18" charset="0"/>
                <a:cs typeface="Times New Roman" panose="02020603050405020304" pitchFamily="18" charset="0"/>
              </a:rPr>
              <a:t>User roles and responsibilities</a:t>
            </a:r>
          </a:p>
        </p:txBody>
      </p:sp>
      <p:sp>
        <p:nvSpPr>
          <p:cNvPr id="7" name="TextBox 6">
            <a:extLst>
              <a:ext uri="{FF2B5EF4-FFF2-40B4-BE49-F238E27FC236}">
                <a16:creationId xmlns:a16="http://schemas.microsoft.com/office/drawing/2014/main" id="{5BC33C27-6E5A-D08F-3D31-C2FE51DA43F9}"/>
              </a:ext>
            </a:extLst>
          </p:cNvPr>
          <p:cNvSpPr txBox="1"/>
          <p:nvPr/>
        </p:nvSpPr>
        <p:spPr>
          <a:xfrm>
            <a:off x="649357" y="1502688"/>
            <a:ext cx="10906539" cy="452431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User Roles :</a:t>
            </a:r>
          </a:p>
          <a:p>
            <a:r>
              <a:rPr lang="en-IN" dirty="0">
                <a:latin typeface="Times New Roman" panose="02020603050405020304" pitchFamily="18" charset="0"/>
                <a:cs typeface="Times New Roman" panose="02020603050405020304" pitchFamily="18" charset="0"/>
              </a:rPr>
              <a:t>            There are three most important roles assigned to users. Like Admin, Tenant, and Owner for Home Rental System.</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Admin    : </a:t>
            </a: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Manage Tenants, Owners and properties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Tenant	: </a:t>
            </a:r>
            <a:r>
              <a:rPr lang="en-US" dirty="0">
                <a:latin typeface="Times New Roman" panose="02020603050405020304" pitchFamily="18" charset="0"/>
                <a:cs typeface="Times New Roman" panose="02020603050405020304" pitchFamily="18" charset="0"/>
              </a:rPr>
              <a:t>Tenants are individuals or families looking for rental properties to live in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Owner 	: </a:t>
            </a:r>
            <a:r>
              <a:rPr lang="en-US" dirty="0">
                <a:latin typeface="Times New Roman" panose="02020603050405020304" pitchFamily="18" charset="0"/>
                <a:cs typeface="Times New Roman" panose="02020603050405020304" pitchFamily="18" charset="0"/>
              </a:rPr>
              <a:t>Home owners are individuals who own properties and want to rent them out to potential tenants.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User Case According to roles :</a:t>
            </a:r>
          </a:p>
          <a:p>
            <a:r>
              <a:rPr lang="en-IN" dirty="0">
                <a:latin typeface="Times New Roman" panose="02020603050405020304" pitchFamily="18" charset="0"/>
                <a:cs typeface="Times New Roman" panose="02020603050405020304" pitchFamily="18" charset="0"/>
              </a:rPr>
              <a:t>	Admin   : Manage users, properties and transactions.</a:t>
            </a:r>
          </a:p>
          <a:p>
            <a:r>
              <a:rPr lang="en-IN" dirty="0">
                <a:latin typeface="Times New Roman" panose="02020603050405020304" pitchFamily="18" charset="0"/>
                <a:cs typeface="Times New Roman" panose="02020603050405020304" pitchFamily="18" charset="0"/>
              </a:rPr>
              <a:t>	Tenant   : View the properties and request for owner info.</a:t>
            </a:r>
          </a:p>
          <a:p>
            <a:r>
              <a:rPr lang="en-IN" dirty="0">
                <a:latin typeface="Times New Roman" panose="02020603050405020304" pitchFamily="18" charset="0"/>
                <a:cs typeface="Times New Roman" panose="02020603050405020304" pitchFamily="18" charset="0"/>
              </a:rPr>
              <a:t>	Owner   : Can upload the property after sign In.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93DB-C703-0983-6576-45AF28B4284E}"/>
              </a:ext>
            </a:extLst>
          </p:cNvPr>
          <p:cNvSpPr>
            <a:spLocks noGrp="1"/>
          </p:cNvSpPr>
          <p:nvPr>
            <p:ph type="title"/>
          </p:nvPr>
        </p:nvSpPr>
        <p:spPr>
          <a:xfrm>
            <a:off x="3152364" y="434804"/>
            <a:ext cx="5543022" cy="640080"/>
          </a:xfrm>
        </p:spPr>
        <p:txBody>
          <a:bodyPr>
            <a:normAutofit fontScale="90000"/>
          </a:bodyPr>
          <a:lstStyle/>
          <a:p>
            <a:pPr algn="ctr"/>
            <a:r>
              <a:rPr lang="en-US" sz="3000" b="1" dirty="0">
                <a:latin typeface="Times New Roman" panose="02020603050405020304" pitchFamily="18" charset="0"/>
                <a:cs typeface="Times New Roman" panose="02020603050405020304" pitchFamily="18" charset="0"/>
              </a:rPr>
              <a:t>Use case Diagram- Admin Module</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F7D2B3-3175-4A65-D6A4-19548C96C995}"/>
              </a:ext>
            </a:extLst>
          </p:cNvPr>
          <p:cNvSpPr>
            <a:spLocks noGrp="1"/>
          </p:cNvSpPr>
          <p:nvPr>
            <p:ph sz="quarter" idx="10"/>
          </p:nvPr>
        </p:nvSpPr>
        <p:spPr>
          <a:xfrm>
            <a:off x="539496" y="1435608"/>
            <a:ext cx="45719" cy="114896"/>
          </a:xfrm>
        </p:spPr>
        <p:txBody>
          <a:bodyPr>
            <a:normAutofit fontScale="25000" lnSpcReduction="20000"/>
          </a:bodyPr>
          <a:lstStyle/>
          <a:p>
            <a:r>
              <a:rPr lang="en-US" dirty="0"/>
              <a:t> </a:t>
            </a:r>
            <a:endParaRPr lang="en-IN" dirty="0"/>
          </a:p>
        </p:txBody>
      </p:sp>
      <p:pic>
        <p:nvPicPr>
          <p:cNvPr id="5" name="Picture 4">
            <a:extLst>
              <a:ext uri="{FF2B5EF4-FFF2-40B4-BE49-F238E27FC236}">
                <a16:creationId xmlns:a16="http://schemas.microsoft.com/office/drawing/2014/main" id="{752F0DE7-1D36-142D-0DEE-0C7EBBF53EC3}"/>
              </a:ext>
            </a:extLst>
          </p:cNvPr>
          <p:cNvPicPr>
            <a:picLocks noChangeAspect="1"/>
          </p:cNvPicPr>
          <p:nvPr/>
        </p:nvPicPr>
        <p:blipFill>
          <a:blip r:embed="rId2"/>
          <a:stretch>
            <a:fillRect/>
          </a:stretch>
        </p:blipFill>
        <p:spPr>
          <a:xfrm>
            <a:off x="3152364" y="1286919"/>
            <a:ext cx="5887272" cy="5306165"/>
          </a:xfrm>
          <a:prstGeom prst="rect">
            <a:avLst/>
          </a:prstGeom>
        </p:spPr>
      </p:pic>
    </p:spTree>
    <p:extLst>
      <p:ext uri="{BB962C8B-B14F-4D97-AF65-F5344CB8AC3E}">
        <p14:creationId xmlns:p14="http://schemas.microsoft.com/office/powerpoint/2010/main" val="110847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9081-A1B8-6306-214E-7717EFFF46B2}"/>
              </a:ext>
            </a:extLst>
          </p:cNvPr>
          <p:cNvSpPr>
            <a:spLocks noGrp="1"/>
          </p:cNvSpPr>
          <p:nvPr>
            <p:ph type="title"/>
          </p:nvPr>
        </p:nvSpPr>
        <p:spPr>
          <a:xfrm>
            <a:off x="3297996" y="474560"/>
            <a:ext cx="5368925" cy="640080"/>
          </a:xfrm>
        </p:spPr>
        <p:txBody>
          <a:bodyPr>
            <a:normAutofit fontScale="90000"/>
          </a:bodyPr>
          <a:lstStyle/>
          <a:p>
            <a:pPr algn="ctr"/>
            <a:r>
              <a:rPr lang="en-US" sz="3000" b="1" dirty="0">
                <a:latin typeface="Times New Roman" panose="02020603050405020304" pitchFamily="18" charset="0"/>
                <a:cs typeface="Times New Roman" panose="02020603050405020304" pitchFamily="18" charset="0"/>
              </a:rPr>
              <a:t>Use case Diagram- Owner Module</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7EEBE2E-6A8C-CB3A-4CFB-6D8A2C0F7AFE}"/>
              </a:ext>
            </a:extLst>
          </p:cNvPr>
          <p:cNvPicPr>
            <a:picLocks noGrp="1" noChangeAspect="1"/>
          </p:cNvPicPr>
          <p:nvPr>
            <p:ph sz="quarter" idx="10"/>
          </p:nvPr>
        </p:nvPicPr>
        <p:blipFill>
          <a:blip r:embed="rId2"/>
          <a:stretch>
            <a:fillRect/>
          </a:stretch>
        </p:blipFill>
        <p:spPr>
          <a:xfrm>
            <a:off x="2940188" y="1259394"/>
            <a:ext cx="6311624" cy="5300432"/>
          </a:xfrm>
        </p:spPr>
      </p:pic>
    </p:spTree>
    <p:extLst>
      <p:ext uri="{BB962C8B-B14F-4D97-AF65-F5344CB8AC3E}">
        <p14:creationId xmlns:p14="http://schemas.microsoft.com/office/powerpoint/2010/main" val="136079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4541-7253-B06F-7DD9-9031A26EFA78}"/>
              </a:ext>
            </a:extLst>
          </p:cNvPr>
          <p:cNvSpPr>
            <a:spLocks noGrp="1"/>
          </p:cNvSpPr>
          <p:nvPr>
            <p:ph type="title"/>
          </p:nvPr>
        </p:nvSpPr>
        <p:spPr>
          <a:xfrm>
            <a:off x="3357636" y="582424"/>
            <a:ext cx="5870713" cy="640080"/>
          </a:xfrm>
        </p:spPr>
        <p:txBody>
          <a:bodyPr>
            <a:normAutofit/>
          </a:bodyPr>
          <a:lstStyle/>
          <a:p>
            <a:r>
              <a:rPr lang="en-US" sz="3000" b="1" dirty="0">
                <a:latin typeface="Times New Roman" panose="02020603050405020304" pitchFamily="18" charset="0"/>
                <a:cs typeface="Times New Roman" panose="02020603050405020304" pitchFamily="18" charset="0"/>
              </a:rPr>
              <a:t>Use case Diagram- Tenant Module</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FF7D5F-69E7-A9E8-826C-F027E5937FAA}"/>
              </a:ext>
            </a:extLst>
          </p:cNvPr>
          <p:cNvSpPr>
            <a:spLocks noGrp="1"/>
          </p:cNvSpPr>
          <p:nvPr>
            <p:ph sz="quarter" idx="10"/>
          </p:nvPr>
        </p:nvSpPr>
        <p:spPr>
          <a:xfrm>
            <a:off x="539496" y="1435608"/>
            <a:ext cx="282139" cy="45719"/>
          </a:xfrm>
        </p:spPr>
        <p:txBody>
          <a:bodyPr>
            <a:normAutofit fontScale="25000" lnSpcReduction="20000"/>
          </a:bodyPr>
          <a:lstStyle/>
          <a:p>
            <a:r>
              <a:rPr lang="en-US" dirty="0"/>
              <a:t> </a:t>
            </a:r>
            <a:endParaRPr lang="en-IN" dirty="0"/>
          </a:p>
        </p:txBody>
      </p:sp>
      <p:pic>
        <p:nvPicPr>
          <p:cNvPr id="6" name="Picture 5">
            <a:extLst>
              <a:ext uri="{FF2B5EF4-FFF2-40B4-BE49-F238E27FC236}">
                <a16:creationId xmlns:a16="http://schemas.microsoft.com/office/drawing/2014/main" id="{ADF3828A-F308-F7BD-AA88-67B5BE89F17F}"/>
              </a:ext>
            </a:extLst>
          </p:cNvPr>
          <p:cNvPicPr>
            <a:picLocks noChangeAspect="1"/>
          </p:cNvPicPr>
          <p:nvPr/>
        </p:nvPicPr>
        <p:blipFill>
          <a:blip r:embed="rId2"/>
          <a:stretch>
            <a:fillRect/>
          </a:stretch>
        </p:blipFill>
        <p:spPr>
          <a:xfrm>
            <a:off x="3465442" y="1309969"/>
            <a:ext cx="5655103" cy="5317444"/>
          </a:xfrm>
          <a:prstGeom prst="rect">
            <a:avLst/>
          </a:prstGeom>
        </p:spPr>
      </p:pic>
    </p:spTree>
    <p:extLst>
      <p:ext uri="{BB962C8B-B14F-4D97-AF65-F5344CB8AC3E}">
        <p14:creationId xmlns:p14="http://schemas.microsoft.com/office/powerpoint/2010/main" val="2510469739"/>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{5FA0A641-353B-4491-8F7C-59C124A673F5}tf10001108_win32</Template>
  <TotalTime>538</TotalTime>
  <Words>940</Words>
  <Application>Microsoft Office PowerPoint</Application>
  <PresentationFormat>Widescreen</PresentationFormat>
  <Paragraphs>114</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vt:lpstr>
      <vt:lpstr>Segoe UI Light</vt:lpstr>
      <vt:lpstr>Times New Roman</vt:lpstr>
      <vt:lpstr>Wingdings</vt:lpstr>
      <vt:lpstr>Custom</vt:lpstr>
      <vt:lpstr>Educational Project Home Rental System</vt:lpstr>
      <vt:lpstr>Agenda</vt:lpstr>
      <vt:lpstr>Introduction</vt:lpstr>
      <vt:lpstr>Project Architecture</vt:lpstr>
      <vt:lpstr>Technology platform used </vt:lpstr>
      <vt:lpstr>User roles and responsibilities</vt:lpstr>
      <vt:lpstr>Use case Diagram- Admin Module</vt:lpstr>
      <vt:lpstr>Use case Diagram- Owner Module</vt:lpstr>
      <vt:lpstr>Use case Diagram- Tenant Module</vt:lpstr>
      <vt:lpstr>Division of work within team</vt:lpstr>
      <vt:lpstr>Use of GitHub in the project</vt:lpstr>
      <vt:lpstr>Future extension if any</vt:lpstr>
      <vt:lpstr>Benefits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Rental System</dc:title>
  <dc:creator>shivam sharma</dc:creator>
  <cp:keywords/>
  <cp:lastModifiedBy>Ganesh Todkari</cp:lastModifiedBy>
  <cp:revision>38</cp:revision>
  <dcterms:created xsi:type="dcterms:W3CDTF">2023-08-24T19:32:22Z</dcterms:created>
  <dcterms:modified xsi:type="dcterms:W3CDTF">2023-12-16T16:58:08Z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