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9986" y="5766053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 h="0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53669" y="2450845"/>
            <a:ext cx="4684661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6830"/>
            <a:ext cx="9027160" cy="256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0300" y="4597908"/>
            <a:ext cx="3007360" cy="80772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655"/>
              </a:spcBef>
            </a:pPr>
            <a:r>
              <a:rPr dirty="0" sz="2800" spc="-5">
                <a:latin typeface="Arimo"/>
                <a:cs typeface="Arimo"/>
              </a:rPr>
              <a:t>G.Tarun</a:t>
            </a:r>
            <a:r>
              <a:rPr dirty="0" sz="2800" spc="-55">
                <a:latin typeface="Arimo"/>
                <a:cs typeface="Arimo"/>
              </a:rPr>
              <a:t> </a:t>
            </a:r>
            <a:r>
              <a:rPr dirty="0" sz="2800" spc="-10">
                <a:latin typeface="Arimo"/>
                <a:cs typeface="Arimo"/>
              </a:rPr>
              <a:t>20208047  </a:t>
            </a:r>
            <a:r>
              <a:rPr dirty="0" sz="2800" spc="-5">
                <a:latin typeface="Arimo"/>
                <a:cs typeface="Arimo"/>
              </a:rPr>
              <a:t>IT-A</a:t>
            </a:r>
            <a:endParaRPr sz="280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3669" y="2450845"/>
            <a:ext cx="465010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15">
                <a:latin typeface="Trebuchet MS"/>
                <a:cs typeface="Trebuchet MS"/>
              </a:rPr>
              <a:t>Syntax</a:t>
            </a:r>
            <a:r>
              <a:rPr dirty="0" sz="6000" spc="-490">
                <a:latin typeface="Trebuchet MS"/>
                <a:cs typeface="Trebuchet MS"/>
              </a:rPr>
              <a:t> </a:t>
            </a:r>
            <a:r>
              <a:rPr dirty="0" sz="6000" spc="-260">
                <a:latin typeface="Trebuchet MS"/>
                <a:cs typeface="Trebuchet MS"/>
              </a:rPr>
              <a:t>Analysis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850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Sentential </a:t>
            </a:r>
            <a:r>
              <a:rPr dirty="0" spc="-195"/>
              <a:t>Form </a:t>
            </a:r>
            <a:r>
              <a:rPr dirty="0" spc="-175"/>
              <a:t>and </a:t>
            </a:r>
            <a:r>
              <a:rPr dirty="0" spc="-229"/>
              <a:t>Parse</a:t>
            </a:r>
            <a:r>
              <a:rPr dirty="0" spc="-750"/>
              <a:t> </a:t>
            </a:r>
            <a:r>
              <a:rPr dirty="0" spc="-365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07793"/>
            <a:ext cx="4518660" cy="276352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r" marR="1489710">
              <a:lnSpc>
                <a:spcPct val="100000"/>
              </a:lnSpc>
              <a:spcBef>
                <a:spcPts val="805"/>
              </a:spcBef>
            </a:pP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50">
                <a:latin typeface="UmePlus P Gothic"/>
                <a:cs typeface="UmePlus P Gothic"/>
              </a:rPr>
              <a:t> </a:t>
            </a: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270">
                <a:latin typeface="UmePlus P Gothic"/>
                <a:cs typeface="UmePlus P Gothic"/>
              </a:rPr>
              <a:t> </a:t>
            </a: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-80">
                <a:latin typeface="UmePlus P Gothic"/>
                <a:cs typeface="UmePlus P Gothic"/>
              </a:rPr>
              <a:t> </a:t>
            </a: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8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algn="r" marR="1494155">
              <a:lnSpc>
                <a:spcPct val="100000"/>
              </a:lnSpc>
              <a:spcBef>
                <a:spcPts val="710"/>
              </a:spcBef>
            </a:pPr>
            <a:r>
              <a:rPr dirty="0" sz="2400" spc="-335">
                <a:latin typeface="UmePlus P Gothic"/>
                <a:cs typeface="UmePlus P Gothic"/>
              </a:rPr>
              <a:t>→  </a:t>
            </a: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-75">
                <a:latin typeface="UmePlus P Gothic"/>
                <a:cs typeface="UmePlus P Gothic"/>
              </a:rPr>
              <a:t>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90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690">
                <a:latin typeface="UmePlus P Gothic"/>
                <a:cs typeface="UmePlus P Gothic"/>
              </a:rPr>
              <a:t>(𝐸𝑥𝑝𝑟)</a:t>
            </a:r>
            <a:r>
              <a:rPr dirty="0" sz="2400" spc="-100">
                <a:latin typeface="UmePlus P Gothic"/>
                <a:cs typeface="UmePlus P Gothic"/>
              </a:rPr>
              <a:t>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4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7100">
              <a:lnSpc>
                <a:spcPct val="100000"/>
              </a:lnSpc>
              <a:spcBef>
                <a:spcPts val="710"/>
              </a:spcBef>
            </a:pP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850">
                <a:latin typeface="UmePlus P Gothic"/>
                <a:cs typeface="UmePlus P Gothic"/>
              </a:rPr>
              <a:t>(𝐸𝑥𝑝𝑟</a:t>
            </a:r>
            <a:r>
              <a:rPr dirty="0" sz="2400" spc="-90">
                <a:latin typeface="UmePlus P Gothic"/>
                <a:cs typeface="UmePlus P Gothic"/>
              </a:rPr>
              <a:t> </a:t>
            </a: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80">
                <a:latin typeface="UmePlus P Gothic"/>
                <a:cs typeface="UmePlus P Gothic"/>
              </a:rPr>
              <a:t> </a:t>
            </a:r>
            <a:r>
              <a:rPr dirty="0" sz="2400" spc="25">
                <a:latin typeface="UmePlus P Gothic"/>
                <a:cs typeface="UmePlus P Gothic"/>
              </a:rPr>
              <a:t>name)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204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7100">
              <a:lnSpc>
                <a:spcPct val="100000"/>
              </a:lnSpc>
              <a:spcBef>
                <a:spcPts val="710"/>
              </a:spcBef>
              <a:tabLst>
                <a:tab pos="2496820" algn="l"/>
              </a:tabLst>
            </a:pP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265">
                <a:latin typeface="UmePlus P Gothic"/>
                <a:cs typeface="UmePlus P Gothic"/>
              </a:rPr>
              <a:t> </a:t>
            </a:r>
            <a:r>
              <a:rPr dirty="0" sz="2400" spc="-850">
                <a:latin typeface="UmePlus P Gothic"/>
                <a:cs typeface="UmePlus P Gothic"/>
              </a:rPr>
              <a:t>(𝐸𝑥𝑝𝑟</a:t>
            </a:r>
            <a:r>
              <a:rPr dirty="0" sz="2400" spc="-65">
                <a:latin typeface="UmePlus P Gothic"/>
                <a:cs typeface="UmePlus P Gothic"/>
              </a:rPr>
              <a:t> </a:t>
            </a:r>
            <a:r>
              <a:rPr dirty="0" sz="2400" spc="75">
                <a:latin typeface="UmePlus P Gothic"/>
                <a:cs typeface="UmePlus P Gothic"/>
              </a:rPr>
              <a:t>+	</a:t>
            </a:r>
            <a:r>
              <a:rPr dirty="0" sz="2400" spc="25">
                <a:latin typeface="UmePlus P Gothic"/>
                <a:cs typeface="UmePlus P Gothic"/>
              </a:rPr>
              <a:t>name)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27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  <a:tabLst>
                <a:tab pos="2545715" algn="l"/>
              </a:tabLst>
            </a:pP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265">
                <a:latin typeface="UmePlus P Gothic"/>
                <a:cs typeface="UmePlus P Gothic"/>
              </a:rPr>
              <a:t> </a:t>
            </a:r>
            <a:r>
              <a:rPr dirty="0" sz="2400" spc="25">
                <a:latin typeface="UmePlus P Gothic"/>
                <a:cs typeface="UmePlus P Gothic"/>
              </a:rPr>
              <a:t>(name</a:t>
            </a:r>
            <a:r>
              <a:rPr dirty="0" sz="2400" spc="-105">
                <a:latin typeface="UmePlus P Gothic"/>
                <a:cs typeface="UmePlus P Gothic"/>
              </a:rPr>
              <a:t> </a:t>
            </a:r>
            <a:r>
              <a:rPr dirty="0" sz="2400" spc="75">
                <a:latin typeface="UmePlus P Gothic"/>
                <a:cs typeface="UmePlus P Gothic"/>
              </a:rPr>
              <a:t>+	</a:t>
            </a:r>
            <a:r>
              <a:rPr dirty="0" sz="2400" spc="25">
                <a:latin typeface="UmePlus P Gothic"/>
                <a:cs typeface="UmePlus P Gothic"/>
              </a:rPr>
              <a:t>name) </a:t>
            </a:r>
            <a:r>
              <a:rPr dirty="0" sz="2400" spc="295">
                <a:latin typeface="UmePlus P Gothic"/>
                <a:cs typeface="UmePlus P Gothic"/>
              </a:rPr>
              <a:t>×</a:t>
            </a:r>
            <a:r>
              <a:rPr dirty="0" sz="2400" spc="-29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3992" y="2038858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5940" y="2733802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5243" y="2733802"/>
            <a:ext cx="306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90">
                <a:latin typeface="UmePlus P Gothic"/>
                <a:cs typeface="UmePlus P Gothic"/>
              </a:rPr>
              <a:t>𝑂</a:t>
            </a:r>
            <a:r>
              <a:rPr dirty="0" sz="1800" spc="-805">
                <a:latin typeface="UmePlus P Gothic"/>
                <a:cs typeface="UmePlus P Gothic"/>
              </a:rPr>
              <a:t>𝑝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1147" y="2733802"/>
            <a:ext cx="56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mePlus P Gothic"/>
                <a:cs typeface="UmePlus P Gothic"/>
              </a:rPr>
              <a:t>name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9766" y="3423920"/>
            <a:ext cx="19202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  <a:tab pos="1108075" algn="l"/>
                <a:tab pos="1743075" algn="l"/>
              </a:tabLst>
            </a:pPr>
            <a:r>
              <a:rPr dirty="0" sz="1800" spc="70">
                <a:latin typeface="UmePlus P Gothic"/>
                <a:cs typeface="UmePlus P Gothic"/>
              </a:rPr>
              <a:t>(</a:t>
            </a:r>
            <a:r>
              <a:rPr dirty="0" sz="1800" spc="70">
                <a:latin typeface="UmePlus P Gothic"/>
                <a:cs typeface="UmePlus P Gothic"/>
              </a:rPr>
              <a:t>	</a:t>
            </a: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r>
              <a:rPr dirty="0" sz="1800" spc="-944">
                <a:latin typeface="UmePlus P Gothic"/>
                <a:cs typeface="UmePlus P Gothic"/>
              </a:rPr>
              <a:t>	</a:t>
            </a:r>
            <a:r>
              <a:rPr dirty="0" sz="1800" spc="70">
                <a:latin typeface="UmePlus P Gothic"/>
                <a:cs typeface="UmePlus P Gothic"/>
              </a:rPr>
              <a:t>)</a:t>
            </a:r>
            <a:r>
              <a:rPr dirty="0" sz="1800" spc="70">
                <a:latin typeface="UmePlus P Gothic"/>
                <a:cs typeface="UmePlus P Gothic"/>
              </a:rPr>
              <a:t>	</a:t>
            </a:r>
            <a:r>
              <a:rPr dirty="0" sz="1800" spc="220">
                <a:latin typeface="UmePlus P Gothic"/>
                <a:cs typeface="UmePlus P Gothic"/>
              </a:rPr>
              <a:t>×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3551" y="4143247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1232" y="4143247"/>
            <a:ext cx="306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90">
                <a:latin typeface="UmePlus P Gothic"/>
                <a:cs typeface="UmePlus P Gothic"/>
              </a:rPr>
              <a:t>𝑂</a:t>
            </a:r>
            <a:r>
              <a:rPr dirty="0" sz="1800" spc="-805">
                <a:latin typeface="UmePlus P Gothic"/>
                <a:cs typeface="UmePlus P Gothic"/>
              </a:rPr>
              <a:t>𝑝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0248" y="4143247"/>
            <a:ext cx="567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UmePlus P Gothic"/>
                <a:cs typeface="UmePlus P Gothic"/>
              </a:rPr>
              <a:t>n</a:t>
            </a:r>
            <a:r>
              <a:rPr dirty="0" sz="1800">
                <a:latin typeface="UmePlus P Gothic"/>
                <a:cs typeface="UmePlus P Gothic"/>
              </a:rPr>
              <a:t>ame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6786" y="4811014"/>
            <a:ext cx="990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6450" algn="l"/>
              </a:tabLst>
            </a:pPr>
            <a:r>
              <a:rPr dirty="0" sz="1800">
                <a:latin typeface="UmePlus P Gothic"/>
                <a:cs typeface="UmePlus P Gothic"/>
              </a:rPr>
              <a:t>nam</a:t>
            </a:r>
            <a:r>
              <a:rPr dirty="0" sz="1800" spc="5">
                <a:latin typeface="UmePlus P Gothic"/>
                <a:cs typeface="UmePlus P Gothic"/>
              </a:rPr>
              <a:t>e</a:t>
            </a:r>
            <a:r>
              <a:rPr dirty="0" sz="1800">
                <a:latin typeface="UmePlus P Gothic"/>
                <a:cs typeface="UmePlus P Gothic"/>
              </a:rPr>
              <a:t>	</a:t>
            </a:r>
            <a:r>
              <a:rPr dirty="0" sz="1800" spc="55">
                <a:latin typeface="UmePlus P Gothic"/>
                <a:cs typeface="UmePlus P Gothic"/>
              </a:rPr>
              <a:t>+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0814" y="2388870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5">
                <a:moveTo>
                  <a:pt x="28193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5">
                <a:moveTo>
                  <a:pt x="48005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5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98230" y="2380360"/>
            <a:ext cx="559435" cy="334010"/>
          </a:xfrm>
          <a:custGeom>
            <a:avLst/>
            <a:gdLst/>
            <a:ahLst/>
            <a:cxnLst/>
            <a:rect l="l" t="t" r="r" b="b"/>
            <a:pathLst>
              <a:path w="559434" h="334010">
                <a:moveTo>
                  <a:pt x="46354" y="262636"/>
                </a:moveTo>
                <a:lnTo>
                  <a:pt x="0" y="334010"/>
                </a:lnTo>
                <a:lnTo>
                  <a:pt x="84963" y="328294"/>
                </a:lnTo>
                <a:lnTo>
                  <a:pt x="74433" y="310388"/>
                </a:lnTo>
                <a:lnTo>
                  <a:pt x="59817" y="310388"/>
                </a:lnTo>
                <a:lnTo>
                  <a:pt x="49784" y="293369"/>
                </a:lnTo>
                <a:lnTo>
                  <a:pt x="60668" y="286978"/>
                </a:lnTo>
                <a:lnTo>
                  <a:pt x="46354" y="262636"/>
                </a:lnTo>
                <a:close/>
              </a:path>
              <a:path w="559434" h="334010">
                <a:moveTo>
                  <a:pt x="60668" y="286978"/>
                </a:moveTo>
                <a:lnTo>
                  <a:pt x="49784" y="293369"/>
                </a:lnTo>
                <a:lnTo>
                  <a:pt x="59817" y="310388"/>
                </a:lnTo>
                <a:lnTo>
                  <a:pt x="70682" y="304008"/>
                </a:lnTo>
                <a:lnTo>
                  <a:pt x="60668" y="286978"/>
                </a:lnTo>
                <a:close/>
              </a:path>
              <a:path w="559434" h="334010">
                <a:moveTo>
                  <a:pt x="70682" y="304008"/>
                </a:moveTo>
                <a:lnTo>
                  <a:pt x="59817" y="310388"/>
                </a:lnTo>
                <a:lnTo>
                  <a:pt x="74433" y="310388"/>
                </a:lnTo>
                <a:lnTo>
                  <a:pt x="70682" y="304008"/>
                </a:lnTo>
                <a:close/>
              </a:path>
              <a:path w="559434" h="334010">
                <a:moveTo>
                  <a:pt x="549401" y="0"/>
                </a:moveTo>
                <a:lnTo>
                  <a:pt x="60668" y="286978"/>
                </a:lnTo>
                <a:lnTo>
                  <a:pt x="70682" y="304008"/>
                </a:lnTo>
                <a:lnTo>
                  <a:pt x="559435" y="17017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57689" y="2360802"/>
            <a:ext cx="525145" cy="353695"/>
          </a:xfrm>
          <a:custGeom>
            <a:avLst/>
            <a:gdLst/>
            <a:ahLst/>
            <a:cxnLst/>
            <a:rect l="l" t="t" r="r" b="b"/>
            <a:pathLst>
              <a:path w="525145" h="353694">
                <a:moveTo>
                  <a:pt x="456303" y="319512"/>
                </a:moveTo>
                <a:lnTo>
                  <a:pt x="440689" y="343026"/>
                </a:lnTo>
                <a:lnTo>
                  <a:pt x="525144" y="353441"/>
                </a:lnTo>
                <a:lnTo>
                  <a:pt x="509740" y="326517"/>
                </a:lnTo>
                <a:lnTo>
                  <a:pt x="466851" y="326517"/>
                </a:lnTo>
                <a:lnTo>
                  <a:pt x="456303" y="319512"/>
                </a:lnTo>
                <a:close/>
              </a:path>
              <a:path w="525145" h="353694">
                <a:moveTo>
                  <a:pt x="467253" y="303021"/>
                </a:moveTo>
                <a:lnTo>
                  <a:pt x="456303" y="319512"/>
                </a:lnTo>
                <a:lnTo>
                  <a:pt x="466851" y="326517"/>
                </a:lnTo>
                <a:lnTo>
                  <a:pt x="477774" y="310007"/>
                </a:lnTo>
                <a:lnTo>
                  <a:pt x="467253" y="303021"/>
                </a:lnTo>
                <a:close/>
              </a:path>
              <a:path w="525145" h="353694">
                <a:moveTo>
                  <a:pt x="482853" y="279526"/>
                </a:moveTo>
                <a:lnTo>
                  <a:pt x="467253" y="303021"/>
                </a:lnTo>
                <a:lnTo>
                  <a:pt x="477774" y="310007"/>
                </a:lnTo>
                <a:lnTo>
                  <a:pt x="466851" y="326517"/>
                </a:lnTo>
                <a:lnTo>
                  <a:pt x="509740" y="326517"/>
                </a:lnTo>
                <a:lnTo>
                  <a:pt x="482853" y="279526"/>
                </a:lnTo>
                <a:close/>
              </a:path>
              <a:path w="525145" h="353694">
                <a:moveTo>
                  <a:pt x="10921" y="0"/>
                </a:moveTo>
                <a:lnTo>
                  <a:pt x="0" y="16510"/>
                </a:lnTo>
                <a:lnTo>
                  <a:pt x="456303" y="319512"/>
                </a:lnTo>
                <a:lnTo>
                  <a:pt x="467253" y="303021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08669" y="3085338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60814" y="3085338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08669" y="3780282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4" y="262001"/>
                </a:lnTo>
                <a:lnTo>
                  <a:pt x="28194" y="249301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1"/>
                </a:lnTo>
                <a:lnTo>
                  <a:pt x="48005" y="262001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5" y="249301"/>
                </a:lnTo>
                <a:lnTo>
                  <a:pt x="48005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08669" y="4493514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11261" y="4493514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6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6" y="262000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6" y="249300"/>
                </a:lnTo>
                <a:lnTo>
                  <a:pt x="48006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06028" y="5702808"/>
            <a:ext cx="1836420" cy="396240"/>
          </a:xfrm>
          <a:custGeom>
            <a:avLst/>
            <a:gdLst/>
            <a:ahLst/>
            <a:cxnLst/>
            <a:rect l="l" t="t" r="r" b="b"/>
            <a:pathLst>
              <a:path w="1836420" h="396239">
                <a:moveTo>
                  <a:pt x="1770379" y="0"/>
                </a:moveTo>
                <a:lnTo>
                  <a:pt x="66040" y="0"/>
                </a:lnTo>
                <a:lnTo>
                  <a:pt x="40344" y="5189"/>
                </a:lnTo>
                <a:lnTo>
                  <a:pt x="19351" y="19342"/>
                </a:lnTo>
                <a:lnTo>
                  <a:pt x="5193" y="40333"/>
                </a:lnTo>
                <a:lnTo>
                  <a:pt x="0" y="66039"/>
                </a:lnTo>
                <a:lnTo>
                  <a:pt x="0" y="330199"/>
                </a:lnTo>
                <a:lnTo>
                  <a:pt x="5193" y="355906"/>
                </a:lnTo>
                <a:lnTo>
                  <a:pt x="19351" y="376897"/>
                </a:lnTo>
                <a:lnTo>
                  <a:pt x="40344" y="391050"/>
                </a:lnTo>
                <a:lnTo>
                  <a:pt x="66040" y="396239"/>
                </a:lnTo>
                <a:lnTo>
                  <a:pt x="1770379" y="396239"/>
                </a:lnTo>
                <a:lnTo>
                  <a:pt x="1796075" y="391050"/>
                </a:lnTo>
                <a:lnTo>
                  <a:pt x="1817068" y="376897"/>
                </a:lnTo>
                <a:lnTo>
                  <a:pt x="1831226" y="355906"/>
                </a:lnTo>
                <a:lnTo>
                  <a:pt x="1836420" y="330199"/>
                </a:lnTo>
                <a:lnTo>
                  <a:pt x="1836420" y="66039"/>
                </a:lnTo>
                <a:lnTo>
                  <a:pt x="1831226" y="40333"/>
                </a:lnTo>
                <a:lnTo>
                  <a:pt x="1817068" y="19342"/>
                </a:lnTo>
                <a:lnTo>
                  <a:pt x="1796075" y="5189"/>
                </a:lnTo>
                <a:lnTo>
                  <a:pt x="177037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874632" y="5687364"/>
            <a:ext cx="1297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rlito"/>
                <a:cs typeface="Carlito"/>
              </a:rPr>
              <a:t>Parse</a:t>
            </a:r>
            <a:r>
              <a:rPr dirty="0" sz="24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rlito"/>
                <a:cs typeface="Carlito"/>
              </a:rPr>
              <a:t>Tree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317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Parse</a:t>
            </a:r>
            <a:r>
              <a:rPr dirty="0" spc="-400"/>
              <a:t> </a:t>
            </a:r>
            <a:r>
              <a:rPr dirty="0" spc="-365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5055"/>
            <a:ext cx="9986645" cy="36188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parse tree </a:t>
            </a:r>
            <a:r>
              <a:rPr dirty="0" sz="2800" spc="-5">
                <a:latin typeface="Carlito"/>
                <a:cs typeface="Carlito"/>
              </a:rPr>
              <a:t>is a </a:t>
            </a:r>
            <a:r>
              <a:rPr dirty="0" sz="2800" spc="-15">
                <a:latin typeface="Carlito"/>
                <a:cs typeface="Carlito"/>
              </a:rPr>
              <a:t>graphical representation </a:t>
            </a:r>
            <a:r>
              <a:rPr dirty="0" sz="2800" spc="-5">
                <a:latin typeface="Carlito"/>
                <a:cs typeface="Carlito"/>
              </a:rPr>
              <a:t>of a</a:t>
            </a:r>
            <a:r>
              <a:rPr dirty="0" sz="2800" spc="204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derivation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0">
                <a:latin typeface="Carlito"/>
                <a:cs typeface="Carlito"/>
              </a:rPr>
              <a:t>Root </a:t>
            </a:r>
            <a:r>
              <a:rPr dirty="0" sz="2400">
                <a:latin typeface="Carlito"/>
                <a:cs typeface="Carlito"/>
              </a:rPr>
              <a:t>is labeled with </a:t>
            </a:r>
            <a:r>
              <a:rPr dirty="0" sz="2400" spc="-10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start symbol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130">
                <a:latin typeface="UmePlus P Gothic"/>
                <a:cs typeface="UmePlus P Gothic"/>
              </a:rPr>
              <a:t>𝑆</a:t>
            </a:r>
            <a:endParaRPr sz="2400">
              <a:latin typeface="UmePlus P Gothic"/>
              <a:cs typeface="UmePlus P Gothic"/>
            </a:endParaRPr>
          </a:p>
          <a:p>
            <a:pPr lvl="1" marL="698500" marR="452755" indent="-228600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0">
                <a:latin typeface="Carlito"/>
                <a:cs typeface="Carlito"/>
              </a:rPr>
              <a:t>Each internal </a:t>
            </a:r>
            <a:r>
              <a:rPr dirty="0" sz="2400" spc="-5">
                <a:latin typeface="Carlito"/>
                <a:cs typeface="Carlito"/>
              </a:rPr>
              <a:t>node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5">
                <a:latin typeface="Carlito"/>
                <a:cs typeface="Carlito"/>
              </a:rPr>
              <a:t>nonterminal,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represents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application of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10">
                <a:latin typeface="Carlito"/>
                <a:cs typeface="Carlito"/>
              </a:rPr>
              <a:t>production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ts val="2735"/>
              </a:lnSpc>
              <a:spcBef>
                <a:spcPts val="16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5">
                <a:latin typeface="Carlito"/>
                <a:cs typeface="Carlito"/>
              </a:rPr>
              <a:t>Leaves are </a:t>
            </a:r>
            <a:r>
              <a:rPr dirty="0" sz="2400">
                <a:latin typeface="Carlito"/>
                <a:cs typeface="Carlito"/>
              </a:rPr>
              <a:t>labeled </a:t>
            </a:r>
            <a:r>
              <a:rPr dirty="0" sz="2400" spc="-10">
                <a:latin typeface="Carlito"/>
                <a:cs typeface="Carlito"/>
              </a:rPr>
              <a:t>by </a:t>
            </a:r>
            <a:r>
              <a:rPr dirty="0" sz="2400" spc="-5">
                <a:latin typeface="Carlito"/>
                <a:cs typeface="Carlito"/>
              </a:rPr>
              <a:t>terminals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constitute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sentential </a:t>
            </a:r>
            <a:r>
              <a:rPr dirty="0" sz="2400" spc="-15">
                <a:latin typeface="Carlito"/>
                <a:cs typeface="Carlito"/>
              </a:rPr>
              <a:t>form, </a:t>
            </a:r>
            <a:r>
              <a:rPr dirty="0" sz="2400" spc="-10">
                <a:latin typeface="Carlito"/>
                <a:cs typeface="Carlito"/>
              </a:rPr>
              <a:t>read</a:t>
            </a:r>
            <a:r>
              <a:rPr dirty="0" sz="2400" spc="5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from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735"/>
              </a:lnSpc>
            </a:pPr>
            <a:r>
              <a:rPr dirty="0" sz="2400" spc="-10">
                <a:latin typeface="Carlito"/>
                <a:cs typeface="Carlito"/>
              </a:rPr>
              <a:t>left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right, called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b="1">
                <a:latin typeface="Carlito"/>
                <a:cs typeface="Carlito"/>
              </a:rPr>
              <a:t>yield </a:t>
            </a:r>
            <a:r>
              <a:rPr dirty="0" sz="2400" spc="-5">
                <a:latin typeface="Carlito"/>
                <a:cs typeface="Carlito"/>
              </a:rPr>
              <a:t>or </a:t>
            </a:r>
            <a:r>
              <a:rPr dirty="0" sz="2400" spc="-10" b="1">
                <a:latin typeface="Carlito"/>
                <a:cs typeface="Carlito"/>
              </a:rPr>
              <a:t>frontier </a:t>
            </a:r>
            <a:r>
              <a:rPr dirty="0" sz="2400" spc="-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tree</a:t>
            </a:r>
            <a:endParaRPr sz="2400">
              <a:latin typeface="Carlito"/>
              <a:cs typeface="Carlito"/>
            </a:endParaRPr>
          </a:p>
          <a:p>
            <a:pPr marL="241300" marR="174625" indent="-228600">
              <a:lnSpc>
                <a:spcPts val="302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5">
                <a:latin typeface="Carlito"/>
                <a:cs typeface="Carlito"/>
              </a:rPr>
              <a:t>Parse </a:t>
            </a:r>
            <a:r>
              <a:rPr dirty="0" sz="2800" spc="-15">
                <a:latin typeface="Carlito"/>
                <a:cs typeface="Carlito"/>
              </a:rPr>
              <a:t>tree </a:t>
            </a:r>
            <a:r>
              <a:rPr dirty="0" sz="2800" spc="-20">
                <a:latin typeface="Carlito"/>
                <a:cs typeface="Carlito"/>
              </a:rPr>
              <a:t>filters </a:t>
            </a:r>
            <a:r>
              <a:rPr dirty="0" sz="2800" spc="-5">
                <a:latin typeface="Carlito"/>
                <a:cs typeface="Carlito"/>
              </a:rPr>
              <a:t>out the </a:t>
            </a:r>
            <a:r>
              <a:rPr dirty="0" sz="2800" spc="-15">
                <a:latin typeface="Carlito"/>
                <a:cs typeface="Carlito"/>
              </a:rPr>
              <a:t>order </a:t>
            </a:r>
            <a:r>
              <a:rPr dirty="0" sz="2800" spc="-5">
                <a:latin typeface="Carlito"/>
                <a:cs typeface="Carlito"/>
              </a:rPr>
              <a:t>in which </a:t>
            </a:r>
            <a:r>
              <a:rPr dirty="0" sz="2800" spc="-10">
                <a:latin typeface="Carlito"/>
                <a:cs typeface="Carlito"/>
              </a:rPr>
              <a:t>productions </a:t>
            </a:r>
            <a:r>
              <a:rPr dirty="0" sz="2800" spc="-15">
                <a:latin typeface="Carlito"/>
                <a:cs typeface="Carlito"/>
              </a:rPr>
              <a:t>are </a:t>
            </a:r>
            <a:r>
              <a:rPr dirty="0" sz="2800" spc="-5">
                <a:latin typeface="Carlito"/>
                <a:cs typeface="Carlito"/>
              </a:rPr>
              <a:t>applied </a:t>
            </a:r>
            <a:r>
              <a:rPr dirty="0" sz="2800" spc="-15">
                <a:latin typeface="Carlito"/>
                <a:cs typeface="Carlito"/>
              </a:rPr>
              <a:t>to  </a:t>
            </a:r>
            <a:r>
              <a:rPr dirty="0" sz="2800" spc="-10">
                <a:latin typeface="Carlito"/>
                <a:cs typeface="Carlito"/>
              </a:rPr>
              <a:t>replace</a:t>
            </a:r>
            <a:r>
              <a:rPr dirty="0" sz="2800" spc="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nonterminals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rlito"/>
                <a:cs typeface="Carlito"/>
              </a:rPr>
              <a:t>It </a:t>
            </a:r>
            <a:r>
              <a:rPr dirty="0" sz="2400" spc="-10">
                <a:latin typeface="Carlito"/>
                <a:cs typeface="Carlito"/>
              </a:rPr>
              <a:t>just represents </a:t>
            </a:r>
            <a:r>
              <a:rPr dirty="0" sz="2400">
                <a:latin typeface="Carlito"/>
                <a:cs typeface="Carlito"/>
              </a:rPr>
              <a:t>the rules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applied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622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95"/>
              <a:t>Derivations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961505" y="4049521"/>
            <a:ext cx="344170" cy="180975"/>
          </a:xfrm>
          <a:custGeom>
            <a:avLst/>
            <a:gdLst/>
            <a:ahLst/>
            <a:cxnLst/>
            <a:rect l="l" t="t" r="r" b="b"/>
            <a:pathLst>
              <a:path w="344170" h="180975">
                <a:moveTo>
                  <a:pt x="259334" y="0"/>
                </a:moveTo>
                <a:lnTo>
                  <a:pt x="248158" y="9651"/>
                </a:lnTo>
                <a:lnTo>
                  <a:pt x="275844" y="42671"/>
                </a:lnTo>
                <a:lnTo>
                  <a:pt x="0" y="42671"/>
                </a:lnTo>
                <a:lnTo>
                  <a:pt x="0" y="65785"/>
                </a:lnTo>
                <a:lnTo>
                  <a:pt x="293497" y="65785"/>
                </a:lnTo>
                <a:lnTo>
                  <a:pt x="313436" y="90423"/>
                </a:lnTo>
                <a:lnTo>
                  <a:pt x="293877" y="114680"/>
                </a:lnTo>
                <a:lnTo>
                  <a:pt x="0" y="114680"/>
                </a:lnTo>
                <a:lnTo>
                  <a:pt x="0" y="137667"/>
                </a:lnTo>
                <a:lnTo>
                  <a:pt x="275971" y="137667"/>
                </a:lnTo>
                <a:lnTo>
                  <a:pt x="248158" y="171195"/>
                </a:lnTo>
                <a:lnTo>
                  <a:pt x="259334" y="180720"/>
                </a:lnTo>
                <a:lnTo>
                  <a:pt x="344170" y="95884"/>
                </a:lnTo>
                <a:lnTo>
                  <a:pt x="344170" y="84835"/>
                </a:lnTo>
                <a:lnTo>
                  <a:pt x="259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28484" y="4174616"/>
            <a:ext cx="40513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975">
                <a:latin typeface="UmePlus P Gothic"/>
                <a:cs typeface="UmePlus P Gothic"/>
              </a:rPr>
              <a:t>𝑟</a:t>
            </a:r>
            <a:r>
              <a:rPr dirty="0" sz="2050" spc="-145">
                <a:latin typeface="UmePlus P Gothic"/>
                <a:cs typeface="UmePlus P Gothic"/>
              </a:rPr>
              <a:t>𝑚</a:t>
            </a:r>
            <a:endParaRPr sz="2050">
              <a:latin typeface="UmePlus P Gothic"/>
              <a:cs typeface="UmePlus P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-40"/>
              <a:t>At </a:t>
            </a:r>
            <a:r>
              <a:rPr dirty="0" spc="-5"/>
              <a:t>each </a:t>
            </a:r>
            <a:r>
              <a:rPr dirty="0" spc="-20"/>
              <a:t>step </a:t>
            </a:r>
            <a:r>
              <a:rPr dirty="0" spc="-10"/>
              <a:t>during derivation, </a:t>
            </a:r>
            <a:r>
              <a:rPr dirty="0" spc="-15"/>
              <a:t>we </a:t>
            </a:r>
            <a:r>
              <a:rPr dirty="0" spc="-25"/>
              <a:t>have </a:t>
            </a:r>
            <a:r>
              <a:rPr dirty="0" spc="-10" b="1">
                <a:latin typeface="Carlito"/>
                <a:cs typeface="Carlito"/>
              </a:rPr>
              <a:t>two choices </a:t>
            </a:r>
            <a:r>
              <a:rPr dirty="0" spc="-20"/>
              <a:t>to</a:t>
            </a:r>
            <a:r>
              <a:rPr dirty="0" spc="235"/>
              <a:t> </a:t>
            </a:r>
            <a:r>
              <a:rPr dirty="0" spc="-25"/>
              <a:t>make</a:t>
            </a:r>
          </a:p>
          <a:p>
            <a:pPr lvl="1" marL="927100" indent="-457834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400">
                <a:latin typeface="Carlito"/>
                <a:cs typeface="Carlito"/>
              </a:rPr>
              <a:t>Which </a:t>
            </a:r>
            <a:r>
              <a:rPr dirty="0" sz="2400" spc="-10">
                <a:latin typeface="Carlito"/>
                <a:cs typeface="Carlito"/>
              </a:rPr>
              <a:t>nonterminal </a:t>
            </a:r>
            <a:r>
              <a:rPr dirty="0" sz="2400" spc="-15">
                <a:latin typeface="Carlito"/>
                <a:cs typeface="Carlito"/>
              </a:rPr>
              <a:t>to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rewrite?</a:t>
            </a:r>
            <a:endParaRPr sz="2400">
              <a:latin typeface="Carlito"/>
              <a:cs typeface="Carlito"/>
            </a:endParaRPr>
          </a:p>
          <a:p>
            <a:pPr lvl="1" marL="927100" indent="-457834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400">
                <a:latin typeface="Carlito"/>
                <a:cs typeface="Carlito"/>
              </a:rPr>
              <a:t>Which </a:t>
            </a:r>
            <a:r>
              <a:rPr dirty="0" sz="2400" spc="-10">
                <a:latin typeface="Carlito"/>
                <a:cs typeface="Carlito"/>
              </a:rPr>
              <a:t>production </a:t>
            </a:r>
            <a:r>
              <a:rPr dirty="0" sz="2400">
                <a:latin typeface="Carlito"/>
                <a:cs typeface="Carlito"/>
              </a:rPr>
              <a:t>rule </a:t>
            </a:r>
            <a:r>
              <a:rPr dirty="0" sz="2400" spc="-15">
                <a:latin typeface="Carlito"/>
                <a:cs typeface="Carlito"/>
              </a:rPr>
              <a:t>to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pick?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rlito"/>
              <a:buAutoNum type="arabicPeriod"/>
            </a:pPr>
            <a:endParaRPr sz="3300"/>
          </a:p>
          <a:p>
            <a:pPr marL="241300" marR="389890" indent="-228600">
              <a:lnSpc>
                <a:spcPts val="3070"/>
              </a:lnSpc>
              <a:buFont typeface="Arial"/>
              <a:buChar char="•"/>
              <a:tabLst>
                <a:tab pos="241300" algn="l"/>
                <a:tab pos="6468745" algn="l"/>
              </a:tabLst>
            </a:pPr>
            <a:r>
              <a:rPr dirty="0" spc="-10"/>
              <a:t>Rightmost </a:t>
            </a:r>
            <a:r>
              <a:rPr dirty="0" spc="-5"/>
              <a:t>(or canonical) </a:t>
            </a:r>
            <a:r>
              <a:rPr dirty="0" spc="-10"/>
              <a:t>derivation rewrites </a:t>
            </a:r>
            <a:r>
              <a:rPr dirty="0" spc="-5"/>
              <a:t>the </a:t>
            </a:r>
            <a:r>
              <a:rPr dirty="0" spc="-10"/>
              <a:t>rightmost  nonterminal </a:t>
            </a:r>
            <a:r>
              <a:rPr dirty="0" spc="-15"/>
              <a:t>at </a:t>
            </a:r>
            <a:r>
              <a:rPr dirty="0"/>
              <a:t>each </a:t>
            </a:r>
            <a:r>
              <a:rPr dirty="0" spc="-15"/>
              <a:t>step, </a:t>
            </a:r>
            <a:r>
              <a:rPr dirty="0" spc="-10"/>
              <a:t>denoted</a:t>
            </a:r>
            <a:r>
              <a:rPr dirty="0" spc="135"/>
              <a:t> </a:t>
            </a:r>
            <a:r>
              <a:rPr dirty="0" spc="-15"/>
              <a:t>by</a:t>
            </a:r>
            <a:r>
              <a:rPr dirty="0" spc="-70"/>
              <a:t> </a:t>
            </a:r>
            <a:r>
              <a:rPr dirty="0" spc="-1125">
                <a:latin typeface="UmePlus P Gothic"/>
                <a:cs typeface="UmePlus P Gothic"/>
              </a:rPr>
              <a:t>𝛼	</a:t>
            </a:r>
            <a:r>
              <a:rPr dirty="0" spc="-1110">
                <a:latin typeface="UmePlus P Gothic"/>
                <a:cs typeface="UmePlus P Gothic"/>
              </a:rPr>
              <a:t>𝛽</a:t>
            </a:r>
          </a:p>
        </p:txBody>
      </p:sp>
      <p:sp>
        <p:nvSpPr>
          <p:cNvPr id="6" name="object 6"/>
          <p:cNvSpPr/>
          <p:nvPr/>
        </p:nvSpPr>
        <p:spPr>
          <a:xfrm>
            <a:off x="3354196" y="4917947"/>
            <a:ext cx="254635" cy="155575"/>
          </a:xfrm>
          <a:custGeom>
            <a:avLst/>
            <a:gdLst/>
            <a:ahLst/>
            <a:cxnLst/>
            <a:rect l="l" t="t" r="r" b="b"/>
            <a:pathLst>
              <a:path w="254635" h="155575">
                <a:moveTo>
                  <a:pt x="181863" y="0"/>
                </a:moveTo>
                <a:lnTo>
                  <a:pt x="172212" y="8254"/>
                </a:lnTo>
                <a:lnTo>
                  <a:pt x="195961" y="36575"/>
                </a:lnTo>
                <a:lnTo>
                  <a:pt x="0" y="36575"/>
                </a:lnTo>
                <a:lnTo>
                  <a:pt x="0" y="56387"/>
                </a:lnTo>
                <a:lnTo>
                  <a:pt x="211200" y="56387"/>
                </a:lnTo>
                <a:lnTo>
                  <a:pt x="228345" y="77596"/>
                </a:lnTo>
                <a:lnTo>
                  <a:pt x="211454" y="98425"/>
                </a:lnTo>
                <a:lnTo>
                  <a:pt x="0" y="98425"/>
                </a:lnTo>
                <a:lnTo>
                  <a:pt x="0" y="118237"/>
                </a:lnTo>
                <a:lnTo>
                  <a:pt x="196087" y="118237"/>
                </a:lnTo>
                <a:lnTo>
                  <a:pt x="172212" y="146938"/>
                </a:lnTo>
                <a:lnTo>
                  <a:pt x="181863" y="155066"/>
                </a:lnTo>
                <a:lnTo>
                  <a:pt x="254635" y="82295"/>
                </a:lnTo>
                <a:lnTo>
                  <a:pt x="254635" y="72770"/>
                </a:lnTo>
                <a:lnTo>
                  <a:pt x="181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74608" y="5480558"/>
            <a:ext cx="298450" cy="180975"/>
          </a:xfrm>
          <a:custGeom>
            <a:avLst/>
            <a:gdLst/>
            <a:ahLst/>
            <a:cxnLst/>
            <a:rect l="l" t="t" r="r" b="b"/>
            <a:pathLst>
              <a:path w="298450" h="180975">
                <a:moveTo>
                  <a:pt x="213614" y="0"/>
                </a:moveTo>
                <a:lnTo>
                  <a:pt x="202438" y="9651"/>
                </a:lnTo>
                <a:lnTo>
                  <a:pt x="230124" y="42671"/>
                </a:lnTo>
                <a:lnTo>
                  <a:pt x="0" y="42671"/>
                </a:lnTo>
                <a:lnTo>
                  <a:pt x="0" y="65785"/>
                </a:lnTo>
                <a:lnTo>
                  <a:pt x="247776" y="65785"/>
                </a:lnTo>
                <a:lnTo>
                  <a:pt x="267716" y="90423"/>
                </a:lnTo>
                <a:lnTo>
                  <a:pt x="248158" y="114655"/>
                </a:lnTo>
                <a:lnTo>
                  <a:pt x="0" y="114655"/>
                </a:lnTo>
                <a:lnTo>
                  <a:pt x="0" y="137718"/>
                </a:lnTo>
                <a:lnTo>
                  <a:pt x="230250" y="137718"/>
                </a:lnTo>
                <a:lnTo>
                  <a:pt x="202438" y="171183"/>
                </a:lnTo>
                <a:lnTo>
                  <a:pt x="213614" y="180720"/>
                </a:lnTo>
                <a:lnTo>
                  <a:pt x="298450" y="95884"/>
                </a:lnTo>
                <a:lnTo>
                  <a:pt x="298450" y="84835"/>
                </a:lnTo>
                <a:lnTo>
                  <a:pt x="213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6939" y="4430648"/>
            <a:ext cx="10151110" cy="15119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698500" marR="5080" indent="-228600">
              <a:lnSpc>
                <a:spcPts val="2640"/>
              </a:lnSpc>
              <a:spcBef>
                <a:spcPts val="385"/>
              </a:spcBef>
              <a:buFont typeface="Arial"/>
              <a:buChar char="•"/>
              <a:tabLst>
                <a:tab pos="699135" algn="l"/>
                <a:tab pos="2759075" algn="l"/>
              </a:tabLst>
            </a:pPr>
            <a:r>
              <a:rPr dirty="0" sz="2400" spc="-20">
                <a:latin typeface="Carlito"/>
                <a:cs typeface="Carlito"/>
              </a:rPr>
              <a:t>Similarly, </a:t>
            </a:r>
            <a:r>
              <a:rPr dirty="0" sz="2400" spc="-10">
                <a:latin typeface="Carlito"/>
                <a:cs typeface="Carlito"/>
              </a:rPr>
              <a:t>leftmost derivation rewrites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leftmost nonterminal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>
                <a:latin typeface="Carlito"/>
                <a:cs typeface="Carlito"/>
              </a:rPr>
              <a:t>each </a:t>
            </a:r>
            <a:r>
              <a:rPr dirty="0" sz="2400" spc="-15">
                <a:latin typeface="Carlito"/>
                <a:cs typeface="Carlito"/>
              </a:rPr>
              <a:t>step,  </a:t>
            </a:r>
            <a:r>
              <a:rPr dirty="0" sz="2400" spc="-10">
                <a:latin typeface="Carlito"/>
                <a:cs typeface="Carlito"/>
              </a:rPr>
              <a:t>denoted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by</a:t>
            </a:r>
            <a:r>
              <a:rPr dirty="0" sz="2400" spc="10">
                <a:latin typeface="Carlito"/>
                <a:cs typeface="Carlito"/>
              </a:rPr>
              <a:t> </a:t>
            </a:r>
            <a:r>
              <a:rPr dirty="0" sz="2400" spc="-960">
                <a:latin typeface="UmePlus P Gothic"/>
                <a:cs typeface="UmePlus P Gothic"/>
              </a:rPr>
              <a:t>𝛼	</a:t>
            </a:r>
            <a:r>
              <a:rPr dirty="0" sz="2400" spc="-944">
                <a:latin typeface="UmePlus P Gothic"/>
                <a:cs typeface="UmePlus P Gothic"/>
              </a:rPr>
              <a:t>𝛽</a:t>
            </a:r>
            <a:endParaRPr sz="2400">
              <a:latin typeface="UmePlus P Gothic"/>
              <a:cs typeface="UmePlus P Gothic"/>
            </a:endParaRPr>
          </a:p>
          <a:p>
            <a:pPr marL="2419350">
              <a:lnSpc>
                <a:spcPts val="1205"/>
              </a:lnSpc>
            </a:pPr>
            <a:r>
              <a:rPr dirty="0" sz="1750" spc="-630">
                <a:latin typeface="UmePlus P Gothic"/>
                <a:cs typeface="UmePlus P Gothic"/>
              </a:rPr>
              <a:t>𝑙𝑚</a:t>
            </a:r>
            <a:endParaRPr sz="1750">
              <a:latin typeface="UmePlus P Gothic"/>
              <a:cs typeface="UmePlus P Gothic"/>
            </a:endParaRPr>
          </a:p>
          <a:p>
            <a:pPr marL="241300" indent="-228600">
              <a:lnSpc>
                <a:spcPts val="2860"/>
              </a:lnSpc>
              <a:spcBef>
                <a:spcPts val="114"/>
              </a:spcBef>
              <a:buFont typeface="Arial"/>
              <a:buChar char="•"/>
              <a:tabLst>
                <a:tab pos="241300" algn="l"/>
                <a:tab pos="7636509" algn="l"/>
              </a:tabLst>
            </a:pPr>
            <a:r>
              <a:rPr dirty="0" sz="2800" spc="-20">
                <a:latin typeface="Carlito"/>
                <a:cs typeface="Carlito"/>
              </a:rPr>
              <a:t>Every </a:t>
            </a:r>
            <a:r>
              <a:rPr dirty="0" sz="2800" spc="-15">
                <a:latin typeface="Carlito"/>
                <a:cs typeface="Carlito"/>
              </a:rPr>
              <a:t>leftmost derivation </a:t>
            </a:r>
            <a:r>
              <a:rPr dirty="0" sz="2800" spc="-10">
                <a:latin typeface="Carlito"/>
                <a:cs typeface="Carlito"/>
              </a:rPr>
              <a:t>can </a:t>
            </a:r>
            <a:r>
              <a:rPr dirty="0" sz="2800" spc="-5">
                <a:latin typeface="Carlito"/>
                <a:cs typeface="Carlito"/>
              </a:rPr>
              <a:t>be </a:t>
            </a:r>
            <a:r>
              <a:rPr dirty="0" sz="2800" spc="-15">
                <a:latin typeface="Carlito"/>
                <a:cs typeface="Carlito"/>
              </a:rPr>
              <a:t>written</a:t>
            </a:r>
            <a:r>
              <a:rPr dirty="0" sz="2800" spc="20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as</a:t>
            </a:r>
            <a:r>
              <a:rPr dirty="0" sz="2800" spc="-45">
                <a:latin typeface="Carlito"/>
                <a:cs typeface="Carlito"/>
              </a:rPr>
              <a:t> </a:t>
            </a:r>
            <a:r>
              <a:rPr dirty="0" sz="2800" spc="-1035">
                <a:latin typeface="UmePlus P Gothic"/>
                <a:cs typeface="UmePlus P Gothic"/>
              </a:rPr>
              <a:t>𝑤𝐴𝛾	</a:t>
            </a:r>
            <a:r>
              <a:rPr dirty="0" sz="2800" spc="-1125">
                <a:latin typeface="UmePlus P Gothic"/>
                <a:cs typeface="UmePlus P Gothic"/>
              </a:rPr>
              <a:t>𝑤𝛿𝛾</a:t>
            </a:r>
            <a:endParaRPr sz="2800">
              <a:latin typeface="UmePlus P Gothic"/>
              <a:cs typeface="UmePlus P Gothic"/>
            </a:endParaRPr>
          </a:p>
          <a:p>
            <a:pPr algn="r" marR="2571750">
              <a:lnSpc>
                <a:spcPts val="1960"/>
              </a:lnSpc>
            </a:pPr>
            <a:r>
              <a:rPr dirty="0" sz="2050" spc="-1335">
                <a:latin typeface="UmePlus P Gothic"/>
                <a:cs typeface="UmePlus P Gothic"/>
              </a:rPr>
              <a:t>𝑙</a:t>
            </a:r>
            <a:r>
              <a:rPr dirty="0" sz="2050" spc="-145">
                <a:latin typeface="UmePlus P Gothic"/>
                <a:cs typeface="UmePlus P Gothic"/>
              </a:rPr>
              <a:t>𝑚</a:t>
            </a:r>
            <a:endParaRPr sz="2050">
              <a:latin typeface="UmePlus P Gothic"/>
              <a:cs typeface="UmePlus P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570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Leftmost</a:t>
            </a:r>
            <a:r>
              <a:rPr dirty="0" spc="-370"/>
              <a:t> </a:t>
            </a:r>
            <a:r>
              <a:rPr dirty="0" spc="-210"/>
              <a:t>Derivation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07793"/>
            <a:ext cx="3441065" cy="93726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60">
                <a:latin typeface="UmePlus P Gothic"/>
                <a:cs typeface="UmePlus P Gothic"/>
              </a:rPr>
              <a:t> </a:t>
            </a:r>
            <a:r>
              <a:rPr dirty="0" sz="2400" spc="-335">
                <a:latin typeface="UmePlus P Gothic"/>
                <a:cs typeface="UmePlus P Gothic"/>
              </a:rPr>
              <a:t>→</a:t>
            </a:r>
            <a:r>
              <a:rPr dirty="0" sz="2400" spc="-265">
                <a:latin typeface="UmePlus P Gothic"/>
                <a:cs typeface="UmePlus P Gothic"/>
              </a:rPr>
              <a:t> </a:t>
            </a: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-70">
                <a:latin typeface="UmePlus P Gothic"/>
                <a:cs typeface="UmePlus P Gothic"/>
              </a:rPr>
              <a:t> </a:t>
            </a: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80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7100">
              <a:lnSpc>
                <a:spcPct val="100000"/>
              </a:lnSpc>
              <a:spcBef>
                <a:spcPts val="710"/>
              </a:spcBef>
            </a:pPr>
            <a:r>
              <a:rPr dirty="0" sz="2400" spc="-335">
                <a:latin typeface="UmePlus P Gothic"/>
                <a:cs typeface="UmePlus P Gothic"/>
              </a:rPr>
              <a:t>→</a:t>
            </a:r>
            <a:r>
              <a:rPr dirty="0" sz="2400" spc="-295">
                <a:latin typeface="UmePlus P Gothic"/>
                <a:cs typeface="UmePlus P Gothic"/>
              </a:rPr>
              <a:t> </a:t>
            </a:r>
            <a:r>
              <a:rPr dirty="0" sz="2400" spc="-690">
                <a:latin typeface="UmePlus P Gothic"/>
                <a:cs typeface="UmePlus P Gothic"/>
              </a:rPr>
              <a:t>(𝐸𝑥𝑝𝑟)</a:t>
            </a:r>
            <a:r>
              <a:rPr dirty="0" sz="2400" spc="-110">
                <a:latin typeface="UmePlus P Gothic"/>
                <a:cs typeface="UmePlus P Gothic"/>
              </a:rPr>
              <a:t> </a:t>
            </a: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120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0689" y="3000248"/>
            <a:ext cx="2109470" cy="282575"/>
          </a:xfrm>
          <a:custGeom>
            <a:avLst/>
            <a:gdLst/>
            <a:ahLst/>
            <a:cxnLst/>
            <a:rect l="l" t="t" r="r" b="b"/>
            <a:pathLst>
              <a:path w="2109470" h="282575">
                <a:moveTo>
                  <a:pt x="2018919" y="0"/>
                </a:moveTo>
                <a:lnTo>
                  <a:pt x="2014982" y="11429"/>
                </a:lnTo>
                <a:lnTo>
                  <a:pt x="2031289" y="18522"/>
                </a:lnTo>
                <a:lnTo>
                  <a:pt x="2045335" y="28352"/>
                </a:lnTo>
                <a:lnTo>
                  <a:pt x="2073858" y="73852"/>
                </a:lnTo>
                <a:lnTo>
                  <a:pt x="2082153" y="115623"/>
                </a:lnTo>
                <a:lnTo>
                  <a:pt x="2083181" y="139700"/>
                </a:lnTo>
                <a:lnTo>
                  <a:pt x="2082135" y="164633"/>
                </a:lnTo>
                <a:lnTo>
                  <a:pt x="2073804" y="207547"/>
                </a:lnTo>
                <a:lnTo>
                  <a:pt x="2045382" y="253793"/>
                </a:lnTo>
                <a:lnTo>
                  <a:pt x="2015363" y="270890"/>
                </a:lnTo>
                <a:lnTo>
                  <a:pt x="2018919" y="282321"/>
                </a:lnTo>
                <a:lnTo>
                  <a:pt x="2057415" y="264239"/>
                </a:lnTo>
                <a:lnTo>
                  <a:pt x="2085721" y="232917"/>
                </a:lnTo>
                <a:lnTo>
                  <a:pt x="2103151" y="191119"/>
                </a:lnTo>
                <a:lnTo>
                  <a:pt x="2108962" y="141224"/>
                </a:lnTo>
                <a:lnTo>
                  <a:pt x="2107509" y="115339"/>
                </a:lnTo>
                <a:lnTo>
                  <a:pt x="2095888" y="69429"/>
                </a:lnTo>
                <a:lnTo>
                  <a:pt x="2072765" y="32093"/>
                </a:lnTo>
                <a:lnTo>
                  <a:pt x="2039375" y="7379"/>
                </a:lnTo>
                <a:lnTo>
                  <a:pt x="2018919" y="0"/>
                </a:lnTo>
                <a:close/>
              </a:path>
              <a:path w="210947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52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0689" y="3455923"/>
            <a:ext cx="2157730" cy="282575"/>
          </a:xfrm>
          <a:custGeom>
            <a:avLst/>
            <a:gdLst/>
            <a:ahLst/>
            <a:cxnLst/>
            <a:rect l="l" t="t" r="r" b="b"/>
            <a:pathLst>
              <a:path w="2157729" h="282575">
                <a:moveTo>
                  <a:pt x="2067687" y="0"/>
                </a:moveTo>
                <a:lnTo>
                  <a:pt x="2063750" y="11429"/>
                </a:lnTo>
                <a:lnTo>
                  <a:pt x="2080057" y="18522"/>
                </a:lnTo>
                <a:lnTo>
                  <a:pt x="2094102" y="28352"/>
                </a:lnTo>
                <a:lnTo>
                  <a:pt x="2122626" y="73852"/>
                </a:lnTo>
                <a:lnTo>
                  <a:pt x="2130921" y="115623"/>
                </a:lnTo>
                <a:lnTo>
                  <a:pt x="2131949" y="139700"/>
                </a:lnTo>
                <a:lnTo>
                  <a:pt x="2130903" y="164633"/>
                </a:lnTo>
                <a:lnTo>
                  <a:pt x="2122572" y="207547"/>
                </a:lnTo>
                <a:lnTo>
                  <a:pt x="2094150" y="253793"/>
                </a:lnTo>
                <a:lnTo>
                  <a:pt x="2064131" y="270890"/>
                </a:lnTo>
                <a:lnTo>
                  <a:pt x="2067687" y="282320"/>
                </a:lnTo>
                <a:lnTo>
                  <a:pt x="2106183" y="264239"/>
                </a:lnTo>
                <a:lnTo>
                  <a:pt x="2134489" y="232918"/>
                </a:lnTo>
                <a:lnTo>
                  <a:pt x="2151919" y="191119"/>
                </a:lnTo>
                <a:lnTo>
                  <a:pt x="2157730" y="141224"/>
                </a:lnTo>
                <a:lnTo>
                  <a:pt x="2156277" y="115339"/>
                </a:lnTo>
                <a:lnTo>
                  <a:pt x="2144656" y="69429"/>
                </a:lnTo>
                <a:lnTo>
                  <a:pt x="2121533" y="32093"/>
                </a:lnTo>
                <a:lnTo>
                  <a:pt x="2088143" y="7379"/>
                </a:lnTo>
                <a:lnTo>
                  <a:pt x="2067687" y="0"/>
                </a:lnTo>
                <a:close/>
              </a:path>
              <a:path w="215772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52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0689" y="3911600"/>
            <a:ext cx="2073910" cy="282575"/>
          </a:xfrm>
          <a:custGeom>
            <a:avLst/>
            <a:gdLst/>
            <a:ahLst/>
            <a:cxnLst/>
            <a:rect l="l" t="t" r="r" b="b"/>
            <a:pathLst>
              <a:path w="2073910" h="282575">
                <a:moveTo>
                  <a:pt x="1983866" y="0"/>
                </a:moveTo>
                <a:lnTo>
                  <a:pt x="1979930" y="11430"/>
                </a:lnTo>
                <a:lnTo>
                  <a:pt x="1996237" y="18522"/>
                </a:lnTo>
                <a:lnTo>
                  <a:pt x="2010283" y="28352"/>
                </a:lnTo>
                <a:lnTo>
                  <a:pt x="2038806" y="73852"/>
                </a:lnTo>
                <a:lnTo>
                  <a:pt x="2047101" y="115623"/>
                </a:lnTo>
                <a:lnTo>
                  <a:pt x="2048128" y="139700"/>
                </a:lnTo>
                <a:lnTo>
                  <a:pt x="2047083" y="164633"/>
                </a:lnTo>
                <a:lnTo>
                  <a:pt x="2038752" y="207547"/>
                </a:lnTo>
                <a:lnTo>
                  <a:pt x="2010330" y="253793"/>
                </a:lnTo>
                <a:lnTo>
                  <a:pt x="1980311" y="270891"/>
                </a:lnTo>
                <a:lnTo>
                  <a:pt x="1983866" y="282320"/>
                </a:lnTo>
                <a:lnTo>
                  <a:pt x="2022363" y="264239"/>
                </a:lnTo>
                <a:lnTo>
                  <a:pt x="2050669" y="232918"/>
                </a:lnTo>
                <a:lnTo>
                  <a:pt x="2068099" y="191119"/>
                </a:lnTo>
                <a:lnTo>
                  <a:pt x="2073910" y="141224"/>
                </a:lnTo>
                <a:lnTo>
                  <a:pt x="2072457" y="115339"/>
                </a:lnTo>
                <a:lnTo>
                  <a:pt x="2060836" y="69429"/>
                </a:lnTo>
                <a:lnTo>
                  <a:pt x="2037713" y="32093"/>
                </a:lnTo>
                <a:lnTo>
                  <a:pt x="2004323" y="7379"/>
                </a:lnTo>
                <a:lnTo>
                  <a:pt x="1983866" y="0"/>
                </a:lnTo>
                <a:close/>
              </a:path>
              <a:path w="207391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891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10689" y="4368800"/>
            <a:ext cx="2073910" cy="282575"/>
          </a:xfrm>
          <a:custGeom>
            <a:avLst/>
            <a:gdLst/>
            <a:ahLst/>
            <a:cxnLst/>
            <a:rect l="l" t="t" r="r" b="b"/>
            <a:pathLst>
              <a:path w="2073910" h="282575">
                <a:moveTo>
                  <a:pt x="1983866" y="0"/>
                </a:moveTo>
                <a:lnTo>
                  <a:pt x="1979930" y="11430"/>
                </a:lnTo>
                <a:lnTo>
                  <a:pt x="1996237" y="18522"/>
                </a:lnTo>
                <a:lnTo>
                  <a:pt x="2010283" y="28352"/>
                </a:lnTo>
                <a:lnTo>
                  <a:pt x="2038806" y="73852"/>
                </a:lnTo>
                <a:lnTo>
                  <a:pt x="2047101" y="115623"/>
                </a:lnTo>
                <a:lnTo>
                  <a:pt x="2048128" y="139700"/>
                </a:lnTo>
                <a:lnTo>
                  <a:pt x="2047083" y="164633"/>
                </a:lnTo>
                <a:lnTo>
                  <a:pt x="2038752" y="207547"/>
                </a:lnTo>
                <a:lnTo>
                  <a:pt x="2010330" y="253793"/>
                </a:lnTo>
                <a:lnTo>
                  <a:pt x="1980311" y="270891"/>
                </a:lnTo>
                <a:lnTo>
                  <a:pt x="1983866" y="282320"/>
                </a:lnTo>
                <a:lnTo>
                  <a:pt x="2022363" y="264239"/>
                </a:lnTo>
                <a:lnTo>
                  <a:pt x="2050669" y="232918"/>
                </a:lnTo>
                <a:lnTo>
                  <a:pt x="2068099" y="191119"/>
                </a:lnTo>
                <a:lnTo>
                  <a:pt x="2073910" y="141224"/>
                </a:lnTo>
                <a:lnTo>
                  <a:pt x="2072457" y="115339"/>
                </a:lnTo>
                <a:lnTo>
                  <a:pt x="2060836" y="69429"/>
                </a:lnTo>
                <a:lnTo>
                  <a:pt x="2037713" y="32093"/>
                </a:lnTo>
                <a:lnTo>
                  <a:pt x="2004323" y="7379"/>
                </a:lnTo>
                <a:lnTo>
                  <a:pt x="1983866" y="0"/>
                </a:lnTo>
                <a:close/>
              </a:path>
              <a:path w="207391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891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31594" y="2820288"/>
            <a:ext cx="2450465" cy="185102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478790" algn="l"/>
              </a:tabLst>
            </a:pPr>
            <a:r>
              <a:rPr dirty="0" sz="2400" spc="-335">
                <a:latin typeface="UmePlus P Gothic"/>
                <a:cs typeface="UmePlus P Gothic"/>
              </a:rPr>
              <a:t>→	</a:t>
            </a: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-95">
                <a:latin typeface="UmePlus P Gothic"/>
                <a:cs typeface="UmePlus P Gothic"/>
              </a:rPr>
              <a:t> </a:t>
            </a: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9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478790" algn="l"/>
              </a:tabLst>
            </a:pPr>
            <a:r>
              <a:rPr dirty="0" sz="2400" spc="-335">
                <a:latin typeface="UmePlus P Gothic"/>
                <a:cs typeface="UmePlus P Gothic"/>
              </a:rPr>
              <a:t>→	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r>
              <a:rPr dirty="0" sz="2400" spc="-140">
                <a:latin typeface="UmePlus P Gothic"/>
                <a:cs typeface="UmePlus P Gothic"/>
              </a:rPr>
              <a:t> </a:t>
            </a: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110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478790" algn="l"/>
                <a:tab pos="1630680" algn="l"/>
              </a:tabLst>
            </a:pPr>
            <a:r>
              <a:rPr dirty="0" sz="2400" spc="-335">
                <a:latin typeface="UmePlus P Gothic"/>
                <a:cs typeface="UmePlus P Gothic"/>
              </a:rPr>
              <a:t>→	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r>
              <a:rPr dirty="0" sz="2400" spc="-95">
                <a:latin typeface="UmePlus P Gothic"/>
                <a:cs typeface="UmePlus P Gothic"/>
              </a:rPr>
              <a:t> </a:t>
            </a:r>
            <a:r>
              <a:rPr dirty="0" sz="2400" spc="75">
                <a:latin typeface="UmePlus P Gothic"/>
                <a:cs typeface="UmePlus P Gothic"/>
              </a:rPr>
              <a:t>+	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78790" algn="l"/>
                <a:tab pos="1630680" algn="l"/>
              </a:tabLst>
            </a:pPr>
            <a:r>
              <a:rPr dirty="0" sz="2400" spc="-335">
                <a:latin typeface="UmePlus P Gothic"/>
                <a:cs typeface="UmePlus P Gothic"/>
              </a:rPr>
              <a:t>→	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r>
              <a:rPr dirty="0" sz="2400" spc="-90">
                <a:latin typeface="UmePlus P Gothic"/>
                <a:cs typeface="UmePlus P Gothic"/>
              </a:rPr>
              <a:t> </a:t>
            </a:r>
            <a:r>
              <a:rPr dirty="0" sz="2400" spc="75">
                <a:latin typeface="UmePlus P Gothic"/>
                <a:cs typeface="UmePlus P Gothic"/>
              </a:rPr>
              <a:t>+	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6386" y="2820288"/>
            <a:ext cx="1278255" cy="185102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810"/>
              </a:spcBef>
            </a:pP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12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6520">
              <a:lnSpc>
                <a:spcPct val="100000"/>
              </a:lnSpc>
              <a:spcBef>
                <a:spcPts val="710"/>
              </a:spcBef>
            </a:pP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150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114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79375">
              <a:lnSpc>
                <a:spcPct val="100000"/>
              </a:lnSpc>
              <a:spcBef>
                <a:spcPts val="720"/>
              </a:spcBef>
            </a:pPr>
            <a:r>
              <a:rPr dirty="0" sz="2400" spc="295">
                <a:latin typeface="UmePlus P Gothic"/>
                <a:cs typeface="UmePlus P Gothic"/>
              </a:rPr>
              <a:t>×</a:t>
            </a:r>
            <a:r>
              <a:rPr dirty="0" sz="2400" spc="-13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3992" y="2038858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5940" y="2733802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5243" y="2733802"/>
            <a:ext cx="306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90">
                <a:latin typeface="UmePlus P Gothic"/>
                <a:cs typeface="UmePlus P Gothic"/>
              </a:rPr>
              <a:t>𝑂</a:t>
            </a:r>
            <a:r>
              <a:rPr dirty="0" sz="1800" spc="-805">
                <a:latin typeface="UmePlus P Gothic"/>
                <a:cs typeface="UmePlus P Gothic"/>
              </a:rPr>
              <a:t>𝑝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01147" y="2733802"/>
            <a:ext cx="56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mePlus P Gothic"/>
                <a:cs typeface="UmePlus P Gothic"/>
              </a:rPr>
              <a:t>name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9766" y="3423920"/>
            <a:ext cx="19202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  <a:tab pos="1108075" algn="l"/>
                <a:tab pos="1743075" algn="l"/>
              </a:tabLst>
            </a:pPr>
            <a:r>
              <a:rPr dirty="0" sz="1800" spc="70">
                <a:latin typeface="UmePlus P Gothic"/>
                <a:cs typeface="UmePlus P Gothic"/>
              </a:rPr>
              <a:t>(</a:t>
            </a:r>
            <a:r>
              <a:rPr dirty="0" sz="1800" spc="70">
                <a:latin typeface="UmePlus P Gothic"/>
                <a:cs typeface="UmePlus P Gothic"/>
              </a:rPr>
              <a:t>	</a:t>
            </a: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r>
              <a:rPr dirty="0" sz="1800" spc="-944">
                <a:latin typeface="UmePlus P Gothic"/>
                <a:cs typeface="UmePlus P Gothic"/>
              </a:rPr>
              <a:t>	</a:t>
            </a:r>
            <a:r>
              <a:rPr dirty="0" sz="1800" spc="70">
                <a:latin typeface="UmePlus P Gothic"/>
                <a:cs typeface="UmePlus P Gothic"/>
              </a:rPr>
              <a:t>)</a:t>
            </a:r>
            <a:r>
              <a:rPr dirty="0" sz="1800" spc="70">
                <a:latin typeface="UmePlus P Gothic"/>
                <a:cs typeface="UmePlus P Gothic"/>
              </a:rPr>
              <a:t>	</a:t>
            </a:r>
            <a:r>
              <a:rPr dirty="0" sz="1800" spc="220">
                <a:latin typeface="UmePlus P Gothic"/>
                <a:cs typeface="UmePlus P Gothic"/>
              </a:rPr>
              <a:t>×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3551" y="4143247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1232" y="4143247"/>
            <a:ext cx="306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90">
                <a:latin typeface="UmePlus P Gothic"/>
                <a:cs typeface="UmePlus P Gothic"/>
              </a:rPr>
              <a:t>𝑂</a:t>
            </a:r>
            <a:r>
              <a:rPr dirty="0" sz="1800" spc="-805">
                <a:latin typeface="UmePlus P Gothic"/>
                <a:cs typeface="UmePlus P Gothic"/>
              </a:rPr>
              <a:t>𝑝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9139" y="4143247"/>
            <a:ext cx="56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mePlus P Gothic"/>
                <a:cs typeface="UmePlus P Gothic"/>
              </a:rPr>
              <a:t>name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6786" y="4811014"/>
            <a:ext cx="990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6450" algn="l"/>
              </a:tabLst>
            </a:pPr>
            <a:r>
              <a:rPr dirty="0" sz="1800">
                <a:latin typeface="UmePlus P Gothic"/>
                <a:cs typeface="UmePlus P Gothic"/>
              </a:rPr>
              <a:t>nam</a:t>
            </a:r>
            <a:r>
              <a:rPr dirty="0" sz="1800" spc="5">
                <a:latin typeface="UmePlus P Gothic"/>
                <a:cs typeface="UmePlus P Gothic"/>
              </a:rPr>
              <a:t>e</a:t>
            </a:r>
            <a:r>
              <a:rPr dirty="0" sz="1800">
                <a:latin typeface="UmePlus P Gothic"/>
                <a:cs typeface="UmePlus P Gothic"/>
              </a:rPr>
              <a:t>	</a:t>
            </a:r>
            <a:r>
              <a:rPr dirty="0" sz="1800" spc="55">
                <a:latin typeface="UmePlus P Gothic"/>
                <a:cs typeface="UmePlus P Gothic"/>
              </a:rPr>
              <a:t>+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60814" y="2388870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5">
                <a:moveTo>
                  <a:pt x="28193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5">
                <a:moveTo>
                  <a:pt x="48005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5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698230" y="2380360"/>
            <a:ext cx="559435" cy="334010"/>
          </a:xfrm>
          <a:custGeom>
            <a:avLst/>
            <a:gdLst/>
            <a:ahLst/>
            <a:cxnLst/>
            <a:rect l="l" t="t" r="r" b="b"/>
            <a:pathLst>
              <a:path w="559434" h="334010">
                <a:moveTo>
                  <a:pt x="46354" y="262636"/>
                </a:moveTo>
                <a:lnTo>
                  <a:pt x="0" y="334010"/>
                </a:lnTo>
                <a:lnTo>
                  <a:pt x="84963" y="328294"/>
                </a:lnTo>
                <a:lnTo>
                  <a:pt x="74433" y="310388"/>
                </a:lnTo>
                <a:lnTo>
                  <a:pt x="59817" y="310388"/>
                </a:lnTo>
                <a:lnTo>
                  <a:pt x="49784" y="293369"/>
                </a:lnTo>
                <a:lnTo>
                  <a:pt x="60668" y="286978"/>
                </a:lnTo>
                <a:lnTo>
                  <a:pt x="46354" y="262636"/>
                </a:lnTo>
                <a:close/>
              </a:path>
              <a:path w="559434" h="334010">
                <a:moveTo>
                  <a:pt x="60668" y="286978"/>
                </a:moveTo>
                <a:lnTo>
                  <a:pt x="49784" y="293369"/>
                </a:lnTo>
                <a:lnTo>
                  <a:pt x="59817" y="310388"/>
                </a:lnTo>
                <a:lnTo>
                  <a:pt x="70682" y="304008"/>
                </a:lnTo>
                <a:lnTo>
                  <a:pt x="60668" y="286978"/>
                </a:lnTo>
                <a:close/>
              </a:path>
              <a:path w="559434" h="334010">
                <a:moveTo>
                  <a:pt x="70682" y="304008"/>
                </a:moveTo>
                <a:lnTo>
                  <a:pt x="59817" y="310388"/>
                </a:lnTo>
                <a:lnTo>
                  <a:pt x="74433" y="310388"/>
                </a:lnTo>
                <a:lnTo>
                  <a:pt x="70682" y="304008"/>
                </a:lnTo>
                <a:close/>
              </a:path>
              <a:path w="559434" h="334010">
                <a:moveTo>
                  <a:pt x="549401" y="0"/>
                </a:moveTo>
                <a:lnTo>
                  <a:pt x="60668" y="286978"/>
                </a:lnTo>
                <a:lnTo>
                  <a:pt x="70682" y="304008"/>
                </a:lnTo>
                <a:lnTo>
                  <a:pt x="559435" y="17017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57689" y="2360802"/>
            <a:ext cx="525145" cy="353695"/>
          </a:xfrm>
          <a:custGeom>
            <a:avLst/>
            <a:gdLst/>
            <a:ahLst/>
            <a:cxnLst/>
            <a:rect l="l" t="t" r="r" b="b"/>
            <a:pathLst>
              <a:path w="525145" h="353694">
                <a:moveTo>
                  <a:pt x="456303" y="319512"/>
                </a:moveTo>
                <a:lnTo>
                  <a:pt x="440689" y="343026"/>
                </a:lnTo>
                <a:lnTo>
                  <a:pt x="525144" y="353441"/>
                </a:lnTo>
                <a:lnTo>
                  <a:pt x="509740" y="326517"/>
                </a:lnTo>
                <a:lnTo>
                  <a:pt x="466851" y="326517"/>
                </a:lnTo>
                <a:lnTo>
                  <a:pt x="456303" y="319512"/>
                </a:lnTo>
                <a:close/>
              </a:path>
              <a:path w="525145" h="353694">
                <a:moveTo>
                  <a:pt x="467253" y="303021"/>
                </a:moveTo>
                <a:lnTo>
                  <a:pt x="456303" y="319512"/>
                </a:lnTo>
                <a:lnTo>
                  <a:pt x="466851" y="326517"/>
                </a:lnTo>
                <a:lnTo>
                  <a:pt x="477774" y="310007"/>
                </a:lnTo>
                <a:lnTo>
                  <a:pt x="467253" y="303021"/>
                </a:lnTo>
                <a:close/>
              </a:path>
              <a:path w="525145" h="353694">
                <a:moveTo>
                  <a:pt x="482853" y="279526"/>
                </a:moveTo>
                <a:lnTo>
                  <a:pt x="467253" y="303021"/>
                </a:lnTo>
                <a:lnTo>
                  <a:pt x="477774" y="310007"/>
                </a:lnTo>
                <a:lnTo>
                  <a:pt x="466851" y="326517"/>
                </a:lnTo>
                <a:lnTo>
                  <a:pt x="509740" y="326517"/>
                </a:lnTo>
                <a:lnTo>
                  <a:pt x="482853" y="279526"/>
                </a:lnTo>
                <a:close/>
              </a:path>
              <a:path w="525145" h="353694">
                <a:moveTo>
                  <a:pt x="10921" y="0"/>
                </a:moveTo>
                <a:lnTo>
                  <a:pt x="0" y="16510"/>
                </a:lnTo>
                <a:lnTo>
                  <a:pt x="456303" y="319512"/>
                </a:lnTo>
                <a:lnTo>
                  <a:pt x="467253" y="303021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08669" y="3085338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560814" y="3085338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08669" y="3780282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4" y="262001"/>
                </a:lnTo>
                <a:lnTo>
                  <a:pt x="28194" y="249301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1"/>
                </a:lnTo>
                <a:lnTo>
                  <a:pt x="48005" y="262001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5" y="249301"/>
                </a:lnTo>
                <a:lnTo>
                  <a:pt x="48005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08669" y="4493514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11261" y="4493514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6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6" y="262000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6" y="249300"/>
                </a:lnTo>
                <a:lnTo>
                  <a:pt x="48006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06028" y="5702808"/>
            <a:ext cx="1836420" cy="396240"/>
          </a:xfrm>
          <a:custGeom>
            <a:avLst/>
            <a:gdLst/>
            <a:ahLst/>
            <a:cxnLst/>
            <a:rect l="l" t="t" r="r" b="b"/>
            <a:pathLst>
              <a:path w="1836420" h="396239">
                <a:moveTo>
                  <a:pt x="1770379" y="0"/>
                </a:moveTo>
                <a:lnTo>
                  <a:pt x="66040" y="0"/>
                </a:lnTo>
                <a:lnTo>
                  <a:pt x="40344" y="5189"/>
                </a:lnTo>
                <a:lnTo>
                  <a:pt x="19351" y="19342"/>
                </a:lnTo>
                <a:lnTo>
                  <a:pt x="5193" y="40333"/>
                </a:lnTo>
                <a:lnTo>
                  <a:pt x="0" y="66039"/>
                </a:lnTo>
                <a:lnTo>
                  <a:pt x="0" y="330199"/>
                </a:lnTo>
                <a:lnTo>
                  <a:pt x="5193" y="355906"/>
                </a:lnTo>
                <a:lnTo>
                  <a:pt x="19351" y="376897"/>
                </a:lnTo>
                <a:lnTo>
                  <a:pt x="40344" y="391050"/>
                </a:lnTo>
                <a:lnTo>
                  <a:pt x="66040" y="396239"/>
                </a:lnTo>
                <a:lnTo>
                  <a:pt x="1770379" y="396239"/>
                </a:lnTo>
                <a:lnTo>
                  <a:pt x="1796075" y="391050"/>
                </a:lnTo>
                <a:lnTo>
                  <a:pt x="1817068" y="376897"/>
                </a:lnTo>
                <a:lnTo>
                  <a:pt x="1831226" y="355906"/>
                </a:lnTo>
                <a:lnTo>
                  <a:pt x="1836420" y="330199"/>
                </a:lnTo>
                <a:lnTo>
                  <a:pt x="1836420" y="66039"/>
                </a:lnTo>
                <a:lnTo>
                  <a:pt x="1831226" y="40333"/>
                </a:lnTo>
                <a:lnTo>
                  <a:pt x="1817068" y="19342"/>
                </a:lnTo>
                <a:lnTo>
                  <a:pt x="1796075" y="5189"/>
                </a:lnTo>
                <a:lnTo>
                  <a:pt x="177037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874632" y="5687364"/>
            <a:ext cx="1297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rlito"/>
                <a:cs typeface="Carlito"/>
              </a:rPr>
              <a:t>Parse</a:t>
            </a:r>
            <a:r>
              <a:rPr dirty="0" sz="24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rlito"/>
                <a:cs typeface="Carlito"/>
              </a:rPr>
              <a:t>Tree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0152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5"/>
              <a:t>Ambiguous</a:t>
            </a:r>
            <a:r>
              <a:rPr dirty="0" spc="-390"/>
              <a:t> </a:t>
            </a:r>
            <a:r>
              <a:rPr dirty="0" spc="-21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5015230" cy="33940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marR="5080" indent="-228600">
              <a:lnSpc>
                <a:spcPct val="899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0">
                <a:latin typeface="Carlito"/>
                <a:cs typeface="Carlito"/>
              </a:rPr>
              <a:t>grammar </a:t>
            </a:r>
            <a:r>
              <a:rPr dirty="0" sz="2800" spc="-1040">
                <a:latin typeface="UmePlus P Gothic"/>
                <a:cs typeface="UmePlus P Gothic"/>
              </a:rPr>
              <a:t>𝐺</a:t>
            </a:r>
            <a:r>
              <a:rPr dirty="0" sz="2800" spc="10">
                <a:latin typeface="UmePlus P Gothic"/>
                <a:cs typeface="UmePlus P Gothic"/>
              </a:rPr>
              <a:t> </a:t>
            </a:r>
            <a:r>
              <a:rPr dirty="0" sz="2800" spc="-5">
                <a:latin typeface="Carlito"/>
                <a:cs typeface="Carlito"/>
              </a:rPr>
              <a:t>is ambiguous if  </a:t>
            </a:r>
            <a:r>
              <a:rPr dirty="0" sz="2800" spc="-10">
                <a:latin typeface="Carlito"/>
                <a:cs typeface="Carlito"/>
              </a:rPr>
              <a:t>some sentence </a:t>
            </a:r>
            <a:r>
              <a:rPr dirty="0" sz="2800" spc="-5">
                <a:latin typeface="Carlito"/>
                <a:cs typeface="Carlito"/>
              </a:rPr>
              <a:t>in </a:t>
            </a:r>
            <a:r>
              <a:rPr dirty="0" sz="2800" spc="-490">
                <a:latin typeface="UmePlus P Gothic"/>
                <a:cs typeface="UmePlus P Gothic"/>
              </a:rPr>
              <a:t>𝐿(𝐺) </a:t>
            </a:r>
            <a:r>
              <a:rPr dirty="0" sz="2800" spc="-10">
                <a:latin typeface="Carlito"/>
                <a:cs typeface="Carlito"/>
              </a:rPr>
              <a:t>has </a:t>
            </a:r>
            <a:r>
              <a:rPr dirty="0" sz="2800" spc="-15">
                <a:latin typeface="Carlito"/>
                <a:cs typeface="Carlito"/>
              </a:rPr>
              <a:t>more  </a:t>
            </a:r>
            <a:r>
              <a:rPr dirty="0" sz="2800" spc="-5">
                <a:latin typeface="Carlito"/>
                <a:cs typeface="Carlito"/>
              </a:rPr>
              <a:t>than </a:t>
            </a:r>
            <a:r>
              <a:rPr dirty="0" sz="2800" spc="-10">
                <a:latin typeface="Carlito"/>
                <a:cs typeface="Carlito"/>
              </a:rPr>
              <a:t>one rightmost </a:t>
            </a:r>
            <a:r>
              <a:rPr dirty="0" sz="2800" spc="-5">
                <a:latin typeface="Carlito"/>
                <a:cs typeface="Carlito"/>
              </a:rPr>
              <a:t>(or </a:t>
            </a:r>
            <a:r>
              <a:rPr dirty="0" sz="2800" spc="-10">
                <a:latin typeface="Carlito"/>
                <a:cs typeface="Carlito"/>
              </a:rPr>
              <a:t>leftmost)  </a:t>
            </a:r>
            <a:r>
              <a:rPr dirty="0" sz="2800" spc="-15">
                <a:latin typeface="Carlito"/>
                <a:cs typeface="Carlito"/>
              </a:rPr>
              <a:t>derivation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Carlito"/>
              <a:cs typeface="Carlito"/>
            </a:endParaRPr>
          </a:p>
          <a:p>
            <a:pPr marL="241300" marR="60579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An ambiguous </a:t>
            </a:r>
            <a:r>
              <a:rPr dirty="0" sz="2800" spc="-10">
                <a:latin typeface="Carlito"/>
                <a:cs typeface="Carlito"/>
              </a:rPr>
              <a:t>grammar can  </a:t>
            </a:r>
            <a:r>
              <a:rPr dirty="0" sz="2800" spc="-15">
                <a:latin typeface="Carlito"/>
                <a:cs typeface="Carlito"/>
              </a:rPr>
              <a:t>produce </a:t>
            </a:r>
            <a:r>
              <a:rPr dirty="0" sz="2800" spc="-5">
                <a:latin typeface="Carlito"/>
                <a:cs typeface="Carlito"/>
              </a:rPr>
              <a:t>multiple </a:t>
            </a:r>
            <a:r>
              <a:rPr dirty="0" sz="2800" spc="-10">
                <a:latin typeface="Carlito"/>
                <a:cs typeface="Carlito"/>
              </a:rPr>
              <a:t>derivations  </a:t>
            </a:r>
            <a:r>
              <a:rPr dirty="0" sz="2800" spc="-5">
                <a:latin typeface="Carlito"/>
                <a:cs typeface="Carlito"/>
              </a:rPr>
              <a:t>and </a:t>
            </a:r>
            <a:r>
              <a:rPr dirty="0" sz="2800" spc="-15">
                <a:latin typeface="Carlito"/>
                <a:cs typeface="Carlito"/>
              </a:rPr>
              <a:t>parse</a:t>
            </a:r>
            <a:r>
              <a:rPr dirty="0" sz="2800" spc="2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trees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168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Example </a:t>
            </a:r>
            <a:r>
              <a:rPr dirty="0" spc="-200"/>
              <a:t>of </a:t>
            </a:r>
            <a:r>
              <a:rPr dirty="0" spc="-145"/>
              <a:t>Ambiguous</a:t>
            </a:r>
            <a:r>
              <a:rPr dirty="0" spc="-575"/>
              <a:t> </a:t>
            </a:r>
            <a:r>
              <a:rPr dirty="0" spc="-215"/>
              <a:t>Grammar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10052050" cy="22415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0">
                <a:latin typeface="Carlito"/>
                <a:cs typeface="Carlito"/>
              </a:rPr>
              <a:t>grammar </a:t>
            </a:r>
            <a:r>
              <a:rPr dirty="0" sz="2800" spc="-1040">
                <a:latin typeface="UmePlus P Gothic"/>
                <a:cs typeface="UmePlus P Gothic"/>
              </a:rPr>
              <a:t>𝐺</a:t>
            </a:r>
            <a:r>
              <a:rPr dirty="0" sz="2800" spc="20">
                <a:latin typeface="UmePlus P Gothic"/>
                <a:cs typeface="UmePlus P Gothic"/>
              </a:rPr>
              <a:t> </a:t>
            </a:r>
            <a:r>
              <a:rPr dirty="0" sz="2800" spc="-5">
                <a:latin typeface="Carlito"/>
                <a:cs typeface="Carlito"/>
              </a:rPr>
              <a:t>is ambiguous if </a:t>
            </a:r>
            <a:r>
              <a:rPr dirty="0" sz="2800" spc="-10">
                <a:latin typeface="Carlito"/>
                <a:cs typeface="Carlito"/>
              </a:rPr>
              <a:t>some </a:t>
            </a:r>
            <a:r>
              <a:rPr dirty="0" sz="2800" spc="-15">
                <a:latin typeface="Carlito"/>
                <a:cs typeface="Carlito"/>
              </a:rPr>
              <a:t>sentence </a:t>
            </a:r>
            <a:r>
              <a:rPr dirty="0" sz="2800" spc="-5">
                <a:latin typeface="Carlito"/>
                <a:cs typeface="Carlito"/>
              </a:rPr>
              <a:t>in </a:t>
            </a:r>
            <a:r>
              <a:rPr dirty="0" sz="2800" spc="-495">
                <a:latin typeface="UmePlus P Gothic"/>
                <a:cs typeface="UmePlus P Gothic"/>
              </a:rPr>
              <a:t>𝐿(𝐺) </a:t>
            </a:r>
            <a:r>
              <a:rPr dirty="0" sz="2800" spc="-10">
                <a:latin typeface="Carlito"/>
                <a:cs typeface="Carlito"/>
              </a:rPr>
              <a:t>has </a:t>
            </a:r>
            <a:r>
              <a:rPr dirty="0" sz="2800" spc="-15">
                <a:latin typeface="Carlito"/>
                <a:cs typeface="Carlito"/>
              </a:rPr>
              <a:t>more </a:t>
            </a:r>
            <a:r>
              <a:rPr dirty="0" sz="2800" spc="-5">
                <a:latin typeface="Carlito"/>
                <a:cs typeface="Carlito"/>
              </a:rPr>
              <a:t>than  </a:t>
            </a:r>
            <a:r>
              <a:rPr dirty="0" sz="2800" spc="-10">
                <a:latin typeface="Carlito"/>
                <a:cs typeface="Carlito"/>
              </a:rPr>
              <a:t>one rightmost </a:t>
            </a:r>
            <a:r>
              <a:rPr dirty="0" sz="2800" spc="-5">
                <a:latin typeface="Carlito"/>
                <a:cs typeface="Carlito"/>
              </a:rPr>
              <a:t>(or </a:t>
            </a:r>
            <a:r>
              <a:rPr dirty="0" sz="2800" spc="-10">
                <a:latin typeface="Carlito"/>
                <a:cs typeface="Carlito"/>
              </a:rPr>
              <a:t>leftmost)</a:t>
            </a:r>
            <a:r>
              <a:rPr dirty="0" sz="2800" spc="3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derivation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An ambiguous </a:t>
            </a:r>
            <a:r>
              <a:rPr dirty="0" sz="2800" spc="-10">
                <a:latin typeface="Carlito"/>
                <a:cs typeface="Carlito"/>
              </a:rPr>
              <a:t>grammar can </a:t>
            </a:r>
            <a:r>
              <a:rPr dirty="0" sz="2800" spc="-15">
                <a:latin typeface="Carlito"/>
                <a:cs typeface="Carlito"/>
              </a:rPr>
              <a:t>produce </a:t>
            </a:r>
            <a:r>
              <a:rPr dirty="0" sz="2800" spc="-5">
                <a:latin typeface="Carlito"/>
                <a:cs typeface="Carlito"/>
              </a:rPr>
              <a:t>multiple </a:t>
            </a:r>
            <a:r>
              <a:rPr dirty="0" sz="2800" spc="-10">
                <a:latin typeface="Carlito"/>
                <a:cs typeface="Carlito"/>
              </a:rPr>
              <a:t>derivations </a:t>
            </a:r>
            <a:r>
              <a:rPr dirty="0" sz="2800" spc="-5">
                <a:latin typeface="Carlito"/>
                <a:cs typeface="Carlito"/>
              </a:rPr>
              <a:t>and </a:t>
            </a:r>
            <a:r>
              <a:rPr dirty="0" sz="2800" spc="-15">
                <a:latin typeface="Carlito"/>
                <a:cs typeface="Carlito"/>
              </a:rPr>
              <a:t>parse  </a:t>
            </a:r>
            <a:r>
              <a:rPr dirty="0" sz="2800" spc="-10">
                <a:latin typeface="Carlito"/>
                <a:cs typeface="Carlito"/>
              </a:rPr>
              <a:t>trees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4247388"/>
            <a:ext cx="5181600" cy="1346200"/>
          </a:xfrm>
          <a:prstGeom prst="rect">
            <a:avLst/>
          </a:prstGeom>
          <a:solidFill>
            <a:srgbClr val="FFF1CC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870"/>
              </a:lnSpc>
            </a:pPr>
            <a:r>
              <a:rPr dirty="0" sz="2400" spc="-825">
                <a:latin typeface="Carlito"/>
                <a:cs typeface="Carlito"/>
              </a:rPr>
              <a:t>S</a:t>
            </a:r>
            <a:r>
              <a:rPr dirty="0" sz="2400" spc="-825">
                <a:latin typeface="UmePlus P Gothic"/>
                <a:cs typeface="UmePlus P Gothic"/>
              </a:rPr>
              <a:t>𝑡𝑚𝑡</a:t>
            </a:r>
            <a:r>
              <a:rPr dirty="0" sz="2400" spc="85">
                <a:latin typeface="UmePlus P Gothic"/>
                <a:cs typeface="UmePlus P Gothic"/>
              </a:rPr>
              <a:t> </a:t>
            </a: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135" b="1">
                <a:latin typeface="FreeSerif"/>
                <a:cs typeface="FreeSerif"/>
              </a:rPr>
              <a:t>if </a:t>
            </a:r>
            <a:r>
              <a:rPr dirty="0" sz="2400" spc="-1095">
                <a:latin typeface="UmePlus P Gothic"/>
                <a:cs typeface="UmePlus P Gothic"/>
              </a:rPr>
              <a:t>𝐸𝑥𝑝𝑟</a:t>
            </a:r>
            <a:r>
              <a:rPr dirty="0" sz="2400" spc="-60">
                <a:latin typeface="UmePlus P Gothic"/>
                <a:cs typeface="UmePlus P Gothic"/>
              </a:rPr>
              <a:t> </a:t>
            </a:r>
            <a:r>
              <a:rPr dirty="0" sz="2400" spc="10" b="1">
                <a:latin typeface="FreeSerif"/>
                <a:cs typeface="FreeSerif"/>
              </a:rPr>
              <a:t>then</a:t>
            </a:r>
            <a:r>
              <a:rPr dirty="0" sz="2400" spc="5" b="1">
                <a:latin typeface="FreeSerif"/>
                <a:cs typeface="FreeSerif"/>
              </a:rPr>
              <a:t> </a:t>
            </a:r>
            <a:r>
              <a:rPr dirty="0" sz="2400" spc="-1110">
                <a:latin typeface="UmePlus P Gothic"/>
                <a:cs typeface="UmePlus P Gothic"/>
              </a:rPr>
              <a:t>𝑆𝑡𝑚𝑡</a:t>
            </a:r>
            <a:endParaRPr sz="2400">
              <a:latin typeface="UmePlus P Gothic"/>
              <a:cs typeface="UmePlus P Gothic"/>
            </a:endParaRPr>
          </a:p>
          <a:p>
            <a:pPr marL="1006475">
              <a:lnSpc>
                <a:spcPct val="100000"/>
              </a:lnSpc>
              <a:spcBef>
                <a:spcPts val="705"/>
              </a:spcBef>
            </a:pPr>
            <a:r>
              <a:rPr dirty="0" sz="2400" spc="-45">
                <a:latin typeface="UmePlus P Gothic"/>
                <a:cs typeface="UmePlus P Gothic"/>
              </a:rPr>
              <a:t>| </a:t>
            </a:r>
            <a:r>
              <a:rPr dirty="0" sz="2400" spc="-145" b="1">
                <a:latin typeface="FreeSerif"/>
                <a:cs typeface="FreeSerif"/>
              </a:rPr>
              <a:t>if </a:t>
            </a:r>
            <a:r>
              <a:rPr dirty="0" sz="2400" spc="-1095">
                <a:latin typeface="UmePlus P Gothic"/>
                <a:cs typeface="UmePlus P Gothic"/>
              </a:rPr>
              <a:t>𝐸𝑥𝑝𝑟</a:t>
            </a:r>
            <a:r>
              <a:rPr dirty="0" sz="2400" spc="-75">
                <a:latin typeface="UmePlus P Gothic"/>
                <a:cs typeface="UmePlus P Gothic"/>
              </a:rPr>
              <a:t> </a:t>
            </a:r>
            <a:r>
              <a:rPr dirty="0" sz="2400" spc="15" b="1">
                <a:latin typeface="FreeSerif"/>
                <a:cs typeface="FreeSerif"/>
              </a:rPr>
              <a:t>then </a:t>
            </a:r>
            <a:r>
              <a:rPr dirty="0" sz="2400" spc="-1110">
                <a:latin typeface="UmePlus P Gothic"/>
                <a:cs typeface="UmePlus P Gothic"/>
              </a:rPr>
              <a:t>𝑆𝑡𝑚𝑡</a:t>
            </a:r>
            <a:r>
              <a:rPr dirty="0" sz="2400" spc="-55">
                <a:latin typeface="UmePlus P Gothic"/>
                <a:cs typeface="UmePlus P Gothic"/>
              </a:rPr>
              <a:t> </a:t>
            </a:r>
            <a:r>
              <a:rPr dirty="0" sz="2400" spc="45" b="1">
                <a:latin typeface="FreeSerif"/>
                <a:cs typeface="FreeSerif"/>
              </a:rPr>
              <a:t>else</a:t>
            </a:r>
            <a:r>
              <a:rPr dirty="0" sz="2400" spc="-210" b="1">
                <a:latin typeface="FreeSerif"/>
                <a:cs typeface="FreeSerif"/>
              </a:rPr>
              <a:t> </a:t>
            </a:r>
            <a:r>
              <a:rPr dirty="0" sz="2400" spc="-1110">
                <a:latin typeface="UmePlus P Gothic"/>
                <a:cs typeface="UmePlus P Gothic"/>
              </a:rPr>
              <a:t>𝑆𝑡𝑚𝑡</a:t>
            </a:r>
            <a:endParaRPr sz="2400">
              <a:latin typeface="UmePlus P Gothic"/>
              <a:cs typeface="UmePlus P Gothic"/>
            </a:endParaRPr>
          </a:p>
          <a:p>
            <a:pPr marL="1006475">
              <a:lnSpc>
                <a:spcPct val="100000"/>
              </a:lnSpc>
              <a:spcBef>
                <a:spcPts val="720"/>
              </a:spcBef>
            </a:pPr>
            <a:r>
              <a:rPr dirty="0" sz="2400" spc="-45">
                <a:latin typeface="UmePlus P Gothic"/>
                <a:cs typeface="UmePlus P Gothic"/>
              </a:rPr>
              <a:t>|</a:t>
            </a:r>
            <a:r>
              <a:rPr dirty="0" sz="2400" spc="-105">
                <a:latin typeface="UmePlus P Gothic"/>
                <a:cs typeface="UmePlus P Gothic"/>
              </a:rPr>
              <a:t> </a:t>
            </a:r>
            <a:r>
              <a:rPr dirty="0" sz="2400" spc="-1185">
                <a:latin typeface="UmePlus P Gothic"/>
                <a:cs typeface="UmePlus P Gothic"/>
              </a:rPr>
              <a:t>𝐴𝑠𝑠𝑖𝑔𝑛</a:t>
            </a:r>
            <a:endParaRPr sz="2400">
              <a:latin typeface="UmePlus P Gothic"/>
              <a:cs typeface="UmePlus P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9565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5"/>
              <a:t>Ambiguous </a:t>
            </a:r>
            <a:r>
              <a:rPr dirty="0" spc="-190"/>
              <a:t>Dangling-Else</a:t>
            </a:r>
            <a:r>
              <a:rPr dirty="0" spc="-585"/>
              <a:t> </a:t>
            </a:r>
            <a:r>
              <a:rPr dirty="0" spc="-215"/>
              <a:t>Grammar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0572" y="1770888"/>
            <a:ext cx="7603490" cy="52451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476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95"/>
              </a:spcBef>
            </a:pPr>
            <a:r>
              <a:rPr dirty="0" sz="2800" spc="-165" b="1">
                <a:latin typeface="FreeSerif"/>
                <a:cs typeface="FreeSerif"/>
              </a:rPr>
              <a:t>if </a:t>
            </a:r>
            <a:r>
              <a:rPr dirty="0" sz="2800" spc="-1105">
                <a:latin typeface="UmePlus P Gothic"/>
                <a:cs typeface="UmePlus P Gothic"/>
              </a:rPr>
              <a:t>𝐸𝑥𝑝𝑟</a:t>
            </a:r>
            <a:r>
              <a:rPr dirty="0" baseline="-16260" sz="3075" spc="-1657">
                <a:latin typeface="UmePlus P Gothic"/>
                <a:cs typeface="UmePlus P Gothic"/>
              </a:rPr>
              <a:t>1</a:t>
            </a:r>
            <a:r>
              <a:rPr dirty="0" baseline="-16260" sz="3075" spc="270">
                <a:latin typeface="UmePlus P Gothic"/>
                <a:cs typeface="UmePlus P Gothic"/>
              </a:rPr>
              <a:t> </a:t>
            </a:r>
            <a:r>
              <a:rPr dirty="0" sz="2800" spc="15" b="1">
                <a:latin typeface="FreeSerif"/>
                <a:cs typeface="FreeSerif"/>
              </a:rPr>
              <a:t>then </a:t>
            </a:r>
            <a:r>
              <a:rPr dirty="0" sz="2800" spc="-165" b="1">
                <a:latin typeface="FreeSerif"/>
                <a:cs typeface="FreeSerif"/>
              </a:rPr>
              <a:t>if </a:t>
            </a:r>
            <a:r>
              <a:rPr dirty="0" sz="2800" spc="-1090">
                <a:latin typeface="UmePlus P Gothic"/>
                <a:cs typeface="UmePlus P Gothic"/>
              </a:rPr>
              <a:t>𝐸𝑥𝑝𝑟</a:t>
            </a:r>
            <a:r>
              <a:rPr dirty="0" baseline="-16260" sz="3075" spc="-1635">
                <a:latin typeface="UmePlus P Gothic"/>
                <a:cs typeface="UmePlus P Gothic"/>
              </a:rPr>
              <a:t>2</a:t>
            </a:r>
            <a:r>
              <a:rPr dirty="0" baseline="-16260" sz="3075" spc="292">
                <a:latin typeface="UmePlus P Gothic"/>
                <a:cs typeface="UmePlus P Gothic"/>
              </a:rPr>
              <a:t> </a:t>
            </a:r>
            <a:r>
              <a:rPr dirty="0" sz="2800" spc="10" b="1">
                <a:latin typeface="FreeSerif"/>
                <a:cs typeface="FreeSerif"/>
              </a:rPr>
              <a:t>then </a:t>
            </a:r>
            <a:r>
              <a:rPr dirty="0" sz="2800" spc="-1200">
                <a:latin typeface="UmePlus P Gothic"/>
                <a:cs typeface="UmePlus P Gothic"/>
              </a:rPr>
              <a:t>𝐴𝑠𝑠𝑖𝑔𝑛</a:t>
            </a:r>
            <a:r>
              <a:rPr dirty="0" baseline="-16260" sz="3075" spc="-1800">
                <a:latin typeface="UmePlus P Gothic"/>
                <a:cs typeface="UmePlus P Gothic"/>
              </a:rPr>
              <a:t>1</a:t>
            </a:r>
            <a:r>
              <a:rPr dirty="0" baseline="-16260" sz="3075" spc="277">
                <a:latin typeface="UmePlus P Gothic"/>
                <a:cs typeface="UmePlus P Gothic"/>
              </a:rPr>
              <a:t> </a:t>
            </a:r>
            <a:r>
              <a:rPr dirty="0" sz="2800" spc="55" b="1">
                <a:latin typeface="FreeSerif"/>
                <a:cs typeface="FreeSerif"/>
              </a:rPr>
              <a:t>else</a:t>
            </a:r>
            <a:r>
              <a:rPr dirty="0" sz="2800" spc="-229" b="1">
                <a:latin typeface="FreeSerif"/>
                <a:cs typeface="FreeSerif"/>
              </a:rPr>
              <a:t> </a:t>
            </a:r>
            <a:r>
              <a:rPr dirty="0" sz="2800" spc="-1190">
                <a:latin typeface="UmePlus P Gothic"/>
                <a:cs typeface="UmePlus P Gothic"/>
              </a:rPr>
              <a:t>𝐴𝑠𝑠𝑖𝑔𝑛</a:t>
            </a:r>
            <a:r>
              <a:rPr dirty="0" baseline="-16260" sz="3075" spc="-1785">
                <a:latin typeface="UmePlus P Gothic"/>
                <a:cs typeface="UmePlus P Gothic"/>
              </a:rPr>
              <a:t>2</a:t>
            </a:r>
            <a:endParaRPr baseline="-16260" sz="3075">
              <a:latin typeface="UmePlus P Gothic"/>
              <a:cs typeface="UmePlus P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8386" y="2739389"/>
            <a:ext cx="574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925">
                <a:latin typeface="UmePlus P Gothic"/>
                <a:cs typeface="UmePlus P Gothic"/>
              </a:rPr>
              <a:t>𝑆𝑡𝑚𝑡</a:t>
            </a:r>
            <a:endParaRPr sz="2000">
              <a:latin typeface="UmePlus P Gothic"/>
              <a:cs typeface="UmePlus P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470" y="3590035"/>
            <a:ext cx="13563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4370" algn="l"/>
              </a:tabLst>
            </a:pPr>
            <a:r>
              <a:rPr dirty="0" sz="2000" spc="-110" b="1">
                <a:latin typeface="FreeSerif"/>
                <a:cs typeface="FreeSerif"/>
              </a:rPr>
              <a:t>if	</a:t>
            </a:r>
            <a:r>
              <a:rPr dirty="0" sz="2000" spc="-785">
                <a:latin typeface="UmePlus P Gothic"/>
                <a:cs typeface="UmePlus P Gothic"/>
              </a:rPr>
              <a:t>𝐸𝑥𝑝𝑟</a:t>
            </a:r>
            <a:r>
              <a:rPr dirty="0" baseline="-15325" sz="2175" spc="-1177">
                <a:latin typeface="UmePlus P Gothic"/>
                <a:cs typeface="UmePlus P Gothic"/>
              </a:rPr>
              <a:t>1</a:t>
            </a:r>
            <a:endParaRPr baseline="-15325" sz="2175">
              <a:latin typeface="UmePlus P Gothic"/>
              <a:cs typeface="UmePlus P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2267" y="3590035"/>
            <a:ext cx="5137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FreeSerif"/>
                <a:cs typeface="FreeSerif"/>
              </a:rPr>
              <a:t>t</a:t>
            </a:r>
            <a:r>
              <a:rPr dirty="0" sz="2000" spc="-25" b="1">
                <a:latin typeface="FreeSerif"/>
                <a:cs typeface="FreeSerif"/>
              </a:rPr>
              <a:t>h</a:t>
            </a:r>
            <a:r>
              <a:rPr dirty="0" sz="2000" spc="65" b="1">
                <a:latin typeface="FreeSerif"/>
                <a:cs typeface="FreeSerif"/>
              </a:rPr>
              <a:t>e</a:t>
            </a:r>
            <a:r>
              <a:rPr dirty="0" sz="2000" spc="10" b="1">
                <a:latin typeface="FreeSerif"/>
                <a:cs typeface="FreeSerif"/>
              </a:rPr>
              <a:t>n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754" y="3590035"/>
            <a:ext cx="574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925">
                <a:latin typeface="UmePlus P Gothic"/>
                <a:cs typeface="UmePlus P Gothic"/>
              </a:rPr>
              <a:t>𝑆𝑡𝑚𝑡</a:t>
            </a:r>
            <a:endParaRPr sz="2000">
              <a:latin typeface="UmePlus P Gothic"/>
              <a:cs typeface="UmePlus P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380" y="4440427"/>
            <a:ext cx="13500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2305" algn="l"/>
              </a:tabLst>
            </a:pPr>
            <a:r>
              <a:rPr dirty="0" sz="2000" spc="-110" b="1">
                <a:latin typeface="FreeSerif"/>
                <a:cs typeface="FreeSerif"/>
              </a:rPr>
              <a:t>if	</a:t>
            </a:r>
            <a:r>
              <a:rPr dirty="0" sz="2000" spc="-775">
                <a:latin typeface="UmePlus P Gothic"/>
                <a:cs typeface="UmePlus P Gothic"/>
              </a:rPr>
              <a:t>𝐸𝑥𝑝𝑟</a:t>
            </a:r>
            <a:r>
              <a:rPr dirty="0" baseline="-15325" sz="2175" spc="-1162">
                <a:latin typeface="UmePlus P Gothic"/>
                <a:cs typeface="UmePlus P Gothic"/>
              </a:rPr>
              <a:t>2</a:t>
            </a:r>
            <a:endParaRPr baseline="-15325" sz="2175">
              <a:latin typeface="UmePlus P Gothic"/>
              <a:cs typeface="UmePlus P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975" y="4440427"/>
            <a:ext cx="5137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FreeSerif"/>
                <a:cs typeface="FreeSerif"/>
              </a:rPr>
              <a:t>t</a:t>
            </a:r>
            <a:r>
              <a:rPr dirty="0" sz="2000" spc="-25" b="1">
                <a:latin typeface="FreeSerif"/>
                <a:cs typeface="FreeSerif"/>
              </a:rPr>
              <a:t>h</a:t>
            </a:r>
            <a:r>
              <a:rPr dirty="0" sz="2000" spc="65" b="1">
                <a:latin typeface="FreeSerif"/>
                <a:cs typeface="FreeSerif"/>
              </a:rPr>
              <a:t>e</a:t>
            </a:r>
            <a:r>
              <a:rPr dirty="0" sz="2000" spc="10" b="1">
                <a:latin typeface="FreeSerif"/>
                <a:cs typeface="FreeSerif"/>
              </a:rPr>
              <a:t>n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3064" y="4440427"/>
            <a:ext cx="574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25">
                <a:latin typeface="UmePlus P Gothic"/>
                <a:cs typeface="UmePlus P Gothic"/>
              </a:rPr>
              <a:t>𝑆𝑡𝑚𝑡</a:t>
            </a:r>
            <a:endParaRPr sz="2000">
              <a:latin typeface="UmePlus P Gothic"/>
              <a:cs typeface="UmePlus P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4260" y="4440427"/>
            <a:ext cx="4483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 b="1">
                <a:latin typeface="FreeSerif"/>
                <a:cs typeface="FreeSerif"/>
              </a:rPr>
              <a:t>e</a:t>
            </a:r>
            <a:r>
              <a:rPr dirty="0" sz="2000" spc="20" b="1">
                <a:latin typeface="FreeSerif"/>
                <a:cs typeface="FreeSerif"/>
              </a:rPr>
              <a:t>l</a:t>
            </a:r>
            <a:r>
              <a:rPr dirty="0" sz="2000" spc="20" b="1">
                <a:latin typeface="FreeSerif"/>
                <a:cs typeface="FreeSerif"/>
              </a:rPr>
              <a:t>s</a:t>
            </a:r>
            <a:r>
              <a:rPr dirty="0" sz="2000" spc="85" b="1">
                <a:latin typeface="FreeSerif"/>
                <a:cs typeface="FreeSerif"/>
              </a:rPr>
              <a:t>e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1346" y="4440427"/>
            <a:ext cx="574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25">
                <a:latin typeface="UmePlus P Gothic"/>
                <a:cs typeface="UmePlus P Gothic"/>
              </a:rPr>
              <a:t>𝑆𝑡𝑚𝑡</a:t>
            </a:r>
            <a:endParaRPr sz="2000">
              <a:latin typeface="UmePlus P Gothic"/>
              <a:cs typeface="UmePlus P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5244" y="5291073"/>
            <a:ext cx="9569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855">
                <a:latin typeface="UmePlus P Gothic"/>
                <a:cs typeface="UmePlus P Gothic"/>
              </a:rPr>
              <a:t>𝐴𝑠𝑠𝑖𝑔𝑛</a:t>
            </a:r>
            <a:r>
              <a:rPr dirty="0" baseline="-15325" sz="2175" spc="-1282">
                <a:latin typeface="UmePlus P Gothic"/>
                <a:cs typeface="UmePlus P Gothic"/>
              </a:rPr>
              <a:t>1</a:t>
            </a:r>
            <a:endParaRPr baseline="-15325" sz="2175">
              <a:latin typeface="UmePlus P Gothic"/>
              <a:cs typeface="UmePlus P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7129" y="5291073"/>
            <a:ext cx="9626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850">
                <a:latin typeface="UmePlus P Gothic"/>
                <a:cs typeface="UmePlus P Gothic"/>
              </a:rPr>
              <a:t>𝐴𝑠𝑠𝑖𝑔𝑛</a:t>
            </a:r>
            <a:r>
              <a:rPr dirty="0" baseline="-15325" sz="2175" spc="-1275">
                <a:latin typeface="UmePlus P Gothic"/>
                <a:cs typeface="UmePlus P Gothic"/>
              </a:rPr>
              <a:t>2</a:t>
            </a:r>
            <a:endParaRPr baseline="-15325" sz="2175">
              <a:latin typeface="UmePlus P Gothic"/>
              <a:cs typeface="UmePlus P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9570" y="3112515"/>
            <a:ext cx="2651760" cy="473075"/>
          </a:xfrm>
          <a:custGeom>
            <a:avLst/>
            <a:gdLst/>
            <a:ahLst/>
            <a:cxnLst/>
            <a:rect l="l" t="t" r="r" b="b"/>
            <a:pathLst>
              <a:path w="2651760" h="473075">
                <a:moveTo>
                  <a:pt x="2651506" y="459613"/>
                </a:moveTo>
                <a:lnTo>
                  <a:pt x="2641447" y="449834"/>
                </a:lnTo>
                <a:lnTo>
                  <a:pt x="2590419" y="400177"/>
                </a:lnTo>
                <a:lnTo>
                  <a:pt x="2581859" y="427062"/>
                </a:lnTo>
                <a:lnTo>
                  <a:pt x="1242060" y="0"/>
                </a:lnTo>
                <a:lnTo>
                  <a:pt x="1239012" y="9385"/>
                </a:lnTo>
                <a:lnTo>
                  <a:pt x="1238618" y="9194"/>
                </a:lnTo>
                <a:lnTo>
                  <a:pt x="1235329" y="127"/>
                </a:lnTo>
                <a:lnTo>
                  <a:pt x="68237" y="424294"/>
                </a:lnTo>
                <a:lnTo>
                  <a:pt x="58597" y="397764"/>
                </a:lnTo>
                <a:lnTo>
                  <a:pt x="0" y="459613"/>
                </a:lnTo>
                <a:lnTo>
                  <a:pt x="84632" y="469404"/>
                </a:lnTo>
                <a:lnTo>
                  <a:pt x="76593" y="447294"/>
                </a:lnTo>
                <a:lnTo>
                  <a:pt x="75018" y="442950"/>
                </a:lnTo>
                <a:lnTo>
                  <a:pt x="1209751" y="30416"/>
                </a:lnTo>
                <a:lnTo>
                  <a:pt x="923277" y="393636"/>
                </a:lnTo>
                <a:lnTo>
                  <a:pt x="901192" y="376174"/>
                </a:lnTo>
                <a:lnTo>
                  <a:pt x="883920" y="459613"/>
                </a:lnTo>
                <a:lnTo>
                  <a:pt x="961009" y="423430"/>
                </a:lnTo>
                <a:lnTo>
                  <a:pt x="951509" y="415925"/>
                </a:lnTo>
                <a:lnTo>
                  <a:pt x="938885" y="405955"/>
                </a:lnTo>
                <a:lnTo>
                  <a:pt x="1240307" y="23520"/>
                </a:lnTo>
                <a:lnTo>
                  <a:pt x="1703349" y="417779"/>
                </a:lnTo>
                <a:lnTo>
                  <a:pt x="1685036" y="439305"/>
                </a:lnTo>
                <a:lnTo>
                  <a:pt x="1767713" y="459613"/>
                </a:lnTo>
                <a:lnTo>
                  <a:pt x="1753412" y="425958"/>
                </a:lnTo>
                <a:lnTo>
                  <a:pt x="1734439" y="381254"/>
                </a:lnTo>
                <a:lnTo>
                  <a:pt x="1716138" y="402755"/>
                </a:lnTo>
                <a:lnTo>
                  <a:pt x="1282877" y="33769"/>
                </a:lnTo>
                <a:lnTo>
                  <a:pt x="2575839" y="445998"/>
                </a:lnTo>
                <a:lnTo>
                  <a:pt x="2567305" y="472821"/>
                </a:lnTo>
                <a:lnTo>
                  <a:pt x="2651506" y="459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" y="3959605"/>
            <a:ext cx="4370705" cy="487045"/>
          </a:xfrm>
          <a:custGeom>
            <a:avLst/>
            <a:gdLst/>
            <a:ahLst/>
            <a:cxnLst/>
            <a:rect l="l" t="t" r="r" b="b"/>
            <a:pathLst>
              <a:path w="4370705" h="487045">
                <a:moveTo>
                  <a:pt x="4370324" y="462915"/>
                </a:moveTo>
                <a:lnTo>
                  <a:pt x="4368127" y="461264"/>
                </a:lnTo>
                <a:lnTo>
                  <a:pt x="4302379" y="411734"/>
                </a:lnTo>
                <a:lnTo>
                  <a:pt x="4297261" y="439420"/>
                </a:lnTo>
                <a:lnTo>
                  <a:pt x="1922018" y="2921"/>
                </a:lnTo>
                <a:lnTo>
                  <a:pt x="1920481" y="11341"/>
                </a:lnTo>
                <a:lnTo>
                  <a:pt x="1917827" y="0"/>
                </a:lnTo>
                <a:lnTo>
                  <a:pt x="71920" y="432841"/>
                </a:lnTo>
                <a:lnTo>
                  <a:pt x="65493" y="405384"/>
                </a:lnTo>
                <a:lnTo>
                  <a:pt x="0" y="459867"/>
                </a:lnTo>
                <a:lnTo>
                  <a:pt x="82880" y="479552"/>
                </a:lnTo>
                <a:lnTo>
                  <a:pt x="77127" y="455041"/>
                </a:lnTo>
                <a:lnTo>
                  <a:pt x="76454" y="452145"/>
                </a:lnTo>
                <a:lnTo>
                  <a:pt x="1851952" y="35826"/>
                </a:lnTo>
                <a:lnTo>
                  <a:pt x="1099972" y="414413"/>
                </a:lnTo>
                <a:lnTo>
                  <a:pt x="1087247" y="389128"/>
                </a:lnTo>
                <a:lnTo>
                  <a:pt x="1036320" y="457454"/>
                </a:lnTo>
                <a:lnTo>
                  <a:pt x="1121537" y="457200"/>
                </a:lnTo>
                <a:lnTo>
                  <a:pt x="1111745" y="437769"/>
                </a:lnTo>
                <a:lnTo>
                  <a:pt x="1108862" y="432066"/>
                </a:lnTo>
                <a:lnTo>
                  <a:pt x="1901710" y="33032"/>
                </a:lnTo>
                <a:lnTo>
                  <a:pt x="1765985" y="388277"/>
                </a:lnTo>
                <a:lnTo>
                  <a:pt x="1739646" y="378206"/>
                </a:lnTo>
                <a:lnTo>
                  <a:pt x="1748028" y="462915"/>
                </a:lnTo>
                <a:lnTo>
                  <a:pt x="1808822" y="407162"/>
                </a:lnTo>
                <a:lnTo>
                  <a:pt x="1810766" y="405384"/>
                </a:lnTo>
                <a:lnTo>
                  <a:pt x="1784426" y="395325"/>
                </a:lnTo>
                <a:lnTo>
                  <a:pt x="1924951" y="27533"/>
                </a:lnTo>
                <a:lnTo>
                  <a:pt x="2552814" y="430161"/>
                </a:lnTo>
                <a:lnTo>
                  <a:pt x="2537587" y="453898"/>
                </a:lnTo>
                <a:lnTo>
                  <a:pt x="2622296" y="462915"/>
                </a:lnTo>
                <a:lnTo>
                  <a:pt x="2606865" y="437007"/>
                </a:lnTo>
                <a:lnTo>
                  <a:pt x="2578735" y="389763"/>
                </a:lnTo>
                <a:lnTo>
                  <a:pt x="2563482" y="413524"/>
                </a:lnTo>
                <a:lnTo>
                  <a:pt x="1982317" y="40728"/>
                </a:lnTo>
                <a:lnTo>
                  <a:pt x="3420364" y="451561"/>
                </a:lnTo>
                <a:lnTo>
                  <a:pt x="3412617" y="478663"/>
                </a:lnTo>
                <a:lnTo>
                  <a:pt x="3496310" y="462915"/>
                </a:lnTo>
                <a:lnTo>
                  <a:pt x="3487712" y="455041"/>
                </a:lnTo>
                <a:lnTo>
                  <a:pt x="3433572" y="405384"/>
                </a:lnTo>
                <a:lnTo>
                  <a:pt x="3425812" y="432511"/>
                </a:lnTo>
                <a:lnTo>
                  <a:pt x="2120354" y="59588"/>
                </a:lnTo>
                <a:lnTo>
                  <a:pt x="4293654" y="458965"/>
                </a:lnTo>
                <a:lnTo>
                  <a:pt x="4288536" y="486664"/>
                </a:lnTo>
                <a:lnTo>
                  <a:pt x="4370324" y="46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66033" y="4819650"/>
            <a:ext cx="167005" cy="453390"/>
          </a:xfrm>
          <a:custGeom>
            <a:avLst/>
            <a:gdLst/>
            <a:ahLst/>
            <a:cxnLst/>
            <a:rect l="l" t="t" r="r" b="b"/>
            <a:pathLst>
              <a:path w="167004" h="453389">
                <a:moveTo>
                  <a:pt x="0" y="369062"/>
                </a:moveTo>
                <a:lnTo>
                  <a:pt x="13080" y="453263"/>
                </a:lnTo>
                <a:lnTo>
                  <a:pt x="69169" y="395858"/>
                </a:lnTo>
                <a:lnTo>
                  <a:pt x="41909" y="395858"/>
                </a:lnTo>
                <a:lnTo>
                  <a:pt x="22987" y="389763"/>
                </a:lnTo>
                <a:lnTo>
                  <a:pt x="26864" y="377656"/>
                </a:lnTo>
                <a:lnTo>
                  <a:pt x="0" y="369062"/>
                </a:lnTo>
                <a:close/>
              </a:path>
              <a:path w="167004" h="453389">
                <a:moveTo>
                  <a:pt x="26864" y="377656"/>
                </a:moveTo>
                <a:lnTo>
                  <a:pt x="22987" y="389763"/>
                </a:lnTo>
                <a:lnTo>
                  <a:pt x="41909" y="395858"/>
                </a:lnTo>
                <a:lnTo>
                  <a:pt x="45796" y="383713"/>
                </a:lnTo>
                <a:lnTo>
                  <a:pt x="26864" y="377656"/>
                </a:lnTo>
                <a:close/>
              </a:path>
              <a:path w="167004" h="453389">
                <a:moveTo>
                  <a:pt x="45796" y="383713"/>
                </a:moveTo>
                <a:lnTo>
                  <a:pt x="41909" y="395858"/>
                </a:lnTo>
                <a:lnTo>
                  <a:pt x="69169" y="395858"/>
                </a:lnTo>
                <a:lnTo>
                  <a:pt x="72643" y="392302"/>
                </a:lnTo>
                <a:lnTo>
                  <a:pt x="45796" y="383713"/>
                </a:lnTo>
                <a:close/>
              </a:path>
              <a:path w="167004" h="453389">
                <a:moveTo>
                  <a:pt x="147827" y="0"/>
                </a:moveTo>
                <a:lnTo>
                  <a:pt x="26864" y="377656"/>
                </a:lnTo>
                <a:lnTo>
                  <a:pt x="45796" y="383713"/>
                </a:lnTo>
                <a:lnTo>
                  <a:pt x="166624" y="6095"/>
                </a:lnTo>
                <a:lnTo>
                  <a:pt x="147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27471" y="4822571"/>
            <a:ext cx="76200" cy="450850"/>
          </a:xfrm>
          <a:custGeom>
            <a:avLst/>
            <a:gdLst/>
            <a:ahLst/>
            <a:cxnLst/>
            <a:rect l="l" t="t" r="r" b="b"/>
            <a:pathLst>
              <a:path w="76200" h="450850">
                <a:moveTo>
                  <a:pt x="0" y="373506"/>
                </a:moveTo>
                <a:lnTo>
                  <a:pt x="36829" y="450341"/>
                </a:lnTo>
                <a:lnTo>
                  <a:pt x="69781" y="387095"/>
                </a:lnTo>
                <a:lnTo>
                  <a:pt x="47751" y="387095"/>
                </a:lnTo>
                <a:lnTo>
                  <a:pt x="27939" y="386714"/>
                </a:lnTo>
                <a:lnTo>
                  <a:pt x="28157" y="373976"/>
                </a:lnTo>
                <a:lnTo>
                  <a:pt x="0" y="373506"/>
                </a:lnTo>
                <a:close/>
              </a:path>
              <a:path w="76200" h="450850">
                <a:moveTo>
                  <a:pt x="28157" y="373976"/>
                </a:moveTo>
                <a:lnTo>
                  <a:pt x="27939" y="386714"/>
                </a:lnTo>
                <a:lnTo>
                  <a:pt x="47751" y="387095"/>
                </a:lnTo>
                <a:lnTo>
                  <a:pt x="47970" y="374306"/>
                </a:lnTo>
                <a:lnTo>
                  <a:pt x="28157" y="373976"/>
                </a:lnTo>
                <a:close/>
              </a:path>
              <a:path w="76200" h="450850">
                <a:moveTo>
                  <a:pt x="47970" y="374306"/>
                </a:moveTo>
                <a:lnTo>
                  <a:pt x="47751" y="387095"/>
                </a:lnTo>
                <a:lnTo>
                  <a:pt x="69781" y="387095"/>
                </a:lnTo>
                <a:lnTo>
                  <a:pt x="76200" y="374776"/>
                </a:lnTo>
                <a:lnTo>
                  <a:pt x="47970" y="374306"/>
                </a:lnTo>
                <a:close/>
              </a:path>
              <a:path w="76200" h="450850">
                <a:moveTo>
                  <a:pt x="34543" y="0"/>
                </a:moveTo>
                <a:lnTo>
                  <a:pt x="28157" y="373976"/>
                </a:lnTo>
                <a:lnTo>
                  <a:pt x="47970" y="374306"/>
                </a:lnTo>
                <a:lnTo>
                  <a:pt x="54355" y="253"/>
                </a:lnTo>
                <a:lnTo>
                  <a:pt x="34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61327" y="3590035"/>
            <a:ext cx="13468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64845" algn="l"/>
              </a:tabLst>
            </a:pPr>
            <a:r>
              <a:rPr dirty="0" sz="2000" spc="-110" b="1">
                <a:latin typeface="FreeSerif"/>
                <a:cs typeface="FreeSerif"/>
              </a:rPr>
              <a:t>if	</a:t>
            </a:r>
            <a:r>
              <a:rPr dirty="0" sz="2000" spc="-785">
                <a:latin typeface="UmePlus P Gothic"/>
                <a:cs typeface="UmePlus P Gothic"/>
              </a:rPr>
              <a:t>𝐸𝑥𝑝𝑟</a:t>
            </a:r>
            <a:r>
              <a:rPr dirty="0" baseline="-15325" sz="2175" spc="-1177">
                <a:latin typeface="UmePlus P Gothic"/>
                <a:cs typeface="UmePlus P Gothic"/>
              </a:rPr>
              <a:t>1</a:t>
            </a:r>
            <a:endParaRPr baseline="-15325" sz="2175">
              <a:latin typeface="UmePlus P Gothic"/>
              <a:cs typeface="UmePlus P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5591" y="3590035"/>
            <a:ext cx="5143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FreeSerif"/>
                <a:cs typeface="FreeSerif"/>
              </a:rPr>
              <a:t>t</a:t>
            </a:r>
            <a:r>
              <a:rPr dirty="0" sz="2000" spc="-15" b="1">
                <a:latin typeface="FreeSerif"/>
                <a:cs typeface="FreeSerif"/>
              </a:rPr>
              <a:t>h</a:t>
            </a:r>
            <a:r>
              <a:rPr dirty="0" sz="2000" spc="65" b="1">
                <a:latin typeface="FreeSerif"/>
                <a:cs typeface="FreeSerif"/>
              </a:rPr>
              <a:t>e</a:t>
            </a:r>
            <a:r>
              <a:rPr dirty="0" sz="2000" spc="10" b="1">
                <a:latin typeface="FreeSerif"/>
                <a:cs typeface="FreeSerif"/>
              </a:rPr>
              <a:t>n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04680" y="3590035"/>
            <a:ext cx="574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925">
                <a:latin typeface="UmePlus P Gothic"/>
                <a:cs typeface="UmePlus P Gothic"/>
              </a:rPr>
              <a:t>𝑆𝑡𝑚𝑡</a:t>
            </a:r>
            <a:endParaRPr sz="2000">
              <a:latin typeface="UmePlus P Gothic"/>
              <a:cs typeface="UmePlus P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45877" y="3590035"/>
            <a:ext cx="44830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45" b="1">
                <a:latin typeface="FreeSerif"/>
                <a:cs typeface="FreeSerif"/>
              </a:rPr>
              <a:t>e</a:t>
            </a:r>
            <a:r>
              <a:rPr dirty="0" sz="2000" spc="20" b="1">
                <a:latin typeface="FreeSerif"/>
                <a:cs typeface="FreeSerif"/>
              </a:rPr>
              <a:t>l</a:t>
            </a:r>
            <a:r>
              <a:rPr dirty="0" sz="2000" spc="20" b="1">
                <a:latin typeface="FreeSerif"/>
                <a:cs typeface="FreeSerif"/>
              </a:rPr>
              <a:t>s</a:t>
            </a:r>
            <a:r>
              <a:rPr dirty="0" sz="2000" spc="85" b="1">
                <a:latin typeface="FreeSerif"/>
                <a:cs typeface="FreeSerif"/>
              </a:rPr>
              <a:t>e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52961" y="3590035"/>
            <a:ext cx="574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925">
                <a:latin typeface="UmePlus P Gothic"/>
                <a:cs typeface="UmePlus P Gothic"/>
              </a:rPr>
              <a:t>𝑆𝑡𝑚𝑡</a:t>
            </a:r>
            <a:endParaRPr sz="2000">
              <a:latin typeface="UmePlus P Gothic"/>
              <a:cs typeface="UmePlus P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72706" y="3112134"/>
            <a:ext cx="4370070" cy="484505"/>
          </a:xfrm>
          <a:custGeom>
            <a:avLst/>
            <a:gdLst/>
            <a:ahLst/>
            <a:cxnLst/>
            <a:rect l="l" t="t" r="r" b="b"/>
            <a:pathLst>
              <a:path w="4370070" h="484504">
                <a:moveTo>
                  <a:pt x="4369689" y="459994"/>
                </a:moveTo>
                <a:lnTo>
                  <a:pt x="4368304" y="458978"/>
                </a:lnTo>
                <a:lnTo>
                  <a:pt x="4301109" y="409448"/>
                </a:lnTo>
                <a:lnTo>
                  <a:pt x="4296308" y="437248"/>
                </a:lnTo>
                <a:lnTo>
                  <a:pt x="1775587" y="0"/>
                </a:lnTo>
                <a:lnTo>
                  <a:pt x="1774126" y="8597"/>
                </a:lnTo>
                <a:lnTo>
                  <a:pt x="1772031" y="127"/>
                </a:lnTo>
                <a:lnTo>
                  <a:pt x="71424" y="431711"/>
                </a:lnTo>
                <a:lnTo>
                  <a:pt x="64516" y="404368"/>
                </a:lnTo>
                <a:lnTo>
                  <a:pt x="0" y="459994"/>
                </a:lnTo>
                <a:lnTo>
                  <a:pt x="83185" y="478155"/>
                </a:lnTo>
                <a:lnTo>
                  <a:pt x="77076" y="454025"/>
                </a:lnTo>
                <a:lnTo>
                  <a:pt x="76288" y="450913"/>
                </a:lnTo>
                <a:lnTo>
                  <a:pt x="1686115" y="42456"/>
                </a:lnTo>
                <a:lnTo>
                  <a:pt x="936929" y="417106"/>
                </a:lnTo>
                <a:lnTo>
                  <a:pt x="924306" y="391922"/>
                </a:lnTo>
                <a:lnTo>
                  <a:pt x="873252" y="459994"/>
                </a:lnTo>
                <a:lnTo>
                  <a:pt x="958469" y="459994"/>
                </a:lnTo>
                <a:lnTo>
                  <a:pt x="948651" y="440448"/>
                </a:lnTo>
                <a:lnTo>
                  <a:pt x="945807" y="434771"/>
                </a:lnTo>
                <a:lnTo>
                  <a:pt x="1763547" y="25971"/>
                </a:lnTo>
                <a:lnTo>
                  <a:pt x="1742541" y="383413"/>
                </a:lnTo>
                <a:lnTo>
                  <a:pt x="1714500" y="381762"/>
                </a:lnTo>
                <a:lnTo>
                  <a:pt x="1748028" y="459994"/>
                </a:lnTo>
                <a:lnTo>
                  <a:pt x="1784197" y="397256"/>
                </a:lnTo>
                <a:lnTo>
                  <a:pt x="1790573" y="386207"/>
                </a:lnTo>
                <a:lnTo>
                  <a:pt x="1762353" y="384568"/>
                </a:lnTo>
                <a:lnTo>
                  <a:pt x="1783308" y="26022"/>
                </a:lnTo>
                <a:lnTo>
                  <a:pt x="2549690" y="433070"/>
                </a:lnTo>
                <a:lnTo>
                  <a:pt x="2536444" y="457962"/>
                </a:lnTo>
                <a:lnTo>
                  <a:pt x="2621661" y="459994"/>
                </a:lnTo>
                <a:lnTo>
                  <a:pt x="2606725" y="439039"/>
                </a:lnTo>
                <a:lnTo>
                  <a:pt x="2572258" y="390652"/>
                </a:lnTo>
                <a:lnTo>
                  <a:pt x="2558999" y="415556"/>
                </a:lnTo>
                <a:lnTo>
                  <a:pt x="1853463" y="40767"/>
                </a:lnTo>
                <a:lnTo>
                  <a:pt x="3419462" y="450303"/>
                </a:lnTo>
                <a:lnTo>
                  <a:pt x="3412363" y="477659"/>
                </a:lnTo>
                <a:lnTo>
                  <a:pt x="3495675" y="459994"/>
                </a:lnTo>
                <a:lnTo>
                  <a:pt x="3488271" y="453517"/>
                </a:lnTo>
                <a:lnTo>
                  <a:pt x="3431540" y="403860"/>
                </a:lnTo>
                <a:lnTo>
                  <a:pt x="3424453" y="431126"/>
                </a:lnTo>
                <a:lnTo>
                  <a:pt x="2004136" y="59778"/>
                </a:lnTo>
                <a:lnTo>
                  <a:pt x="4292930" y="456819"/>
                </a:lnTo>
                <a:lnTo>
                  <a:pt x="4288155" y="484505"/>
                </a:lnTo>
                <a:lnTo>
                  <a:pt x="4369689" y="459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657081" y="2739389"/>
            <a:ext cx="574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925">
                <a:latin typeface="UmePlus P Gothic"/>
                <a:cs typeface="UmePlus P Gothic"/>
              </a:rPr>
              <a:t>𝑆𝑡𝑚𝑡</a:t>
            </a:r>
            <a:endParaRPr sz="2000">
              <a:latin typeface="UmePlus P Gothic"/>
              <a:cs typeface="UmePlus P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89773" y="4434966"/>
            <a:ext cx="13595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dirty="0" sz="2000" spc="-110" b="1">
                <a:latin typeface="FreeSerif"/>
                <a:cs typeface="FreeSerif"/>
              </a:rPr>
              <a:t>if	</a:t>
            </a:r>
            <a:r>
              <a:rPr dirty="0" sz="2000" spc="-775">
                <a:latin typeface="UmePlus P Gothic"/>
                <a:cs typeface="UmePlus P Gothic"/>
              </a:rPr>
              <a:t>𝐸𝑥𝑝𝑟</a:t>
            </a:r>
            <a:r>
              <a:rPr dirty="0" baseline="-15325" sz="2175" spc="-1162">
                <a:latin typeface="UmePlus P Gothic"/>
                <a:cs typeface="UmePlus P Gothic"/>
              </a:rPr>
              <a:t>2</a:t>
            </a:r>
            <a:endParaRPr baseline="-15325" sz="2175">
              <a:latin typeface="UmePlus P Gothic"/>
              <a:cs typeface="UmePlus P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13595" y="4434966"/>
            <a:ext cx="5137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FreeSerif"/>
                <a:cs typeface="FreeSerif"/>
              </a:rPr>
              <a:t>t</a:t>
            </a:r>
            <a:r>
              <a:rPr dirty="0" sz="2000" spc="-25" b="1">
                <a:latin typeface="FreeSerif"/>
                <a:cs typeface="FreeSerif"/>
              </a:rPr>
              <a:t>h</a:t>
            </a:r>
            <a:r>
              <a:rPr dirty="0" sz="2000" spc="65" b="1">
                <a:latin typeface="FreeSerif"/>
                <a:cs typeface="FreeSerif"/>
              </a:rPr>
              <a:t>e</a:t>
            </a:r>
            <a:r>
              <a:rPr dirty="0" sz="2000" spc="10" b="1">
                <a:latin typeface="FreeSerif"/>
                <a:cs typeface="FreeSerif"/>
              </a:rPr>
              <a:t>n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62464" y="4434966"/>
            <a:ext cx="574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25">
                <a:latin typeface="UmePlus P Gothic"/>
                <a:cs typeface="UmePlus P Gothic"/>
              </a:rPr>
              <a:t>𝑆𝑡𝑚𝑡</a:t>
            </a:r>
            <a:endParaRPr sz="2000">
              <a:latin typeface="UmePlus P Gothic"/>
              <a:cs typeface="UmePlus P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01534" y="3962653"/>
            <a:ext cx="2650490" cy="476250"/>
          </a:xfrm>
          <a:custGeom>
            <a:avLst/>
            <a:gdLst/>
            <a:ahLst/>
            <a:cxnLst/>
            <a:rect l="l" t="t" r="r" b="b"/>
            <a:pathLst>
              <a:path w="2650490" h="476250">
                <a:moveTo>
                  <a:pt x="2649982" y="454406"/>
                </a:moveTo>
                <a:lnTo>
                  <a:pt x="2635212" y="422529"/>
                </a:lnTo>
                <a:lnTo>
                  <a:pt x="2614168" y="377063"/>
                </a:lnTo>
                <a:lnTo>
                  <a:pt x="2596591" y="399097"/>
                </a:lnTo>
                <a:lnTo>
                  <a:pt x="2098675" y="1905"/>
                </a:lnTo>
                <a:lnTo>
                  <a:pt x="2093290" y="8610"/>
                </a:lnTo>
                <a:lnTo>
                  <a:pt x="2091436" y="0"/>
                </a:lnTo>
                <a:lnTo>
                  <a:pt x="2088946" y="533"/>
                </a:lnTo>
                <a:lnTo>
                  <a:pt x="2088896" y="381"/>
                </a:lnTo>
                <a:lnTo>
                  <a:pt x="2087867" y="762"/>
                </a:lnTo>
                <a:lnTo>
                  <a:pt x="72491" y="428917"/>
                </a:lnTo>
                <a:lnTo>
                  <a:pt x="66675" y="401320"/>
                </a:lnTo>
                <a:lnTo>
                  <a:pt x="0" y="454406"/>
                </a:lnTo>
                <a:lnTo>
                  <a:pt x="82423" y="475869"/>
                </a:lnTo>
                <a:lnTo>
                  <a:pt x="77127" y="450850"/>
                </a:lnTo>
                <a:lnTo>
                  <a:pt x="76568" y="448208"/>
                </a:lnTo>
                <a:lnTo>
                  <a:pt x="1957654" y="48615"/>
                </a:lnTo>
                <a:lnTo>
                  <a:pt x="950518" y="418757"/>
                </a:lnTo>
                <a:lnTo>
                  <a:pt x="940816" y="392303"/>
                </a:lnTo>
                <a:lnTo>
                  <a:pt x="882396" y="454406"/>
                </a:lnTo>
                <a:lnTo>
                  <a:pt x="967105" y="463931"/>
                </a:lnTo>
                <a:lnTo>
                  <a:pt x="958989" y="441833"/>
                </a:lnTo>
                <a:lnTo>
                  <a:pt x="957364" y="437426"/>
                </a:lnTo>
                <a:lnTo>
                  <a:pt x="2065147" y="30137"/>
                </a:lnTo>
                <a:lnTo>
                  <a:pt x="1803412" y="387146"/>
                </a:lnTo>
                <a:lnTo>
                  <a:pt x="1780667" y="370459"/>
                </a:lnTo>
                <a:lnTo>
                  <a:pt x="1766316" y="454406"/>
                </a:lnTo>
                <a:lnTo>
                  <a:pt x="1842135" y="415544"/>
                </a:lnTo>
                <a:lnTo>
                  <a:pt x="1833295" y="409067"/>
                </a:lnTo>
                <a:lnTo>
                  <a:pt x="1819389" y="398868"/>
                </a:lnTo>
                <a:lnTo>
                  <a:pt x="2094318" y="23863"/>
                </a:lnTo>
                <a:lnTo>
                  <a:pt x="2584196" y="414642"/>
                </a:lnTo>
                <a:lnTo>
                  <a:pt x="2566670" y="436626"/>
                </a:lnTo>
                <a:lnTo>
                  <a:pt x="2649982" y="454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275318" y="5291073"/>
            <a:ext cx="9569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855">
                <a:latin typeface="UmePlus P Gothic"/>
                <a:cs typeface="UmePlus P Gothic"/>
              </a:rPr>
              <a:t>𝐴𝑠𝑠𝑖𝑔𝑛</a:t>
            </a:r>
            <a:r>
              <a:rPr dirty="0" baseline="-15325" sz="2175" spc="-1282">
                <a:latin typeface="UmePlus P Gothic"/>
                <a:cs typeface="UmePlus P Gothic"/>
              </a:rPr>
              <a:t>1</a:t>
            </a:r>
            <a:endParaRPr baseline="-15325" sz="2175">
              <a:latin typeface="UmePlus P Gothic"/>
              <a:cs typeface="UmePlus P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70335" y="5291073"/>
            <a:ext cx="9626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850">
                <a:latin typeface="UmePlus P Gothic"/>
                <a:cs typeface="UmePlus P Gothic"/>
              </a:rPr>
              <a:t>𝐴𝑠𝑠𝑖𝑔𝑛</a:t>
            </a:r>
            <a:r>
              <a:rPr dirty="0" baseline="-15325" sz="2175" spc="-1275">
                <a:latin typeface="UmePlus P Gothic"/>
                <a:cs typeface="UmePlus P Gothic"/>
              </a:rPr>
              <a:t>2</a:t>
            </a:r>
            <a:endParaRPr baseline="-15325" sz="2175">
              <a:latin typeface="UmePlus P Gothic"/>
              <a:cs typeface="UmePlus P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758933" y="4808728"/>
            <a:ext cx="599440" cy="463550"/>
          </a:xfrm>
          <a:custGeom>
            <a:avLst/>
            <a:gdLst/>
            <a:ahLst/>
            <a:cxnLst/>
            <a:rect l="l" t="t" r="r" b="b"/>
            <a:pathLst>
              <a:path w="599440" h="463550">
                <a:moveTo>
                  <a:pt x="37211" y="386969"/>
                </a:moveTo>
                <a:lnTo>
                  <a:pt x="0" y="463550"/>
                </a:lnTo>
                <a:lnTo>
                  <a:pt x="83693" y="447421"/>
                </a:lnTo>
                <a:lnTo>
                  <a:pt x="72463" y="432816"/>
                </a:lnTo>
                <a:lnTo>
                  <a:pt x="56388" y="432816"/>
                </a:lnTo>
                <a:lnTo>
                  <a:pt x="44323" y="417068"/>
                </a:lnTo>
                <a:lnTo>
                  <a:pt x="54400" y="409324"/>
                </a:lnTo>
                <a:lnTo>
                  <a:pt x="37211" y="386969"/>
                </a:lnTo>
                <a:close/>
              </a:path>
              <a:path w="599440" h="463550">
                <a:moveTo>
                  <a:pt x="54400" y="409324"/>
                </a:moveTo>
                <a:lnTo>
                  <a:pt x="44323" y="417068"/>
                </a:lnTo>
                <a:lnTo>
                  <a:pt x="56388" y="432816"/>
                </a:lnTo>
                <a:lnTo>
                  <a:pt x="66493" y="425051"/>
                </a:lnTo>
                <a:lnTo>
                  <a:pt x="54400" y="409324"/>
                </a:lnTo>
                <a:close/>
              </a:path>
              <a:path w="599440" h="463550">
                <a:moveTo>
                  <a:pt x="66493" y="425051"/>
                </a:moveTo>
                <a:lnTo>
                  <a:pt x="56388" y="432816"/>
                </a:lnTo>
                <a:lnTo>
                  <a:pt x="72463" y="432816"/>
                </a:lnTo>
                <a:lnTo>
                  <a:pt x="66493" y="425051"/>
                </a:lnTo>
                <a:close/>
              </a:path>
              <a:path w="599440" h="463550">
                <a:moveTo>
                  <a:pt x="587121" y="0"/>
                </a:moveTo>
                <a:lnTo>
                  <a:pt x="54400" y="409324"/>
                </a:lnTo>
                <a:lnTo>
                  <a:pt x="66493" y="425051"/>
                </a:lnTo>
                <a:lnTo>
                  <a:pt x="599186" y="15748"/>
                </a:lnTo>
                <a:lnTo>
                  <a:pt x="587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516994" y="3972178"/>
            <a:ext cx="76200" cy="1301115"/>
          </a:xfrm>
          <a:custGeom>
            <a:avLst/>
            <a:gdLst/>
            <a:ahLst/>
            <a:cxnLst/>
            <a:rect l="l" t="t" r="r" b="b"/>
            <a:pathLst>
              <a:path w="76200" h="1301114">
                <a:moveTo>
                  <a:pt x="28185" y="1224633"/>
                </a:moveTo>
                <a:lnTo>
                  <a:pt x="0" y="1224915"/>
                </a:lnTo>
                <a:lnTo>
                  <a:pt x="38861" y="1300734"/>
                </a:lnTo>
                <a:lnTo>
                  <a:pt x="69760" y="1237361"/>
                </a:lnTo>
                <a:lnTo>
                  <a:pt x="28321" y="1237361"/>
                </a:lnTo>
                <a:lnTo>
                  <a:pt x="28185" y="1224633"/>
                </a:lnTo>
                <a:close/>
              </a:path>
              <a:path w="76200" h="1301114">
                <a:moveTo>
                  <a:pt x="47997" y="1224435"/>
                </a:moveTo>
                <a:lnTo>
                  <a:pt x="28185" y="1224633"/>
                </a:lnTo>
                <a:lnTo>
                  <a:pt x="28321" y="1237361"/>
                </a:lnTo>
                <a:lnTo>
                  <a:pt x="48132" y="1237107"/>
                </a:lnTo>
                <a:lnTo>
                  <a:pt x="47997" y="1224435"/>
                </a:lnTo>
                <a:close/>
              </a:path>
              <a:path w="76200" h="1301114">
                <a:moveTo>
                  <a:pt x="76200" y="1224153"/>
                </a:moveTo>
                <a:lnTo>
                  <a:pt x="47997" y="1224435"/>
                </a:lnTo>
                <a:lnTo>
                  <a:pt x="48132" y="1237107"/>
                </a:lnTo>
                <a:lnTo>
                  <a:pt x="28321" y="1237361"/>
                </a:lnTo>
                <a:lnTo>
                  <a:pt x="69760" y="1237361"/>
                </a:lnTo>
                <a:lnTo>
                  <a:pt x="76200" y="1224153"/>
                </a:lnTo>
                <a:close/>
              </a:path>
              <a:path w="76200" h="1301114">
                <a:moveTo>
                  <a:pt x="34925" y="0"/>
                </a:moveTo>
                <a:lnTo>
                  <a:pt x="15112" y="254"/>
                </a:lnTo>
                <a:lnTo>
                  <a:pt x="28185" y="1224633"/>
                </a:lnTo>
                <a:lnTo>
                  <a:pt x="47997" y="1224435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9400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95"/>
              <a:t>Dealing </a:t>
            </a:r>
            <a:r>
              <a:rPr dirty="0" spc="-225"/>
              <a:t>with </a:t>
            </a:r>
            <a:r>
              <a:rPr dirty="0" spc="-145"/>
              <a:t>Ambiguous</a:t>
            </a:r>
            <a:r>
              <a:rPr dirty="0" spc="-600"/>
              <a:t> </a:t>
            </a:r>
            <a:r>
              <a:rPr dirty="0" spc="-21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193655" cy="363791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Ambiguous </a:t>
            </a:r>
            <a:r>
              <a:rPr dirty="0" sz="2800" spc="-15">
                <a:latin typeface="Carlito"/>
                <a:cs typeface="Carlito"/>
              </a:rPr>
              <a:t>grammars are problematic </a:t>
            </a:r>
            <a:r>
              <a:rPr dirty="0" sz="2800" spc="-25">
                <a:latin typeface="Carlito"/>
                <a:cs typeface="Carlito"/>
              </a:rPr>
              <a:t>for</a:t>
            </a:r>
            <a:r>
              <a:rPr dirty="0" sz="2800" spc="15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compilers</a:t>
            </a:r>
            <a:endParaRPr sz="2800">
              <a:latin typeface="Carlito"/>
              <a:cs typeface="Carlito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0">
                <a:latin typeface="Carlito"/>
                <a:cs typeface="Carlito"/>
              </a:rPr>
              <a:t>Compilers </a:t>
            </a:r>
            <a:r>
              <a:rPr dirty="0" sz="2400" spc="-5">
                <a:latin typeface="Carlito"/>
                <a:cs typeface="Carlito"/>
              </a:rPr>
              <a:t>use </a:t>
            </a:r>
            <a:r>
              <a:rPr dirty="0" sz="2400" spc="-10">
                <a:latin typeface="Carlito"/>
                <a:cs typeface="Carlito"/>
              </a:rPr>
              <a:t>parse trees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interpret </a:t>
            </a:r>
            <a:r>
              <a:rPr dirty="0" sz="2400">
                <a:latin typeface="Carlito"/>
                <a:cs typeface="Carlito"/>
              </a:rPr>
              <a:t>the meaning </a:t>
            </a:r>
            <a:r>
              <a:rPr dirty="0" sz="2400" spc="-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expressions </a:t>
            </a:r>
            <a:r>
              <a:rPr dirty="0" sz="2400" spc="-5">
                <a:latin typeface="Carlito"/>
                <a:cs typeface="Carlito"/>
              </a:rPr>
              <a:t>during  </a:t>
            </a:r>
            <a:r>
              <a:rPr dirty="0" sz="2400" spc="-10">
                <a:latin typeface="Carlito"/>
                <a:cs typeface="Carlito"/>
              </a:rPr>
              <a:t>later</a:t>
            </a:r>
            <a:r>
              <a:rPr dirty="0" sz="2400" spc="-15">
                <a:latin typeface="Carlito"/>
                <a:cs typeface="Carlito"/>
              </a:rPr>
              <a:t> stages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rlito"/>
                <a:cs typeface="Carlito"/>
              </a:rPr>
              <a:t>Multiple </a:t>
            </a:r>
            <a:r>
              <a:rPr dirty="0" sz="2400" spc="-10">
                <a:latin typeface="Carlito"/>
                <a:cs typeface="Carlito"/>
              </a:rPr>
              <a:t>parse trees can give </a:t>
            </a:r>
            <a:r>
              <a:rPr dirty="0" sz="2400">
                <a:latin typeface="Carlito"/>
                <a:cs typeface="Carlito"/>
              </a:rPr>
              <a:t>rise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multiple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interpretations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rlito"/>
                <a:cs typeface="Carlito"/>
              </a:rPr>
              <a:t>Fixing </a:t>
            </a:r>
            <a:r>
              <a:rPr dirty="0" sz="2800" spc="-5">
                <a:latin typeface="Carlito"/>
                <a:cs typeface="Carlito"/>
              </a:rPr>
              <a:t>ambiguous</a:t>
            </a:r>
            <a:r>
              <a:rPr dirty="0" sz="2800" spc="5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grammars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35">
                <a:latin typeface="Carlito"/>
                <a:cs typeface="Carlito"/>
              </a:rPr>
              <a:t>Transform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grammar </a:t>
            </a:r>
            <a:r>
              <a:rPr dirty="0" sz="2400" spc="-15">
                <a:latin typeface="Carlito"/>
                <a:cs typeface="Carlito"/>
              </a:rPr>
              <a:t>to remove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ambiguity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rlito"/>
                <a:cs typeface="Carlito"/>
              </a:rPr>
              <a:t>Include rules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disambiguate </a:t>
            </a:r>
            <a:r>
              <a:rPr dirty="0" sz="2400" spc="-5">
                <a:latin typeface="Carlito"/>
                <a:cs typeface="Carlito"/>
              </a:rPr>
              <a:t>during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derivations</a:t>
            </a:r>
            <a:endParaRPr sz="24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e.g., </a:t>
            </a:r>
            <a:r>
              <a:rPr dirty="0" sz="2000" spc="-5">
                <a:latin typeface="Carlito"/>
                <a:cs typeface="Carlito"/>
              </a:rPr>
              <a:t>associativity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precedence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7920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0"/>
              <a:t>Associativity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65298" y="1501902"/>
            <a:ext cx="6202680" cy="401320"/>
            <a:chOff x="2765298" y="1501902"/>
            <a:chExt cx="6202680" cy="401320"/>
          </a:xfrm>
        </p:grpSpPr>
        <p:sp>
          <p:nvSpPr>
            <p:cNvPr id="4" name="object 4"/>
            <p:cNvSpPr/>
            <p:nvPr/>
          </p:nvSpPr>
          <p:spPr>
            <a:xfrm>
              <a:off x="2765298" y="1501902"/>
              <a:ext cx="6202680" cy="401320"/>
            </a:xfrm>
            <a:custGeom>
              <a:avLst/>
              <a:gdLst/>
              <a:ahLst/>
              <a:cxnLst/>
              <a:rect l="l" t="t" r="r" b="b"/>
              <a:pathLst>
                <a:path w="6202680" h="401319">
                  <a:moveTo>
                    <a:pt x="6202680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6202680" y="400812"/>
                  </a:lnTo>
                  <a:lnTo>
                    <a:pt x="6202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75071" y="1598294"/>
              <a:ext cx="2294890" cy="231775"/>
            </a:xfrm>
            <a:custGeom>
              <a:avLst/>
              <a:gdLst/>
              <a:ahLst/>
              <a:cxnLst/>
              <a:rect l="l" t="t" r="r" b="b"/>
              <a:pathLst>
                <a:path w="2294890" h="231775">
                  <a:moveTo>
                    <a:pt x="19050" y="0"/>
                  </a:moveTo>
                  <a:lnTo>
                    <a:pt x="0" y="0"/>
                  </a:lnTo>
                  <a:lnTo>
                    <a:pt x="0" y="231267"/>
                  </a:lnTo>
                  <a:lnTo>
                    <a:pt x="19050" y="231267"/>
                  </a:lnTo>
                  <a:lnTo>
                    <a:pt x="19050" y="0"/>
                  </a:lnTo>
                  <a:close/>
                </a:path>
                <a:path w="2294890" h="231775">
                  <a:moveTo>
                    <a:pt x="1852422" y="0"/>
                  </a:moveTo>
                  <a:lnTo>
                    <a:pt x="1833372" y="0"/>
                  </a:lnTo>
                  <a:lnTo>
                    <a:pt x="1833372" y="231267"/>
                  </a:lnTo>
                  <a:lnTo>
                    <a:pt x="1852422" y="231267"/>
                  </a:lnTo>
                  <a:lnTo>
                    <a:pt x="1852422" y="0"/>
                  </a:lnTo>
                  <a:close/>
                </a:path>
                <a:path w="2294890" h="231775">
                  <a:moveTo>
                    <a:pt x="2073402" y="0"/>
                  </a:moveTo>
                  <a:lnTo>
                    <a:pt x="2054352" y="0"/>
                  </a:lnTo>
                  <a:lnTo>
                    <a:pt x="2054352" y="231267"/>
                  </a:lnTo>
                  <a:lnTo>
                    <a:pt x="2073402" y="231267"/>
                  </a:lnTo>
                  <a:lnTo>
                    <a:pt x="2073402" y="0"/>
                  </a:lnTo>
                  <a:close/>
                </a:path>
                <a:path w="2294890" h="231775">
                  <a:moveTo>
                    <a:pt x="2294382" y="0"/>
                  </a:moveTo>
                  <a:lnTo>
                    <a:pt x="2275332" y="0"/>
                  </a:lnTo>
                  <a:lnTo>
                    <a:pt x="2275332" y="231267"/>
                  </a:lnTo>
                  <a:lnTo>
                    <a:pt x="2294382" y="231267"/>
                  </a:lnTo>
                  <a:lnTo>
                    <a:pt x="2294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765298" y="1501902"/>
            <a:ext cx="6202680" cy="4013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245"/>
              </a:spcBef>
            </a:pPr>
            <a:r>
              <a:rPr dirty="0" sz="2000" spc="-1055">
                <a:latin typeface="UmePlus P Gothic"/>
                <a:cs typeface="UmePlus P Gothic"/>
              </a:rPr>
              <a:t>𝑠𝑡𝑟𝑖𝑛𝑔</a:t>
            </a:r>
            <a:r>
              <a:rPr dirty="0" sz="2000" spc="45">
                <a:latin typeface="UmePlus P Gothic"/>
                <a:cs typeface="UmePlus P Gothic"/>
              </a:rPr>
              <a:t> </a:t>
            </a:r>
            <a:r>
              <a:rPr dirty="0" sz="2000" spc="-275">
                <a:latin typeface="UmePlus P Gothic"/>
                <a:cs typeface="UmePlus P Gothic"/>
              </a:rPr>
              <a:t>→ </a:t>
            </a:r>
            <a:r>
              <a:rPr dirty="0" sz="2000" spc="-1055">
                <a:latin typeface="UmePlus P Gothic"/>
                <a:cs typeface="UmePlus P Gothic"/>
              </a:rPr>
              <a:t>𝑠𝑡𝑟𝑖𝑛𝑔</a:t>
            </a:r>
            <a:r>
              <a:rPr dirty="0" sz="2000" spc="-50">
                <a:latin typeface="UmePlus P Gothic"/>
                <a:cs typeface="UmePlus P Gothic"/>
              </a:rPr>
              <a:t> </a:t>
            </a:r>
            <a:r>
              <a:rPr dirty="0" sz="2000" spc="65">
                <a:latin typeface="UmePlus P Gothic"/>
                <a:cs typeface="UmePlus P Gothic"/>
              </a:rPr>
              <a:t>+ </a:t>
            </a:r>
            <a:r>
              <a:rPr dirty="0" sz="2000" spc="-1055">
                <a:latin typeface="UmePlus P Gothic"/>
                <a:cs typeface="UmePlus P Gothic"/>
              </a:rPr>
              <a:t>𝑠𝑡𝑟𝑖𝑛𝑔</a:t>
            </a:r>
            <a:r>
              <a:rPr dirty="0" sz="2000" spc="140">
                <a:latin typeface="UmePlus P Gothic"/>
                <a:cs typeface="UmePlus P Gothic"/>
              </a:rPr>
              <a:t> </a:t>
            </a:r>
            <a:r>
              <a:rPr dirty="0" sz="2000" spc="-1055">
                <a:latin typeface="UmePlus P Gothic"/>
                <a:cs typeface="UmePlus P Gothic"/>
              </a:rPr>
              <a:t>𝑠𝑡𝑟𝑖𝑛𝑔</a:t>
            </a:r>
            <a:r>
              <a:rPr dirty="0" sz="2000" spc="-60">
                <a:latin typeface="UmePlus P Gothic"/>
                <a:cs typeface="UmePlus P Gothic"/>
              </a:rPr>
              <a:t> </a:t>
            </a:r>
            <a:r>
              <a:rPr dirty="0" sz="2000" spc="65">
                <a:latin typeface="UmePlus P Gothic"/>
                <a:cs typeface="UmePlus P Gothic"/>
              </a:rPr>
              <a:t>− </a:t>
            </a:r>
            <a:r>
              <a:rPr dirty="0" sz="2000" spc="-1055">
                <a:latin typeface="UmePlus P Gothic"/>
                <a:cs typeface="UmePlus P Gothic"/>
              </a:rPr>
              <a:t>𝑠𝑡𝑟𝑖𝑛𝑔</a:t>
            </a:r>
            <a:r>
              <a:rPr dirty="0" sz="2000" spc="140">
                <a:latin typeface="UmePlus P Gothic"/>
                <a:cs typeface="UmePlus P Gothic"/>
              </a:rPr>
              <a:t> </a:t>
            </a:r>
            <a:r>
              <a:rPr dirty="0" sz="2000" spc="-105">
                <a:latin typeface="UmePlus P Gothic"/>
                <a:cs typeface="UmePlus P Gothic"/>
              </a:rPr>
              <a:t>0 1 </a:t>
            </a:r>
            <a:r>
              <a:rPr dirty="0" sz="2000" spc="-75">
                <a:latin typeface="UmePlus P Gothic"/>
                <a:cs typeface="UmePlus P Gothic"/>
              </a:rPr>
              <a:t>2| </a:t>
            </a:r>
            <a:r>
              <a:rPr dirty="0" sz="2000" spc="-450">
                <a:latin typeface="UmePlus P Gothic"/>
                <a:cs typeface="UmePlus P Gothic"/>
              </a:rPr>
              <a:t>…</a:t>
            </a:r>
            <a:r>
              <a:rPr dirty="0" sz="2000" spc="-405">
                <a:latin typeface="UmePlus P Gothic"/>
                <a:cs typeface="UmePlus P Gothic"/>
              </a:rPr>
              <a:t> </a:t>
            </a:r>
            <a:r>
              <a:rPr dirty="0" sz="2000" spc="-70">
                <a:latin typeface="UmePlus P Gothic"/>
                <a:cs typeface="UmePlus P Gothic"/>
              </a:rPr>
              <a:t>|9</a:t>
            </a:r>
            <a:endParaRPr sz="2000">
              <a:latin typeface="UmePlus P Gothic"/>
              <a:cs typeface="UmePlus P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9994" y="2611373"/>
            <a:ext cx="673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30">
                <a:latin typeface="UmePlus P Gothic"/>
                <a:cs typeface="UmePlus P Gothic"/>
              </a:rPr>
              <a:t>𝑠</a:t>
            </a:r>
            <a:r>
              <a:rPr dirty="0" sz="1800" spc="-1040">
                <a:latin typeface="UmePlus P Gothic"/>
                <a:cs typeface="UmePlus P Gothic"/>
              </a:rPr>
              <a:t>𝑡</a:t>
            </a:r>
            <a:r>
              <a:rPr dirty="0" sz="1800" spc="-910">
                <a:latin typeface="UmePlus P Gothic"/>
                <a:cs typeface="UmePlus P Gothic"/>
              </a:rPr>
              <a:t>𝑟𝑖𝑛𝑔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1058" y="4705350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UmePlus P Gothic"/>
                <a:cs typeface="UmePlus P Gothic"/>
              </a:rPr>
              <a:t>9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1886" y="4705350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UmePlus P Gothic"/>
                <a:cs typeface="UmePlus P Gothic"/>
              </a:rPr>
              <a:t>5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245" y="4002785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75">
                <a:latin typeface="UmePlus P Gothic"/>
                <a:cs typeface="UmePlus P Gothic"/>
              </a:rPr>
              <a:t>𝑠</a:t>
            </a:r>
            <a:r>
              <a:rPr dirty="0" sz="1800" spc="-1095">
                <a:latin typeface="UmePlus P Gothic"/>
                <a:cs typeface="UmePlus P Gothic"/>
              </a:rPr>
              <a:t>𝑡</a:t>
            </a:r>
            <a:r>
              <a:rPr dirty="0" sz="1800" spc="-950">
                <a:latin typeface="UmePlus P Gothic"/>
                <a:cs typeface="UmePlus P Gothic"/>
              </a:rPr>
              <a:t>𝑟</a:t>
            </a:r>
            <a:r>
              <a:rPr dirty="0" sz="1800" spc="-900">
                <a:latin typeface="UmePlus P Gothic"/>
                <a:cs typeface="UmePlus P Gothic"/>
              </a:rPr>
              <a:t>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0257" y="3306317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75">
                <a:latin typeface="UmePlus P Gothic"/>
                <a:cs typeface="UmePlus P Gothic"/>
              </a:rPr>
              <a:t>𝑠</a:t>
            </a:r>
            <a:r>
              <a:rPr dirty="0" sz="1800" spc="-1095">
                <a:latin typeface="UmePlus P Gothic"/>
                <a:cs typeface="UmePlus P Gothic"/>
              </a:rPr>
              <a:t>𝑡</a:t>
            </a:r>
            <a:r>
              <a:rPr dirty="0" sz="1800" spc="-950">
                <a:latin typeface="UmePlus P Gothic"/>
                <a:cs typeface="UmePlus P Gothic"/>
              </a:rPr>
              <a:t>𝑟</a:t>
            </a:r>
            <a:r>
              <a:rPr dirty="0" sz="1800" spc="-900">
                <a:latin typeface="UmePlus P Gothic"/>
                <a:cs typeface="UmePlus P Gothic"/>
              </a:rPr>
              <a:t>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5922" y="3306317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latin typeface="UmePlus P Gothic"/>
                <a:cs typeface="UmePlus P Gothic"/>
              </a:rPr>
              <a:t>+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4167" y="3306317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75">
                <a:latin typeface="UmePlus P Gothic"/>
                <a:cs typeface="UmePlus P Gothic"/>
              </a:rPr>
              <a:t>𝑠</a:t>
            </a:r>
            <a:r>
              <a:rPr dirty="0" sz="1800" spc="-1019">
                <a:latin typeface="UmePlus P Gothic"/>
                <a:cs typeface="UmePlus P Gothic"/>
              </a:rPr>
              <a:t>𝑡</a:t>
            </a:r>
            <a:r>
              <a:rPr dirty="0" sz="1800" spc="-1030">
                <a:latin typeface="UmePlus P Gothic"/>
                <a:cs typeface="UmePlus P Gothic"/>
              </a:rPr>
              <a:t>𝑟</a:t>
            </a:r>
            <a:r>
              <a:rPr dirty="0" sz="1800" spc="-900">
                <a:latin typeface="UmePlus P Gothic"/>
                <a:cs typeface="UmePlus P Gothic"/>
              </a:rPr>
              <a:t>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8405" y="2961894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0"/>
                </a:moveTo>
                <a:lnTo>
                  <a:pt x="0" y="249300"/>
                </a:lnTo>
                <a:lnTo>
                  <a:pt x="38099" y="325500"/>
                </a:lnTo>
                <a:lnTo>
                  <a:pt x="69849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4">
                <a:moveTo>
                  <a:pt x="48006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6" y="262000"/>
                </a:lnTo>
                <a:lnTo>
                  <a:pt x="48006" y="0"/>
                </a:lnTo>
                <a:close/>
              </a:path>
              <a:path w="76200" h="325754">
                <a:moveTo>
                  <a:pt x="76199" y="249300"/>
                </a:moveTo>
                <a:lnTo>
                  <a:pt x="48006" y="249300"/>
                </a:lnTo>
                <a:lnTo>
                  <a:pt x="48006" y="262000"/>
                </a:lnTo>
                <a:lnTo>
                  <a:pt x="69849" y="262000"/>
                </a:lnTo>
                <a:lnTo>
                  <a:pt x="76199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5822" y="2953385"/>
            <a:ext cx="559435" cy="334010"/>
          </a:xfrm>
          <a:custGeom>
            <a:avLst/>
            <a:gdLst/>
            <a:ahLst/>
            <a:cxnLst/>
            <a:rect l="l" t="t" r="r" b="b"/>
            <a:pathLst>
              <a:path w="559435" h="334010">
                <a:moveTo>
                  <a:pt x="46354" y="262636"/>
                </a:moveTo>
                <a:lnTo>
                  <a:pt x="0" y="334010"/>
                </a:lnTo>
                <a:lnTo>
                  <a:pt x="84962" y="328294"/>
                </a:lnTo>
                <a:lnTo>
                  <a:pt x="74433" y="310388"/>
                </a:lnTo>
                <a:lnTo>
                  <a:pt x="59816" y="310388"/>
                </a:lnTo>
                <a:lnTo>
                  <a:pt x="49783" y="293369"/>
                </a:lnTo>
                <a:lnTo>
                  <a:pt x="60668" y="286978"/>
                </a:lnTo>
                <a:lnTo>
                  <a:pt x="46354" y="262636"/>
                </a:lnTo>
                <a:close/>
              </a:path>
              <a:path w="559435" h="334010">
                <a:moveTo>
                  <a:pt x="60668" y="286978"/>
                </a:moveTo>
                <a:lnTo>
                  <a:pt x="49783" y="293369"/>
                </a:lnTo>
                <a:lnTo>
                  <a:pt x="59816" y="310388"/>
                </a:lnTo>
                <a:lnTo>
                  <a:pt x="70682" y="304008"/>
                </a:lnTo>
                <a:lnTo>
                  <a:pt x="60668" y="286978"/>
                </a:lnTo>
                <a:close/>
              </a:path>
              <a:path w="559435" h="334010">
                <a:moveTo>
                  <a:pt x="70682" y="304008"/>
                </a:moveTo>
                <a:lnTo>
                  <a:pt x="59816" y="310388"/>
                </a:lnTo>
                <a:lnTo>
                  <a:pt x="74433" y="310388"/>
                </a:lnTo>
                <a:lnTo>
                  <a:pt x="70682" y="304008"/>
                </a:lnTo>
                <a:close/>
              </a:path>
              <a:path w="559435" h="334010">
                <a:moveTo>
                  <a:pt x="549401" y="0"/>
                </a:moveTo>
                <a:lnTo>
                  <a:pt x="60668" y="286978"/>
                </a:lnTo>
                <a:lnTo>
                  <a:pt x="70682" y="304008"/>
                </a:lnTo>
                <a:lnTo>
                  <a:pt x="559434" y="17017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45280" y="2933826"/>
            <a:ext cx="525145" cy="353695"/>
          </a:xfrm>
          <a:custGeom>
            <a:avLst/>
            <a:gdLst/>
            <a:ahLst/>
            <a:cxnLst/>
            <a:rect l="l" t="t" r="r" b="b"/>
            <a:pathLst>
              <a:path w="525145" h="353695">
                <a:moveTo>
                  <a:pt x="456303" y="319512"/>
                </a:moveTo>
                <a:lnTo>
                  <a:pt x="440690" y="343026"/>
                </a:lnTo>
                <a:lnTo>
                  <a:pt x="525145" y="353440"/>
                </a:lnTo>
                <a:lnTo>
                  <a:pt x="509740" y="326517"/>
                </a:lnTo>
                <a:lnTo>
                  <a:pt x="466852" y="326517"/>
                </a:lnTo>
                <a:lnTo>
                  <a:pt x="456303" y="319512"/>
                </a:lnTo>
                <a:close/>
              </a:path>
              <a:path w="525145" h="353695">
                <a:moveTo>
                  <a:pt x="467253" y="303021"/>
                </a:moveTo>
                <a:lnTo>
                  <a:pt x="456303" y="319512"/>
                </a:lnTo>
                <a:lnTo>
                  <a:pt x="466852" y="326517"/>
                </a:lnTo>
                <a:lnTo>
                  <a:pt x="477774" y="310007"/>
                </a:lnTo>
                <a:lnTo>
                  <a:pt x="467253" y="303021"/>
                </a:lnTo>
                <a:close/>
              </a:path>
              <a:path w="525145" h="353695">
                <a:moveTo>
                  <a:pt x="482854" y="279526"/>
                </a:moveTo>
                <a:lnTo>
                  <a:pt x="467253" y="303021"/>
                </a:lnTo>
                <a:lnTo>
                  <a:pt x="477774" y="310007"/>
                </a:lnTo>
                <a:lnTo>
                  <a:pt x="466852" y="326517"/>
                </a:lnTo>
                <a:lnTo>
                  <a:pt x="509740" y="326517"/>
                </a:lnTo>
                <a:lnTo>
                  <a:pt x="482854" y="279526"/>
                </a:lnTo>
                <a:close/>
              </a:path>
              <a:path w="525145" h="353695">
                <a:moveTo>
                  <a:pt x="10922" y="0"/>
                </a:moveTo>
                <a:lnTo>
                  <a:pt x="0" y="16510"/>
                </a:lnTo>
                <a:lnTo>
                  <a:pt x="456303" y="319512"/>
                </a:lnTo>
                <a:lnTo>
                  <a:pt x="467253" y="303021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37894" y="3647947"/>
            <a:ext cx="1301750" cy="336550"/>
          </a:xfrm>
          <a:custGeom>
            <a:avLst/>
            <a:gdLst/>
            <a:ahLst/>
            <a:cxnLst/>
            <a:rect l="l" t="t" r="r" b="b"/>
            <a:pathLst>
              <a:path w="1301750" h="336550">
                <a:moveTo>
                  <a:pt x="1301369" y="335915"/>
                </a:moveTo>
                <a:lnTo>
                  <a:pt x="1286598" y="315976"/>
                </a:lnTo>
                <a:lnTo>
                  <a:pt x="1250696" y="267462"/>
                </a:lnTo>
                <a:lnTo>
                  <a:pt x="1237932" y="292557"/>
                </a:lnTo>
                <a:lnTo>
                  <a:pt x="662813" y="0"/>
                </a:lnTo>
                <a:lnTo>
                  <a:pt x="658368" y="8890"/>
                </a:lnTo>
                <a:lnTo>
                  <a:pt x="658050" y="8890"/>
                </a:lnTo>
                <a:lnTo>
                  <a:pt x="653669" y="0"/>
                </a:lnTo>
                <a:lnTo>
                  <a:pt x="63830" y="293179"/>
                </a:lnTo>
                <a:lnTo>
                  <a:pt x="51308" y="267970"/>
                </a:lnTo>
                <a:lnTo>
                  <a:pt x="0" y="335915"/>
                </a:lnTo>
                <a:lnTo>
                  <a:pt x="85217" y="336169"/>
                </a:lnTo>
                <a:lnTo>
                  <a:pt x="75488" y="316611"/>
                </a:lnTo>
                <a:lnTo>
                  <a:pt x="72656" y="310921"/>
                </a:lnTo>
                <a:lnTo>
                  <a:pt x="648462" y="24726"/>
                </a:lnTo>
                <a:lnTo>
                  <a:pt x="648462" y="259715"/>
                </a:lnTo>
                <a:lnTo>
                  <a:pt x="620268" y="259715"/>
                </a:lnTo>
                <a:lnTo>
                  <a:pt x="658368" y="335915"/>
                </a:lnTo>
                <a:lnTo>
                  <a:pt x="690118" y="272415"/>
                </a:lnTo>
                <a:lnTo>
                  <a:pt x="696468" y="259715"/>
                </a:lnTo>
                <a:lnTo>
                  <a:pt x="668274" y="259715"/>
                </a:lnTo>
                <a:lnTo>
                  <a:pt x="668274" y="25082"/>
                </a:lnTo>
                <a:lnTo>
                  <a:pt x="1228953" y="310222"/>
                </a:lnTo>
                <a:lnTo>
                  <a:pt x="1216152" y="335407"/>
                </a:lnTo>
                <a:lnTo>
                  <a:pt x="1301369" y="335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96185" y="4002785"/>
            <a:ext cx="1130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800" spc="55">
                <a:latin typeface="UmePlus P Gothic"/>
                <a:cs typeface="UmePlus P Gothic"/>
              </a:rPr>
              <a:t>−</a:t>
            </a:r>
            <a:r>
              <a:rPr dirty="0" sz="1800" spc="55">
                <a:latin typeface="UmePlus P Gothic"/>
                <a:cs typeface="UmePlus P Gothic"/>
              </a:rPr>
              <a:t>	</a:t>
            </a:r>
            <a:r>
              <a:rPr dirty="0" sz="1800" spc="-1030">
                <a:latin typeface="UmePlus P Gothic"/>
                <a:cs typeface="UmePlus P Gothic"/>
              </a:rPr>
              <a:t>𝑠</a:t>
            </a:r>
            <a:r>
              <a:rPr dirty="0" sz="1800" spc="-1040">
                <a:latin typeface="UmePlus P Gothic"/>
                <a:cs typeface="UmePlus P Gothic"/>
              </a:rPr>
              <a:t>𝑡</a:t>
            </a:r>
            <a:r>
              <a:rPr dirty="0" sz="1800" spc="-910">
                <a:latin typeface="UmePlus P Gothic"/>
                <a:cs typeface="UmePlus P Gothic"/>
              </a:rPr>
              <a:t>𝑟𝑖𝑛𝑔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3670" y="4353305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3" y="262001"/>
                </a:lnTo>
                <a:lnTo>
                  <a:pt x="28193" y="249301"/>
                </a:lnTo>
                <a:close/>
              </a:path>
              <a:path w="76200" h="325754">
                <a:moveTo>
                  <a:pt x="48006" y="0"/>
                </a:moveTo>
                <a:lnTo>
                  <a:pt x="28193" y="0"/>
                </a:lnTo>
                <a:lnTo>
                  <a:pt x="28193" y="262001"/>
                </a:lnTo>
                <a:lnTo>
                  <a:pt x="48006" y="262001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6" y="249301"/>
                </a:lnTo>
                <a:lnTo>
                  <a:pt x="48006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99794" y="4353305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3" y="262001"/>
                </a:lnTo>
                <a:lnTo>
                  <a:pt x="28193" y="249301"/>
                </a:lnTo>
                <a:close/>
              </a:path>
              <a:path w="76200" h="325754">
                <a:moveTo>
                  <a:pt x="48006" y="0"/>
                </a:moveTo>
                <a:lnTo>
                  <a:pt x="28193" y="0"/>
                </a:lnTo>
                <a:lnTo>
                  <a:pt x="28193" y="262001"/>
                </a:lnTo>
                <a:lnTo>
                  <a:pt x="48006" y="262001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6" y="249301"/>
                </a:lnTo>
                <a:lnTo>
                  <a:pt x="48006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35373" y="3669029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3" y="262001"/>
                </a:lnTo>
                <a:lnTo>
                  <a:pt x="28193" y="249301"/>
                </a:lnTo>
                <a:close/>
              </a:path>
              <a:path w="76200" h="325754">
                <a:moveTo>
                  <a:pt x="48005" y="0"/>
                </a:moveTo>
                <a:lnTo>
                  <a:pt x="28193" y="0"/>
                </a:lnTo>
                <a:lnTo>
                  <a:pt x="28193" y="262001"/>
                </a:lnTo>
                <a:lnTo>
                  <a:pt x="48005" y="262001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5" y="249301"/>
                </a:lnTo>
                <a:lnTo>
                  <a:pt x="48005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092955" y="4021073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UmePlus P Gothic"/>
                <a:cs typeface="UmePlus P Gothic"/>
              </a:rPr>
              <a:t>2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62670" y="2607005"/>
            <a:ext cx="673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0">
                <a:latin typeface="UmePlus P Gothic"/>
                <a:cs typeface="UmePlus P Gothic"/>
              </a:rPr>
              <a:t>𝑠𝑡</a:t>
            </a:r>
            <a:r>
              <a:rPr dirty="0" sz="1800" spc="-1010">
                <a:latin typeface="UmePlus P Gothic"/>
                <a:cs typeface="UmePlus P Gothic"/>
              </a:rPr>
              <a:t>𝑟</a:t>
            </a:r>
            <a:r>
              <a:rPr dirty="0" sz="1800" spc="-900">
                <a:latin typeface="UmePlus P Gothic"/>
                <a:cs typeface="UmePlus P Gothic"/>
              </a:rPr>
              <a:t>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8853" y="3306317"/>
            <a:ext cx="1394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4695" algn="l"/>
              </a:tabLst>
            </a:pPr>
            <a:r>
              <a:rPr dirty="0" baseline="1543" sz="2700" spc="82">
                <a:latin typeface="UmePlus P Gothic"/>
                <a:cs typeface="UmePlus P Gothic"/>
              </a:rPr>
              <a:t>−</a:t>
            </a:r>
            <a:r>
              <a:rPr dirty="0" baseline="1543" sz="2700" spc="82">
                <a:latin typeface="UmePlus P Gothic"/>
                <a:cs typeface="UmePlus P Gothic"/>
              </a:rPr>
              <a:t>	</a:t>
            </a:r>
            <a:r>
              <a:rPr dirty="0" sz="1800" spc="-975">
                <a:latin typeface="UmePlus P Gothic"/>
                <a:cs typeface="UmePlus P Gothic"/>
              </a:rPr>
              <a:t>𝑠</a:t>
            </a:r>
            <a:r>
              <a:rPr dirty="0" sz="1800" spc="-1095">
                <a:latin typeface="UmePlus P Gothic"/>
                <a:cs typeface="UmePlus P Gothic"/>
              </a:rPr>
              <a:t>𝑡</a:t>
            </a:r>
            <a:r>
              <a:rPr dirty="0" sz="1800" spc="-950">
                <a:latin typeface="UmePlus P Gothic"/>
                <a:cs typeface="UmePlus P Gothic"/>
              </a:rPr>
              <a:t>𝑟</a:t>
            </a:r>
            <a:r>
              <a:rPr dirty="0" sz="1800" spc="-900">
                <a:latin typeface="UmePlus P Gothic"/>
                <a:cs typeface="UmePlus P Gothic"/>
              </a:rPr>
              <a:t>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10193" y="2957322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47609" y="2948813"/>
            <a:ext cx="559435" cy="334010"/>
          </a:xfrm>
          <a:custGeom>
            <a:avLst/>
            <a:gdLst/>
            <a:ahLst/>
            <a:cxnLst/>
            <a:rect l="l" t="t" r="r" b="b"/>
            <a:pathLst>
              <a:path w="559434" h="334010">
                <a:moveTo>
                  <a:pt x="46355" y="262636"/>
                </a:moveTo>
                <a:lnTo>
                  <a:pt x="0" y="334010"/>
                </a:lnTo>
                <a:lnTo>
                  <a:pt x="84963" y="328295"/>
                </a:lnTo>
                <a:lnTo>
                  <a:pt x="74433" y="310388"/>
                </a:lnTo>
                <a:lnTo>
                  <a:pt x="59817" y="310388"/>
                </a:lnTo>
                <a:lnTo>
                  <a:pt x="49784" y="293370"/>
                </a:lnTo>
                <a:lnTo>
                  <a:pt x="60668" y="286978"/>
                </a:lnTo>
                <a:lnTo>
                  <a:pt x="46355" y="262636"/>
                </a:lnTo>
                <a:close/>
              </a:path>
              <a:path w="559434" h="334010">
                <a:moveTo>
                  <a:pt x="60668" y="286978"/>
                </a:moveTo>
                <a:lnTo>
                  <a:pt x="49784" y="293370"/>
                </a:lnTo>
                <a:lnTo>
                  <a:pt x="59817" y="310388"/>
                </a:lnTo>
                <a:lnTo>
                  <a:pt x="70682" y="304008"/>
                </a:lnTo>
                <a:lnTo>
                  <a:pt x="60668" y="286978"/>
                </a:lnTo>
                <a:close/>
              </a:path>
              <a:path w="559434" h="334010">
                <a:moveTo>
                  <a:pt x="70682" y="304008"/>
                </a:moveTo>
                <a:lnTo>
                  <a:pt x="59817" y="310388"/>
                </a:lnTo>
                <a:lnTo>
                  <a:pt x="74433" y="310388"/>
                </a:lnTo>
                <a:lnTo>
                  <a:pt x="70682" y="304008"/>
                </a:lnTo>
                <a:close/>
              </a:path>
              <a:path w="559434" h="334010">
                <a:moveTo>
                  <a:pt x="549401" y="0"/>
                </a:moveTo>
                <a:lnTo>
                  <a:pt x="60668" y="286978"/>
                </a:lnTo>
                <a:lnTo>
                  <a:pt x="70682" y="304008"/>
                </a:lnTo>
                <a:lnTo>
                  <a:pt x="559435" y="17017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807195" y="2929127"/>
            <a:ext cx="549275" cy="357505"/>
          </a:xfrm>
          <a:custGeom>
            <a:avLst/>
            <a:gdLst/>
            <a:ahLst/>
            <a:cxnLst/>
            <a:rect l="l" t="t" r="r" b="b"/>
            <a:pathLst>
              <a:path w="549275" h="357504">
                <a:moveTo>
                  <a:pt x="479360" y="324453"/>
                </a:moveTo>
                <a:lnTo>
                  <a:pt x="464184" y="348107"/>
                </a:lnTo>
                <a:lnTo>
                  <a:pt x="548894" y="357250"/>
                </a:lnTo>
                <a:lnTo>
                  <a:pt x="533492" y="331343"/>
                </a:lnTo>
                <a:lnTo>
                  <a:pt x="490093" y="331343"/>
                </a:lnTo>
                <a:lnTo>
                  <a:pt x="479360" y="324453"/>
                </a:lnTo>
                <a:close/>
              </a:path>
              <a:path w="549275" h="357504">
                <a:moveTo>
                  <a:pt x="490090" y="307729"/>
                </a:moveTo>
                <a:lnTo>
                  <a:pt x="479360" y="324453"/>
                </a:lnTo>
                <a:lnTo>
                  <a:pt x="490093" y="331343"/>
                </a:lnTo>
                <a:lnTo>
                  <a:pt x="500760" y="314579"/>
                </a:lnTo>
                <a:lnTo>
                  <a:pt x="490090" y="307729"/>
                </a:lnTo>
                <a:close/>
              </a:path>
              <a:path w="549275" h="357504">
                <a:moveTo>
                  <a:pt x="505332" y="283972"/>
                </a:moveTo>
                <a:lnTo>
                  <a:pt x="490090" y="307729"/>
                </a:lnTo>
                <a:lnTo>
                  <a:pt x="500760" y="314579"/>
                </a:lnTo>
                <a:lnTo>
                  <a:pt x="490093" y="331343"/>
                </a:lnTo>
                <a:lnTo>
                  <a:pt x="533492" y="331343"/>
                </a:lnTo>
                <a:lnTo>
                  <a:pt x="505332" y="283972"/>
                </a:lnTo>
                <a:close/>
              </a:path>
              <a:path w="549275" h="357504">
                <a:moveTo>
                  <a:pt x="10668" y="0"/>
                </a:moveTo>
                <a:lnTo>
                  <a:pt x="0" y="16763"/>
                </a:lnTo>
                <a:lnTo>
                  <a:pt x="479360" y="324453"/>
                </a:lnTo>
                <a:lnTo>
                  <a:pt x="490090" y="307729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98230" y="3647947"/>
            <a:ext cx="1301750" cy="336550"/>
          </a:xfrm>
          <a:custGeom>
            <a:avLst/>
            <a:gdLst/>
            <a:ahLst/>
            <a:cxnLst/>
            <a:rect l="l" t="t" r="r" b="b"/>
            <a:pathLst>
              <a:path w="1301750" h="336550">
                <a:moveTo>
                  <a:pt x="1301369" y="335915"/>
                </a:moveTo>
                <a:lnTo>
                  <a:pt x="1286598" y="315976"/>
                </a:lnTo>
                <a:lnTo>
                  <a:pt x="1250696" y="267462"/>
                </a:lnTo>
                <a:lnTo>
                  <a:pt x="1237932" y="292557"/>
                </a:lnTo>
                <a:lnTo>
                  <a:pt x="662813" y="0"/>
                </a:lnTo>
                <a:lnTo>
                  <a:pt x="658368" y="8890"/>
                </a:lnTo>
                <a:lnTo>
                  <a:pt x="658050" y="8890"/>
                </a:lnTo>
                <a:lnTo>
                  <a:pt x="653669" y="0"/>
                </a:lnTo>
                <a:lnTo>
                  <a:pt x="63830" y="293179"/>
                </a:lnTo>
                <a:lnTo>
                  <a:pt x="51308" y="267970"/>
                </a:lnTo>
                <a:lnTo>
                  <a:pt x="0" y="335915"/>
                </a:lnTo>
                <a:lnTo>
                  <a:pt x="85217" y="336169"/>
                </a:lnTo>
                <a:lnTo>
                  <a:pt x="75488" y="316611"/>
                </a:lnTo>
                <a:lnTo>
                  <a:pt x="72656" y="310921"/>
                </a:lnTo>
                <a:lnTo>
                  <a:pt x="648462" y="24726"/>
                </a:lnTo>
                <a:lnTo>
                  <a:pt x="648462" y="259715"/>
                </a:lnTo>
                <a:lnTo>
                  <a:pt x="620268" y="259715"/>
                </a:lnTo>
                <a:lnTo>
                  <a:pt x="658368" y="335915"/>
                </a:lnTo>
                <a:lnTo>
                  <a:pt x="690118" y="272415"/>
                </a:lnTo>
                <a:lnTo>
                  <a:pt x="696468" y="259715"/>
                </a:lnTo>
                <a:lnTo>
                  <a:pt x="668274" y="259715"/>
                </a:lnTo>
                <a:lnTo>
                  <a:pt x="668274" y="25082"/>
                </a:lnTo>
                <a:lnTo>
                  <a:pt x="1228953" y="310222"/>
                </a:lnTo>
                <a:lnTo>
                  <a:pt x="1216152" y="335407"/>
                </a:lnTo>
                <a:lnTo>
                  <a:pt x="1301369" y="335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256903" y="4002785"/>
            <a:ext cx="1130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800" spc="55">
                <a:latin typeface="UmePlus P Gothic"/>
                <a:cs typeface="UmePlus P Gothic"/>
              </a:rPr>
              <a:t>+</a:t>
            </a:r>
            <a:r>
              <a:rPr dirty="0" sz="1800" spc="55">
                <a:latin typeface="UmePlus P Gothic"/>
                <a:cs typeface="UmePlus P Gothic"/>
              </a:rPr>
              <a:t>	</a:t>
            </a:r>
            <a:r>
              <a:rPr dirty="0" sz="1800" spc="-1030">
                <a:latin typeface="UmePlus P Gothic"/>
                <a:cs typeface="UmePlus P Gothic"/>
              </a:rPr>
              <a:t>𝑠</a:t>
            </a:r>
            <a:r>
              <a:rPr dirty="0" sz="1800" spc="-1040">
                <a:latin typeface="UmePlus P Gothic"/>
                <a:cs typeface="UmePlus P Gothic"/>
              </a:rPr>
              <a:t>𝑡</a:t>
            </a:r>
            <a:r>
              <a:rPr dirty="0" sz="1800" spc="-910">
                <a:latin typeface="UmePlus P Gothic"/>
                <a:cs typeface="UmePlus P Gothic"/>
              </a:rPr>
              <a:t>𝑟𝑖𝑛𝑔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12606" y="4002785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75">
                <a:latin typeface="UmePlus P Gothic"/>
                <a:cs typeface="UmePlus P Gothic"/>
              </a:rPr>
              <a:t>𝑠</a:t>
            </a:r>
            <a:r>
              <a:rPr dirty="0" sz="1800" spc="-1095">
                <a:latin typeface="UmePlus P Gothic"/>
                <a:cs typeface="UmePlus P Gothic"/>
              </a:rPr>
              <a:t>𝑡</a:t>
            </a:r>
            <a:r>
              <a:rPr dirty="0" sz="1800" spc="-950">
                <a:latin typeface="UmePlus P Gothic"/>
                <a:cs typeface="UmePlus P Gothic"/>
              </a:rPr>
              <a:t>𝑟</a:t>
            </a:r>
            <a:r>
              <a:rPr dirty="0" sz="1800" spc="-900">
                <a:latin typeface="UmePlus P Gothic"/>
                <a:cs typeface="UmePlus P Gothic"/>
              </a:rPr>
              <a:t>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21394" y="4705350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UmePlus P Gothic"/>
                <a:cs typeface="UmePlus P Gothic"/>
              </a:rPr>
              <a:t>5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12477" y="4705350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UmePlus P Gothic"/>
                <a:cs typeface="UmePlus P Gothic"/>
              </a:rPr>
              <a:t>2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954006" y="4353305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4" y="262001"/>
                </a:lnTo>
                <a:lnTo>
                  <a:pt x="28194" y="249301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1"/>
                </a:lnTo>
                <a:lnTo>
                  <a:pt x="48005" y="262001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5" y="249301"/>
                </a:lnTo>
                <a:lnTo>
                  <a:pt x="48005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60130" y="4353305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4" y="262001"/>
                </a:lnTo>
                <a:lnTo>
                  <a:pt x="28194" y="249301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1"/>
                </a:lnTo>
                <a:lnTo>
                  <a:pt x="48005" y="262001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5" y="249301"/>
                </a:lnTo>
                <a:lnTo>
                  <a:pt x="48005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287514" y="3328796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75">
                <a:latin typeface="UmePlus P Gothic"/>
                <a:cs typeface="UmePlus P Gothic"/>
              </a:rPr>
              <a:t>𝑠</a:t>
            </a:r>
            <a:r>
              <a:rPr dirty="0" sz="1800" spc="-1019">
                <a:latin typeface="UmePlus P Gothic"/>
                <a:cs typeface="UmePlus P Gothic"/>
              </a:rPr>
              <a:t>𝑡</a:t>
            </a:r>
            <a:r>
              <a:rPr dirty="0" sz="1800" spc="-1030">
                <a:latin typeface="UmePlus P Gothic"/>
                <a:cs typeface="UmePlus P Gothic"/>
              </a:rPr>
              <a:t>𝑟</a:t>
            </a:r>
            <a:r>
              <a:rPr dirty="0" sz="1800" spc="-900">
                <a:latin typeface="UmePlus P Gothic"/>
                <a:cs typeface="UmePlus P Gothic"/>
              </a:rPr>
              <a:t>𝑖𝑛𝑔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39990" y="3690365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498842" y="4043298"/>
            <a:ext cx="15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UmePlus P Gothic"/>
                <a:cs typeface="UmePlus P Gothic"/>
              </a:rPr>
              <a:t>9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34355" y="2211323"/>
            <a:ext cx="1463040" cy="462280"/>
          </a:xfrm>
          <a:prstGeom prst="rect">
            <a:avLst/>
          </a:prstGeom>
          <a:solidFill>
            <a:srgbClr val="FFF1CC"/>
          </a:solidFill>
        </p:spPr>
        <p:txBody>
          <a:bodyPr wrap="square" lIns="0" tIns="2794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220"/>
              </a:spcBef>
            </a:pPr>
            <a:r>
              <a:rPr dirty="0" sz="2400" spc="-125">
                <a:latin typeface="UmePlus P Gothic"/>
                <a:cs typeface="UmePlus P Gothic"/>
              </a:rPr>
              <a:t>9 </a:t>
            </a:r>
            <a:r>
              <a:rPr dirty="0" sz="2400" spc="75">
                <a:latin typeface="UmePlus P Gothic"/>
                <a:cs typeface="UmePlus P Gothic"/>
              </a:rPr>
              <a:t>− </a:t>
            </a:r>
            <a:r>
              <a:rPr dirty="0" sz="2400" spc="-125">
                <a:latin typeface="UmePlus P Gothic"/>
                <a:cs typeface="UmePlus P Gothic"/>
              </a:rPr>
              <a:t>5 </a:t>
            </a:r>
            <a:r>
              <a:rPr dirty="0" sz="2400" spc="75">
                <a:latin typeface="UmePlus P Gothic"/>
                <a:cs typeface="UmePlus P Gothic"/>
              </a:rPr>
              <a:t>+</a:t>
            </a:r>
            <a:r>
              <a:rPr dirty="0" sz="2400" spc="-305">
                <a:latin typeface="UmePlus P Gothic"/>
                <a:cs typeface="UmePlus P Gothic"/>
              </a:rPr>
              <a:t> </a:t>
            </a:r>
            <a:r>
              <a:rPr dirty="0" sz="2400" spc="-125">
                <a:latin typeface="UmePlus P Gothic"/>
                <a:cs typeface="UmePlus P Gothic"/>
              </a:rPr>
              <a:t>2</a:t>
            </a:r>
            <a:endParaRPr sz="2400">
              <a:latin typeface="UmePlus P Gothic"/>
              <a:cs typeface="UmePlus P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7920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0"/>
              <a:t>Associativity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410065" cy="26441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If </a:t>
            </a:r>
            <a:r>
              <a:rPr dirty="0" sz="2800">
                <a:latin typeface="Carlito"/>
                <a:cs typeface="Carlito"/>
              </a:rPr>
              <a:t>an </a:t>
            </a:r>
            <a:r>
              <a:rPr dirty="0" sz="2800" spc="-15">
                <a:latin typeface="Carlito"/>
                <a:cs typeface="Carlito"/>
              </a:rPr>
              <a:t>operand </a:t>
            </a:r>
            <a:r>
              <a:rPr dirty="0" sz="2800" spc="-10">
                <a:latin typeface="Carlito"/>
                <a:cs typeface="Carlito"/>
              </a:rPr>
              <a:t>has </a:t>
            </a:r>
            <a:r>
              <a:rPr dirty="0" sz="2800" spc="-20">
                <a:latin typeface="Carlito"/>
                <a:cs typeface="Carlito"/>
              </a:rPr>
              <a:t>operator </a:t>
            </a:r>
            <a:r>
              <a:rPr dirty="0" sz="2800" spc="-5">
                <a:latin typeface="Carlito"/>
                <a:cs typeface="Carlito"/>
              </a:rPr>
              <a:t>on </a:t>
            </a:r>
            <a:r>
              <a:rPr dirty="0" sz="2800" spc="-10">
                <a:latin typeface="Carlito"/>
                <a:cs typeface="Carlito"/>
              </a:rPr>
              <a:t>both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0">
                <a:latin typeface="Carlito"/>
                <a:cs typeface="Carlito"/>
              </a:rPr>
              <a:t>sides,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0">
                <a:latin typeface="Carlito"/>
                <a:cs typeface="Carlito"/>
              </a:rPr>
              <a:t>side </a:t>
            </a:r>
            <a:r>
              <a:rPr dirty="0" sz="2800" spc="-5">
                <a:latin typeface="Carlito"/>
                <a:cs typeface="Carlito"/>
              </a:rPr>
              <a:t>on which  </a:t>
            </a:r>
            <a:r>
              <a:rPr dirty="0" sz="2800" spc="-20">
                <a:latin typeface="Carlito"/>
                <a:cs typeface="Carlito"/>
              </a:rPr>
              <a:t>operator </a:t>
            </a:r>
            <a:r>
              <a:rPr dirty="0" sz="2800" spc="-25">
                <a:latin typeface="Carlito"/>
                <a:cs typeface="Carlito"/>
              </a:rPr>
              <a:t>takes </a:t>
            </a:r>
            <a:r>
              <a:rPr dirty="0" sz="2800" spc="-5">
                <a:latin typeface="Carlito"/>
                <a:cs typeface="Carlito"/>
              </a:rPr>
              <a:t>this </a:t>
            </a:r>
            <a:r>
              <a:rPr dirty="0" sz="2800" spc="-15">
                <a:latin typeface="Carlito"/>
                <a:cs typeface="Carlito"/>
              </a:rPr>
              <a:t>operand </a:t>
            </a:r>
            <a:r>
              <a:rPr dirty="0" sz="2800" spc="-5">
                <a:latin typeface="Carlito"/>
                <a:cs typeface="Carlito"/>
              </a:rPr>
              <a:t>is the associativity of </a:t>
            </a:r>
            <a:r>
              <a:rPr dirty="0" sz="2800" spc="-10">
                <a:latin typeface="Carlito"/>
                <a:cs typeface="Carlito"/>
              </a:rPr>
              <a:t>that</a:t>
            </a:r>
            <a:r>
              <a:rPr dirty="0" sz="2800" spc="215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operator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latin typeface="Arial"/>
                <a:cs typeface="Arial"/>
              </a:rPr>
              <a:t>• </a:t>
            </a:r>
            <a:r>
              <a:rPr dirty="0" sz="2400" spc="-5">
                <a:latin typeface="Carlito"/>
                <a:cs typeface="Carlito"/>
              </a:rPr>
              <a:t>+, -, *, </a:t>
            </a:r>
            <a:r>
              <a:rPr dirty="0" sz="2400">
                <a:latin typeface="Carlito"/>
                <a:cs typeface="Carlito"/>
              </a:rPr>
              <a:t>/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10">
                <a:latin typeface="Carlito"/>
                <a:cs typeface="Carlito"/>
              </a:rPr>
              <a:t>left</a:t>
            </a:r>
            <a:r>
              <a:rPr dirty="0" sz="2400" spc="-3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associative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>
                <a:latin typeface="Carlito"/>
                <a:cs typeface="Carlito"/>
              </a:rPr>
              <a:t>^, </a:t>
            </a:r>
            <a:r>
              <a:rPr dirty="0" sz="2400">
                <a:latin typeface="Carlito"/>
                <a:cs typeface="Carlito"/>
              </a:rPr>
              <a:t>=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right</a:t>
            </a:r>
            <a:r>
              <a:rPr dirty="0" sz="24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associative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rlito"/>
                <a:cs typeface="Carlito"/>
              </a:rPr>
              <a:t>Grammar </a:t>
            </a:r>
            <a:r>
              <a:rPr dirty="0" sz="2800" spc="-15">
                <a:latin typeface="Carlito"/>
                <a:cs typeface="Carlito"/>
              </a:rPr>
              <a:t>to </a:t>
            </a:r>
            <a:r>
              <a:rPr dirty="0" sz="2800" spc="-20">
                <a:latin typeface="Carlito"/>
                <a:cs typeface="Carlito"/>
              </a:rPr>
              <a:t>generate </a:t>
            </a:r>
            <a:r>
              <a:rPr dirty="0" sz="2800" spc="-10">
                <a:latin typeface="Carlito"/>
                <a:cs typeface="Carlito"/>
              </a:rPr>
              <a:t>strings </a:t>
            </a:r>
            <a:r>
              <a:rPr dirty="0" sz="2800" spc="-5">
                <a:latin typeface="Carlito"/>
                <a:cs typeface="Carlito"/>
              </a:rPr>
              <a:t>with </a:t>
            </a:r>
            <a:r>
              <a:rPr dirty="0" sz="2800" spc="-10">
                <a:latin typeface="Carlito"/>
                <a:cs typeface="Carlito"/>
              </a:rPr>
              <a:t>right associative</a:t>
            </a:r>
            <a:r>
              <a:rPr dirty="0" sz="2800" spc="175">
                <a:latin typeface="Carlito"/>
                <a:cs typeface="Carlito"/>
              </a:rPr>
              <a:t> </a:t>
            </a:r>
            <a:r>
              <a:rPr dirty="0" sz="2800" spc="-25">
                <a:latin typeface="Carlito"/>
                <a:cs typeface="Carlito"/>
              </a:rPr>
              <a:t>operators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4307" y="4684776"/>
            <a:ext cx="3632200" cy="708660"/>
            <a:chOff x="2464307" y="4684776"/>
            <a:chExt cx="3632200" cy="708660"/>
          </a:xfrm>
        </p:grpSpPr>
        <p:sp>
          <p:nvSpPr>
            <p:cNvPr id="5" name="object 5"/>
            <p:cNvSpPr/>
            <p:nvPr/>
          </p:nvSpPr>
          <p:spPr>
            <a:xfrm>
              <a:off x="2464307" y="4684776"/>
              <a:ext cx="3632200" cy="708660"/>
            </a:xfrm>
            <a:custGeom>
              <a:avLst/>
              <a:gdLst/>
              <a:ahLst/>
              <a:cxnLst/>
              <a:rect l="l" t="t" r="r" b="b"/>
              <a:pathLst>
                <a:path w="3632200" h="708660">
                  <a:moveTo>
                    <a:pt x="3631692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3631692" y="708660"/>
                  </a:lnTo>
                  <a:lnTo>
                    <a:pt x="363169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46373" y="5086476"/>
              <a:ext cx="243204" cy="231775"/>
            </a:xfrm>
            <a:custGeom>
              <a:avLst/>
              <a:gdLst/>
              <a:ahLst/>
              <a:cxnLst/>
              <a:rect l="l" t="t" r="r" b="b"/>
              <a:pathLst>
                <a:path w="243204" h="231775">
                  <a:moveTo>
                    <a:pt x="19177" y="0"/>
                  </a:moveTo>
                  <a:lnTo>
                    <a:pt x="0" y="0"/>
                  </a:lnTo>
                  <a:lnTo>
                    <a:pt x="0" y="231267"/>
                  </a:lnTo>
                  <a:lnTo>
                    <a:pt x="19177" y="231267"/>
                  </a:lnTo>
                  <a:lnTo>
                    <a:pt x="19177" y="0"/>
                  </a:lnTo>
                  <a:close/>
                </a:path>
                <a:path w="243204" h="231775">
                  <a:moveTo>
                    <a:pt x="243205" y="0"/>
                  </a:moveTo>
                  <a:lnTo>
                    <a:pt x="224028" y="0"/>
                  </a:lnTo>
                  <a:lnTo>
                    <a:pt x="224028" y="231267"/>
                  </a:lnTo>
                  <a:lnTo>
                    <a:pt x="243205" y="231267"/>
                  </a:lnTo>
                  <a:lnTo>
                    <a:pt x="243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64307" y="4684776"/>
            <a:ext cx="3632200" cy="7086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2000" spc="-869">
                <a:latin typeface="UmePlus P Gothic"/>
                <a:cs typeface="UmePlus P Gothic"/>
              </a:rPr>
              <a:t>𝑟𝑖𝑔ℎ𝑡</a:t>
            </a:r>
            <a:r>
              <a:rPr dirty="0" sz="2000" spc="70">
                <a:latin typeface="UmePlus P Gothic"/>
                <a:cs typeface="UmePlus P Gothic"/>
              </a:rPr>
              <a:t> </a:t>
            </a:r>
            <a:r>
              <a:rPr dirty="0" sz="2000" spc="-275">
                <a:latin typeface="UmePlus P Gothic"/>
                <a:cs typeface="UmePlus P Gothic"/>
              </a:rPr>
              <a:t>→ </a:t>
            </a:r>
            <a:r>
              <a:rPr dirty="0" sz="2000" spc="-1145">
                <a:latin typeface="UmePlus P Gothic"/>
                <a:cs typeface="UmePlus P Gothic"/>
              </a:rPr>
              <a:t>𝑙𝑒𝑡𝑡𝑒𝑟</a:t>
            </a:r>
            <a:r>
              <a:rPr dirty="0" sz="2000" spc="50">
                <a:latin typeface="UmePlus P Gothic"/>
                <a:cs typeface="UmePlus P Gothic"/>
              </a:rPr>
              <a:t> </a:t>
            </a:r>
            <a:r>
              <a:rPr dirty="0" sz="2000" spc="25">
                <a:latin typeface="UmePlus P Gothic"/>
                <a:cs typeface="UmePlus P Gothic"/>
              </a:rPr>
              <a:t>=</a:t>
            </a:r>
            <a:r>
              <a:rPr dirty="0" sz="2000" spc="70">
                <a:latin typeface="UmePlus P Gothic"/>
                <a:cs typeface="UmePlus P Gothic"/>
              </a:rPr>
              <a:t> </a:t>
            </a:r>
            <a:r>
              <a:rPr dirty="0" sz="2000" spc="-935">
                <a:latin typeface="UmePlus P Gothic"/>
                <a:cs typeface="UmePlus P Gothic"/>
              </a:rPr>
              <a:t>𝑟𝑖𝑔ℎ𝑡|𝑙𝑒𝑡𝑡𝑒𝑟</a:t>
            </a:r>
            <a:endParaRPr sz="2000">
              <a:latin typeface="UmePlus P Gothic"/>
              <a:cs typeface="UmePlus P Gothic"/>
            </a:endParaRPr>
          </a:p>
          <a:p>
            <a:pPr marL="92075">
              <a:lnSpc>
                <a:spcPct val="100000"/>
              </a:lnSpc>
            </a:pPr>
            <a:r>
              <a:rPr dirty="0" sz="2000" spc="-1145">
                <a:latin typeface="UmePlus P Gothic"/>
                <a:cs typeface="UmePlus P Gothic"/>
              </a:rPr>
              <a:t>𝑙𝑒𝑡𝑡𝑒𝑟</a:t>
            </a:r>
            <a:r>
              <a:rPr dirty="0" sz="2000" spc="50">
                <a:latin typeface="UmePlus P Gothic"/>
                <a:cs typeface="UmePlus P Gothic"/>
              </a:rPr>
              <a:t> </a:t>
            </a:r>
            <a:r>
              <a:rPr dirty="0" sz="2000" spc="-275">
                <a:latin typeface="UmePlus P Gothic"/>
                <a:cs typeface="UmePlus P Gothic"/>
              </a:rPr>
              <a:t>→ </a:t>
            </a:r>
            <a:r>
              <a:rPr dirty="0" sz="2000" spc="-885">
                <a:latin typeface="UmePlus P Gothic"/>
                <a:cs typeface="UmePlus P Gothic"/>
              </a:rPr>
              <a:t>𝑎</a:t>
            </a:r>
            <a:r>
              <a:rPr dirty="0" sz="2000" spc="145">
                <a:latin typeface="UmePlus P Gothic"/>
                <a:cs typeface="UmePlus P Gothic"/>
              </a:rPr>
              <a:t> </a:t>
            </a:r>
            <a:r>
              <a:rPr dirty="0" sz="2000" spc="-919">
                <a:latin typeface="UmePlus P Gothic"/>
                <a:cs typeface="UmePlus P Gothic"/>
              </a:rPr>
              <a:t>𝑏</a:t>
            </a:r>
            <a:r>
              <a:rPr dirty="0" sz="2000" spc="459">
                <a:latin typeface="UmePlus P Gothic"/>
                <a:cs typeface="UmePlus P Gothic"/>
              </a:rPr>
              <a:t> </a:t>
            </a:r>
            <a:r>
              <a:rPr dirty="0" sz="2000" spc="-445">
                <a:latin typeface="UmePlus P Gothic"/>
                <a:cs typeface="UmePlus P Gothic"/>
              </a:rPr>
              <a:t>…</a:t>
            </a:r>
            <a:r>
              <a:rPr dirty="0" sz="2000" spc="-409">
                <a:latin typeface="UmePlus P Gothic"/>
                <a:cs typeface="UmePlus P Gothic"/>
              </a:rPr>
              <a:t> </a:t>
            </a:r>
            <a:r>
              <a:rPr dirty="0" sz="2000" spc="-535">
                <a:latin typeface="UmePlus P Gothic"/>
                <a:cs typeface="UmePlus P Gothic"/>
              </a:rPr>
              <a:t>|𝑧</a:t>
            </a:r>
            <a:endParaRPr sz="2000">
              <a:latin typeface="UmePlus P Gothic"/>
              <a:cs typeface="UmePlus P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4137"/>
            <a:ext cx="63023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An </a:t>
            </a:r>
            <a:r>
              <a:rPr dirty="0" spc="-215"/>
              <a:t>Overview </a:t>
            </a:r>
            <a:r>
              <a:rPr dirty="0" spc="-190"/>
              <a:t>of</a:t>
            </a:r>
            <a:r>
              <a:rPr dirty="0" spc="-695"/>
              <a:t> </a:t>
            </a:r>
            <a:r>
              <a:rPr dirty="0" spc="-215"/>
              <a:t>Compilation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9787" y="2458211"/>
            <a:ext cx="3240405" cy="721360"/>
          </a:xfrm>
          <a:custGeom>
            <a:avLst/>
            <a:gdLst/>
            <a:ahLst/>
            <a:cxnLst/>
            <a:rect l="l" t="t" r="r" b="b"/>
            <a:pathLst>
              <a:path w="3240404" h="721360">
                <a:moveTo>
                  <a:pt x="3119882" y="0"/>
                </a:moveTo>
                <a:lnTo>
                  <a:pt x="120142" y="0"/>
                </a:lnTo>
                <a:lnTo>
                  <a:pt x="73375" y="9449"/>
                </a:lnTo>
                <a:lnTo>
                  <a:pt x="35186" y="35210"/>
                </a:lnTo>
                <a:lnTo>
                  <a:pt x="9440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0" y="647449"/>
                </a:lnTo>
                <a:lnTo>
                  <a:pt x="35186" y="685641"/>
                </a:lnTo>
                <a:lnTo>
                  <a:pt x="73375" y="711402"/>
                </a:lnTo>
                <a:lnTo>
                  <a:pt x="120142" y="720851"/>
                </a:lnTo>
                <a:lnTo>
                  <a:pt x="3119882" y="720851"/>
                </a:lnTo>
                <a:lnTo>
                  <a:pt x="3166621" y="711402"/>
                </a:lnTo>
                <a:lnTo>
                  <a:pt x="3204813" y="685641"/>
                </a:lnTo>
                <a:lnTo>
                  <a:pt x="3230574" y="647449"/>
                </a:lnTo>
                <a:lnTo>
                  <a:pt x="3240024" y="600710"/>
                </a:lnTo>
                <a:lnTo>
                  <a:pt x="3240024" y="120141"/>
                </a:lnTo>
                <a:lnTo>
                  <a:pt x="3230574" y="73402"/>
                </a:lnTo>
                <a:lnTo>
                  <a:pt x="3204813" y="35210"/>
                </a:lnTo>
                <a:lnTo>
                  <a:pt x="3166621" y="9449"/>
                </a:lnTo>
                <a:lnTo>
                  <a:pt x="311988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4145" y="2570225"/>
            <a:ext cx="21894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solidFill>
                  <a:srgbClr val="FFFFFF"/>
                </a:solidFill>
                <a:latin typeface="Carlito"/>
                <a:cs typeface="Carlito"/>
              </a:rPr>
              <a:t>lexical</a:t>
            </a:r>
            <a:r>
              <a:rPr dirty="0" sz="28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rlito"/>
                <a:cs typeface="Carlito"/>
              </a:rPr>
              <a:t>analyzer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787" y="5199888"/>
            <a:ext cx="3240405" cy="719455"/>
          </a:xfrm>
          <a:custGeom>
            <a:avLst/>
            <a:gdLst/>
            <a:ahLst/>
            <a:cxnLst/>
            <a:rect l="l" t="t" r="r" b="b"/>
            <a:pathLst>
              <a:path w="3240404" h="719454">
                <a:moveTo>
                  <a:pt x="3120136" y="0"/>
                </a:moveTo>
                <a:lnTo>
                  <a:pt x="119888" y="0"/>
                </a:lnTo>
                <a:lnTo>
                  <a:pt x="73219" y="9427"/>
                </a:lnTo>
                <a:lnTo>
                  <a:pt x="35112" y="35131"/>
                </a:lnTo>
                <a:lnTo>
                  <a:pt x="9420" y="73241"/>
                </a:lnTo>
                <a:lnTo>
                  <a:pt x="0" y="119887"/>
                </a:lnTo>
                <a:lnTo>
                  <a:pt x="0" y="599440"/>
                </a:lnTo>
                <a:lnTo>
                  <a:pt x="9420" y="646102"/>
                </a:lnTo>
                <a:lnTo>
                  <a:pt x="35112" y="684210"/>
                </a:lnTo>
                <a:lnTo>
                  <a:pt x="73219" y="709905"/>
                </a:lnTo>
                <a:lnTo>
                  <a:pt x="119888" y="719328"/>
                </a:lnTo>
                <a:lnTo>
                  <a:pt x="3120136" y="719328"/>
                </a:lnTo>
                <a:lnTo>
                  <a:pt x="3166782" y="709905"/>
                </a:lnTo>
                <a:lnTo>
                  <a:pt x="3204892" y="684210"/>
                </a:lnTo>
                <a:lnTo>
                  <a:pt x="3230596" y="646102"/>
                </a:lnTo>
                <a:lnTo>
                  <a:pt x="3240024" y="599440"/>
                </a:lnTo>
                <a:lnTo>
                  <a:pt x="3240024" y="119887"/>
                </a:lnTo>
                <a:lnTo>
                  <a:pt x="3230596" y="73241"/>
                </a:lnTo>
                <a:lnTo>
                  <a:pt x="3204892" y="35131"/>
                </a:lnTo>
                <a:lnTo>
                  <a:pt x="3166782" y="9427"/>
                </a:lnTo>
                <a:lnTo>
                  <a:pt x="31201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5357" y="5311546"/>
            <a:ext cx="2608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semantic</a:t>
            </a:r>
            <a:r>
              <a:rPr dirty="0" sz="28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rlito"/>
                <a:cs typeface="Carlito"/>
              </a:rPr>
              <a:t>analyzer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1422" y="1429003"/>
            <a:ext cx="16516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rlito"/>
                <a:cs typeface="Carlito"/>
              </a:rPr>
              <a:t>source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program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2639" y="3313176"/>
            <a:ext cx="276225" cy="386080"/>
            <a:chOff x="2072639" y="3313176"/>
            <a:chExt cx="276225" cy="386080"/>
          </a:xfrm>
        </p:grpSpPr>
        <p:sp>
          <p:nvSpPr>
            <p:cNvPr id="9" name="object 9"/>
            <p:cNvSpPr/>
            <p:nvPr/>
          </p:nvSpPr>
          <p:spPr>
            <a:xfrm>
              <a:off x="2209609" y="3528060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w="0" h="8254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82545" y="3323082"/>
              <a:ext cx="256540" cy="365760"/>
            </a:xfrm>
            <a:custGeom>
              <a:avLst/>
              <a:gdLst/>
              <a:ahLst/>
              <a:cxnLst/>
              <a:rect l="l" t="t" r="r" b="b"/>
              <a:pathLst>
                <a:path w="256539" h="365760">
                  <a:moveTo>
                    <a:pt x="0" y="237743"/>
                  </a:moveTo>
                  <a:lnTo>
                    <a:pt x="64008" y="237743"/>
                  </a:lnTo>
                  <a:lnTo>
                    <a:pt x="64008" y="0"/>
                  </a:lnTo>
                  <a:lnTo>
                    <a:pt x="192024" y="0"/>
                  </a:lnTo>
                  <a:lnTo>
                    <a:pt x="192024" y="237743"/>
                  </a:lnTo>
                  <a:lnTo>
                    <a:pt x="256031" y="237743"/>
                  </a:lnTo>
                  <a:lnTo>
                    <a:pt x="128016" y="365759"/>
                  </a:lnTo>
                  <a:lnTo>
                    <a:pt x="0" y="2377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092451" y="4686300"/>
            <a:ext cx="236220" cy="379730"/>
            <a:chOff x="2092451" y="4686300"/>
            <a:chExt cx="236220" cy="379730"/>
          </a:xfrm>
        </p:grpSpPr>
        <p:sp>
          <p:nvSpPr>
            <p:cNvPr id="12" name="object 12"/>
            <p:cNvSpPr/>
            <p:nvPr/>
          </p:nvSpPr>
          <p:spPr>
            <a:xfrm>
              <a:off x="2209609" y="4898136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w="0" h="8254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02357" y="469620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5">
                  <a:moveTo>
                    <a:pt x="0" y="251460"/>
                  </a:moveTo>
                  <a:lnTo>
                    <a:pt x="54102" y="251460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1460"/>
                  </a:lnTo>
                  <a:lnTo>
                    <a:pt x="216408" y="251460"/>
                  </a:lnTo>
                  <a:lnTo>
                    <a:pt x="108204" y="359664"/>
                  </a:lnTo>
                  <a:lnTo>
                    <a:pt x="0" y="25146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092451" y="1944623"/>
            <a:ext cx="236220" cy="381000"/>
            <a:chOff x="2092451" y="1944623"/>
            <a:chExt cx="236220" cy="381000"/>
          </a:xfrm>
        </p:grpSpPr>
        <p:sp>
          <p:nvSpPr>
            <p:cNvPr id="15" name="object 15"/>
            <p:cNvSpPr/>
            <p:nvPr/>
          </p:nvSpPr>
          <p:spPr>
            <a:xfrm>
              <a:off x="2209609" y="215646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w="0" h="10160">
                  <a:moveTo>
                    <a:pt x="-2857" y="5079"/>
                  </a:moveTo>
                  <a:lnTo>
                    <a:pt x="2857" y="5079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02357" y="1954529"/>
              <a:ext cx="216535" cy="361315"/>
            </a:xfrm>
            <a:custGeom>
              <a:avLst/>
              <a:gdLst/>
              <a:ahLst/>
              <a:cxnLst/>
              <a:rect l="l" t="t" r="r" b="b"/>
              <a:pathLst>
                <a:path w="216535" h="361314">
                  <a:moveTo>
                    <a:pt x="0" y="252984"/>
                  </a:moveTo>
                  <a:lnTo>
                    <a:pt x="54102" y="252984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2984"/>
                  </a:lnTo>
                  <a:lnTo>
                    <a:pt x="216408" y="252984"/>
                  </a:lnTo>
                  <a:lnTo>
                    <a:pt x="108204" y="361188"/>
                  </a:lnTo>
                  <a:lnTo>
                    <a:pt x="0" y="25298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589787" y="3831335"/>
            <a:ext cx="3240405" cy="719455"/>
          </a:xfrm>
          <a:custGeom>
            <a:avLst/>
            <a:gdLst/>
            <a:ahLst/>
            <a:cxnLst/>
            <a:rect l="l" t="t" r="r" b="b"/>
            <a:pathLst>
              <a:path w="3240404" h="719454">
                <a:moveTo>
                  <a:pt x="3120136" y="0"/>
                </a:moveTo>
                <a:lnTo>
                  <a:pt x="119888" y="0"/>
                </a:lnTo>
                <a:lnTo>
                  <a:pt x="73219" y="9427"/>
                </a:lnTo>
                <a:lnTo>
                  <a:pt x="35112" y="35131"/>
                </a:lnTo>
                <a:lnTo>
                  <a:pt x="9420" y="73241"/>
                </a:lnTo>
                <a:lnTo>
                  <a:pt x="0" y="119887"/>
                </a:lnTo>
                <a:lnTo>
                  <a:pt x="0" y="599439"/>
                </a:lnTo>
                <a:lnTo>
                  <a:pt x="9420" y="646086"/>
                </a:lnTo>
                <a:lnTo>
                  <a:pt x="35112" y="684196"/>
                </a:lnTo>
                <a:lnTo>
                  <a:pt x="73219" y="709900"/>
                </a:lnTo>
                <a:lnTo>
                  <a:pt x="119888" y="719327"/>
                </a:lnTo>
                <a:lnTo>
                  <a:pt x="3120136" y="719327"/>
                </a:lnTo>
                <a:lnTo>
                  <a:pt x="3166782" y="709900"/>
                </a:lnTo>
                <a:lnTo>
                  <a:pt x="3204892" y="684196"/>
                </a:lnTo>
                <a:lnTo>
                  <a:pt x="3230596" y="646086"/>
                </a:lnTo>
                <a:lnTo>
                  <a:pt x="3240024" y="599439"/>
                </a:lnTo>
                <a:lnTo>
                  <a:pt x="3240024" y="119887"/>
                </a:lnTo>
                <a:lnTo>
                  <a:pt x="3230596" y="73241"/>
                </a:lnTo>
                <a:lnTo>
                  <a:pt x="3204892" y="35131"/>
                </a:lnTo>
                <a:lnTo>
                  <a:pt x="3166782" y="9427"/>
                </a:lnTo>
                <a:lnTo>
                  <a:pt x="31201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00429" y="3943045"/>
            <a:ext cx="22180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FFFFFF"/>
                </a:solidFill>
                <a:latin typeface="Carlito"/>
                <a:cs typeface="Carlito"/>
              </a:rPr>
              <a:t>syntax</a:t>
            </a:r>
            <a:r>
              <a:rPr dirty="0" sz="28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rlito"/>
                <a:cs typeface="Carlito"/>
              </a:rPr>
              <a:t>analyzer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03793" y="3863085"/>
            <a:ext cx="3253104" cy="732155"/>
            <a:chOff x="8003793" y="3863085"/>
            <a:chExt cx="3253104" cy="732155"/>
          </a:xfrm>
        </p:grpSpPr>
        <p:sp>
          <p:nvSpPr>
            <p:cNvPr id="20" name="object 20"/>
            <p:cNvSpPr/>
            <p:nvPr/>
          </p:nvSpPr>
          <p:spPr>
            <a:xfrm>
              <a:off x="8010143" y="3869435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3120135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7" y="719327"/>
                  </a:lnTo>
                  <a:lnTo>
                    <a:pt x="3120135" y="719327"/>
                  </a:lnTo>
                  <a:lnTo>
                    <a:pt x="3166782" y="709900"/>
                  </a:lnTo>
                  <a:lnTo>
                    <a:pt x="3204892" y="684196"/>
                  </a:lnTo>
                  <a:lnTo>
                    <a:pt x="3230596" y="646086"/>
                  </a:lnTo>
                  <a:lnTo>
                    <a:pt x="3240024" y="599439"/>
                  </a:lnTo>
                  <a:lnTo>
                    <a:pt x="3240024" y="119887"/>
                  </a:lnTo>
                  <a:lnTo>
                    <a:pt x="3230596" y="73241"/>
                  </a:lnTo>
                  <a:lnTo>
                    <a:pt x="3204892" y="35131"/>
                  </a:lnTo>
                  <a:lnTo>
                    <a:pt x="3166782" y="9427"/>
                  </a:lnTo>
                  <a:lnTo>
                    <a:pt x="3120135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10143" y="3869435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3120135" y="0"/>
                  </a:lnTo>
                  <a:lnTo>
                    <a:pt x="3166782" y="9427"/>
                  </a:lnTo>
                  <a:lnTo>
                    <a:pt x="3204892" y="35131"/>
                  </a:lnTo>
                  <a:lnTo>
                    <a:pt x="3230596" y="73241"/>
                  </a:lnTo>
                  <a:lnTo>
                    <a:pt x="3240024" y="119887"/>
                  </a:lnTo>
                  <a:lnTo>
                    <a:pt x="3240024" y="599439"/>
                  </a:lnTo>
                  <a:lnTo>
                    <a:pt x="3230596" y="646086"/>
                  </a:lnTo>
                  <a:lnTo>
                    <a:pt x="3204892" y="684196"/>
                  </a:lnTo>
                  <a:lnTo>
                    <a:pt x="3166782" y="709900"/>
                  </a:lnTo>
                  <a:lnTo>
                    <a:pt x="3120135" y="719327"/>
                  </a:lnTo>
                  <a:lnTo>
                    <a:pt x="119887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695435" y="4014978"/>
            <a:ext cx="18694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r>
              <a:rPr dirty="0" sz="24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optimizer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92995" y="4703064"/>
            <a:ext cx="276225" cy="384175"/>
            <a:chOff x="9492995" y="4703064"/>
            <a:chExt cx="276225" cy="384175"/>
          </a:xfrm>
        </p:grpSpPr>
        <p:sp>
          <p:nvSpPr>
            <p:cNvPr id="24" name="object 24"/>
            <p:cNvSpPr/>
            <p:nvPr/>
          </p:nvSpPr>
          <p:spPr>
            <a:xfrm>
              <a:off x="9629965" y="4913376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w="0" h="8254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502901" y="4712970"/>
              <a:ext cx="256540" cy="364490"/>
            </a:xfrm>
            <a:custGeom>
              <a:avLst/>
              <a:gdLst/>
              <a:ahLst/>
              <a:cxnLst/>
              <a:rect l="l" t="t" r="r" b="b"/>
              <a:pathLst>
                <a:path w="256540" h="364489">
                  <a:moveTo>
                    <a:pt x="256031" y="128015"/>
                  </a:moveTo>
                  <a:lnTo>
                    <a:pt x="192024" y="128015"/>
                  </a:lnTo>
                  <a:lnTo>
                    <a:pt x="192024" y="364235"/>
                  </a:lnTo>
                  <a:lnTo>
                    <a:pt x="64007" y="364235"/>
                  </a:lnTo>
                  <a:lnTo>
                    <a:pt x="64007" y="128015"/>
                  </a:lnTo>
                  <a:lnTo>
                    <a:pt x="0" y="128015"/>
                  </a:lnTo>
                  <a:lnTo>
                    <a:pt x="128016" y="0"/>
                  </a:lnTo>
                  <a:lnTo>
                    <a:pt x="256031" y="12801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9512807" y="3377184"/>
            <a:ext cx="236220" cy="381000"/>
            <a:chOff x="9512807" y="3377184"/>
            <a:chExt cx="236220" cy="381000"/>
          </a:xfrm>
        </p:grpSpPr>
        <p:sp>
          <p:nvSpPr>
            <p:cNvPr id="27" name="object 27"/>
            <p:cNvSpPr/>
            <p:nvPr/>
          </p:nvSpPr>
          <p:spPr>
            <a:xfrm>
              <a:off x="9629965" y="3585972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w="0" h="8254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522713" y="3387090"/>
              <a:ext cx="216535" cy="361315"/>
            </a:xfrm>
            <a:custGeom>
              <a:avLst/>
              <a:gdLst/>
              <a:ahLst/>
              <a:cxnLst/>
              <a:rect l="l" t="t" r="r" b="b"/>
              <a:pathLst>
                <a:path w="216534" h="361314">
                  <a:moveTo>
                    <a:pt x="216407" y="108204"/>
                  </a:moveTo>
                  <a:lnTo>
                    <a:pt x="162305" y="108204"/>
                  </a:lnTo>
                  <a:lnTo>
                    <a:pt x="162305" y="361188"/>
                  </a:lnTo>
                  <a:lnTo>
                    <a:pt x="54101" y="361188"/>
                  </a:lnTo>
                  <a:lnTo>
                    <a:pt x="54101" y="108204"/>
                  </a:lnTo>
                  <a:lnTo>
                    <a:pt x="0" y="108204"/>
                  </a:lnTo>
                  <a:lnTo>
                    <a:pt x="108203" y="0"/>
                  </a:lnTo>
                  <a:lnTo>
                    <a:pt x="216407" y="1082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492995" y="2048255"/>
            <a:ext cx="276225" cy="384175"/>
            <a:chOff x="9492995" y="2048255"/>
            <a:chExt cx="276225" cy="384175"/>
          </a:xfrm>
        </p:grpSpPr>
        <p:sp>
          <p:nvSpPr>
            <p:cNvPr id="30" name="object 30"/>
            <p:cNvSpPr/>
            <p:nvPr/>
          </p:nvSpPr>
          <p:spPr>
            <a:xfrm>
              <a:off x="9629965" y="225856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w="0" h="8255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502901" y="2058161"/>
              <a:ext cx="256540" cy="364490"/>
            </a:xfrm>
            <a:custGeom>
              <a:avLst/>
              <a:gdLst/>
              <a:ahLst/>
              <a:cxnLst/>
              <a:rect l="l" t="t" r="r" b="b"/>
              <a:pathLst>
                <a:path w="256540" h="364489">
                  <a:moveTo>
                    <a:pt x="256031" y="128015"/>
                  </a:moveTo>
                  <a:lnTo>
                    <a:pt x="192024" y="128015"/>
                  </a:lnTo>
                  <a:lnTo>
                    <a:pt x="192024" y="364236"/>
                  </a:lnTo>
                  <a:lnTo>
                    <a:pt x="64007" y="364236"/>
                  </a:lnTo>
                  <a:lnTo>
                    <a:pt x="64007" y="128015"/>
                  </a:lnTo>
                  <a:lnTo>
                    <a:pt x="0" y="128015"/>
                  </a:lnTo>
                  <a:lnTo>
                    <a:pt x="128016" y="0"/>
                  </a:lnTo>
                  <a:lnTo>
                    <a:pt x="256031" y="12801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8010143" y="2545079"/>
            <a:ext cx="3240405" cy="719455"/>
          </a:xfrm>
          <a:custGeom>
            <a:avLst/>
            <a:gdLst/>
            <a:ahLst/>
            <a:cxnLst/>
            <a:rect l="l" t="t" r="r" b="b"/>
            <a:pathLst>
              <a:path w="3240404" h="719454">
                <a:moveTo>
                  <a:pt x="3120135" y="0"/>
                </a:moveTo>
                <a:lnTo>
                  <a:pt x="119887" y="0"/>
                </a:lnTo>
                <a:lnTo>
                  <a:pt x="73241" y="9427"/>
                </a:lnTo>
                <a:lnTo>
                  <a:pt x="35131" y="35131"/>
                </a:lnTo>
                <a:lnTo>
                  <a:pt x="9427" y="73241"/>
                </a:lnTo>
                <a:lnTo>
                  <a:pt x="0" y="119887"/>
                </a:lnTo>
                <a:lnTo>
                  <a:pt x="0" y="599440"/>
                </a:lnTo>
                <a:lnTo>
                  <a:pt x="9427" y="646086"/>
                </a:lnTo>
                <a:lnTo>
                  <a:pt x="35131" y="684196"/>
                </a:lnTo>
                <a:lnTo>
                  <a:pt x="73241" y="709900"/>
                </a:lnTo>
                <a:lnTo>
                  <a:pt x="119887" y="719328"/>
                </a:lnTo>
                <a:lnTo>
                  <a:pt x="3120135" y="719328"/>
                </a:lnTo>
                <a:lnTo>
                  <a:pt x="3166782" y="709900"/>
                </a:lnTo>
                <a:lnTo>
                  <a:pt x="3204892" y="684196"/>
                </a:lnTo>
                <a:lnTo>
                  <a:pt x="3230596" y="646086"/>
                </a:lnTo>
                <a:lnTo>
                  <a:pt x="3240024" y="599440"/>
                </a:lnTo>
                <a:lnTo>
                  <a:pt x="3240024" y="119887"/>
                </a:lnTo>
                <a:lnTo>
                  <a:pt x="3230596" y="73241"/>
                </a:lnTo>
                <a:lnTo>
                  <a:pt x="3204892" y="35131"/>
                </a:lnTo>
                <a:lnTo>
                  <a:pt x="3166782" y="9427"/>
                </a:lnTo>
                <a:lnTo>
                  <a:pt x="3120135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677147" y="2689986"/>
            <a:ext cx="19075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r>
              <a:rPr dirty="0" sz="24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rlito"/>
                <a:cs typeface="Carlito"/>
              </a:rPr>
              <a:t>generator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03793" y="5193538"/>
            <a:ext cx="3253104" cy="732155"/>
            <a:chOff x="8003793" y="5193538"/>
            <a:chExt cx="3253104" cy="732155"/>
          </a:xfrm>
        </p:grpSpPr>
        <p:sp>
          <p:nvSpPr>
            <p:cNvPr id="35" name="object 35"/>
            <p:cNvSpPr/>
            <p:nvPr/>
          </p:nvSpPr>
          <p:spPr>
            <a:xfrm>
              <a:off x="8010143" y="5199888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3120135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40"/>
                  </a:lnTo>
                  <a:lnTo>
                    <a:pt x="9427" y="646102"/>
                  </a:lnTo>
                  <a:lnTo>
                    <a:pt x="35131" y="684210"/>
                  </a:lnTo>
                  <a:lnTo>
                    <a:pt x="73241" y="709905"/>
                  </a:lnTo>
                  <a:lnTo>
                    <a:pt x="119887" y="719328"/>
                  </a:lnTo>
                  <a:lnTo>
                    <a:pt x="3120135" y="719328"/>
                  </a:lnTo>
                  <a:lnTo>
                    <a:pt x="3166782" y="709905"/>
                  </a:lnTo>
                  <a:lnTo>
                    <a:pt x="3204892" y="684210"/>
                  </a:lnTo>
                  <a:lnTo>
                    <a:pt x="3230596" y="646102"/>
                  </a:lnTo>
                  <a:lnTo>
                    <a:pt x="3240024" y="599440"/>
                  </a:lnTo>
                  <a:lnTo>
                    <a:pt x="3240024" y="119887"/>
                  </a:lnTo>
                  <a:lnTo>
                    <a:pt x="3230596" y="73241"/>
                  </a:lnTo>
                  <a:lnTo>
                    <a:pt x="3204892" y="35131"/>
                  </a:lnTo>
                  <a:lnTo>
                    <a:pt x="3166782" y="9427"/>
                  </a:lnTo>
                  <a:lnTo>
                    <a:pt x="312013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10143" y="5199888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3120135" y="0"/>
                  </a:lnTo>
                  <a:lnTo>
                    <a:pt x="3166782" y="9427"/>
                  </a:lnTo>
                  <a:lnTo>
                    <a:pt x="3204892" y="35131"/>
                  </a:lnTo>
                  <a:lnTo>
                    <a:pt x="3230596" y="73241"/>
                  </a:lnTo>
                  <a:lnTo>
                    <a:pt x="3240024" y="119887"/>
                  </a:lnTo>
                  <a:lnTo>
                    <a:pt x="3240024" y="599440"/>
                  </a:lnTo>
                  <a:lnTo>
                    <a:pt x="3230596" y="646102"/>
                  </a:lnTo>
                  <a:lnTo>
                    <a:pt x="3204892" y="684210"/>
                  </a:lnTo>
                  <a:lnTo>
                    <a:pt x="3166782" y="709905"/>
                  </a:lnTo>
                  <a:lnTo>
                    <a:pt x="3120135" y="719328"/>
                  </a:lnTo>
                  <a:lnTo>
                    <a:pt x="119887" y="719328"/>
                  </a:lnTo>
                  <a:lnTo>
                    <a:pt x="73241" y="709905"/>
                  </a:lnTo>
                  <a:lnTo>
                    <a:pt x="35131" y="684210"/>
                  </a:lnTo>
                  <a:lnTo>
                    <a:pt x="9427" y="646102"/>
                  </a:lnTo>
                  <a:lnTo>
                    <a:pt x="0" y="599440"/>
                  </a:lnTo>
                  <a:lnTo>
                    <a:pt x="0" y="11988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8482076" y="5162169"/>
            <a:ext cx="22961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1020" marR="5080" indent="-52895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intermediate</a:t>
            </a:r>
            <a:r>
              <a:rPr dirty="0" sz="2400" spc="-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code  </a:t>
            </a:r>
            <a:r>
              <a:rPr dirty="0" sz="2400" spc="-15">
                <a:solidFill>
                  <a:srgbClr val="FFFFFF"/>
                </a:solidFill>
                <a:latin typeface="Carlito"/>
                <a:cs typeface="Carlito"/>
              </a:rPr>
              <a:t>generator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40216" y="1550873"/>
            <a:ext cx="15817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Carlito"/>
                <a:cs typeface="Carlito"/>
              </a:rPr>
              <a:t>target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program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55794" y="3992879"/>
            <a:ext cx="1986280" cy="1731645"/>
            <a:chOff x="4955794" y="3992879"/>
            <a:chExt cx="1986280" cy="1731645"/>
          </a:xfrm>
        </p:grpSpPr>
        <p:sp>
          <p:nvSpPr>
            <p:cNvPr id="40" name="object 40"/>
            <p:cNvSpPr/>
            <p:nvPr/>
          </p:nvSpPr>
          <p:spPr>
            <a:xfrm>
              <a:off x="5084064" y="3992879"/>
              <a:ext cx="1728470" cy="541020"/>
            </a:xfrm>
            <a:custGeom>
              <a:avLst/>
              <a:gdLst/>
              <a:ahLst/>
              <a:cxnLst/>
              <a:rect l="l" t="t" r="r" b="b"/>
              <a:pathLst>
                <a:path w="1728470" h="541020">
                  <a:moveTo>
                    <a:pt x="1638045" y="0"/>
                  </a:moveTo>
                  <a:lnTo>
                    <a:pt x="90170" y="0"/>
                  </a:lnTo>
                  <a:lnTo>
                    <a:pt x="55078" y="7088"/>
                  </a:lnTo>
                  <a:lnTo>
                    <a:pt x="26416" y="26416"/>
                  </a:lnTo>
                  <a:lnTo>
                    <a:pt x="7088" y="55078"/>
                  </a:lnTo>
                  <a:lnTo>
                    <a:pt x="0" y="90170"/>
                  </a:lnTo>
                  <a:lnTo>
                    <a:pt x="0" y="450850"/>
                  </a:lnTo>
                  <a:lnTo>
                    <a:pt x="7088" y="485941"/>
                  </a:lnTo>
                  <a:lnTo>
                    <a:pt x="26416" y="514604"/>
                  </a:lnTo>
                  <a:lnTo>
                    <a:pt x="55078" y="533931"/>
                  </a:lnTo>
                  <a:lnTo>
                    <a:pt x="90170" y="541020"/>
                  </a:lnTo>
                  <a:lnTo>
                    <a:pt x="1638045" y="541020"/>
                  </a:lnTo>
                  <a:lnTo>
                    <a:pt x="1673137" y="533931"/>
                  </a:lnTo>
                  <a:lnTo>
                    <a:pt x="1701799" y="514604"/>
                  </a:lnTo>
                  <a:lnTo>
                    <a:pt x="1721127" y="485941"/>
                  </a:lnTo>
                  <a:lnTo>
                    <a:pt x="1728215" y="450850"/>
                  </a:lnTo>
                  <a:lnTo>
                    <a:pt x="1728215" y="90170"/>
                  </a:lnTo>
                  <a:lnTo>
                    <a:pt x="1721127" y="55078"/>
                  </a:lnTo>
                  <a:lnTo>
                    <a:pt x="1701800" y="26416"/>
                  </a:lnTo>
                  <a:lnTo>
                    <a:pt x="1673137" y="7088"/>
                  </a:lnTo>
                  <a:lnTo>
                    <a:pt x="1638045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929883" y="5550408"/>
              <a:ext cx="40300" cy="10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965954" y="5348477"/>
              <a:ext cx="1965960" cy="365760"/>
            </a:xfrm>
            <a:custGeom>
              <a:avLst/>
              <a:gdLst/>
              <a:ahLst/>
              <a:cxnLst/>
              <a:rect l="l" t="t" r="r" b="b"/>
              <a:pathLst>
                <a:path w="1965959" h="365760">
                  <a:moveTo>
                    <a:pt x="1783079" y="365760"/>
                  </a:moveTo>
                  <a:lnTo>
                    <a:pt x="1783079" y="274320"/>
                  </a:lnTo>
                  <a:lnTo>
                    <a:pt x="0" y="274320"/>
                  </a:lnTo>
                  <a:lnTo>
                    <a:pt x="0" y="91440"/>
                  </a:lnTo>
                  <a:lnTo>
                    <a:pt x="1783079" y="91440"/>
                  </a:lnTo>
                  <a:lnTo>
                    <a:pt x="1783079" y="0"/>
                  </a:lnTo>
                  <a:lnTo>
                    <a:pt x="1965960" y="182880"/>
                  </a:lnTo>
                  <a:lnTo>
                    <a:pt x="1783079" y="36576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246623" y="4082541"/>
            <a:ext cx="14058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error</a:t>
            </a:r>
            <a:r>
              <a:rPr dirty="0" sz="20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handler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84064" y="2875788"/>
            <a:ext cx="1728470" cy="539750"/>
          </a:xfrm>
          <a:custGeom>
            <a:avLst/>
            <a:gdLst/>
            <a:ahLst/>
            <a:cxnLst/>
            <a:rect l="l" t="t" r="r" b="b"/>
            <a:pathLst>
              <a:path w="1728470" h="539750">
                <a:moveTo>
                  <a:pt x="1638300" y="0"/>
                </a:moveTo>
                <a:lnTo>
                  <a:pt x="89915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0" y="449579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5" y="539496"/>
                </a:lnTo>
                <a:lnTo>
                  <a:pt x="1638300" y="539496"/>
                </a:lnTo>
                <a:lnTo>
                  <a:pt x="1673298" y="532429"/>
                </a:lnTo>
                <a:lnTo>
                  <a:pt x="1701879" y="513159"/>
                </a:lnTo>
                <a:lnTo>
                  <a:pt x="1721149" y="484578"/>
                </a:lnTo>
                <a:lnTo>
                  <a:pt x="1728215" y="449579"/>
                </a:lnTo>
                <a:lnTo>
                  <a:pt x="1728215" y="89915"/>
                </a:lnTo>
                <a:lnTo>
                  <a:pt x="1721149" y="54917"/>
                </a:lnTo>
                <a:lnTo>
                  <a:pt x="1701879" y="26336"/>
                </a:lnTo>
                <a:lnTo>
                  <a:pt x="1673298" y="7066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277358" y="2964942"/>
            <a:ext cx="13449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rlito"/>
                <a:cs typeface="Carlito"/>
              </a:rPr>
              <a:t>symbol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table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30574" y="2800984"/>
            <a:ext cx="4180840" cy="2759710"/>
          </a:xfrm>
          <a:custGeom>
            <a:avLst/>
            <a:gdLst/>
            <a:ahLst/>
            <a:cxnLst/>
            <a:rect l="l" t="t" r="r" b="b"/>
            <a:pathLst>
              <a:path w="4180840" h="2759710">
                <a:moveTo>
                  <a:pt x="1254760" y="345313"/>
                </a:moveTo>
                <a:lnTo>
                  <a:pt x="1209751" y="355930"/>
                </a:lnTo>
                <a:lnTo>
                  <a:pt x="1209751" y="410413"/>
                </a:lnTo>
                <a:lnTo>
                  <a:pt x="889266" y="1026706"/>
                </a:lnTo>
                <a:lnTo>
                  <a:pt x="879424" y="1015377"/>
                </a:lnTo>
                <a:lnTo>
                  <a:pt x="879424" y="1045629"/>
                </a:lnTo>
                <a:lnTo>
                  <a:pt x="684606" y="1420279"/>
                </a:lnTo>
                <a:lnTo>
                  <a:pt x="76631" y="1385290"/>
                </a:lnTo>
                <a:lnTo>
                  <a:pt x="76669" y="1384554"/>
                </a:lnTo>
                <a:lnTo>
                  <a:pt x="77355" y="1372412"/>
                </a:lnTo>
                <a:lnTo>
                  <a:pt x="82931" y="1371092"/>
                </a:lnTo>
                <a:lnTo>
                  <a:pt x="77787" y="1364919"/>
                </a:lnTo>
                <a:lnTo>
                  <a:pt x="78232" y="1357122"/>
                </a:lnTo>
                <a:lnTo>
                  <a:pt x="73113" y="1359331"/>
                </a:lnTo>
                <a:lnTo>
                  <a:pt x="71716" y="1357630"/>
                </a:lnTo>
                <a:lnTo>
                  <a:pt x="64909" y="1349476"/>
                </a:lnTo>
                <a:lnTo>
                  <a:pt x="690638" y="828205"/>
                </a:lnTo>
                <a:lnTo>
                  <a:pt x="879424" y="1045629"/>
                </a:lnTo>
                <a:lnTo>
                  <a:pt x="879424" y="1015377"/>
                </a:lnTo>
                <a:lnTo>
                  <a:pt x="705891" y="815492"/>
                </a:lnTo>
                <a:lnTo>
                  <a:pt x="1200823" y="403186"/>
                </a:lnTo>
                <a:lnTo>
                  <a:pt x="1205953" y="405866"/>
                </a:lnTo>
                <a:lnTo>
                  <a:pt x="1209751" y="410413"/>
                </a:lnTo>
                <a:lnTo>
                  <a:pt x="1209751" y="355930"/>
                </a:lnTo>
                <a:lnTo>
                  <a:pt x="1171829" y="364871"/>
                </a:lnTo>
                <a:lnTo>
                  <a:pt x="1189837" y="386499"/>
                </a:lnTo>
                <a:lnTo>
                  <a:pt x="692873" y="800506"/>
                </a:lnTo>
                <a:lnTo>
                  <a:pt x="57480" y="68656"/>
                </a:lnTo>
                <a:lnTo>
                  <a:pt x="57873" y="68313"/>
                </a:lnTo>
                <a:lnTo>
                  <a:pt x="64135" y="73787"/>
                </a:lnTo>
                <a:lnTo>
                  <a:pt x="67792" y="59677"/>
                </a:lnTo>
                <a:lnTo>
                  <a:pt x="68516" y="59055"/>
                </a:lnTo>
                <a:lnTo>
                  <a:pt x="78740" y="50165"/>
                </a:lnTo>
                <a:lnTo>
                  <a:pt x="71094" y="47015"/>
                </a:lnTo>
                <a:lnTo>
                  <a:pt x="71221" y="46520"/>
                </a:lnTo>
                <a:lnTo>
                  <a:pt x="1178521" y="335648"/>
                </a:lnTo>
                <a:lnTo>
                  <a:pt x="1171448" y="362839"/>
                </a:lnTo>
                <a:lnTo>
                  <a:pt x="1254760" y="345313"/>
                </a:lnTo>
                <a:lnTo>
                  <a:pt x="1247355" y="338836"/>
                </a:lnTo>
                <a:lnTo>
                  <a:pt x="1190625" y="289179"/>
                </a:lnTo>
                <a:lnTo>
                  <a:pt x="1183525" y="316458"/>
                </a:lnTo>
                <a:lnTo>
                  <a:pt x="76200" y="27355"/>
                </a:lnTo>
                <a:lnTo>
                  <a:pt x="77038" y="24130"/>
                </a:lnTo>
                <a:lnTo>
                  <a:pt x="83312" y="0"/>
                </a:lnTo>
                <a:lnTo>
                  <a:pt x="0" y="17653"/>
                </a:lnTo>
                <a:lnTo>
                  <a:pt x="21209" y="100203"/>
                </a:lnTo>
                <a:lnTo>
                  <a:pt x="42468" y="81711"/>
                </a:lnTo>
                <a:lnTo>
                  <a:pt x="677621" y="813219"/>
                </a:lnTo>
                <a:lnTo>
                  <a:pt x="52209" y="1334223"/>
                </a:lnTo>
                <a:lnTo>
                  <a:pt x="34163" y="1312545"/>
                </a:lnTo>
                <a:lnTo>
                  <a:pt x="0" y="1390650"/>
                </a:lnTo>
                <a:lnTo>
                  <a:pt x="647" y="1390497"/>
                </a:lnTo>
                <a:lnTo>
                  <a:pt x="0" y="1390777"/>
                </a:lnTo>
                <a:lnTo>
                  <a:pt x="73914" y="1433195"/>
                </a:lnTo>
                <a:lnTo>
                  <a:pt x="75501" y="1405102"/>
                </a:lnTo>
                <a:lnTo>
                  <a:pt x="674598" y="1439506"/>
                </a:lnTo>
                <a:lnTo>
                  <a:pt x="28803" y="2681376"/>
                </a:lnTo>
                <a:lnTo>
                  <a:pt x="25654" y="2678303"/>
                </a:lnTo>
                <a:lnTo>
                  <a:pt x="23596" y="2684805"/>
                </a:lnTo>
                <a:lnTo>
                  <a:pt x="1397" y="2673223"/>
                </a:lnTo>
                <a:lnTo>
                  <a:pt x="0" y="2758440"/>
                </a:lnTo>
                <a:lnTo>
                  <a:pt x="457" y="2758109"/>
                </a:lnTo>
                <a:lnTo>
                  <a:pt x="0" y="2759583"/>
                </a:lnTo>
                <a:lnTo>
                  <a:pt x="80391" y="2731389"/>
                </a:lnTo>
                <a:lnTo>
                  <a:pt x="69519" y="2720848"/>
                </a:lnTo>
                <a:lnTo>
                  <a:pt x="61925" y="2713507"/>
                </a:lnTo>
                <a:lnTo>
                  <a:pt x="68961" y="2708402"/>
                </a:lnTo>
                <a:lnTo>
                  <a:pt x="65544" y="2706624"/>
                </a:lnTo>
                <a:lnTo>
                  <a:pt x="65227" y="2706471"/>
                </a:lnTo>
                <a:lnTo>
                  <a:pt x="1208811" y="1525536"/>
                </a:lnTo>
                <a:lnTo>
                  <a:pt x="1229106" y="1545209"/>
                </a:lnTo>
                <a:lnTo>
                  <a:pt x="1242529" y="1502664"/>
                </a:lnTo>
                <a:lnTo>
                  <a:pt x="1254760" y="1463929"/>
                </a:lnTo>
                <a:lnTo>
                  <a:pt x="1241971" y="1468412"/>
                </a:lnTo>
                <a:lnTo>
                  <a:pt x="1239901" y="1469136"/>
                </a:lnTo>
                <a:lnTo>
                  <a:pt x="1190752" y="1469136"/>
                </a:lnTo>
                <a:lnTo>
                  <a:pt x="1178077" y="1469136"/>
                </a:lnTo>
                <a:lnTo>
                  <a:pt x="1176820" y="1491272"/>
                </a:lnTo>
                <a:lnTo>
                  <a:pt x="1174369" y="1492123"/>
                </a:lnTo>
                <a:lnTo>
                  <a:pt x="1176642" y="1494345"/>
                </a:lnTo>
                <a:lnTo>
                  <a:pt x="1176528" y="1496568"/>
                </a:lnTo>
                <a:lnTo>
                  <a:pt x="1178204" y="1495856"/>
                </a:lnTo>
                <a:lnTo>
                  <a:pt x="1194625" y="1511782"/>
                </a:lnTo>
                <a:lnTo>
                  <a:pt x="46939" y="2696946"/>
                </a:lnTo>
                <a:lnTo>
                  <a:pt x="43942" y="2695384"/>
                </a:lnTo>
                <a:lnTo>
                  <a:pt x="696290" y="1440751"/>
                </a:lnTo>
                <a:lnTo>
                  <a:pt x="1178115" y="1468412"/>
                </a:lnTo>
                <a:lnTo>
                  <a:pt x="1190790" y="1468412"/>
                </a:lnTo>
                <a:lnTo>
                  <a:pt x="1241971" y="1468412"/>
                </a:lnTo>
                <a:lnTo>
                  <a:pt x="1254760" y="1462913"/>
                </a:lnTo>
                <a:lnTo>
                  <a:pt x="1253959" y="1462455"/>
                </a:lnTo>
                <a:lnTo>
                  <a:pt x="1254760" y="1462786"/>
                </a:lnTo>
                <a:lnTo>
                  <a:pt x="1244079" y="1421257"/>
                </a:lnTo>
                <a:lnTo>
                  <a:pt x="1233551" y="1380236"/>
                </a:lnTo>
                <a:lnTo>
                  <a:pt x="1212253" y="1398714"/>
                </a:lnTo>
                <a:lnTo>
                  <a:pt x="1197292" y="1381493"/>
                </a:lnTo>
                <a:lnTo>
                  <a:pt x="1197292" y="1411693"/>
                </a:lnTo>
                <a:lnTo>
                  <a:pt x="1184630" y="1422679"/>
                </a:lnTo>
                <a:lnTo>
                  <a:pt x="1180846" y="1420495"/>
                </a:lnTo>
                <a:lnTo>
                  <a:pt x="1180515" y="1426248"/>
                </a:lnTo>
                <a:lnTo>
                  <a:pt x="1176020" y="1430147"/>
                </a:lnTo>
                <a:lnTo>
                  <a:pt x="1180185" y="1431886"/>
                </a:lnTo>
                <a:lnTo>
                  <a:pt x="1179233" y="1448727"/>
                </a:lnTo>
                <a:lnTo>
                  <a:pt x="706297" y="1421523"/>
                </a:lnTo>
                <a:lnTo>
                  <a:pt x="893381" y="1061707"/>
                </a:lnTo>
                <a:lnTo>
                  <a:pt x="1197292" y="1411693"/>
                </a:lnTo>
                <a:lnTo>
                  <a:pt x="1197292" y="1381493"/>
                </a:lnTo>
                <a:lnTo>
                  <a:pt x="903224" y="1042784"/>
                </a:lnTo>
                <a:lnTo>
                  <a:pt x="1228344" y="417512"/>
                </a:lnTo>
                <a:lnTo>
                  <a:pt x="1253363" y="430530"/>
                </a:lnTo>
                <a:lnTo>
                  <a:pt x="1253909" y="397129"/>
                </a:lnTo>
                <a:lnTo>
                  <a:pt x="1254760" y="345313"/>
                </a:lnTo>
                <a:close/>
              </a:path>
              <a:path w="4180840" h="2759710">
                <a:moveTo>
                  <a:pt x="4180332" y="2673223"/>
                </a:moveTo>
                <a:lnTo>
                  <a:pt x="4158183" y="2684221"/>
                </a:lnTo>
                <a:lnTo>
                  <a:pt x="4156329" y="2677795"/>
                </a:lnTo>
                <a:lnTo>
                  <a:pt x="4152709" y="2681135"/>
                </a:lnTo>
                <a:lnTo>
                  <a:pt x="4137317" y="2650121"/>
                </a:lnTo>
                <a:lnTo>
                  <a:pt x="4137317" y="2694571"/>
                </a:lnTo>
                <a:lnTo>
                  <a:pt x="4134675" y="2695892"/>
                </a:lnTo>
                <a:lnTo>
                  <a:pt x="3041510" y="1513141"/>
                </a:lnTo>
                <a:lnTo>
                  <a:pt x="3051619" y="1503807"/>
                </a:lnTo>
                <a:lnTo>
                  <a:pt x="3057791" y="1498117"/>
                </a:lnTo>
                <a:lnTo>
                  <a:pt x="3059684" y="1498981"/>
                </a:lnTo>
                <a:lnTo>
                  <a:pt x="3059607" y="1496441"/>
                </a:lnTo>
                <a:lnTo>
                  <a:pt x="3062224" y="1494028"/>
                </a:lnTo>
                <a:lnTo>
                  <a:pt x="3059506" y="1493012"/>
                </a:lnTo>
                <a:lnTo>
                  <a:pt x="3058884" y="1471168"/>
                </a:lnTo>
                <a:lnTo>
                  <a:pt x="3058884" y="1470812"/>
                </a:lnTo>
                <a:lnTo>
                  <a:pt x="3523335" y="1457540"/>
                </a:lnTo>
                <a:lnTo>
                  <a:pt x="4137317" y="2694571"/>
                </a:lnTo>
                <a:lnTo>
                  <a:pt x="4137317" y="2650121"/>
                </a:lnTo>
                <a:lnTo>
                  <a:pt x="3545167" y="1456918"/>
                </a:lnTo>
                <a:lnTo>
                  <a:pt x="4104170" y="1440929"/>
                </a:lnTo>
                <a:lnTo>
                  <a:pt x="4105021" y="1469136"/>
                </a:lnTo>
                <a:lnTo>
                  <a:pt x="4180078" y="1428877"/>
                </a:lnTo>
                <a:lnTo>
                  <a:pt x="4178706" y="1428254"/>
                </a:lnTo>
                <a:lnTo>
                  <a:pt x="4180078" y="1428623"/>
                </a:lnTo>
                <a:lnTo>
                  <a:pt x="4166285" y="1393317"/>
                </a:lnTo>
                <a:lnTo>
                  <a:pt x="4149090" y="1349248"/>
                </a:lnTo>
                <a:lnTo>
                  <a:pt x="4130217" y="1370139"/>
                </a:lnTo>
                <a:lnTo>
                  <a:pt x="4116946" y="1358138"/>
                </a:lnTo>
                <a:lnTo>
                  <a:pt x="4116946" y="1384820"/>
                </a:lnTo>
                <a:lnTo>
                  <a:pt x="4107573" y="1395196"/>
                </a:lnTo>
                <a:lnTo>
                  <a:pt x="4102735" y="1392936"/>
                </a:lnTo>
                <a:lnTo>
                  <a:pt x="4102951" y="1400327"/>
                </a:lnTo>
                <a:lnTo>
                  <a:pt x="4098036" y="1405763"/>
                </a:lnTo>
                <a:lnTo>
                  <a:pt x="4103154" y="1407198"/>
                </a:lnTo>
                <a:lnTo>
                  <a:pt x="4103573" y="1421117"/>
                </a:lnTo>
                <a:lnTo>
                  <a:pt x="3535464" y="1437360"/>
                </a:lnTo>
                <a:lnTo>
                  <a:pt x="3513632" y="1393380"/>
                </a:lnTo>
                <a:lnTo>
                  <a:pt x="3513632" y="1437995"/>
                </a:lnTo>
                <a:lnTo>
                  <a:pt x="3058312" y="1451000"/>
                </a:lnTo>
                <a:lnTo>
                  <a:pt x="3057804" y="1432902"/>
                </a:lnTo>
                <a:lnTo>
                  <a:pt x="3061462" y="1431417"/>
                </a:lnTo>
                <a:lnTo>
                  <a:pt x="3057664" y="1428089"/>
                </a:lnTo>
                <a:lnTo>
                  <a:pt x="3057525" y="1422781"/>
                </a:lnTo>
                <a:lnTo>
                  <a:pt x="3053880" y="1424736"/>
                </a:lnTo>
                <a:lnTo>
                  <a:pt x="3051086" y="1422273"/>
                </a:lnTo>
                <a:lnTo>
                  <a:pt x="3040278" y="1412735"/>
                </a:lnTo>
                <a:lnTo>
                  <a:pt x="3335083" y="1078255"/>
                </a:lnTo>
                <a:lnTo>
                  <a:pt x="3513632" y="1437995"/>
                </a:lnTo>
                <a:lnTo>
                  <a:pt x="3513632" y="1393380"/>
                </a:lnTo>
                <a:lnTo>
                  <a:pt x="3349269" y="1062177"/>
                </a:lnTo>
                <a:lnTo>
                  <a:pt x="3531552" y="855357"/>
                </a:lnTo>
                <a:lnTo>
                  <a:pt x="4116946" y="1384820"/>
                </a:lnTo>
                <a:lnTo>
                  <a:pt x="4116946" y="1358138"/>
                </a:lnTo>
                <a:lnTo>
                  <a:pt x="3544633" y="840511"/>
                </a:lnTo>
                <a:lnTo>
                  <a:pt x="4137139" y="168275"/>
                </a:lnTo>
                <a:lnTo>
                  <a:pt x="4158234" y="186817"/>
                </a:lnTo>
                <a:lnTo>
                  <a:pt x="4169156" y="145669"/>
                </a:lnTo>
                <a:lnTo>
                  <a:pt x="4180078" y="104521"/>
                </a:lnTo>
                <a:lnTo>
                  <a:pt x="4122280" y="88823"/>
                </a:lnTo>
                <a:lnTo>
                  <a:pt x="4122280" y="155194"/>
                </a:lnTo>
                <a:lnTo>
                  <a:pt x="3529952" y="827227"/>
                </a:lnTo>
                <a:lnTo>
                  <a:pt x="3516871" y="815403"/>
                </a:lnTo>
                <a:lnTo>
                  <a:pt x="3516871" y="842073"/>
                </a:lnTo>
                <a:lnTo>
                  <a:pt x="3339757" y="1043012"/>
                </a:lnTo>
                <a:lnTo>
                  <a:pt x="3026003" y="410794"/>
                </a:lnTo>
                <a:lnTo>
                  <a:pt x="3029343" y="407098"/>
                </a:lnTo>
                <a:lnTo>
                  <a:pt x="3033611" y="404977"/>
                </a:lnTo>
                <a:lnTo>
                  <a:pt x="3516871" y="842073"/>
                </a:lnTo>
                <a:lnTo>
                  <a:pt x="3516871" y="815403"/>
                </a:lnTo>
                <a:lnTo>
                  <a:pt x="3045587" y="389128"/>
                </a:lnTo>
                <a:lnTo>
                  <a:pt x="3053257" y="380619"/>
                </a:lnTo>
                <a:lnTo>
                  <a:pt x="3064510" y="368173"/>
                </a:lnTo>
                <a:lnTo>
                  <a:pt x="3060293" y="367004"/>
                </a:lnTo>
                <a:lnTo>
                  <a:pt x="3064637" y="368173"/>
                </a:lnTo>
                <a:lnTo>
                  <a:pt x="3059607" y="343154"/>
                </a:lnTo>
                <a:lnTo>
                  <a:pt x="3059112" y="340664"/>
                </a:lnTo>
                <a:lnTo>
                  <a:pt x="4107294" y="129260"/>
                </a:lnTo>
                <a:lnTo>
                  <a:pt x="4108170" y="133654"/>
                </a:lnTo>
                <a:lnTo>
                  <a:pt x="4101084" y="136525"/>
                </a:lnTo>
                <a:lnTo>
                  <a:pt x="4110418" y="144754"/>
                </a:lnTo>
                <a:lnTo>
                  <a:pt x="4112895" y="156972"/>
                </a:lnTo>
                <a:lnTo>
                  <a:pt x="4118940" y="152260"/>
                </a:lnTo>
                <a:lnTo>
                  <a:pt x="4122280" y="155194"/>
                </a:lnTo>
                <a:lnTo>
                  <a:pt x="4122280" y="88823"/>
                </a:lnTo>
                <a:lnTo>
                  <a:pt x="4097782" y="82169"/>
                </a:lnTo>
                <a:lnTo>
                  <a:pt x="4103357" y="109829"/>
                </a:lnTo>
                <a:lnTo>
                  <a:pt x="3055213" y="321221"/>
                </a:lnTo>
                <a:lnTo>
                  <a:pt x="3049651" y="293497"/>
                </a:lnTo>
                <a:lnTo>
                  <a:pt x="2983065" y="345490"/>
                </a:lnTo>
                <a:lnTo>
                  <a:pt x="2982468" y="345313"/>
                </a:lnTo>
                <a:lnTo>
                  <a:pt x="2982214" y="430530"/>
                </a:lnTo>
                <a:lnTo>
                  <a:pt x="3007398" y="418007"/>
                </a:lnTo>
                <a:lnTo>
                  <a:pt x="3325584" y="1059103"/>
                </a:lnTo>
                <a:lnTo>
                  <a:pt x="3025432" y="1399641"/>
                </a:lnTo>
                <a:lnTo>
                  <a:pt x="3004312" y="1380998"/>
                </a:lnTo>
                <a:lnTo>
                  <a:pt x="2982582" y="1462989"/>
                </a:lnTo>
                <a:lnTo>
                  <a:pt x="2982468" y="1463421"/>
                </a:lnTo>
                <a:lnTo>
                  <a:pt x="2982899" y="1463255"/>
                </a:lnTo>
                <a:lnTo>
                  <a:pt x="2992412" y="1467688"/>
                </a:lnTo>
                <a:lnTo>
                  <a:pt x="2982468" y="1463929"/>
                </a:lnTo>
                <a:lnTo>
                  <a:pt x="3006217" y="1545717"/>
                </a:lnTo>
                <a:lnTo>
                  <a:pt x="3026905" y="1526616"/>
                </a:lnTo>
                <a:lnTo>
                  <a:pt x="4116120" y="2705087"/>
                </a:lnTo>
                <a:lnTo>
                  <a:pt x="4112006" y="2707132"/>
                </a:lnTo>
                <a:lnTo>
                  <a:pt x="4118902" y="2712339"/>
                </a:lnTo>
                <a:lnTo>
                  <a:pt x="4100322" y="2729484"/>
                </a:lnTo>
                <a:lnTo>
                  <a:pt x="4180078" y="2759583"/>
                </a:lnTo>
                <a:lnTo>
                  <a:pt x="4179646" y="2758122"/>
                </a:lnTo>
                <a:lnTo>
                  <a:pt x="4180078" y="2758440"/>
                </a:lnTo>
                <a:lnTo>
                  <a:pt x="4180230" y="2705989"/>
                </a:lnTo>
                <a:lnTo>
                  <a:pt x="4180332" y="26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551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Parse </a:t>
            </a:r>
            <a:r>
              <a:rPr dirty="0" spc="-360"/>
              <a:t>Tree </a:t>
            </a:r>
            <a:r>
              <a:rPr dirty="0" spc="-229"/>
              <a:t>for Right </a:t>
            </a:r>
            <a:r>
              <a:rPr dirty="0" spc="-210"/>
              <a:t>Associative</a:t>
            </a:r>
            <a:r>
              <a:rPr dirty="0" spc="-655"/>
              <a:t> </a:t>
            </a:r>
            <a:r>
              <a:rPr dirty="0" spc="-204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1975" y="2019300"/>
            <a:ext cx="1873250" cy="399415"/>
          </a:xfrm>
          <a:prstGeom prst="rect">
            <a:avLst/>
          </a:prstGeom>
          <a:solidFill>
            <a:srgbClr val="FFF1CC"/>
          </a:solidFill>
        </p:spPr>
        <p:txBody>
          <a:bodyPr wrap="square" lIns="0" tIns="2920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dirty="0" sz="2000">
                <a:latin typeface="Courier New"/>
                <a:cs typeface="Courier New"/>
              </a:rPr>
              <a:t>a = b =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3343" y="1864614"/>
            <a:ext cx="564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19">
                <a:latin typeface="UmePlus P Gothic"/>
                <a:cs typeface="UmePlus P Gothic"/>
              </a:rPr>
              <a:t>𝑟𝑖𝑔ℎ𝑡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3734" y="2559558"/>
            <a:ext cx="611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70">
                <a:latin typeface="UmePlus P Gothic"/>
                <a:cs typeface="UmePlus P Gothic"/>
              </a:rPr>
              <a:t>𝑙</a:t>
            </a:r>
            <a:r>
              <a:rPr dirty="0" sz="1800" spc="-1080">
                <a:latin typeface="UmePlus P Gothic"/>
                <a:cs typeface="UmePlus P Gothic"/>
              </a:rPr>
              <a:t>𝑒</a:t>
            </a:r>
            <a:r>
              <a:rPr dirty="0" sz="1800" spc="-1090">
                <a:latin typeface="UmePlus P Gothic"/>
                <a:cs typeface="UmePlus P Gothic"/>
              </a:rPr>
              <a:t>𝑡</a:t>
            </a:r>
            <a:r>
              <a:rPr dirty="0" sz="1800" spc="-1095">
                <a:latin typeface="UmePlus P Gothic"/>
                <a:cs typeface="UmePlus P Gothic"/>
              </a:rPr>
              <a:t>𝑡</a:t>
            </a:r>
            <a:r>
              <a:rPr dirty="0" sz="1800" spc="-919">
                <a:latin typeface="UmePlus P Gothic"/>
                <a:cs typeface="UmePlus P Gothic"/>
              </a:rPr>
              <a:t>𝑒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9270" y="2559558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UmePlus P Gothic"/>
                <a:cs typeface="UmePlus P Gothic"/>
              </a:rPr>
              <a:t>=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0409" y="2559558"/>
            <a:ext cx="564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19">
                <a:latin typeface="UmePlus P Gothic"/>
                <a:cs typeface="UmePlus P Gothic"/>
              </a:rPr>
              <a:t>𝑟𝑖𝑔ℎ𝑡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90866" y="2215133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5">
                <a:moveTo>
                  <a:pt x="28193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5">
                <a:moveTo>
                  <a:pt x="48005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5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28281" y="2206625"/>
            <a:ext cx="559435" cy="334010"/>
          </a:xfrm>
          <a:custGeom>
            <a:avLst/>
            <a:gdLst/>
            <a:ahLst/>
            <a:cxnLst/>
            <a:rect l="l" t="t" r="r" b="b"/>
            <a:pathLst>
              <a:path w="559434" h="334010">
                <a:moveTo>
                  <a:pt x="46354" y="262636"/>
                </a:moveTo>
                <a:lnTo>
                  <a:pt x="0" y="334010"/>
                </a:lnTo>
                <a:lnTo>
                  <a:pt x="84963" y="328295"/>
                </a:lnTo>
                <a:lnTo>
                  <a:pt x="74433" y="310388"/>
                </a:lnTo>
                <a:lnTo>
                  <a:pt x="59817" y="310388"/>
                </a:lnTo>
                <a:lnTo>
                  <a:pt x="49784" y="293370"/>
                </a:lnTo>
                <a:lnTo>
                  <a:pt x="60668" y="286978"/>
                </a:lnTo>
                <a:lnTo>
                  <a:pt x="46354" y="262636"/>
                </a:lnTo>
                <a:close/>
              </a:path>
              <a:path w="559434" h="334010">
                <a:moveTo>
                  <a:pt x="60668" y="286978"/>
                </a:moveTo>
                <a:lnTo>
                  <a:pt x="49784" y="293370"/>
                </a:lnTo>
                <a:lnTo>
                  <a:pt x="59817" y="310388"/>
                </a:lnTo>
                <a:lnTo>
                  <a:pt x="70682" y="304008"/>
                </a:lnTo>
                <a:lnTo>
                  <a:pt x="60668" y="286978"/>
                </a:lnTo>
                <a:close/>
              </a:path>
              <a:path w="559434" h="334010">
                <a:moveTo>
                  <a:pt x="70682" y="304008"/>
                </a:moveTo>
                <a:lnTo>
                  <a:pt x="59817" y="310388"/>
                </a:lnTo>
                <a:lnTo>
                  <a:pt x="74433" y="310388"/>
                </a:lnTo>
                <a:lnTo>
                  <a:pt x="70682" y="304008"/>
                </a:lnTo>
                <a:close/>
              </a:path>
              <a:path w="559434" h="334010">
                <a:moveTo>
                  <a:pt x="549401" y="0"/>
                </a:moveTo>
                <a:lnTo>
                  <a:pt x="60668" y="286978"/>
                </a:lnTo>
                <a:lnTo>
                  <a:pt x="70682" y="304008"/>
                </a:lnTo>
                <a:lnTo>
                  <a:pt x="559435" y="17017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69580" y="2162555"/>
            <a:ext cx="576580" cy="377825"/>
          </a:xfrm>
          <a:custGeom>
            <a:avLst/>
            <a:gdLst/>
            <a:ahLst/>
            <a:cxnLst/>
            <a:rect l="l" t="t" r="r" b="b"/>
            <a:pathLst>
              <a:path w="576579" h="377825">
                <a:moveTo>
                  <a:pt x="507031" y="344665"/>
                </a:moveTo>
                <a:lnTo>
                  <a:pt x="491744" y="368300"/>
                </a:lnTo>
                <a:lnTo>
                  <a:pt x="576326" y="377698"/>
                </a:lnTo>
                <a:lnTo>
                  <a:pt x="560936" y="351536"/>
                </a:lnTo>
                <a:lnTo>
                  <a:pt x="517651" y="351536"/>
                </a:lnTo>
                <a:lnTo>
                  <a:pt x="507031" y="344665"/>
                </a:lnTo>
                <a:close/>
              </a:path>
              <a:path w="576579" h="377825">
                <a:moveTo>
                  <a:pt x="517802" y="328013"/>
                </a:moveTo>
                <a:lnTo>
                  <a:pt x="507031" y="344665"/>
                </a:lnTo>
                <a:lnTo>
                  <a:pt x="517651" y="351536"/>
                </a:lnTo>
                <a:lnTo>
                  <a:pt x="528447" y="334899"/>
                </a:lnTo>
                <a:lnTo>
                  <a:pt x="517802" y="328013"/>
                </a:lnTo>
                <a:close/>
              </a:path>
              <a:path w="576579" h="377825">
                <a:moveTo>
                  <a:pt x="533146" y="304292"/>
                </a:moveTo>
                <a:lnTo>
                  <a:pt x="517802" y="328013"/>
                </a:lnTo>
                <a:lnTo>
                  <a:pt x="528447" y="334899"/>
                </a:lnTo>
                <a:lnTo>
                  <a:pt x="517651" y="351536"/>
                </a:lnTo>
                <a:lnTo>
                  <a:pt x="560936" y="351536"/>
                </a:lnTo>
                <a:lnTo>
                  <a:pt x="533146" y="304292"/>
                </a:lnTo>
                <a:close/>
              </a:path>
              <a:path w="576579" h="377825">
                <a:moveTo>
                  <a:pt x="10668" y="0"/>
                </a:moveTo>
                <a:lnTo>
                  <a:pt x="0" y="16637"/>
                </a:lnTo>
                <a:lnTo>
                  <a:pt x="507031" y="344665"/>
                </a:lnTo>
                <a:lnTo>
                  <a:pt x="517802" y="328013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00621" y="2910077"/>
            <a:ext cx="76200" cy="303530"/>
          </a:xfrm>
          <a:custGeom>
            <a:avLst/>
            <a:gdLst/>
            <a:ahLst/>
            <a:cxnLst/>
            <a:rect l="l" t="t" r="r" b="b"/>
            <a:pathLst>
              <a:path w="76200" h="303530">
                <a:moveTo>
                  <a:pt x="28194" y="226949"/>
                </a:moveTo>
                <a:lnTo>
                  <a:pt x="0" y="226949"/>
                </a:lnTo>
                <a:lnTo>
                  <a:pt x="38100" y="303149"/>
                </a:lnTo>
                <a:lnTo>
                  <a:pt x="69850" y="239649"/>
                </a:lnTo>
                <a:lnTo>
                  <a:pt x="28194" y="239649"/>
                </a:lnTo>
                <a:lnTo>
                  <a:pt x="28194" y="226949"/>
                </a:lnTo>
                <a:close/>
              </a:path>
              <a:path w="76200" h="303530">
                <a:moveTo>
                  <a:pt x="48005" y="0"/>
                </a:moveTo>
                <a:lnTo>
                  <a:pt x="28194" y="0"/>
                </a:lnTo>
                <a:lnTo>
                  <a:pt x="28194" y="239649"/>
                </a:lnTo>
                <a:lnTo>
                  <a:pt x="48005" y="239649"/>
                </a:lnTo>
                <a:lnTo>
                  <a:pt x="48005" y="0"/>
                </a:lnTo>
                <a:close/>
              </a:path>
              <a:path w="76200" h="303530">
                <a:moveTo>
                  <a:pt x="76200" y="226949"/>
                </a:moveTo>
                <a:lnTo>
                  <a:pt x="48005" y="226949"/>
                </a:lnTo>
                <a:lnTo>
                  <a:pt x="48005" y="239649"/>
                </a:lnTo>
                <a:lnTo>
                  <a:pt x="69850" y="239649"/>
                </a:lnTo>
                <a:lnTo>
                  <a:pt x="76200" y="226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70141" y="3232150"/>
            <a:ext cx="137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latin typeface="UmePlus P Gothic"/>
                <a:cs typeface="UmePlus P Gothic"/>
              </a:rPr>
              <a:t>a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2578" y="3237433"/>
            <a:ext cx="6121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45">
                <a:latin typeface="UmePlus P Gothic"/>
                <a:cs typeface="UmePlus P Gothic"/>
              </a:rPr>
              <a:t>𝑙</a:t>
            </a:r>
            <a:r>
              <a:rPr dirty="0" sz="1800" spc="-919">
                <a:latin typeface="UmePlus P Gothic"/>
                <a:cs typeface="UmePlus P Gothic"/>
              </a:rPr>
              <a:t>𝑒</a:t>
            </a:r>
            <a:r>
              <a:rPr dirty="0" sz="1800" spc="-1090">
                <a:latin typeface="UmePlus P Gothic"/>
                <a:cs typeface="UmePlus P Gothic"/>
              </a:rPr>
              <a:t>𝑡</a:t>
            </a:r>
            <a:r>
              <a:rPr dirty="0" sz="1800" spc="-1100">
                <a:latin typeface="UmePlus P Gothic"/>
                <a:cs typeface="UmePlus P Gothic"/>
              </a:rPr>
              <a:t>𝑡</a:t>
            </a:r>
            <a:r>
              <a:rPr dirty="0" sz="1800" spc="-919">
                <a:latin typeface="UmePlus P Gothic"/>
                <a:cs typeface="UmePlus P Gothic"/>
              </a:rPr>
              <a:t>𝑒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8718" y="3237433"/>
            <a:ext cx="10585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dirty="0" sz="1800" spc="20">
                <a:latin typeface="UmePlus P Gothic"/>
                <a:cs typeface="UmePlus P Gothic"/>
              </a:rPr>
              <a:t>=</a:t>
            </a:r>
            <a:r>
              <a:rPr dirty="0" sz="1800" spc="20">
                <a:latin typeface="UmePlus P Gothic"/>
                <a:cs typeface="UmePlus P Gothic"/>
              </a:rPr>
              <a:t>	</a:t>
            </a:r>
            <a:r>
              <a:rPr dirty="0" sz="1800" spc="-950">
                <a:latin typeface="UmePlus P Gothic"/>
                <a:cs typeface="UmePlus P Gothic"/>
              </a:rPr>
              <a:t>𝑟</a:t>
            </a:r>
            <a:r>
              <a:rPr dirty="0" sz="1800" spc="-965">
                <a:latin typeface="UmePlus P Gothic"/>
                <a:cs typeface="UmePlus P Gothic"/>
              </a:rPr>
              <a:t>𝑖𝑔</a:t>
            </a:r>
            <a:r>
              <a:rPr dirty="0" sz="1800" spc="-570">
                <a:latin typeface="UmePlus P Gothic"/>
                <a:cs typeface="UmePlus P Gothic"/>
              </a:rPr>
              <a:t>ℎ𝑡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7927" y="3968242"/>
            <a:ext cx="612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70">
                <a:latin typeface="UmePlus P Gothic"/>
                <a:cs typeface="UmePlus P Gothic"/>
              </a:rPr>
              <a:t>𝑙</a:t>
            </a:r>
            <a:r>
              <a:rPr dirty="0" sz="1800" spc="-1080">
                <a:latin typeface="UmePlus P Gothic"/>
                <a:cs typeface="UmePlus P Gothic"/>
              </a:rPr>
              <a:t>𝑒</a:t>
            </a:r>
            <a:r>
              <a:rPr dirty="0" sz="1800" spc="-1090">
                <a:latin typeface="UmePlus P Gothic"/>
                <a:cs typeface="UmePlus P Gothic"/>
              </a:rPr>
              <a:t>𝑡</a:t>
            </a:r>
            <a:r>
              <a:rPr dirty="0" sz="1800" spc="-1095">
                <a:latin typeface="UmePlus P Gothic"/>
                <a:cs typeface="UmePlus P Gothic"/>
              </a:rPr>
              <a:t>𝑡</a:t>
            </a:r>
            <a:r>
              <a:rPr dirty="0" sz="1800" spc="-935">
                <a:latin typeface="UmePlus P Gothic"/>
                <a:cs typeface="UmePlus P Gothic"/>
              </a:rPr>
              <a:t>𝑒𝑟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5379" y="4658359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UmePlus P Gothic"/>
                <a:cs typeface="UmePlus P Gothic"/>
              </a:rPr>
              <a:t>c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86978" y="2911601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5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5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5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80397" y="3614165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28609" y="3614165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6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6" y="262000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6" y="249300"/>
                </a:lnTo>
                <a:lnTo>
                  <a:pt x="48006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94066" y="3968242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UmePlus P Gothic"/>
                <a:cs typeface="UmePlus P Gothic"/>
              </a:rPr>
              <a:t>b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280397" y="4299965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609676"/>
            <a:ext cx="57550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Corresponding </a:t>
            </a:r>
            <a:r>
              <a:rPr dirty="0" spc="-229"/>
              <a:t>Parse</a:t>
            </a:r>
            <a:r>
              <a:rPr dirty="0" spc="-575"/>
              <a:t> </a:t>
            </a:r>
            <a:r>
              <a:rPr dirty="0" spc="-365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24" y="1680972"/>
            <a:ext cx="5157470" cy="824865"/>
          </a:xfrm>
          <a:prstGeom prst="rect">
            <a:avLst/>
          </a:prstGeom>
          <a:solidFill>
            <a:srgbClr val="FFF1CC"/>
          </a:solidFill>
        </p:spPr>
        <p:txBody>
          <a:bodyPr wrap="square" lIns="0" tIns="1930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dirty="0" sz="2400" spc="-910">
                <a:latin typeface="UmePlus P Gothic"/>
                <a:cs typeface="UmePlus P Gothic"/>
              </a:rPr>
              <a:t>𝒂</a:t>
            </a:r>
            <a:r>
              <a:rPr dirty="0" sz="2400" spc="-105">
                <a:latin typeface="UmePlus P Gothic"/>
                <a:cs typeface="UmePlus P Gothic"/>
              </a:rPr>
              <a:t> </a:t>
            </a:r>
            <a:r>
              <a:rPr dirty="0" sz="2400" spc="75">
                <a:latin typeface="UmePlus P Gothic"/>
                <a:cs typeface="UmePlus P Gothic"/>
              </a:rPr>
              <a:t>− </a:t>
            </a:r>
            <a:r>
              <a:rPr dirty="0" sz="2400" spc="-944">
                <a:latin typeface="UmePlus P Gothic"/>
                <a:cs typeface="UmePlus P Gothic"/>
              </a:rPr>
              <a:t>𝒃</a:t>
            </a:r>
            <a:r>
              <a:rPr dirty="0" sz="2400" spc="-95">
                <a:latin typeface="UmePlus P Gothic"/>
                <a:cs typeface="UmePlus P Gothic"/>
              </a:rPr>
              <a:t> </a:t>
            </a:r>
            <a:r>
              <a:rPr dirty="0" sz="2400" spc="75">
                <a:latin typeface="UmePlus P Gothic"/>
                <a:cs typeface="UmePlus P Gothic"/>
              </a:rPr>
              <a:t>+</a:t>
            </a:r>
            <a:r>
              <a:rPr dirty="0" sz="2400" spc="-300">
                <a:latin typeface="UmePlus P Gothic"/>
                <a:cs typeface="UmePlus P Gothic"/>
              </a:rPr>
              <a:t> </a:t>
            </a:r>
            <a:r>
              <a:rPr dirty="0" sz="2400" spc="-1190">
                <a:latin typeface="UmePlus P Gothic"/>
                <a:cs typeface="UmePlus P Gothic"/>
              </a:rPr>
              <a:t>𝒄</a:t>
            </a:r>
            <a:endParaRPr sz="2400">
              <a:latin typeface="UmePlus P Gothic"/>
              <a:cs typeface="UmePlus P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768" y="2410104"/>
            <a:ext cx="4089400" cy="36429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200" spc="-1175">
                <a:latin typeface="UmePlus P Gothic"/>
                <a:cs typeface="UmePlus P Gothic"/>
              </a:rPr>
              <a:t>𝑆𝑡𝑎𝑟𝑡</a:t>
            </a:r>
            <a:r>
              <a:rPr dirty="0" sz="2200" spc="85">
                <a:latin typeface="UmePlus P Gothic"/>
                <a:cs typeface="UmePlus P Gothic"/>
              </a:rPr>
              <a:t> </a:t>
            </a:r>
            <a:r>
              <a:rPr dirty="0" sz="2200" spc="-310">
                <a:latin typeface="UmePlus P Gothic"/>
                <a:cs typeface="UmePlus P Gothic"/>
              </a:rPr>
              <a:t>→</a:t>
            </a:r>
            <a:r>
              <a:rPr dirty="0" sz="2200" spc="-245">
                <a:latin typeface="UmePlus P Gothic"/>
                <a:cs typeface="UmePlus P Gothic"/>
              </a:rPr>
              <a:t> </a:t>
            </a:r>
            <a:r>
              <a:rPr dirty="0" sz="2200" spc="-1005">
                <a:latin typeface="UmePlus P Gothic"/>
                <a:cs typeface="UmePlus P Gothic"/>
              </a:rPr>
              <a:t>𝐸𝑥𝑝𝑟</a:t>
            </a:r>
            <a:endParaRPr sz="22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200"/>
              </a:spcBef>
            </a:pPr>
            <a:r>
              <a:rPr dirty="0" sz="2200" spc="-310">
                <a:latin typeface="UmePlus P Gothic"/>
                <a:cs typeface="UmePlus P Gothic"/>
              </a:rPr>
              <a:t>→ </a:t>
            </a:r>
            <a:r>
              <a:rPr dirty="0" sz="2200" spc="-1000">
                <a:latin typeface="UmePlus P Gothic"/>
                <a:cs typeface="UmePlus P Gothic"/>
              </a:rPr>
              <a:t>𝐸𝑥𝑝𝑟</a:t>
            </a:r>
            <a:r>
              <a:rPr dirty="0" sz="2200" spc="-35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+</a:t>
            </a:r>
            <a:r>
              <a:rPr dirty="0" sz="2200" spc="-45">
                <a:latin typeface="UmePlus P Gothic"/>
                <a:cs typeface="UmePlus P Gothic"/>
              </a:rPr>
              <a:t> </a:t>
            </a:r>
            <a:r>
              <a:rPr dirty="0" sz="2200" spc="-880">
                <a:latin typeface="UmePlus P Gothic"/>
                <a:cs typeface="UmePlus P Gothic"/>
              </a:rPr>
              <a:t>𝑇𝑒𝑟𝑚</a:t>
            </a:r>
            <a:endParaRPr sz="22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dirty="0" sz="2200" spc="-310">
                <a:latin typeface="UmePlus P Gothic"/>
                <a:cs typeface="UmePlus P Gothic"/>
              </a:rPr>
              <a:t>→ </a:t>
            </a:r>
            <a:r>
              <a:rPr dirty="0" sz="2200" spc="-1000">
                <a:latin typeface="UmePlus P Gothic"/>
                <a:cs typeface="UmePlus P Gothic"/>
              </a:rPr>
              <a:t>𝐸𝑥𝑝𝑟</a:t>
            </a:r>
            <a:r>
              <a:rPr dirty="0" sz="2200" spc="-40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+</a:t>
            </a:r>
            <a:r>
              <a:rPr dirty="0" sz="2200" spc="-45">
                <a:latin typeface="UmePlus P Gothic"/>
                <a:cs typeface="UmePlus P Gothic"/>
              </a:rPr>
              <a:t> </a:t>
            </a:r>
            <a:r>
              <a:rPr dirty="0" sz="2200" spc="-1090">
                <a:latin typeface="UmePlus P Gothic"/>
                <a:cs typeface="UmePlus P Gothic"/>
              </a:rPr>
              <a:t>𝐹𝑎𝑐𝑡𝑜𝑟</a:t>
            </a:r>
            <a:endParaRPr sz="22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220"/>
              </a:spcBef>
            </a:pPr>
            <a:r>
              <a:rPr dirty="0" sz="2200" spc="-310">
                <a:latin typeface="UmePlus P Gothic"/>
                <a:cs typeface="UmePlus P Gothic"/>
              </a:rPr>
              <a:t>→ </a:t>
            </a:r>
            <a:r>
              <a:rPr dirty="0" sz="2200" spc="-1000">
                <a:latin typeface="UmePlus P Gothic"/>
                <a:cs typeface="UmePlus P Gothic"/>
              </a:rPr>
              <a:t>𝐸𝑥𝑝𝑟</a:t>
            </a:r>
            <a:r>
              <a:rPr dirty="0" sz="2200" spc="-35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+</a:t>
            </a:r>
            <a:r>
              <a:rPr dirty="0" sz="2200" spc="445">
                <a:latin typeface="UmePlus P Gothic"/>
                <a:cs typeface="UmePlus P Gothic"/>
              </a:rPr>
              <a:t> </a:t>
            </a:r>
            <a:r>
              <a:rPr dirty="0" sz="2200">
                <a:latin typeface="UmePlus P Gothic"/>
                <a:cs typeface="UmePlus P Gothic"/>
              </a:rPr>
              <a:t>name</a:t>
            </a:r>
            <a:endParaRPr sz="22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dirty="0" sz="2200" spc="-310">
                <a:latin typeface="UmePlus P Gothic"/>
                <a:cs typeface="UmePlus P Gothic"/>
              </a:rPr>
              <a:t>→ </a:t>
            </a:r>
            <a:r>
              <a:rPr dirty="0" sz="2200" spc="-1000">
                <a:latin typeface="UmePlus P Gothic"/>
                <a:cs typeface="UmePlus P Gothic"/>
              </a:rPr>
              <a:t>𝐸𝑥𝑝𝑟</a:t>
            </a:r>
            <a:r>
              <a:rPr dirty="0" sz="2200" spc="395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− </a:t>
            </a:r>
            <a:r>
              <a:rPr dirty="0" sz="2200" spc="-885">
                <a:latin typeface="UmePlus P Gothic"/>
                <a:cs typeface="UmePlus P Gothic"/>
              </a:rPr>
              <a:t>𝑇𝑒𝑟𝑚</a:t>
            </a:r>
            <a:r>
              <a:rPr dirty="0" sz="2200" spc="-55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+</a:t>
            </a:r>
            <a:r>
              <a:rPr dirty="0" sz="2200" spc="-220">
                <a:latin typeface="UmePlus P Gothic"/>
                <a:cs typeface="UmePlus P Gothic"/>
              </a:rPr>
              <a:t> </a:t>
            </a:r>
            <a:r>
              <a:rPr dirty="0" sz="2200">
                <a:latin typeface="UmePlus P Gothic"/>
                <a:cs typeface="UmePlus P Gothic"/>
              </a:rPr>
              <a:t>name</a:t>
            </a:r>
            <a:endParaRPr sz="22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dirty="0" sz="2200" spc="-310">
                <a:latin typeface="UmePlus P Gothic"/>
                <a:cs typeface="UmePlus P Gothic"/>
              </a:rPr>
              <a:t>→ </a:t>
            </a:r>
            <a:r>
              <a:rPr dirty="0" sz="2200" spc="-1000">
                <a:latin typeface="UmePlus P Gothic"/>
                <a:cs typeface="UmePlus P Gothic"/>
              </a:rPr>
              <a:t>𝐸𝑥𝑝𝑟</a:t>
            </a:r>
            <a:r>
              <a:rPr dirty="0" sz="2200" spc="-45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− </a:t>
            </a:r>
            <a:r>
              <a:rPr dirty="0" sz="2200" spc="-1090">
                <a:latin typeface="UmePlus P Gothic"/>
                <a:cs typeface="UmePlus P Gothic"/>
              </a:rPr>
              <a:t>𝐹𝑎𝑐𝑡𝑜𝑟</a:t>
            </a:r>
            <a:r>
              <a:rPr dirty="0" sz="2200" spc="-50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+</a:t>
            </a:r>
            <a:r>
              <a:rPr dirty="0" sz="2200" spc="-245">
                <a:latin typeface="UmePlus P Gothic"/>
                <a:cs typeface="UmePlus P Gothic"/>
              </a:rPr>
              <a:t> </a:t>
            </a:r>
            <a:r>
              <a:rPr dirty="0" sz="2200">
                <a:latin typeface="UmePlus P Gothic"/>
                <a:cs typeface="UmePlus P Gothic"/>
              </a:rPr>
              <a:t>name</a:t>
            </a:r>
            <a:endParaRPr sz="22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dirty="0" sz="2200" spc="-310">
                <a:latin typeface="UmePlus P Gothic"/>
                <a:cs typeface="UmePlus P Gothic"/>
              </a:rPr>
              <a:t>→ </a:t>
            </a:r>
            <a:r>
              <a:rPr dirty="0" sz="2200" spc="-1000">
                <a:latin typeface="UmePlus P Gothic"/>
                <a:cs typeface="UmePlus P Gothic"/>
              </a:rPr>
              <a:t>𝐸𝑥𝑝𝑟</a:t>
            </a:r>
            <a:r>
              <a:rPr dirty="0" sz="2200" spc="-45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− </a:t>
            </a:r>
            <a:r>
              <a:rPr dirty="0" sz="2200">
                <a:latin typeface="UmePlus P Gothic"/>
                <a:cs typeface="UmePlus P Gothic"/>
              </a:rPr>
              <a:t>name </a:t>
            </a:r>
            <a:r>
              <a:rPr dirty="0" sz="2200" spc="65">
                <a:latin typeface="UmePlus P Gothic"/>
                <a:cs typeface="UmePlus P Gothic"/>
              </a:rPr>
              <a:t>+</a:t>
            </a:r>
            <a:r>
              <a:rPr dirty="0" sz="2200" spc="-320">
                <a:latin typeface="UmePlus P Gothic"/>
                <a:cs typeface="UmePlus P Gothic"/>
              </a:rPr>
              <a:t> </a:t>
            </a:r>
            <a:r>
              <a:rPr dirty="0" sz="2200">
                <a:latin typeface="UmePlus P Gothic"/>
                <a:cs typeface="UmePlus P Gothic"/>
              </a:rPr>
              <a:t>name</a:t>
            </a:r>
            <a:endParaRPr sz="22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dirty="0" sz="2200" spc="-310">
                <a:latin typeface="UmePlus P Gothic"/>
                <a:cs typeface="UmePlus P Gothic"/>
              </a:rPr>
              <a:t>→ </a:t>
            </a:r>
            <a:r>
              <a:rPr dirty="0" sz="2200" spc="-885">
                <a:latin typeface="UmePlus P Gothic"/>
                <a:cs typeface="UmePlus P Gothic"/>
              </a:rPr>
              <a:t>𝑇𝑒𝑟𝑚</a:t>
            </a:r>
            <a:r>
              <a:rPr dirty="0" sz="2200" spc="-45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− </a:t>
            </a:r>
            <a:r>
              <a:rPr dirty="0" sz="2200">
                <a:latin typeface="UmePlus P Gothic"/>
                <a:cs typeface="UmePlus P Gothic"/>
              </a:rPr>
              <a:t>name </a:t>
            </a:r>
            <a:r>
              <a:rPr dirty="0" sz="2200" spc="65">
                <a:latin typeface="UmePlus P Gothic"/>
                <a:cs typeface="UmePlus P Gothic"/>
              </a:rPr>
              <a:t>+</a:t>
            </a:r>
            <a:r>
              <a:rPr dirty="0" sz="2200" spc="-315">
                <a:latin typeface="UmePlus P Gothic"/>
                <a:cs typeface="UmePlus P Gothic"/>
              </a:rPr>
              <a:t> </a:t>
            </a:r>
            <a:r>
              <a:rPr dirty="0" sz="2200">
                <a:latin typeface="UmePlus P Gothic"/>
                <a:cs typeface="UmePlus P Gothic"/>
              </a:rPr>
              <a:t>name</a:t>
            </a:r>
            <a:endParaRPr sz="22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dirty="0" sz="2200" spc="-310">
                <a:latin typeface="UmePlus P Gothic"/>
                <a:cs typeface="UmePlus P Gothic"/>
              </a:rPr>
              <a:t>→ </a:t>
            </a:r>
            <a:r>
              <a:rPr dirty="0" sz="2200" spc="-1095">
                <a:latin typeface="UmePlus P Gothic"/>
                <a:cs typeface="UmePlus P Gothic"/>
              </a:rPr>
              <a:t>𝐹𝑎𝑐𝑡𝑜𝑟</a:t>
            </a:r>
            <a:r>
              <a:rPr dirty="0" sz="2200" spc="-45">
                <a:latin typeface="UmePlus P Gothic"/>
                <a:cs typeface="UmePlus P Gothic"/>
              </a:rPr>
              <a:t> </a:t>
            </a:r>
            <a:r>
              <a:rPr dirty="0" sz="2200" spc="65">
                <a:latin typeface="UmePlus P Gothic"/>
                <a:cs typeface="UmePlus P Gothic"/>
              </a:rPr>
              <a:t>− </a:t>
            </a:r>
            <a:r>
              <a:rPr dirty="0" sz="2200">
                <a:latin typeface="UmePlus P Gothic"/>
                <a:cs typeface="UmePlus P Gothic"/>
              </a:rPr>
              <a:t>name </a:t>
            </a:r>
            <a:r>
              <a:rPr dirty="0" sz="2200" spc="65">
                <a:latin typeface="UmePlus P Gothic"/>
                <a:cs typeface="UmePlus P Gothic"/>
              </a:rPr>
              <a:t>+</a:t>
            </a:r>
            <a:r>
              <a:rPr dirty="0" sz="2200" spc="-310">
                <a:latin typeface="UmePlus P Gothic"/>
                <a:cs typeface="UmePlus P Gothic"/>
              </a:rPr>
              <a:t> </a:t>
            </a:r>
            <a:r>
              <a:rPr dirty="0" sz="2200">
                <a:latin typeface="UmePlus P Gothic"/>
                <a:cs typeface="UmePlus P Gothic"/>
              </a:rPr>
              <a:t>name</a:t>
            </a:r>
            <a:endParaRPr sz="22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dirty="0" sz="2200" spc="-310">
                <a:latin typeface="UmePlus P Gothic"/>
                <a:cs typeface="UmePlus P Gothic"/>
              </a:rPr>
              <a:t>→ </a:t>
            </a:r>
            <a:r>
              <a:rPr dirty="0" sz="2200">
                <a:latin typeface="UmePlus P Gothic"/>
                <a:cs typeface="UmePlus P Gothic"/>
              </a:rPr>
              <a:t>name </a:t>
            </a:r>
            <a:r>
              <a:rPr dirty="0" sz="2200" spc="65">
                <a:latin typeface="UmePlus P Gothic"/>
                <a:cs typeface="UmePlus P Gothic"/>
              </a:rPr>
              <a:t>− </a:t>
            </a:r>
            <a:r>
              <a:rPr dirty="0" sz="2200">
                <a:latin typeface="UmePlus P Gothic"/>
                <a:cs typeface="UmePlus P Gothic"/>
              </a:rPr>
              <a:t>name </a:t>
            </a:r>
            <a:r>
              <a:rPr dirty="0" sz="2200" spc="65">
                <a:latin typeface="UmePlus P Gothic"/>
                <a:cs typeface="UmePlus P Gothic"/>
              </a:rPr>
              <a:t>+</a:t>
            </a:r>
            <a:r>
              <a:rPr dirty="0" sz="2200" spc="-395">
                <a:latin typeface="UmePlus P Gothic"/>
                <a:cs typeface="UmePlus P Gothic"/>
              </a:rPr>
              <a:t> </a:t>
            </a:r>
            <a:r>
              <a:rPr dirty="0" sz="2200">
                <a:latin typeface="UmePlus P Gothic"/>
                <a:cs typeface="UmePlus P Gothic"/>
              </a:rPr>
              <a:t>name</a:t>
            </a:r>
            <a:endParaRPr sz="2200">
              <a:latin typeface="UmePlus P Gothic"/>
              <a:cs typeface="UmePlus P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2454" y="5417616"/>
            <a:ext cx="567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UmePlus P Gothic"/>
                <a:cs typeface="UmePlus P Gothic"/>
              </a:rPr>
              <a:t>n</a:t>
            </a:r>
            <a:r>
              <a:rPr dirty="0" sz="1800" spc="-65">
                <a:latin typeface="UmePlus P Gothic"/>
                <a:cs typeface="UmePlus P Gothic"/>
              </a:rPr>
              <a:t>a</a:t>
            </a:r>
            <a:r>
              <a:rPr dirty="0" sz="1800" spc="114">
                <a:latin typeface="UmePlus P Gothic"/>
                <a:cs typeface="UmePlus P Gothic"/>
              </a:rPr>
              <a:t>m</a:t>
            </a:r>
            <a:r>
              <a:rPr dirty="0" sz="1800" spc="-45">
                <a:latin typeface="UmePlus P Gothic"/>
                <a:cs typeface="UmePlus P Gothic"/>
              </a:rPr>
              <a:t>e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3992" y="2038858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382" y="2733802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0107" y="2733802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latin typeface="UmePlus P Gothic"/>
                <a:cs typeface="UmePlus P Gothic"/>
              </a:rPr>
              <a:t>+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8100" y="2733802"/>
            <a:ext cx="573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35">
                <a:latin typeface="UmePlus P Gothic"/>
                <a:cs typeface="UmePlus P Gothic"/>
              </a:rPr>
              <a:t>𝑇</a:t>
            </a:r>
            <a:r>
              <a:rPr dirty="0" sz="1800" spc="-915">
                <a:latin typeface="UmePlus P Gothic"/>
                <a:cs typeface="UmePlus P Gothic"/>
              </a:rPr>
              <a:t>𝑒</a:t>
            </a:r>
            <a:r>
              <a:rPr dirty="0" sz="1800" spc="-950">
                <a:latin typeface="UmePlus P Gothic"/>
                <a:cs typeface="UmePlus P Gothic"/>
              </a:rPr>
              <a:t>𝑟</a:t>
            </a:r>
            <a:r>
              <a:rPr dirty="0" sz="1800" spc="-300">
                <a:latin typeface="UmePlus P Gothic"/>
                <a:cs typeface="UmePlus P Gothic"/>
              </a:rPr>
              <a:t>𝑚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0814" y="2388870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5">
                <a:moveTo>
                  <a:pt x="28193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5">
                <a:moveTo>
                  <a:pt x="48005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5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98230" y="2380360"/>
            <a:ext cx="559435" cy="334010"/>
          </a:xfrm>
          <a:custGeom>
            <a:avLst/>
            <a:gdLst/>
            <a:ahLst/>
            <a:cxnLst/>
            <a:rect l="l" t="t" r="r" b="b"/>
            <a:pathLst>
              <a:path w="559434" h="334010">
                <a:moveTo>
                  <a:pt x="46354" y="262636"/>
                </a:moveTo>
                <a:lnTo>
                  <a:pt x="0" y="334010"/>
                </a:lnTo>
                <a:lnTo>
                  <a:pt x="84963" y="328294"/>
                </a:lnTo>
                <a:lnTo>
                  <a:pt x="74433" y="310388"/>
                </a:lnTo>
                <a:lnTo>
                  <a:pt x="59817" y="310388"/>
                </a:lnTo>
                <a:lnTo>
                  <a:pt x="49784" y="293369"/>
                </a:lnTo>
                <a:lnTo>
                  <a:pt x="60668" y="286978"/>
                </a:lnTo>
                <a:lnTo>
                  <a:pt x="46354" y="262636"/>
                </a:lnTo>
                <a:close/>
              </a:path>
              <a:path w="559434" h="334010">
                <a:moveTo>
                  <a:pt x="60668" y="286978"/>
                </a:moveTo>
                <a:lnTo>
                  <a:pt x="49784" y="293369"/>
                </a:lnTo>
                <a:lnTo>
                  <a:pt x="59817" y="310388"/>
                </a:lnTo>
                <a:lnTo>
                  <a:pt x="70682" y="304008"/>
                </a:lnTo>
                <a:lnTo>
                  <a:pt x="60668" y="286978"/>
                </a:lnTo>
                <a:close/>
              </a:path>
              <a:path w="559434" h="334010">
                <a:moveTo>
                  <a:pt x="70682" y="304008"/>
                </a:moveTo>
                <a:lnTo>
                  <a:pt x="59817" y="310388"/>
                </a:lnTo>
                <a:lnTo>
                  <a:pt x="74433" y="310388"/>
                </a:lnTo>
                <a:lnTo>
                  <a:pt x="70682" y="304008"/>
                </a:lnTo>
                <a:close/>
              </a:path>
              <a:path w="559434" h="334010">
                <a:moveTo>
                  <a:pt x="549401" y="0"/>
                </a:moveTo>
                <a:lnTo>
                  <a:pt x="60668" y="286978"/>
                </a:lnTo>
                <a:lnTo>
                  <a:pt x="70682" y="304008"/>
                </a:lnTo>
                <a:lnTo>
                  <a:pt x="559435" y="17017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57689" y="2360802"/>
            <a:ext cx="525145" cy="353695"/>
          </a:xfrm>
          <a:custGeom>
            <a:avLst/>
            <a:gdLst/>
            <a:ahLst/>
            <a:cxnLst/>
            <a:rect l="l" t="t" r="r" b="b"/>
            <a:pathLst>
              <a:path w="525145" h="353694">
                <a:moveTo>
                  <a:pt x="456303" y="319512"/>
                </a:moveTo>
                <a:lnTo>
                  <a:pt x="440689" y="343026"/>
                </a:lnTo>
                <a:lnTo>
                  <a:pt x="525144" y="353441"/>
                </a:lnTo>
                <a:lnTo>
                  <a:pt x="509740" y="326517"/>
                </a:lnTo>
                <a:lnTo>
                  <a:pt x="466851" y="326517"/>
                </a:lnTo>
                <a:lnTo>
                  <a:pt x="456303" y="319512"/>
                </a:lnTo>
                <a:close/>
              </a:path>
              <a:path w="525145" h="353694">
                <a:moveTo>
                  <a:pt x="467253" y="303021"/>
                </a:moveTo>
                <a:lnTo>
                  <a:pt x="456303" y="319512"/>
                </a:lnTo>
                <a:lnTo>
                  <a:pt x="466851" y="326517"/>
                </a:lnTo>
                <a:lnTo>
                  <a:pt x="477774" y="310007"/>
                </a:lnTo>
                <a:lnTo>
                  <a:pt x="467253" y="303021"/>
                </a:lnTo>
                <a:close/>
              </a:path>
              <a:path w="525145" h="353694">
                <a:moveTo>
                  <a:pt x="482853" y="279526"/>
                </a:moveTo>
                <a:lnTo>
                  <a:pt x="467253" y="303021"/>
                </a:lnTo>
                <a:lnTo>
                  <a:pt x="477774" y="310007"/>
                </a:lnTo>
                <a:lnTo>
                  <a:pt x="466851" y="326517"/>
                </a:lnTo>
                <a:lnTo>
                  <a:pt x="509740" y="326517"/>
                </a:lnTo>
                <a:lnTo>
                  <a:pt x="482853" y="279526"/>
                </a:lnTo>
                <a:close/>
              </a:path>
              <a:path w="525145" h="353694">
                <a:moveTo>
                  <a:pt x="10921" y="0"/>
                </a:moveTo>
                <a:lnTo>
                  <a:pt x="0" y="16510"/>
                </a:lnTo>
                <a:lnTo>
                  <a:pt x="456303" y="319512"/>
                </a:lnTo>
                <a:lnTo>
                  <a:pt x="467253" y="303021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72093" y="3083814"/>
            <a:ext cx="76200" cy="303530"/>
          </a:xfrm>
          <a:custGeom>
            <a:avLst/>
            <a:gdLst/>
            <a:ahLst/>
            <a:cxnLst/>
            <a:rect l="l" t="t" r="r" b="b"/>
            <a:pathLst>
              <a:path w="76200" h="303529">
                <a:moveTo>
                  <a:pt x="28194" y="226949"/>
                </a:moveTo>
                <a:lnTo>
                  <a:pt x="0" y="226949"/>
                </a:lnTo>
                <a:lnTo>
                  <a:pt x="38100" y="303149"/>
                </a:lnTo>
                <a:lnTo>
                  <a:pt x="69850" y="239649"/>
                </a:lnTo>
                <a:lnTo>
                  <a:pt x="28194" y="239649"/>
                </a:lnTo>
                <a:lnTo>
                  <a:pt x="28194" y="226949"/>
                </a:lnTo>
                <a:close/>
              </a:path>
              <a:path w="76200" h="303529">
                <a:moveTo>
                  <a:pt x="48005" y="0"/>
                </a:moveTo>
                <a:lnTo>
                  <a:pt x="28194" y="0"/>
                </a:lnTo>
                <a:lnTo>
                  <a:pt x="28194" y="239649"/>
                </a:lnTo>
                <a:lnTo>
                  <a:pt x="48005" y="239649"/>
                </a:lnTo>
                <a:lnTo>
                  <a:pt x="48005" y="0"/>
                </a:lnTo>
                <a:close/>
              </a:path>
              <a:path w="76200" h="303529">
                <a:moveTo>
                  <a:pt x="76200" y="226949"/>
                </a:moveTo>
                <a:lnTo>
                  <a:pt x="48005" y="226949"/>
                </a:lnTo>
                <a:lnTo>
                  <a:pt x="48005" y="239649"/>
                </a:lnTo>
                <a:lnTo>
                  <a:pt x="69850" y="239649"/>
                </a:lnTo>
                <a:lnTo>
                  <a:pt x="76200" y="226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433309" y="3406520"/>
            <a:ext cx="1978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9635" algn="l"/>
                <a:tab pos="1416685" algn="l"/>
              </a:tabLst>
            </a:pPr>
            <a:r>
              <a:rPr dirty="0" sz="1800" spc="-680">
                <a:latin typeface="UmePlus P Gothic"/>
                <a:cs typeface="UmePlus P Gothic"/>
              </a:rPr>
              <a:t>𝐸</a:t>
            </a:r>
            <a:r>
              <a:rPr dirty="0" sz="1800" spc="-844">
                <a:latin typeface="UmePlus P Gothic"/>
                <a:cs typeface="UmePlus P Gothic"/>
              </a:rPr>
              <a:t>𝑥</a:t>
            </a:r>
            <a:r>
              <a:rPr dirty="0" sz="1800" spc="-800">
                <a:latin typeface="UmePlus P Gothic"/>
                <a:cs typeface="UmePlus P Gothic"/>
              </a:rPr>
              <a:t>𝑝</a:t>
            </a:r>
            <a:r>
              <a:rPr dirty="0" sz="1800" spc="-944">
                <a:latin typeface="UmePlus P Gothic"/>
                <a:cs typeface="UmePlus P Gothic"/>
              </a:rPr>
              <a:t>𝑟</a:t>
            </a:r>
            <a:r>
              <a:rPr dirty="0" sz="1800" spc="-944">
                <a:latin typeface="UmePlus P Gothic"/>
                <a:cs typeface="UmePlus P Gothic"/>
              </a:rPr>
              <a:t>	</a:t>
            </a:r>
            <a:r>
              <a:rPr dirty="0" sz="1800" spc="55">
                <a:latin typeface="UmePlus P Gothic"/>
                <a:cs typeface="UmePlus P Gothic"/>
              </a:rPr>
              <a:t>−</a:t>
            </a:r>
            <a:r>
              <a:rPr dirty="0" sz="1800" spc="55">
                <a:latin typeface="UmePlus P Gothic"/>
                <a:cs typeface="UmePlus P Gothic"/>
              </a:rPr>
              <a:t>	</a:t>
            </a:r>
            <a:r>
              <a:rPr dirty="0" sz="1800" spc="-735">
                <a:latin typeface="UmePlus P Gothic"/>
                <a:cs typeface="UmePlus P Gothic"/>
              </a:rPr>
              <a:t>𝑇</a:t>
            </a:r>
            <a:r>
              <a:rPr dirty="0" sz="1800" spc="-915">
                <a:latin typeface="UmePlus P Gothic"/>
                <a:cs typeface="UmePlus P Gothic"/>
              </a:rPr>
              <a:t>𝑒</a:t>
            </a:r>
            <a:r>
              <a:rPr dirty="0" sz="1800" spc="-950">
                <a:latin typeface="UmePlus P Gothic"/>
                <a:cs typeface="UmePlus P Gothic"/>
              </a:rPr>
              <a:t>𝑟</a:t>
            </a:r>
            <a:r>
              <a:rPr dirty="0" sz="1800" spc="-300">
                <a:latin typeface="UmePlus P Gothic"/>
                <a:cs typeface="UmePlus P Gothic"/>
              </a:rPr>
              <a:t>𝑚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78673" y="3775709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51826" y="3074669"/>
            <a:ext cx="1371600" cy="336550"/>
          </a:xfrm>
          <a:custGeom>
            <a:avLst/>
            <a:gdLst/>
            <a:ahLst/>
            <a:cxnLst/>
            <a:rect l="l" t="t" r="r" b="b"/>
            <a:pathLst>
              <a:path w="1371600" h="336550">
                <a:moveTo>
                  <a:pt x="1371473" y="312293"/>
                </a:moveTo>
                <a:lnTo>
                  <a:pt x="1358061" y="296545"/>
                </a:lnTo>
                <a:lnTo>
                  <a:pt x="1316228" y="247396"/>
                </a:lnTo>
                <a:lnTo>
                  <a:pt x="1305153" y="273405"/>
                </a:lnTo>
                <a:lnTo>
                  <a:pt x="662305" y="0"/>
                </a:lnTo>
                <a:lnTo>
                  <a:pt x="658215" y="9499"/>
                </a:lnTo>
                <a:lnTo>
                  <a:pt x="653669" y="254"/>
                </a:lnTo>
                <a:lnTo>
                  <a:pt x="63830" y="293433"/>
                </a:lnTo>
                <a:lnTo>
                  <a:pt x="51308" y="268224"/>
                </a:lnTo>
                <a:lnTo>
                  <a:pt x="0" y="336169"/>
                </a:lnTo>
                <a:lnTo>
                  <a:pt x="85217" y="336423"/>
                </a:lnTo>
                <a:lnTo>
                  <a:pt x="75488" y="316865"/>
                </a:lnTo>
                <a:lnTo>
                  <a:pt x="72656" y="311175"/>
                </a:lnTo>
                <a:lnTo>
                  <a:pt x="658456" y="20015"/>
                </a:lnTo>
                <a:lnTo>
                  <a:pt x="1297419" y="291579"/>
                </a:lnTo>
                <a:lnTo>
                  <a:pt x="1286383" y="317500"/>
                </a:lnTo>
                <a:lnTo>
                  <a:pt x="1371473" y="31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198100" y="3406520"/>
            <a:ext cx="719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0">
                <a:latin typeface="UmePlus P Gothic"/>
                <a:cs typeface="UmePlus P Gothic"/>
              </a:rPr>
              <a:t>𝐹</a:t>
            </a:r>
            <a:r>
              <a:rPr dirty="0" sz="1800" spc="-745">
                <a:latin typeface="UmePlus P Gothic"/>
                <a:cs typeface="UmePlus P Gothic"/>
              </a:rPr>
              <a:t>𝑎</a:t>
            </a:r>
            <a:r>
              <a:rPr dirty="0" sz="1800" spc="-965">
                <a:latin typeface="UmePlus P Gothic"/>
                <a:cs typeface="UmePlus P Gothic"/>
              </a:rPr>
              <a:t>𝑐𝑡𝑜𝑟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12069" y="4087114"/>
            <a:ext cx="567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UmePlus P Gothic"/>
                <a:cs typeface="UmePlus P Gothic"/>
              </a:rPr>
              <a:t>n</a:t>
            </a:r>
            <a:r>
              <a:rPr dirty="0" sz="1800" spc="-65">
                <a:latin typeface="UmePlus P Gothic"/>
                <a:cs typeface="UmePlus P Gothic"/>
              </a:rPr>
              <a:t>a</a:t>
            </a:r>
            <a:r>
              <a:rPr dirty="0" sz="1800" spc="114">
                <a:latin typeface="UmePlus P Gothic"/>
                <a:cs typeface="UmePlus P Gothic"/>
              </a:rPr>
              <a:t>m</a:t>
            </a:r>
            <a:r>
              <a:rPr dirty="0" sz="1800" spc="-45">
                <a:latin typeface="UmePlus P Gothic"/>
                <a:cs typeface="UmePlus P Gothic"/>
              </a:rPr>
              <a:t>e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37421" y="4087114"/>
            <a:ext cx="72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0">
                <a:latin typeface="UmePlus P Gothic"/>
                <a:cs typeface="UmePlus P Gothic"/>
              </a:rPr>
              <a:t>𝐹</a:t>
            </a:r>
            <a:r>
              <a:rPr dirty="0" sz="1800" spc="-795">
                <a:latin typeface="UmePlus P Gothic"/>
                <a:cs typeface="UmePlus P Gothic"/>
              </a:rPr>
              <a:t>𝑎</a:t>
            </a:r>
            <a:r>
              <a:rPr dirty="0" sz="1800" spc="-965">
                <a:latin typeface="UmePlus P Gothic"/>
                <a:cs typeface="UmePlus P Gothic"/>
              </a:rPr>
              <a:t>𝑐𝑡𝑜𝑟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40469" y="4773929"/>
            <a:ext cx="567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UmePlus P Gothic"/>
                <a:cs typeface="UmePlus P Gothic"/>
              </a:rPr>
              <a:t>n</a:t>
            </a:r>
            <a:r>
              <a:rPr dirty="0" sz="1800" spc="-65">
                <a:latin typeface="UmePlus P Gothic"/>
                <a:cs typeface="UmePlus P Gothic"/>
              </a:rPr>
              <a:t>a</a:t>
            </a:r>
            <a:r>
              <a:rPr dirty="0" sz="1800" spc="114">
                <a:latin typeface="UmePlus P Gothic"/>
                <a:cs typeface="UmePlus P Gothic"/>
              </a:rPr>
              <a:t>m</a:t>
            </a:r>
            <a:r>
              <a:rPr dirty="0" sz="1800" spc="-45">
                <a:latin typeface="UmePlus P Gothic"/>
                <a:cs typeface="UmePlus P Gothic"/>
              </a:rPr>
              <a:t>e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13497" y="4087114"/>
            <a:ext cx="573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35">
                <a:latin typeface="UmePlus P Gothic"/>
                <a:cs typeface="UmePlus P Gothic"/>
              </a:rPr>
              <a:t>𝑇</a:t>
            </a:r>
            <a:r>
              <a:rPr dirty="0" sz="1800" spc="-915">
                <a:latin typeface="UmePlus P Gothic"/>
                <a:cs typeface="UmePlus P Gothic"/>
              </a:rPr>
              <a:t>𝑒</a:t>
            </a:r>
            <a:r>
              <a:rPr dirty="0" sz="1800" spc="-950">
                <a:latin typeface="UmePlus P Gothic"/>
                <a:cs typeface="UmePlus P Gothic"/>
              </a:rPr>
              <a:t>𝑟</a:t>
            </a:r>
            <a:r>
              <a:rPr dirty="0" sz="1800" spc="-300">
                <a:latin typeface="UmePlus P Gothic"/>
                <a:cs typeface="UmePlus P Gothic"/>
              </a:rPr>
              <a:t>𝑚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13497" y="4773929"/>
            <a:ext cx="719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0">
                <a:latin typeface="UmePlus P Gothic"/>
                <a:cs typeface="UmePlus P Gothic"/>
              </a:rPr>
              <a:t>𝐹</a:t>
            </a:r>
            <a:r>
              <a:rPr dirty="0" sz="1800" spc="-745">
                <a:latin typeface="UmePlus P Gothic"/>
                <a:cs typeface="UmePlus P Gothic"/>
              </a:rPr>
              <a:t>𝑎</a:t>
            </a:r>
            <a:r>
              <a:rPr dirty="0" sz="1800" spc="-965">
                <a:latin typeface="UmePlus P Gothic"/>
                <a:cs typeface="UmePlus P Gothic"/>
              </a:rPr>
              <a:t>𝑐𝑡𝑜𝑟</a:t>
            </a:r>
            <a:endParaRPr sz="1800">
              <a:latin typeface="UmePlus P Gothic"/>
              <a:cs typeface="UmePlus P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56926" y="3085338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456926" y="3775709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78673" y="4443221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90866" y="5098541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085326" y="4443221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85326" y="3775709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5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5" y="262000"/>
                </a:lnTo>
                <a:lnTo>
                  <a:pt x="48005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5" y="249300"/>
                </a:lnTo>
                <a:lnTo>
                  <a:pt x="48005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175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75"/>
              <a:t>Types </a:t>
            </a:r>
            <a:r>
              <a:rPr dirty="0" spc="-190"/>
              <a:t>of</a:t>
            </a:r>
            <a:r>
              <a:rPr dirty="0" spc="-445"/>
              <a:t> </a:t>
            </a:r>
            <a:r>
              <a:rPr dirty="0" spc="-215"/>
              <a:t>Parsers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988820"/>
            <a:ext cx="10528300" cy="803275"/>
            <a:chOff x="832103" y="1988820"/>
            <a:chExt cx="10528300" cy="803275"/>
          </a:xfrm>
        </p:grpSpPr>
        <p:sp>
          <p:nvSpPr>
            <p:cNvPr id="4" name="object 4"/>
            <p:cNvSpPr/>
            <p:nvPr/>
          </p:nvSpPr>
          <p:spPr>
            <a:xfrm>
              <a:off x="838199" y="1994916"/>
              <a:ext cx="10515600" cy="791210"/>
            </a:xfrm>
            <a:custGeom>
              <a:avLst/>
              <a:gdLst/>
              <a:ahLst/>
              <a:cxnLst/>
              <a:rect l="l" t="t" r="r" b="b"/>
              <a:pathLst>
                <a:path w="10515600" h="791210">
                  <a:moveTo>
                    <a:pt x="10383774" y="0"/>
                  </a:moveTo>
                  <a:lnTo>
                    <a:pt x="131825" y="0"/>
                  </a:lnTo>
                  <a:lnTo>
                    <a:pt x="90157" y="6723"/>
                  </a:lnTo>
                  <a:lnTo>
                    <a:pt x="53969" y="25444"/>
                  </a:lnTo>
                  <a:lnTo>
                    <a:pt x="25433" y="53986"/>
                  </a:lnTo>
                  <a:lnTo>
                    <a:pt x="6720" y="90172"/>
                  </a:lnTo>
                  <a:lnTo>
                    <a:pt x="0" y="131825"/>
                  </a:lnTo>
                  <a:lnTo>
                    <a:pt x="0" y="659130"/>
                  </a:lnTo>
                  <a:lnTo>
                    <a:pt x="6720" y="700783"/>
                  </a:lnTo>
                  <a:lnTo>
                    <a:pt x="25433" y="736969"/>
                  </a:lnTo>
                  <a:lnTo>
                    <a:pt x="53969" y="765511"/>
                  </a:lnTo>
                  <a:lnTo>
                    <a:pt x="90157" y="784232"/>
                  </a:lnTo>
                  <a:lnTo>
                    <a:pt x="131825" y="790956"/>
                  </a:lnTo>
                  <a:lnTo>
                    <a:pt x="10383774" y="790956"/>
                  </a:lnTo>
                  <a:lnTo>
                    <a:pt x="10425427" y="784232"/>
                  </a:lnTo>
                  <a:lnTo>
                    <a:pt x="10461613" y="765511"/>
                  </a:lnTo>
                  <a:lnTo>
                    <a:pt x="10490155" y="736969"/>
                  </a:lnTo>
                  <a:lnTo>
                    <a:pt x="10508876" y="700783"/>
                  </a:lnTo>
                  <a:lnTo>
                    <a:pt x="10515600" y="659130"/>
                  </a:lnTo>
                  <a:lnTo>
                    <a:pt x="10515600" y="131825"/>
                  </a:lnTo>
                  <a:lnTo>
                    <a:pt x="10508876" y="90172"/>
                  </a:lnTo>
                  <a:lnTo>
                    <a:pt x="10490155" y="53986"/>
                  </a:lnTo>
                  <a:lnTo>
                    <a:pt x="10461613" y="25444"/>
                  </a:lnTo>
                  <a:lnTo>
                    <a:pt x="10425427" y="6723"/>
                  </a:lnTo>
                  <a:lnTo>
                    <a:pt x="1038377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199" y="1994916"/>
              <a:ext cx="10515600" cy="791210"/>
            </a:xfrm>
            <a:custGeom>
              <a:avLst/>
              <a:gdLst/>
              <a:ahLst/>
              <a:cxnLst/>
              <a:rect l="l" t="t" r="r" b="b"/>
              <a:pathLst>
                <a:path w="10515600" h="791210">
                  <a:moveTo>
                    <a:pt x="0" y="131825"/>
                  </a:moveTo>
                  <a:lnTo>
                    <a:pt x="6720" y="90172"/>
                  </a:lnTo>
                  <a:lnTo>
                    <a:pt x="25433" y="53986"/>
                  </a:lnTo>
                  <a:lnTo>
                    <a:pt x="53969" y="25444"/>
                  </a:lnTo>
                  <a:lnTo>
                    <a:pt x="90157" y="6723"/>
                  </a:lnTo>
                  <a:lnTo>
                    <a:pt x="131825" y="0"/>
                  </a:lnTo>
                  <a:lnTo>
                    <a:pt x="10383774" y="0"/>
                  </a:lnTo>
                  <a:lnTo>
                    <a:pt x="10425427" y="6723"/>
                  </a:lnTo>
                  <a:lnTo>
                    <a:pt x="10461613" y="25444"/>
                  </a:lnTo>
                  <a:lnTo>
                    <a:pt x="10490155" y="53986"/>
                  </a:lnTo>
                  <a:lnTo>
                    <a:pt x="10508876" y="90172"/>
                  </a:lnTo>
                  <a:lnTo>
                    <a:pt x="10515600" y="131825"/>
                  </a:lnTo>
                  <a:lnTo>
                    <a:pt x="10515600" y="659130"/>
                  </a:lnTo>
                  <a:lnTo>
                    <a:pt x="10508876" y="700783"/>
                  </a:lnTo>
                  <a:lnTo>
                    <a:pt x="10490155" y="736969"/>
                  </a:lnTo>
                  <a:lnTo>
                    <a:pt x="10461613" y="765511"/>
                  </a:lnTo>
                  <a:lnTo>
                    <a:pt x="10425427" y="784232"/>
                  </a:lnTo>
                  <a:lnTo>
                    <a:pt x="10383774" y="790956"/>
                  </a:lnTo>
                  <a:lnTo>
                    <a:pt x="131825" y="790956"/>
                  </a:lnTo>
                  <a:lnTo>
                    <a:pt x="90157" y="784232"/>
                  </a:lnTo>
                  <a:lnTo>
                    <a:pt x="53969" y="765511"/>
                  </a:lnTo>
                  <a:lnTo>
                    <a:pt x="25433" y="736969"/>
                  </a:lnTo>
                  <a:lnTo>
                    <a:pt x="6720" y="700783"/>
                  </a:lnTo>
                  <a:lnTo>
                    <a:pt x="0" y="659130"/>
                  </a:lnTo>
                  <a:lnTo>
                    <a:pt x="0" y="131825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32103" y="3326891"/>
            <a:ext cx="10528300" cy="803275"/>
            <a:chOff x="832103" y="3326891"/>
            <a:chExt cx="10528300" cy="803275"/>
          </a:xfrm>
        </p:grpSpPr>
        <p:sp>
          <p:nvSpPr>
            <p:cNvPr id="7" name="object 7"/>
            <p:cNvSpPr/>
            <p:nvPr/>
          </p:nvSpPr>
          <p:spPr>
            <a:xfrm>
              <a:off x="838199" y="3332987"/>
              <a:ext cx="10515600" cy="791210"/>
            </a:xfrm>
            <a:custGeom>
              <a:avLst/>
              <a:gdLst/>
              <a:ahLst/>
              <a:cxnLst/>
              <a:rect l="l" t="t" r="r" b="b"/>
              <a:pathLst>
                <a:path w="10515600" h="791210">
                  <a:moveTo>
                    <a:pt x="10383774" y="0"/>
                  </a:moveTo>
                  <a:lnTo>
                    <a:pt x="131825" y="0"/>
                  </a:lnTo>
                  <a:lnTo>
                    <a:pt x="90157" y="6723"/>
                  </a:lnTo>
                  <a:lnTo>
                    <a:pt x="53969" y="25444"/>
                  </a:lnTo>
                  <a:lnTo>
                    <a:pt x="25433" y="53986"/>
                  </a:lnTo>
                  <a:lnTo>
                    <a:pt x="6720" y="90172"/>
                  </a:lnTo>
                  <a:lnTo>
                    <a:pt x="0" y="131825"/>
                  </a:lnTo>
                  <a:lnTo>
                    <a:pt x="0" y="659130"/>
                  </a:lnTo>
                  <a:lnTo>
                    <a:pt x="6720" y="700783"/>
                  </a:lnTo>
                  <a:lnTo>
                    <a:pt x="25433" y="736969"/>
                  </a:lnTo>
                  <a:lnTo>
                    <a:pt x="53969" y="765511"/>
                  </a:lnTo>
                  <a:lnTo>
                    <a:pt x="90157" y="784232"/>
                  </a:lnTo>
                  <a:lnTo>
                    <a:pt x="131825" y="790956"/>
                  </a:lnTo>
                  <a:lnTo>
                    <a:pt x="10383774" y="790956"/>
                  </a:lnTo>
                  <a:lnTo>
                    <a:pt x="10425427" y="784232"/>
                  </a:lnTo>
                  <a:lnTo>
                    <a:pt x="10461613" y="765511"/>
                  </a:lnTo>
                  <a:lnTo>
                    <a:pt x="10490155" y="736969"/>
                  </a:lnTo>
                  <a:lnTo>
                    <a:pt x="10508876" y="700783"/>
                  </a:lnTo>
                  <a:lnTo>
                    <a:pt x="10515600" y="659130"/>
                  </a:lnTo>
                  <a:lnTo>
                    <a:pt x="10515600" y="131825"/>
                  </a:lnTo>
                  <a:lnTo>
                    <a:pt x="10508876" y="90172"/>
                  </a:lnTo>
                  <a:lnTo>
                    <a:pt x="10490155" y="53986"/>
                  </a:lnTo>
                  <a:lnTo>
                    <a:pt x="10461613" y="25444"/>
                  </a:lnTo>
                  <a:lnTo>
                    <a:pt x="10425427" y="6723"/>
                  </a:lnTo>
                  <a:lnTo>
                    <a:pt x="1038377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8199" y="3332987"/>
              <a:ext cx="10515600" cy="791210"/>
            </a:xfrm>
            <a:custGeom>
              <a:avLst/>
              <a:gdLst/>
              <a:ahLst/>
              <a:cxnLst/>
              <a:rect l="l" t="t" r="r" b="b"/>
              <a:pathLst>
                <a:path w="10515600" h="791210">
                  <a:moveTo>
                    <a:pt x="0" y="131825"/>
                  </a:moveTo>
                  <a:lnTo>
                    <a:pt x="6720" y="90172"/>
                  </a:lnTo>
                  <a:lnTo>
                    <a:pt x="25433" y="53986"/>
                  </a:lnTo>
                  <a:lnTo>
                    <a:pt x="53969" y="25444"/>
                  </a:lnTo>
                  <a:lnTo>
                    <a:pt x="90157" y="6723"/>
                  </a:lnTo>
                  <a:lnTo>
                    <a:pt x="131825" y="0"/>
                  </a:lnTo>
                  <a:lnTo>
                    <a:pt x="10383774" y="0"/>
                  </a:lnTo>
                  <a:lnTo>
                    <a:pt x="10425427" y="6723"/>
                  </a:lnTo>
                  <a:lnTo>
                    <a:pt x="10461613" y="25444"/>
                  </a:lnTo>
                  <a:lnTo>
                    <a:pt x="10490155" y="53986"/>
                  </a:lnTo>
                  <a:lnTo>
                    <a:pt x="10508876" y="90172"/>
                  </a:lnTo>
                  <a:lnTo>
                    <a:pt x="10515600" y="131825"/>
                  </a:lnTo>
                  <a:lnTo>
                    <a:pt x="10515600" y="659130"/>
                  </a:lnTo>
                  <a:lnTo>
                    <a:pt x="10508876" y="700783"/>
                  </a:lnTo>
                  <a:lnTo>
                    <a:pt x="10490155" y="736969"/>
                  </a:lnTo>
                  <a:lnTo>
                    <a:pt x="10461613" y="765511"/>
                  </a:lnTo>
                  <a:lnTo>
                    <a:pt x="10425427" y="784232"/>
                  </a:lnTo>
                  <a:lnTo>
                    <a:pt x="10383774" y="790956"/>
                  </a:lnTo>
                  <a:lnTo>
                    <a:pt x="131825" y="790956"/>
                  </a:lnTo>
                  <a:lnTo>
                    <a:pt x="90157" y="784232"/>
                  </a:lnTo>
                  <a:lnTo>
                    <a:pt x="53969" y="765511"/>
                  </a:lnTo>
                  <a:lnTo>
                    <a:pt x="25433" y="736969"/>
                  </a:lnTo>
                  <a:lnTo>
                    <a:pt x="6720" y="700783"/>
                  </a:lnTo>
                  <a:lnTo>
                    <a:pt x="0" y="659130"/>
                  </a:lnTo>
                  <a:lnTo>
                    <a:pt x="0" y="131825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32103" y="4663440"/>
            <a:ext cx="10528300" cy="805180"/>
            <a:chOff x="832103" y="4663440"/>
            <a:chExt cx="10528300" cy="805180"/>
          </a:xfrm>
        </p:grpSpPr>
        <p:sp>
          <p:nvSpPr>
            <p:cNvPr id="10" name="object 10"/>
            <p:cNvSpPr/>
            <p:nvPr/>
          </p:nvSpPr>
          <p:spPr>
            <a:xfrm>
              <a:off x="838199" y="4669536"/>
              <a:ext cx="10515600" cy="792480"/>
            </a:xfrm>
            <a:custGeom>
              <a:avLst/>
              <a:gdLst/>
              <a:ahLst/>
              <a:cxnLst/>
              <a:rect l="l" t="t" r="r" b="b"/>
              <a:pathLst>
                <a:path w="10515600" h="792479">
                  <a:moveTo>
                    <a:pt x="10383520" y="0"/>
                  </a:moveTo>
                  <a:lnTo>
                    <a:pt x="132080" y="0"/>
                  </a:lnTo>
                  <a:lnTo>
                    <a:pt x="90331" y="6738"/>
                  </a:lnTo>
                  <a:lnTo>
                    <a:pt x="54073" y="25497"/>
                  </a:lnTo>
                  <a:lnTo>
                    <a:pt x="25482" y="54095"/>
                  </a:lnTo>
                  <a:lnTo>
                    <a:pt x="6733" y="90350"/>
                  </a:lnTo>
                  <a:lnTo>
                    <a:pt x="0" y="132080"/>
                  </a:lnTo>
                  <a:lnTo>
                    <a:pt x="0" y="660400"/>
                  </a:lnTo>
                  <a:lnTo>
                    <a:pt x="6733" y="702129"/>
                  </a:lnTo>
                  <a:lnTo>
                    <a:pt x="25482" y="738384"/>
                  </a:lnTo>
                  <a:lnTo>
                    <a:pt x="54073" y="766982"/>
                  </a:lnTo>
                  <a:lnTo>
                    <a:pt x="90331" y="785741"/>
                  </a:lnTo>
                  <a:lnTo>
                    <a:pt x="132080" y="792479"/>
                  </a:lnTo>
                  <a:lnTo>
                    <a:pt x="10383520" y="792479"/>
                  </a:lnTo>
                  <a:lnTo>
                    <a:pt x="10425249" y="785741"/>
                  </a:lnTo>
                  <a:lnTo>
                    <a:pt x="10461504" y="766982"/>
                  </a:lnTo>
                  <a:lnTo>
                    <a:pt x="10490102" y="738384"/>
                  </a:lnTo>
                  <a:lnTo>
                    <a:pt x="10508861" y="702129"/>
                  </a:lnTo>
                  <a:lnTo>
                    <a:pt x="10515600" y="660400"/>
                  </a:lnTo>
                  <a:lnTo>
                    <a:pt x="10515600" y="132080"/>
                  </a:lnTo>
                  <a:lnTo>
                    <a:pt x="10508861" y="90350"/>
                  </a:lnTo>
                  <a:lnTo>
                    <a:pt x="10490102" y="54095"/>
                  </a:lnTo>
                  <a:lnTo>
                    <a:pt x="10461504" y="25497"/>
                  </a:lnTo>
                  <a:lnTo>
                    <a:pt x="10425249" y="6738"/>
                  </a:lnTo>
                  <a:lnTo>
                    <a:pt x="1038352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38199" y="4669536"/>
              <a:ext cx="10515600" cy="792480"/>
            </a:xfrm>
            <a:custGeom>
              <a:avLst/>
              <a:gdLst/>
              <a:ahLst/>
              <a:cxnLst/>
              <a:rect l="l" t="t" r="r" b="b"/>
              <a:pathLst>
                <a:path w="10515600" h="792479">
                  <a:moveTo>
                    <a:pt x="0" y="132080"/>
                  </a:moveTo>
                  <a:lnTo>
                    <a:pt x="6733" y="90350"/>
                  </a:lnTo>
                  <a:lnTo>
                    <a:pt x="25482" y="54095"/>
                  </a:lnTo>
                  <a:lnTo>
                    <a:pt x="54073" y="25497"/>
                  </a:lnTo>
                  <a:lnTo>
                    <a:pt x="90331" y="6738"/>
                  </a:lnTo>
                  <a:lnTo>
                    <a:pt x="132080" y="0"/>
                  </a:lnTo>
                  <a:lnTo>
                    <a:pt x="10383520" y="0"/>
                  </a:lnTo>
                  <a:lnTo>
                    <a:pt x="10425249" y="6738"/>
                  </a:lnTo>
                  <a:lnTo>
                    <a:pt x="10461504" y="25497"/>
                  </a:lnTo>
                  <a:lnTo>
                    <a:pt x="10490102" y="54095"/>
                  </a:lnTo>
                  <a:lnTo>
                    <a:pt x="10508861" y="90350"/>
                  </a:lnTo>
                  <a:lnTo>
                    <a:pt x="10515600" y="132080"/>
                  </a:lnTo>
                  <a:lnTo>
                    <a:pt x="10515600" y="660400"/>
                  </a:lnTo>
                  <a:lnTo>
                    <a:pt x="10508861" y="702129"/>
                  </a:lnTo>
                  <a:lnTo>
                    <a:pt x="10490102" y="738384"/>
                  </a:lnTo>
                  <a:lnTo>
                    <a:pt x="10461504" y="766982"/>
                  </a:lnTo>
                  <a:lnTo>
                    <a:pt x="10425249" y="785741"/>
                  </a:lnTo>
                  <a:lnTo>
                    <a:pt x="10383520" y="792479"/>
                  </a:lnTo>
                  <a:lnTo>
                    <a:pt x="132080" y="792479"/>
                  </a:lnTo>
                  <a:lnTo>
                    <a:pt x="90331" y="785741"/>
                  </a:lnTo>
                  <a:lnTo>
                    <a:pt x="54073" y="766982"/>
                  </a:lnTo>
                  <a:lnTo>
                    <a:pt x="25482" y="738384"/>
                  </a:lnTo>
                  <a:lnTo>
                    <a:pt x="6733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12191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90091" y="1847366"/>
            <a:ext cx="9912350" cy="4011295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 sz="3300" spc="-45">
                <a:solidFill>
                  <a:srgbClr val="FFFFFF"/>
                </a:solidFill>
                <a:latin typeface="Carlito"/>
                <a:cs typeface="Carlito"/>
              </a:rPr>
              <a:t>Top-down</a:t>
            </a:r>
            <a:endParaRPr sz="3300">
              <a:latin typeface="Carlito"/>
              <a:cs typeface="Carlito"/>
            </a:endParaRPr>
          </a:p>
          <a:p>
            <a:pPr marL="410209" indent="-229235">
              <a:lnSpc>
                <a:spcPct val="100000"/>
              </a:lnSpc>
              <a:spcBef>
                <a:spcPts val="1425"/>
              </a:spcBef>
              <a:buChar char="•"/>
              <a:tabLst>
                <a:tab pos="410845" algn="l"/>
              </a:tabLst>
            </a:pPr>
            <a:r>
              <a:rPr dirty="0" sz="2600" spc="-5">
                <a:latin typeface="Carlito"/>
                <a:cs typeface="Carlito"/>
              </a:rPr>
              <a:t>Starts </a:t>
            </a:r>
            <a:r>
              <a:rPr dirty="0" sz="2600">
                <a:latin typeface="Carlito"/>
                <a:cs typeface="Carlito"/>
              </a:rPr>
              <a:t>with the </a:t>
            </a:r>
            <a:r>
              <a:rPr dirty="0" sz="2600" spc="-15">
                <a:latin typeface="Carlito"/>
                <a:cs typeface="Carlito"/>
              </a:rPr>
              <a:t>root </a:t>
            </a:r>
            <a:r>
              <a:rPr dirty="0" sz="2600">
                <a:latin typeface="Carlito"/>
                <a:cs typeface="Carlito"/>
              </a:rPr>
              <a:t>and </a:t>
            </a:r>
            <a:r>
              <a:rPr dirty="0" sz="2600" spc="-20">
                <a:latin typeface="Carlito"/>
                <a:cs typeface="Carlito"/>
              </a:rPr>
              <a:t>grows </a:t>
            </a:r>
            <a:r>
              <a:rPr dirty="0" sz="2600">
                <a:latin typeface="Carlito"/>
                <a:cs typeface="Carlito"/>
              </a:rPr>
              <a:t>the </a:t>
            </a:r>
            <a:r>
              <a:rPr dirty="0" sz="2600" spc="-10">
                <a:latin typeface="Carlito"/>
                <a:cs typeface="Carlito"/>
              </a:rPr>
              <a:t>tree </a:t>
            </a:r>
            <a:r>
              <a:rPr dirty="0" sz="2600" spc="-20">
                <a:latin typeface="Carlito"/>
                <a:cs typeface="Carlito"/>
              </a:rPr>
              <a:t>toward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leaves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3300" spc="-15">
                <a:solidFill>
                  <a:srgbClr val="FFFFFF"/>
                </a:solidFill>
                <a:latin typeface="Carlito"/>
                <a:cs typeface="Carlito"/>
              </a:rPr>
              <a:t>Bottom-up</a:t>
            </a:r>
            <a:endParaRPr sz="3300">
              <a:latin typeface="Carlito"/>
              <a:cs typeface="Carlito"/>
            </a:endParaRPr>
          </a:p>
          <a:p>
            <a:pPr marL="410209" indent="-229235">
              <a:lnSpc>
                <a:spcPct val="100000"/>
              </a:lnSpc>
              <a:spcBef>
                <a:spcPts val="1420"/>
              </a:spcBef>
              <a:buChar char="•"/>
              <a:tabLst>
                <a:tab pos="410845" algn="l"/>
              </a:tabLst>
            </a:pPr>
            <a:r>
              <a:rPr dirty="0" sz="2600" spc="-5">
                <a:latin typeface="Carlito"/>
                <a:cs typeface="Carlito"/>
              </a:rPr>
              <a:t>Starts </a:t>
            </a:r>
            <a:r>
              <a:rPr dirty="0" sz="2600">
                <a:latin typeface="Carlito"/>
                <a:cs typeface="Carlito"/>
              </a:rPr>
              <a:t>with the </a:t>
            </a:r>
            <a:r>
              <a:rPr dirty="0" sz="2600" spc="-15">
                <a:latin typeface="Carlito"/>
                <a:cs typeface="Carlito"/>
              </a:rPr>
              <a:t>leaves </a:t>
            </a:r>
            <a:r>
              <a:rPr dirty="0" sz="2600">
                <a:latin typeface="Carlito"/>
                <a:cs typeface="Carlito"/>
              </a:rPr>
              <a:t>and </a:t>
            </a:r>
            <a:r>
              <a:rPr dirty="0" sz="2600" spc="-15">
                <a:latin typeface="Carlito"/>
                <a:cs typeface="Carlito"/>
              </a:rPr>
              <a:t>grow </a:t>
            </a:r>
            <a:r>
              <a:rPr dirty="0" sz="2600">
                <a:latin typeface="Carlito"/>
                <a:cs typeface="Carlito"/>
              </a:rPr>
              <a:t>the </a:t>
            </a:r>
            <a:r>
              <a:rPr dirty="0" sz="2600" spc="-10">
                <a:latin typeface="Carlito"/>
                <a:cs typeface="Carlito"/>
              </a:rPr>
              <a:t>tree </a:t>
            </a:r>
            <a:r>
              <a:rPr dirty="0" sz="2600" spc="-20">
                <a:latin typeface="Carlito"/>
                <a:cs typeface="Carlito"/>
              </a:rPr>
              <a:t>toward </a:t>
            </a: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root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3300" spc="-15">
                <a:solidFill>
                  <a:srgbClr val="FFFFFF"/>
                </a:solidFill>
                <a:latin typeface="Carlito"/>
                <a:cs typeface="Carlito"/>
              </a:rPr>
              <a:t>Universal</a:t>
            </a:r>
            <a:endParaRPr sz="3300">
              <a:latin typeface="Carlito"/>
              <a:cs typeface="Carlito"/>
            </a:endParaRPr>
          </a:p>
          <a:p>
            <a:pPr marL="410209" indent="-229235">
              <a:lnSpc>
                <a:spcPct val="100000"/>
              </a:lnSpc>
              <a:spcBef>
                <a:spcPts val="1425"/>
              </a:spcBef>
              <a:buChar char="•"/>
              <a:tabLst>
                <a:tab pos="410845" algn="l"/>
              </a:tabLst>
            </a:pPr>
            <a:r>
              <a:rPr dirty="0" sz="2600" spc="-10">
                <a:latin typeface="Carlito"/>
                <a:cs typeface="Carlito"/>
              </a:rPr>
              <a:t>More general </a:t>
            </a:r>
            <a:r>
              <a:rPr dirty="0" sz="2600" spc="-5">
                <a:latin typeface="Carlito"/>
                <a:cs typeface="Carlito"/>
              </a:rPr>
              <a:t>algorithms, but </a:t>
            </a:r>
            <a:r>
              <a:rPr dirty="0" sz="2600" spc="-10">
                <a:latin typeface="Carlito"/>
                <a:cs typeface="Carlito"/>
              </a:rPr>
              <a:t>inefficient </a:t>
            </a:r>
            <a:r>
              <a:rPr dirty="0" sz="2600" spc="-15">
                <a:latin typeface="Carlito"/>
                <a:cs typeface="Carlito"/>
              </a:rPr>
              <a:t>to </a:t>
            </a:r>
            <a:r>
              <a:rPr dirty="0" sz="2600" spc="-5">
                <a:latin typeface="Carlito"/>
                <a:cs typeface="Carlito"/>
              </a:rPr>
              <a:t>use </a:t>
            </a:r>
            <a:r>
              <a:rPr dirty="0" sz="2600">
                <a:latin typeface="Carlito"/>
                <a:cs typeface="Carlito"/>
              </a:rPr>
              <a:t>in </a:t>
            </a:r>
            <a:r>
              <a:rPr dirty="0" sz="2600" spc="-10">
                <a:latin typeface="Carlito"/>
                <a:cs typeface="Carlito"/>
              </a:rPr>
              <a:t>production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compilers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2734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5"/>
              <a:t>Error</a:t>
            </a:r>
            <a:r>
              <a:rPr dirty="0" spc="-425"/>
              <a:t> </a:t>
            </a:r>
            <a:r>
              <a:rPr dirty="0" spc="-20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9563100" cy="363791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0">
                <a:latin typeface="Carlito"/>
                <a:cs typeface="Carlito"/>
              </a:rPr>
              <a:t>scanner </a:t>
            </a:r>
            <a:r>
              <a:rPr dirty="0" sz="2800" spc="-5">
                <a:latin typeface="Carlito"/>
                <a:cs typeface="Carlito"/>
              </a:rPr>
              <a:t>cannot </a:t>
            </a:r>
            <a:r>
              <a:rPr dirty="0" sz="2800" spc="-10">
                <a:latin typeface="Carlito"/>
                <a:cs typeface="Carlito"/>
              </a:rPr>
              <a:t>deal </a:t>
            </a:r>
            <a:r>
              <a:rPr dirty="0" sz="2800" spc="-5">
                <a:latin typeface="Carlito"/>
                <a:cs typeface="Carlito"/>
              </a:rPr>
              <a:t>with all</a:t>
            </a:r>
            <a:r>
              <a:rPr dirty="0" sz="2800" spc="8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errors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Common </a:t>
            </a:r>
            <a:r>
              <a:rPr dirty="0" sz="2800" spc="-15">
                <a:latin typeface="Carlito"/>
                <a:cs typeface="Carlito"/>
              </a:rPr>
              <a:t>source </a:t>
            </a:r>
            <a:r>
              <a:rPr dirty="0" sz="2800" spc="-5">
                <a:latin typeface="Carlito"/>
                <a:cs typeface="Carlito"/>
              </a:rPr>
              <a:t>of </a:t>
            </a:r>
            <a:r>
              <a:rPr dirty="0" sz="2800" spc="-15">
                <a:latin typeface="Carlito"/>
                <a:cs typeface="Carlito"/>
              </a:rPr>
              <a:t>programming</a:t>
            </a:r>
            <a:r>
              <a:rPr dirty="0" sz="2800" spc="95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errors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0">
                <a:latin typeface="Carlito"/>
                <a:cs typeface="Carlito"/>
              </a:rPr>
              <a:t>Lexical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errors</a:t>
            </a:r>
            <a:endParaRPr sz="24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e.g., </a:t>
            </a:r>
            <a:r>
              <a:rPr dirty="0" sz="2000" spc="-10">
                <a:latin typeface="Carlito"/>
                <a:cs typeface="Carlito"/>
              </a:rPr>
              <a:t>illegal characters, </a:t>
            </a:r>
            <a:r>
              <a:rPr dirty="0" sz="2000" spc="-5">
                <a:latin typeface="Carlito"/>
                <a:cs typeface="Carlito"/>
              </a:rPr>
              <a:t>missing quotes </a:t>
            </a:r>
            <a:r>
              <a:rPr dirty="0" sz="2000" spc="-10">
                <a:latin typeface="Carlito"/>
                <a:cs typeface="Carlito"/>
              </a:rPr>
              <a:t>around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strings</a:t>
            </a:r>
            <a:endParaRPr sz="20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0">
                <a:latin typeface="Carlito"/>
                <a:cs typeface="Carlito"/>
              </a:rPr>
              <a:t>Syntactic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errors</a:t>
            </a:r>
            <a:endParaRPr sz="24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e.g., </a:t>
            </a:r>
            <a:r>
              <a:rPr dirty="0" sz="2000" spc="-5">
                <a:latin typeface="Carlito"/>
                <a:cs typeface="Carlito"/>
              </a:rPr>
              <a:t>misspelled </a:t>
            </a:r>
            <a:r>
              <a:rPr dirty="0" sz="2000" spc="-15">
                <a:latin typeface="Carlito"/>
                <a:cs typeface="Carlito"/>
              </a:rPr>
              <a:t>keywords, </a:t>
            </a:r>
            <a:r>
              <a:rPr dirty="0" sz="2000" spc="-5">
                <a:latin typeface="Carlito"/>
                <a:cs typeface="Carlito"/>
              </a:rPr>
              <a:t>misplaced semicolons or </a:t>
            </a:r>
            <a:r>
              <a:rPr dirty="0" sz="2000" spc="-20">
                <a:latin typeface="Carlito"/>
                <a:cs typeface="Carlito"/>
              </a:rPr>
              <a:t>extra </a:t>
            </a:r>
            <a:r>
              <a:rPr dirty="0" sz="2000" spc="-5">
                <a:latin typeface="Carlito"/>
                <a:cs typeface="Carlito"/>
              </a:rPr>
              <a:t>or missing</a:t>
            </a:r>
            <a:r>
              <a:rPr dirty="0" sz="2000" spc="9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braces</a:t>
            </a:r>
            <a:endParaRPr sz="20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>
                <a:latin typeface="Carlito"/>
                <a:cs typeface="Carlito"/>
              </a:rPr>
              <a:t>Semantic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errors</a:t>
            </a:r>
            <a:endParaRPr sz="24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e.g., type </a:t>
            </a:r>
            <a:r>
              <a:rPr dirty="0" sz="2000" spc="-10">
                <a:latin typeface="Carlito"/>
                <a:cs typeface="Carlito"/>
              </a:rPr>
              <a:t>mismatches </a:t>
            </a:r>
            <a:r>
              <a:rPr dirty="0" sz="2000" spc="-5">
                <a:latin typeface="Carlito"/>
                <a:cs typeface="Carlito"/>
              </a:rPr>
              <a:t>between </a:t>
            </a:r>
            <a:r>
              <a:rPr dirty="0" sz="2000" spc="-20">
                <a:latin typeface="Carlito"/>
                <a:cs typeface="Carlito"/>
              </a:rPr>
              <a:t>operators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operands, undeclared</a:t>
            </a:r>
            <a:r>
              <a:rPr dirty="0" sz="2000" spc="8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variables</a:t>
            </a:r>
            <a:endParaRPr sz="20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0">
                <a:latin typeface="Carlito"/>
                <a:cs typeface="Carlito"/>
              </a:rPr>
              <a:t>Logical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errors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823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Handling</a:t>
            </a:r>
            <a:r>
              <a:rPr dirty="0" spc="-375"/>
              <a:t> </a:t>
            </a:r>
            <a:r>
              <a:rPr dirty="0" spc="-185"/>
              <a:t>Errors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837944"/>
            <a:ext cx="10528300" cy="1024255"/>
            <a:chOff x="832103" y="1837944"/>
            <a:chExt cx="10528300" cy="1024255"/>
          </a:xfrm>
        </p:grpSpPr>
        <p:sp>
          <p:nvSpPr>
            <p:cNvPr id="4" name="object 4"/>
            <p:cNvSpPr/>
            <p:nvPr/>
          </p:nvSpPr>
          <p:spPr>
            <a:xfrm>
              <a:off x="838199" y="1844040"/>
              <a:ext cx="10515600" cy="1012190"/>
            </a:xfrm>
            <a:custGeom>
              <a:avLst/>
              <a:gdLst/>
              <a:ahLst/>
              <a:cxnLst/>
              <a:rect l="l" t="t" r="r" b="b"/>
              <a:pathLst>
                <a:path w="10515600" h="1012189">
                  <a:moveTo>
                    <a:pt x="10346944" y="0"/>
                  </a:moveTo>
                  <a:lnTo>
                    <a:pt x="168656" y="0"/>
                  </a:lnTo>
                  <a:lnTo>
                    <a:pt x="123822" y="6028"/>
                  </a:lnTo>
                  <a:lnTo>
                    <a:pt x="83534" y="23038"/>
                  </a:lnTo>
                  <a:lnTo>
                    <a:pt x="49399" y="49418"/>
                  </a:lnTo>
                  <a:lnTo>
                    <a:pt x="23027" y="83556"/>
                  </a:lnTo>
                  <a:lnTo>
                    <a:pt x="6024" y="123839"/>
                  </a:lnTo>
                  <a:lnTo>
                    <a:pt x="0" y="168656"/>
                  </a:lnTo>
                  <a:lnTo>
                    <a:pt x="0" y="843280"/>
                  </a:lnTo>
                  <a:lnTo>
                    <a:pt x="6024" y="888096"/>
                  </a:lnTo>
                  <a:lnTo>
                    <a:pt x="23027" y="928379"/>
                  </a:lnTo>
                  <a:lnTo>
                    <a:pt x="49399" y="962517"/>
                  </a:lnTo>
                  <a:lnTo>
                    <a:pt x="83534" y="988897"/>
                  </a:lnTo>
                  <a:lnTo>
                    <a:pt x="123822" y="1005907"/>
                  </a:lnTo>
                  <a:lnTo>
                    <a:pt x="168656" y="1011936"/>
                  </a:lnTo>
                  <a:lnTo>
                    <a:pt x="10346944" y="1011936"/>
                  </a:lnTo>
                  <a:lnTo>
                    <a:pt x="10391760" y="1005907"/>
                  </a:lnTo>
                  <a:lnTo>
                    <a:pt x="10432043" y="988897"/>
                  </a:lnTo>
                  <a:lnTo>
                    <a:pt x="10466181" y="962517"/>
                  </a:lnTo>
                  <a:lnTo>
                    <a:pt x="10492561" y="928379"/>
                  </a:lnTo>
                  <a:lnTo>
                    <a:pt x="10509571" y="888096"/>
                  </a:lnTo>
                  <a:lnTo>
                    <a:pt x="10515600" y="843280"/>
                  </a:lnTo>
                  <a:lnTo>
                    <a:pt x="10515600" y="168656"/>
                  </a:lnTo>
                  <a:lnTo>
                    <a:pt x="10509571" y="123839"/>
                  </a:lnTo>
                  <a:lnTo>
                    <a:pt x="10492561" y="83556"/>
                  </a:lnTo>
                  <a:lnTo>
                    <a:pt x="10466181" y="49418"/>
                  </a:lnTo>
                  <a:lnTo>
                    <a:pt x="10432043" y="23038"/>
                  </a:lnTo>
                  <a:lnTo>
                    <a:pt x="10391760" y="6028"/>
                  </a:lnTo>
                  <a:lnTo>
                    <a:pt x="1034694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199" y="1844040"/>
              <a:ext cx="10515600" cy="1012190"/>
            </a:xfrm>
            <a:custGeom>
              <a:avLst/>
              <a:gdLst/>
              <a:ahLst/>
              <a:cxnLst/>
              <a:rect l="l" t="t" r="r" b="b"/>
              <a:pathLst>
                <a:path w="10515600" h="1012189">
                  <a:moveTo>
                    <a:pt x="0" y="168656"/>
                  </a:moveTo>
                  <a:lnTo>
                    <a:pt x="6024" y="123839"/>
                  </a:lnTo>
                  <a:lnTo>
                    <a:pt x="23027" y="83556"/>
                  </a:lnTo>
                  <a:lnTo>
                    <a:pt x="49399" y="49418"/>
                  </a:lnTo>
                  <a:lnTo>
                    <a:pt x="83534" y="23038"/>
                  </a:lnTo>
                  <a:lnTo>
                    <a:pt x="123822" y="6028"/>
                  </a:lnTo>
                  <a:lnTo>
                    <a:pt x="168656" y="0"/>
                  </a:lnTo>
                  <a:lnTo>
                    <a:pt x="10346944" y="0"/>
                  </a:lnTo>
                  <a:lnTo>
                    <a:pt x="10391760" y="6028"/>
                  </a:lnTo>
                  <a:lnTo>
                    <a:pt x="10432043" y="23038"/>
                  </a:lnTo>
                  <a:lnTo>
                    <a:pt x="10466181" y="49418"/>
                  </a:lnTo>
                  <a:lnTo>
                    <a:pt x="10492561" y="83556"/>
                  </a:lnTo>
                  <a:lnTo>
                    <a:pt x="10509571" y="123839"/>
                  </a:lnTo>
                  <a:lnTo>
                    <a:pt x="10515600" y="168656"/>
                  </a:lnTo>
                  <a:lnTo>
                    <a:pt x="10515600" y="843280"/>
                  </a:lnTo>
                  <a:lnTo>
                    <a:pt x="10509571" y="888096"/>
                  </a:lnTo>
                  <a:lnTo>
                    <a:pt x="10492561" y="928379"/>
                  </a:lnTo>
                  <a:lnTo>
                    <a:pt x="10466181" y="962517"/>
                  </a:lnTo>
                  <a:lnTo>
                    <a:pt x="10432043" y="988897"/>
                  </a:lnTo>
                  <a:lnTo>
                    <a:pt x="10391760" y="1005907"/>
                  </a:lnTo>
                  <a:lnTo>
                    <a:pt x="10346944" y="1011936"/>
                  </a:lnTo>
                  <a:lnTo>
                    <a:pt x="168656" y="1011936"/>
                  </a:lnTo>
                  <a:lnTo>
                    <a:pt x="123822" y="1005907"/>
                  </a:lnTo>
                  <a:lnTo>
                    <a:pt x="83534" y="988897"/>
                  </a:lnTo>
                  <a:lnTo>
                    <a:pt x="49399" y="962517"/>
                  </a:lnTo>
                  <a:lnTo>
                    <a:pt x="23027" y="928379"/>
                  </a:lnTo>
                  <a:lnTo>
                    <a:pt x="6024" y="888096"/>
                  </a:lnTo>
                  <a:lnTo>
                    <a:pt x="0" y="843280"/>
                  </a:lnTo>
                  <a:lnTo>
                    <a:pt x="0" y="168656"/>
                  </a:lnTo>
                  <a:close/>
                </a:path>
              </a:pathLst>
            </a:custGeom>
            <a:ln w="12191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32103" y="3995928"/>
            <a:ext cx="10528300" cy="1022985"/>
            <a:chOff x="832103" y="3995928"/>
            <a:chExt cx="10528300" cy="1022985"/>
          </a:xfrm>
        </p:grpSpPr>
        <p:sp>
          <p:nvSpPr>
            <p:cNvPr id="7" name="object 7"/>
            <p:cNvSpPr/>
            <p:nvPr/>
          </p:nvSpPr>
          <p:spPr>
            <a:xfrm>
              <a:off x="838199" y="4002024"/>
              <a:ext cx="10515600" cy="1010919"/>
            </a:xfrm>
            <a:custGeom>
              <a:avLst/>
              <a:gdLst/>
              <a:ahLst/>
              <a:cxnLst/>
              <a:rect l="l" t="t" r="r" b="b"/>
              <a:pathLst>
                <a:path w="10515600" h="1010920">
                  <a:moveTo>
                    <a:pt x="10347198" y="0"/>
                  </a:moveTo>
                  <a:lnTo>
                    <a:pt x="168402" y="0"/>
                  </a:lnTo>
                  <a:lnTo>
                    <a:pt x="123635" y="6018"/>
                  </a:lnTo>
                  <a:lnTo>
                    <a:pt x="83407" y="23001"/>
                  </a:lnTo>
                  <a:lnTo>
                    <a:pt x="49325" y="49339"/>
                  </a:lnTo>
                  <a:lnTo>
                    <a:pt x="22992" y="83424"/>
                  </a:lnTo>
                  <a:lnTo>
                    <a:pt x="6015" y="123648"/>
                  </a:lnTo>
                  <a:lnTo>
                    <a:pt x="0" y="168401"/>
                  </a:lnTo>
                  <a:lnTo>
                    <a:pt x="0" y="842009"/>
                  </a:lnTo>
                  <a:lnTo>
                    <a:pt x="6015" y="886763"/>
                  </a:lnTo>
                  <a:lnTo>
                    <a:pt x="22992" y="926987"/>
                  </a:lnTo>
                  <a:lnTo>
                    <a:pt x="49325" y="961072"/>
                  </a:lnTo>
                  <a:lnTo>
                    <a:pt x="83407" y="987410"/>
                  </a:lnTo>
                  <a:lnTo>
                    <a:pt x="123635" y="1004393"/>
                  </a:lnTo>
                  <a:lnTo>
                    <a:pt x="168402" y="1010412"/>
                  </a:lnTo>
                  <a:lnTo>
                    <a:pt x="10347198" y="1010412"/>
                  </a:lnTo>
                  <a:lnTo>
                    <a:pt x="10391951" y="1004393"/>
                  </a:lnTo>
                  <a:lnTo>
                    <a:pt x="10432175" y="987410"/>
                  </a:lnTo>
                  <a:lnTo>
                    <a:pt x="10466260" y="961072"/>
                  </a:lnTo>
                  <a:lnTo>
                    <a:pt x="10492598" y="926987"/>
                  </a:lnTo>
                  <a:lnTo>
                    <a:pt x="10509581" y="886763"/>
                  </a:lnTo>
                  <a:lnTo>
                    <a:pt x="10515600" y="842009"/>
                  </a:lnTo>
                  <a:lnTo>
                    <a:pt x="10515600" y="168401"/>
                  </a:lnTo>
                  <a:lnTo>
                    <a:pt x="10509581" y="123648"/>
                  </a:lnTo>
                  <a:lnTo>
                    <a:pt x="10492598" y="83424"/>
                  </a:lnTo>
                  <a:lnTo>
                    <a:pt x="10466260" y="49339"/>
                  </a:lnTo>
                  <a:lnTo>
                    <a:pt x="10432175" y="23001"/>
                  </a:lnTo>
                  <a:lnTo>
                    <a:pt x="10391951" y="6018"/>
                  </a:lnTo>
                  <a:lnTo>
                    <a:pt x="1034719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8199" y="4002024"/>
              <a:ext cx="10515600" cy="1010919"/>
            </a:xfrm>
            <a:custGeom>
              <a:avLst/>
              <a:gdLst/>
              <a:ahLst/>
              <a:cxnLst/>
              <a:rect l="l" t="t" r="r" b="b"/>
              <a:pathLst>
                <a:path w="10515600" h="1010920">
                  <a:moveTo>
                    <a:pt x="0" y="168401"/>
                  </a:moveTo>
                  <a:lnTo>
                    <a:pt x="6015" y="123648"/>
                  </a:lnTo>
                  <a:lnTo>
                    <a:pt x="22992" y="83424"/>
                  </a:lnTo>
                  <a:lnTo>
                    <a:pt x="49325" y="49339"/>
                  </a:lnTo>
                  <a:lnTo>
                    <a:pt x="83407" y="23001"/>
                  </a:lnTo>
                  <a:lnTo>
                    <a:pt x="123635" y="6018"/>
                  </a:lnTo>
                  <a:lnTo>
                    <a:pt x="168402" y="0"/>
                  </a:lnTo>
                  <a:lnTo>
                    <a:pt x="10347198" y="0"/>
                  </a:lnTo>
                  <a:lnTo>
                    <a:pt x="10391951" y="6018"/>
                  </a:lnTo>
                  <a:lnTo>
                    <a:pt x="10432175" y="23001"/>
                  </a:lnTo>
                  <a:lnTo>
                    <a:pt x="10466260" y="49339"/>
                  </a:lnTo>
                  <a:lnTo>
                    <a:pt x="10492598" y="83424"/>
                  </a:lnTo>
                  <a:lnTo>
                    <a:pt x="10509581" y="123648"/>
                  </a:lnTo>
                  <a:lnTo>
                    <a:pt x="10515600" y="168401"/>
                  </a:lnTo>
                  <a:lnTo>
                    <a:pt x="10515600" y="842009"/>
                  </a:lnTo>
                  <a:lnTo>
                    <a:pt x="10509581" y="886763"/>
                  </a:lnTo>
                  <a:lnTo>
                    <a:pt x="10492598" y="926987"/>
                  </a:lnTo>
                  <a:lnTo>
                    <a:pt x="10466260" y="961072"/>
                  </a:lnTo>
                  <a:lnTo>
                    <a:pt x="10432175" y="987410"/>
                  </a:lnTo>
                  <a:lnTo>
                    <a:pt x="10391951" y="1004393"/>
                  </a:lnTo>
                  <a:lnTo>
                    <a:pt x="10347198" y="1010412"/>
                  </a:lnTo>
                  <a:lnTo>
                    <a:pt x="168402" y="1010412"/>
                  </a:lnTo>
                  <a:lnTo>
                    <a:pt x="123635" y="1004393"/>
                  </a:lnTo>
                  <a:lnTo>
                    <a:pt x="83407" y="987410"/>
                  </a:lnTo>
                  <a:lnTo>
                    <a:pt x="49325" y="961072"/>
                  </a:lnTo>
                  <a:lnTo>
                    <a:pt x="22992" y="926987"/>
                  </a:lnTo>
                  <a:lnTo>
                    <a:pt x="6015" y="886763"/>
                  </a:lnTo>
                  <a:lnTo>
                    <a:pt x="0" y="842009"/>
                  </a:lnTo>
                  <a:lnTo>
                    <a:pt x="0" y="168401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6797" y="2044700"/>
            <a:ext cx="10183495" cy="4070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FFFFFF"/>
                </a:solidFill>
                <a:latin typeface="Carlito"/>
                <a:cs typeface="Carlito"/>
              </a:rPr>
              <a:t>Panic-mode</a:t>
            </a:r>
            <a:r>
              <a:rPr dirty="0" sz="32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rlito"/>
                <a:cs typeface="Carlito"/>
              </a:rPr>
              <a:t>recovery</a:t>
            </a:r>
            <a:endParaRPr sz="3200">
              <a:latin typeface="Carlito"/>
              <a:cs typeface="Carlito"/>
            </a:endParaRPr>
          </a:p>
          <a:p>
            <a:pPr marL="403860" marR="753110" indent="-228600">
              <a:lnSpc>
                <a:spcPts val="2640"/>
              </a:lnSpc>
              <a:spcBef>
                <a:spcPts val="2565"/>
              </a:spcBef>
              <a:buChar char="•"/>
              <a:tabLst>
                <a:tab pos="404495" algn="l"/>
              </a:tabLst>
            </a:pPr>
            <a:r>
              <a:rPr dirty="0" sz="2400" spc="-20">
                <a:latin typeface="Carlito"/>
                <a:cs typeface="Carlito"/>
              </a:rPr>
              <a:t>Parser </a:t>
            </a:r>
            <a:r>
              <a:rPr dirty="0" sz="2400" spc="-10">
                <a:latin typeface="Carlito"/>
                <a:cs typeface="Carlito"/>
              </a:rPr>
              <a:t>discards </a:t>
            </a:r>
            <a:r>
              <a:rPr dirty="0" sz="2400">
                <a:latin typeface="Carlito"/>
                <a:cs typeface="Carlito"/>
              </a:rPr>
              <a:t>input </a:t>
            </a:r>
            <a:r>
              <a:rPr dirty="0" sz="2400" spc="-10">
                <a:latin typeface="Carlito"/>
                <a:cs typeface="Carlito"/>
              </a:rPr>
              <a:t>symbols </a:t>
            </a:r>
            <a:r>
              <a:rPr dirty="0" sz="2400" spc="-5">
                <a:latin typeface="Carlito"/>
                <a:cs typeface="Carlito"/>
              </a:rPr>
              <a:t>one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>
                <a:latin typeface="Carlito"/>
                <a:cs typeface="Carlito"/>
              </a:rPr>
              <a:t>a time </a:t>
            </a:r>
            <a:r>
              <a:rPr dirty="0" sz="2400" spc="-10">
                <a:latin typeface="Carlito"/>
                <a:cs typeface="Carlito"/>
              </a:rPr>
              <a:t>until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 b="1">
                <a:latin typeface="Carlito"/>
                <a:cs typeface="Carlito"/>
              </a:rPr>
              <a:t>synchronizing </a:t>
            </a:r>
            <a:r>
              <a:rPr dirty="0" sz="2400" spc="-25">
                <a:latin typeface="Carlito"/>
                <a:cs typeface="Carlito"/>
              </a:rPr>
              <a:t>token </a:t>
            </a:r>
            <a:r>
              <a:rPr dirty="0" sz="2400">
                <a:latin typeface="Carlito"/>
                <a:cs typeface="Carlito"/>
              </a:rPr>
              <a:t>is  </a:t>
            </a:r>
            <a:r>
              <a:rPr dirty="0" sz="2400" spc="-15">
                <a:latin typeface="Carlito"/>
                <a:cs typeface="Carlito"/>
              </a:rPr>
              <a:t>found</a:t>
            </a:r>
            <a:endParaRPr sz="2400">
              <a:latin typeface="Carlito"/>
              <a:cs typeface="Carlito"/>
            </a:endParaRPr>
          </a:p>
          <a:p>
            <a:pPr marL="40386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404495" algn="l"/>
              </a:tabLst>
            </a:pPr>
            <a:r>
              <a:rPr dirty="0" sz="2400" spc="-10">
                <a:latin typeface="Carlito"/>
                <a:cs typeface="Carlito"/>
              </a:rPr>
              <a:t>Synchronizing </a:t>
            </a:r>
            <a:r>
              <a:rPr dirty="0" sz="2400" spc="-20">
                <a:latin typeface="Carlito"/>
                <a:cs typeface="Carlito"/>
              </a:rPr>
              <a:t>tokens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usually </a:t>
            </a:r>
            <a:r>
              <a:rPr dirty="0" sz="2400" spc="-10">
                <a:latin typeface="Carlito"/>
                <a:cs typeface="Carlito"/>
              </a:rPr>
              <a:t>delimiters </a:t>
            </a:r>
            <a:r>
              <a:rPr dirty="0" sz="2400" spc="-15">
                <a:latin typeface="Carlito"/>
                <a:cs typeface="Carlito"/>
              </a:rPr>
              <a:t>(for </a:t>
            </a:r>
            <a:r>
              <a:rPr dirty="0" sz="2400">
                <a:latin typeface="Carlito"/>
                <a:cs typeface="Carlito"/>
              </a:rPr>
              <a:t>e.g., ; </a:t>
            </a:r>
            <a:r>
              <a:rPr dirty="0" sz="2400" spc="-5">
                <a:latin typeface="Carlito"/>
                <a:cs typeface="Carlito"/>
              </a:rPr>
              <a:t>or</a:t>
            </a:r>
            <a:r>
              <a:rPr dirty="0" sz="2400" spc="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})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dirty="0" sz="3200" spc="-10">
                <a:solidFill>
                  <a:srgbClr val="FFFFFF"/>
                </a:solidFill>
                <a:latin typeface="Carlito"/>
                <a:cs typeface="Carlito"/>
              </a:rPr>
              <a:t>Phrase-level</a:t>
            </a:r>
            <a:r>
              <a:rPr dirty="0" sz="32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rlito"/>
                <a:cs typeface="Carlito"/>
              </a:rPr>
              <a:t>recovery</a:t>
            </a:r>
            <a:endParaRPr sz="3200">
              <a:latin typeface="Carlito"/>
              <a:cs typeface="Carlito"/>
            </a:endParaRPr>
          </a:p>
          <a:p>
            <a:pPr marL="403860" indent="-229235">
              <a:lnSpc>
                <a:spcPct val="100000"/>
              </a:lnSpc>
              <a:spcBef>
                <a:spcPts val="2280"/>
              </a:spcBef>
              <a:buChar char="•"/>
              <a:tabLst>
                <a:tab pos="404495" algn="l"/>
              </a:tabLst>
            </a:pPr>
            <a:r>
              <a:rPr dirty="0" sz="2400" spc="-20">
                <a:latin typeface="Carlito"/>
                <a:cs typeface="Carlito"/>
              </a:rPr>
              <a:t>Perform </a:t>
            </a:r>
            <a:r>
              <a:rPr dirty="0" sz="2400" spc="-5">
                <a:latin typeface="Carlito"/>
                <a:cs typeface="Carlito"/>
              </a:rPr>
              <a:t>local </a:t>
            </a:r>
            <a:r>
              <a:rPr dirty="0" sz="2400" spc="-10">
                <a:latin typeface="Carlito"/>
                <a:cs typeface="Carlito"/>
              </a:rPr>
              <a:t>correction </a:t>
            </a:r>
            <a:r>
              <a:rPr dirty="0" sz="2400" spc="-5">
                <a:latin typeface="Carlito"/>
                <a:cs typeface="Carlito"/>
              </a:rPr>
              <a:t>on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remaining</a:t>
            </a:r>
            <a:r>
              <a:rPr dirty="0" sz="2400">
                <a:latin typeface="Carlito"/>
                <a:cs typeface="Carlito"/>
              </a:rPr>
              <a:t> input</a:t>
            </a:r>
            <a:endParaRPr sz="2400">
              <a:latin typeface="Carlito"/>
              <a:cs typeface="Carlito"/>
            </a:endParaRPr>
          </a:p>
          <a:p>
            <a:pPr marL="403860" indent="-229235">
              <a:lnSpc>
                <a:spcPts val="2755"/>
              </a:lnSpc>
              <a:spcBef>
                <a:spcPts val="350"/>
              </a:spcBef>
              <a:buChar char="•"/>
              <a:tabLst>
                <a:tab pos="404495" algn="l"/>
              </a:tabLst>
            </a:pPr>
            <a:r>
              <a:rPr dirty="0" sz="2400" spc="-5">
                <a:latin typeface="Carlito"/>
                <a:cs typeface="Carlito"/>
              </a:rPr>
              <a:t>Can </a:t>
            </a:r>
            <a:r>
              <a:rPr dirty="0" sz="2400" spc="-10">
                <a:latin typeface="Carlito"/>
                <a:cs typeface="Carlito"/>
              </a:rPr>
              <a:t>go </a:t>
            </a:r>
            <a:r>
              <a:rPr dirty="0" sz="2400" spc="-15">
                <a:latin typeface="Carlito"/>
                <a:cs typeface="Carlito"/>
              </a:rPr>
              <a:t>into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infinite </a:t>
            </a:r>
            <a:r>
              <a:rPr dirty="0" sz="2400" spc="-5">
                <a:latin typeface="Carlito"/>
                <a:cs typeface="Carlito"/>
              </a:rPr>
              <a:t>loop because of </a:t>
            </a:r>
            <a:r>
              <a:rPr dirty="0" sz="2400" spc="-10">
                <a:latin typeface="Carlito"/>
                <a:cs typeface="Carlito"/>
              </a:rPr>
              <a:t>wrong correction, or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error </a:t>
            </a:r>
            <a:r>
              <a:rPr dirty="0" sz="2400" spc="-20">
                <a:latin typeface="Carlito"/>
                <a:cs typeface="Carlito"/>
              </a:rPr>
              <a:t>may</a:t>
            </a:r>
            <a:r>
              <a:rPr dirty="0" sz="2400" spc="9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have</a:t>
            </a:r>
            <a:endParaRPr sz="2400">
              <a:latin typeface="Carlito"/>
              <a:cs typeface="Carlito"/>
            </a:endParaRPr>
          </a:p>
          <a:p>
            <a:pPr marL="403860">
              <a:lnSpc>
                <a:spcPts val="2755"/>
              </a:lnSpc>
            </a:pPr>
            <a:r>
              <a:rPr dirty="0" sz="2400" spc="-10">
                <a:latin typeface="Carlito"/>
                <a:cs typeface="Carlito"/>
              </a:rPr>
              <a:t>occurred </a:t>
            </a:r>
            <a:r>
              <a:rPr dirty="0" sz="2400" spc="-25">
                <a:latin typeface="Carlito"/>
                <a:cs typeface="Carlito"/>
              </a:rPr>
              <a:t>before </a:t>
            </a:r>
            <a:r>
              <a:rPr dirty="0" sz="2400">
                <a:latin typeface="Carlito"/>
                <a:cs typeface="Carlito"/>
              </a:rPr>
              <a:t>it is</a:t>
            </a:r>
            <a:r>
              <a:rPr dirty="0" sz="2400" spc="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detected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823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Handling</a:t>
            </a:r>
            <a:r>
              <a:rPr dirty="0" spc="-375"/>
              <a:t> </a:t>
            </a:r>
            <a:r>
              <a:rPr dirty="0" spc="-185"/>
              <a:t>Errors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831848"/>
            <a:ext cx="10528300" cy="1135380"/>
            <a:chOff x="832103" y="1831848"/>
            <a:chExt cx="10528300" cy="1135380"/>
          </a:xfrm>
        </p:grpSpPr>
        <p:sp>
          <p:nvSpPr>
            <p:cNvPr id="4" name="object 4"/>
            <p:cNvSpPr/>
            <p:nvPr/>
          </p:nvSpPr>
          <p:spPr>
            <a:xfrm>
              <a:off x="838199" y="1837944"/>
              <a:ext cx="10515600" cy="1123315"/>
            </a:xfrm>
            <a:custGeom>
              <a:avLst/>
              <a:gdLst/>
              <a:ahLst/>
              <a:cxnLst/>
              <a:rect l="l" t="t" r="r" b="b"/>
              <a:pathLst>
                <a:path w="10515600" h="1123314">
                  <a:moveTo>
                    <a:pt x="10328402" y="0"/>
                  </a:moveTo>
                  <a:lnTo>
                    <a:pt x="187197" y="0"/>
                  </a:lnTo>
                  <a:lnTo>
                    <a:pt x="137431" y="6687"/>
                  </a:lnTo>
                  <a:lnTo>
                    <a:pt x="92713" y="25559"/>
                  </a:lnTo>
                  <a:lnTo>
                    <a:pt x="54827" y="54832"/>
                  </a:lnTo>
                  <a:lnTo>
                    <a:pt x="25557" y="92719"/>
                  </a:lnTo>
                  <a:lnTo>
                    <a:pt x="6686" y="137436"/>
                  </a:lnTo>
                  <a:lnTo>
                    <a:pt x="0" y="187197"/>
                  </a:lnTo>
                  <a:lnTo>
                    <a:pt x="0" y="935989"/>
                  </a:lnTo>
                  <a:lnTo>
                    <a:pt x="6686" y="985751"/>
                  </a:lnTo>
                  <a:lnTo>
                    <a:pt x="25557" y="1030468"/>
                  </a:lnTo>
                  <a:lnTo>
                    <a:pt x="54827" y="1068355"/>
                  </a:lnTo>
                  <a:lnTo>
                    <a:pt x="92713" y="1097628"/>
                  </a:lnTo>
                  <a:lnTo>
                    <a:pt x="137431" y="1116500"/>
                  </a:lnTo>
                  <a:lnTo>
                    <a:pt x="187197" y="1123188"/>
                  </a:lnTo>
                  <a:lnTo>
                    <a:pt x="10328402" y="1123188"/>
                  </a:lnTo>
                  <a:lnTo>
                    <a:pt x="10378163" y="1116500"/>
                  </a:lnTo>
                  <a:lnTo>
                    <a:pt x="10422880" y="1097628"/>
                  </a:lnTo>
                  <a:lnTo>
                    <a:pt x="10460767" y="1068355"/>
                  </a:lnTo>
                  <a:lnTo>
                    <a:pt x="10490040" y="1030468"/>
                  </a:lnTo>
                  <a:lnTo>
                    <a:pt x="10508912" y="985751"/>
                  </a:lnTo>
                  <a:lnTo>
                    <a:pt x="10515600" y="935989"/>
                  </a:lnTo>
                  <a:lnTo>
                    <a:pt x="10515600" y="187197"/>
                  </a:lnTo>
                  <a:lnTo>
                    <a:pt x="10508912" y="137436"/>
                  </a:lnTo>
                  <a:lnTo>
                    <a:pt x="10490040" y="92719"/>
                  </a:lnTo>
                  <a:lnTo>
                    <a:pt x="10460767" y="54832"/>
                  </a:lnTo>
                  <a:lnTo>
                    <a:pt x="10422880" y="25559"/>
                  </a:lnTo>
                  <a:lnTo>
                    <a:pt x="10378163" y="6687"/>
                  </a:lnTo>
                  <a:lnTo>
                    <a:pt x="1032840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199" y="1837944"/>
              <a:ext cx="10515600" cy="1123315"/>
            </a:xfrm>
            <a:custGeom>
              <a:avLst/>
              <a:gdLst/>
              <a:ahLst/>
              <a:cxnLst/>
              <a:rect l="l" t="t" r="r" b="b"/>
              <a:pathLst>
                <a:path w="10515600" h="1123314">
                  <a:moveTo>
                    <a:pt x="0" y="187197"/>
                  </a:moveTo>
                  <a:lnTo>
                    <a:pt x="6686" y="137436"/>
                  </a:lnTo>
                  <a:lnTo>
                    <a:pt x="25557" y="92719"/>
                  </a:lnTo>
                  <a:lnTo>
                    <a:pt x="54827" y="54832"/>
                  </a:lnTo>
                  <a:lnTo>
                    <a:pt x="92713" y="25559"/>
                  </a:lnTo>
                  <a:lnTo>
                    <a:pt x="137431" y="6687"/>
                  </a:lnTo>
                  <a:lnTo>
                    <a:pt x="187197" y="0"/>
                  </a:lnTo>
                  <a:lnTo>
                    <a:pt x="10328402" y="0"/>
                  </a:lnTo>
                  <a:lnTo>
                    <a:pt x="10378163" y="6687"/>
                  </a:lnTo>
                  <a:lnTo>
                    <a:pt x="10422880" y="25559"/>
                  </a:lnTo>
                  <a:lnTo>
                    <a:pt x="10460767" y="54832"/>
                  </a:lnTo>
                  <a:lnTo>
                    <a:pt x="10490040" y="92719"/>
                  </a:lnTo>
                  <a:lnTo>
                    <a:pt x="10508912" y="137436"/>
                  </a:lnTo>
                  <a:lnTo>
                    <a:pt x="10515600" y="187197"/>
                  </a:lnTo>
                  <a:lnTo>
                    <a:pt x="10515600" y="935989"/>
                  </a:lnTo>
                  <a:lnTo>
                    <a:pt x="10508912" y="985751"/>
                  </a:lnTo>
                  <a:lnTo>
                    <a:pt x="10490040" y="1030468"/>
                  </a:lnTo>
                  <a:lnTo>
                    <a:pt x="10460767" y="1068355"/>
                  </a:lnTo>
                  <a:lnTo>
                    <a:pt x="10422880" y="1097628"/>
                  </a:lnTo>
                  <a:lnTo>
                    <a:pt x="10378163" y="1116500"/>
                  </a:lnTo>
                  <a:lnTo>
                    <a:pt x="10328402" y="1123188"/>
                  </a:lnTo>
                  <a:lnTo>
                    <a:pt x="187197" y="1123188"/>
                  </a:lnTo>
                  <a:lnTo>
                    <a:pt x="137431" y="1116500"/>
                  </a:lnTo>
                  <a:lnTo>
                    <a:pt x="92713" y="1097628"/>
                  </a:lnTo>
                  <a:lnTo>
                    <a:pt x="54827" y="1068355"/>
                  </a:lnTo>
                  <a:lnTo>
                    <a:pt x="25557" y="1030468"/>
                  </a:lnTo>
                  <a:lnTo>
                    <a:pt x="6686" y="985751"/>
                  </a:lnTo>
                  <a:lnTo>
                    <a:pt x="0" y="935989"/>
                  </a:lnTo>
                  <a:lnTo>
                    <a:pt x="0" y="187197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02283" y="2094102"/>
            <a:ext cx="9834880" cy="1635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solidFill>
                  <a:srgbClr val="FFFFFF"/>
                </a:solidFill>
                <a:latin typeface="Carlito"/>
                <a:cs typeface="Carlito"/>
              </a:rPr>
              <a:t>Error</a:t>
            </a:r>
            <a:r>
              <a:rPr dirty="0" sz="3200" spc="-10">
                <a:solidFill>
                  <a:srgbClr val="FFFFFF"/>
                </a:solidFill>
                <a:latin typeface="Carlito"/>
                <a:cs typeface="Carlito"/>
              </a:rPr>
              <a:t> productions</a:t>
            </a:r>
            <a:endParaRPr sz="3200">
              <a:latin typeface="Carlito"/>
              <a:cs typeface="Carlito"/>
            </a:endParaRPr>
          </a:p>
          <a:p>
            <a:pPr marL="398145" indent="-229235">
              <a:lnSpc>
                <a:spcPct val="100000"/>
              </a:lnSpc>
              <a:spcBef>
                <a:spcPts val="2720"/>
              </a:spcBef>
              <a:buChar char="•"/>
              <a:tabLst>
                <a:tab pos="398780" algn="l"/>
              </a:tabLst>
            </a:pPr>
            <a:r>
              <a:rPr dirty="0" sz="2400" spc="-5">
                <a:latin typeface="Carlito"/>
                <a:cs typeface="Carlito"/>
              </a:rPr>
              <a:t>Augment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grammar </a:t>
            </a:r>
            <a:r>
              <a:rPr dirty="0" sz="2400">
                <a:latin typeface="Carlito"/>
                <a:cs typeface="Carlito"/>
              </a:rPr>
              <a:t>with </a:t>
            </a:r>
            <a:r>
              <a:rPr dirty="0" sz="2400" spc="-10">
                <a:latin typeface="Carlito"/>
                <a:cs typeface="Carlito"/>
              </a:rPr>
              <a:t>productions that </a:t>
            </a:r>
            <a:r>
              <a:rPr dirty="0" sz="2400" spc="-15">
                <a:latin typeface="Carlito"/>
                <a:cs typeface="Carlito"/>
              </a:rPr>
              <a:t>generate </a:t>
            </a:r>
            <a:r>
              <a:rPr dirty="0" sz="2400" spc="-5">
                <a:latin typeface="Carlito"/>
                <a:cs typeface="Carlito"/>
              </a:rPr>
              <a:t>erroneous</a:t>
            </a:r>
            <a:r>
              <a:rPr dirty="0" sz="2400" spc="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constructs</a:t>
            </a:r>
            <a:endParaRPr sz="2400">
              <a:latin typeface="Carlito"/>
              <a:cs typeface="Carlito"/>
            </a:endParaRPr>
          </a:p>
          <a:p>
            <a:pPr marL="398145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398780" algn="l"/>
              </a:tabLst>
            </a:pPr>
            <a:r>
              <a:rPr dirty="0" sz="2400" spc="-30">
                <a:latin typeface="Carlito"/>
                <a:cs typeface="Carlito"/>
              </a:rPr>
              <a:t>Works </a:t>
            </a:r>
            <a:r>
              <a:rPr dirty="0" sz="2400" spc="-10">
                <a:latin typeface="Carlito"/>
                <a:cs typeface="Carlito"/>
              </a:rPr>
              <a:t>only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-10">
                <a:latin typeface="Carlito"/>
                <a:cs typeface="Carlito"/>
              </a:rPr>
              <a:t>common </a:t>
            </a:r>
            <a:r>
              <a:rPr dirty="0" sz="2400" spc="-15">
                <a:latin typeface="Carlito"/>
                <a:cs typeface="Carlito"/>
              </a:rPr>
              <a:t>mistakes, complicates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grammar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2103" y="3948684"/>
            <a:ext cx="10528300" cy="1135380"/>
            <a:chOff x="832103" y="3948684"/>
            <a:chExt cx="10528300" cy="1135380"/>
          </a:xfrm>
        </p:grpSpPr>
        <p:sp>
          <p:nvSpPr>
            <p:cNvPr id="8" name="object 8"/>
            <p:cNvSpPr/>
            <p:nvPr/>
          </p:nvSpPr>
          <p:spPr>
            <a:xfrm>
              <a:off x="838199" y="3954780"/>
              <a:ext cx="10515600" cy="1123315"/>
            </a:xfrm>
            <a:custGeom>
              <a:avLst/>
              <a:gdLst/>
              <a:ahLst/>
              <a:cxnLst/>
              <a:rect l="l" t="t" r="r" b="b"/>
              <a:pathLst>
                <a:path w="10515600" h="1123314">
                  <a:moveTo>
                    <a:pt x="10328402" y="0"/>
                  </a:moveTo>
                  <a:lnTo>
                    <a:pt x="187197" y="0"/>
                  </a:lnTo>
                  <a:lnTo>
                    <a:pt x="137431" y="6687"/>
                  </a:lnTo>
                  <a:lnTo>
                    <a:pt x="92713" y="25559"/>
                  </a:lnTo>
                  <a:lnTo>
                    <a:pt x="54827" y="54832"/>
                  </a:lnTo>
                  <a:lnTo>
                    <a:pt x="25557" y="92719"/>
                  </a:lnTo>
                  <a:lnTo>
                    <a:pt x="6686" y="137436"/>
                  </a:lnTo>
                  <a:lnTo>
                    <a:pt x="0" y="187198"/>
                  </a:lnTo>
                  <a:lnTo>
                    <a:pt x="0" y="935990"/>
                  </a:lnTo>
                  <a:lnTo>
                    <a:pt x="6686" y="985751"/>
                  </a:lnTo>
                  <a:lnTo>
                    <a:pt x="25557" y="1030468"/>
                  </a:lnTo>
                  <a:lnTo>
                    <a:pt x="54827" y="1068355"/>
                  </a:lnTo>
                  <a:lnTo>
                    <a:pt x="92713" y="1097628"/>
                  </a:lnTo>
                  <a:lnTo>
                    <a:pt x="137431" y="1116500"/>
                  </a:lnTo>
                  <a:lnTo>
                    <a:pt x="187197" y="1123188"/>
                  </a:lnTo>
                  <a:lnTo>
                    <a:pt x="10328402" y="1123188"/>
                  </a:lnTo>
                  <a:lnTo>
                    <a:pt x="10378163" y="1116500"/>
                  </a:lnTo>
                  <a:lnTo>
                    <a:pt x="10422880" y="1097628"/>
                  </a:lnTo>
                  <a:lnTo>
                    <a:pt x="10460767" y="1068355"/>
                  </a:lnTo>
                  <a:lnTo>
                    <a:pt x="10490040" y="1030468"/>
                  </a:lnTo>
                  <a:lnTo>
                    <a:pt x="10508912" y="985751"/>
                  </a:lnTo>
                  <a:lnTo>
                    <a:pt x="10515600" y="935990"/>
                  </a:lnTo>
                  <a:lnTo>
                    <a:pt x="10515600" y="187198"/>
                  </a:lnTo>
                  <a:lnTo>
                    <a:pt x="10508912" y="137436"/>
                  </a:lnTo>
                  <a:lnTo>
                    <a:pt x="10490040" y="92719"/>
                  </a:lnTo>
                  <a:lnTo>
                    <a:pt x="10460767" y="54832"/>
                  </a:lnTo>
                  <a:lnTo>
                    <a:pt x="10422880" y="25559"/>
                  </a:lnTo>
                  <a:lnTo>
                    <a:pt x="10378163" y="6687"/>
                  </a:lnTo>
                  <a:lnTo>
                    <a:pt x="1032840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38199" y="3954780"/>
              <a:ext cx="10515600" cy="1123315"/>
            </a:xfrm>
            <a:custGeom>
              <a:avLst/>
              <a:gdLst/>
              <a:ahLst/>
              <a:cxnLst/>
              <a:rect l="l" t="t" r="r" b="b"/>
              <a:pathLst>
                <a:path w="10515600" h="1123314">
                  <a:moveTo>
                    <a:pt x="0" y="187198"/>
                  </a:moveTo>
                  <a:lnTo>
                    <a:pt x="6686" y="137436"/>
                  </a:lnTo>
                  <a:lnTo>
                    <a:pt x="25557" y="92719"/>
                  </a:lnTo>
                  <a:lnTo>
                    <a:pt x="54827" y="54832"/>
                  </a:lnTo>
                  <a:lnTo>
                    <a:pt x="92713" y="25559"/>
                  </a:lnTo>
                  <a:lnTo>
                    <a:pt x="137431" y="6687"/>
                  </a:lnTo>
                  <a:lnTo>
                    <a:pt x="187197" y="0"/>
                  </a:lnTo>
                  <a:lnTo>
                    <a:pt x="10328402" y="0"/>
                  </a:lnTo>
                  <a:lnTo>
                    <a:pt x="10378163" y="6687"/>
                  </a:lnTo>
                  <a:lnTo>
                    <a:pt x="10422880" y="25559"/>
                  </a:lnTo>
                  <a:lnTo>
                    <a:pt x="10460767" y="54832"/>
                  </a:lnTo>
                  <a:lnTo>
                    <a:pt x="10490040" y="92719"/>
                  </a:lnTo>
                  <a:lnTo>
                    <a:pt x="10508912" y="137436"/>
                  </a:lnTo>
                  <a:lnTo>
                    <a:pt x="10515600" y="187198"/>
                  </a:lnTo>
                  <a:lnTo>
                    <a:pt x="10515600" y="935990"/>
                  </a:lnTo>
                  <a:lnTo>
                    <a:pt x="10508912" y="985751"/>
                  </a:lnTo>
                  <a:lnTo>
                    <a:pt x="10490040" y="1030468"/>
                  </a:lnTo>
                  <a:lnTo>
                    <a:pt x="10460767" y="1068355"/>
                  </a:lnTo>
                  <a:lnTo>
                    <a:pt x="10422880" y="1097628"/>
                  </a:lnTo>
                  <a:lnTo>
                    <a:pt x="10378163" y="1116500"/>
                  </a:lnTo>
                  <a:lnTo>
                    <a:pt x="10328402" y="1123188"/>
                  </a:lnTo>
                  <a:lnTo>
                    <a:pt x="187197" y="1123188"/>
                  </a:lnTo>
                  <a:lnTo>
                    <a:pt x="137431" y="1116500"/>
                  </a:lnTo>
                  <a:lnTo>
                    <a:pt x="92713" y="1097628"/>
                  </a:lnTo>
                  <a:lnTo>
                    <a:pt x="54827" y="1068355"/>
                  </a:lnTo>
                  <a:lnTo>
                    <a:pt x="25557" y="1030468"/>
                  </a:lnTo>
                  <a:lnTo>
                    <a:pt x="6686" y="985751"/>
                  </a:lnTo>
                  <a:lnTo>
                    <a:pt x="0" y="935990"/>
                  </a:lnTo>
                  <a:lnTo>
                    <a:pt x="0" y="187198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02283" y="4210888"/>
            <a:ext cx="10159365" cy="18948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  <a:latin typeface="Carlito"/>
                <a:cs typeface="Carlito"/>
              </a:rPr>
              <a:t>Global</a:t>
            </a:r>
            <a:r>
              <a:rPr dirty="0" sz="32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rlito"/>
                <a:cs typeface="Carlito"/>
              </a:rPr>
              <a:t>correction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Carlito"/>
              <a:cs typeface="Carlito"/>
            </a:endParaRPr>
          </a:p>
          <a:p>
            <a:pPr marL="398145" marR="5080" indent="-228600">
              <a:lnSpc>
                <a:spcPct val="91500"/>
              </a:lnSpc>
              <a:spcBef>
                <a:spcPts val="5"/>
              </a:spcBef>
              <a:buChar char="•"/>
              <a:tabLst>
                <a:tab pos="398780" algn="l"/>
              </a:tabLst>
            </a:pPr>
            <a:r>
              <a:rPr dirty="0" sz="2400" spc="-10">
                <a:latin typeface="Carlito"/>
                <a:cs typeface="Carlito"/>
              </a:rPr>
              <a:t>Given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incorrect </a:t>
            </a:r>
            <a:r>
              <a:rPr dirty="0" sz="2400">
                <a:latin typeface="Carlito"/>
                <a:cs typeface="Carlito"/>
              </a:rPr>
              <a:t>input </a:t>
            </a:r>
            <a:r>
              <a:rPr dirty="0" sz="2400" spc="-5">
                <a:latin typeface="Carlito"/>
                <a:cs typeface="Carlito"/>
              </a:rPr>
              <a:t>string </a:t>
            </a:r>
            <a:r>
              <a:rPr dirty="0" sz="2400" spc="-1125">
                <a:latin typeface="UmePlus P Gothic"/>
                <a:cs typeface="UmePlus P Gothic"/>
              </a:rPr>
              <a:t>𝑥</a:t>
            </a:r>
            <a:r>
              <a:rPr dirty="0" sz="2400" spc="-15">
                <a:latin typeface="UmePlus P Gothic"/>
                <a:cs typeface="UmePlus P Gothic"/>
              </a:rPr>
              <a:t>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grammar </a:t>
            </a:r>
            <a:r>
              <a:rPr dirty="0" sz="2400" spc="-395">
                <a:latin typeface="UmePlus P Gothic"/>
                <a:cs typeface="UmePlus P Gothic"/>
              </a:rPr>
              <a:t>𝐺</a:t>
            </a:r>
            <a:r>
              <a:rPr dirty="0" sz="2400" spc="-395">
                <a:latin typeface="Carlito"/>
                <a:cs typeface="Carlito"/>
              </a:rPr>
              <a:t>, </a:t>
            </a:r>
            <a:r>
              <a:rPr dirty="0" sz="2400" spc="-5">
                <a:latin typeface="Carlito"/>
                <a:cs typeface="Carlito"/>
              </a:rPr>
              <a:t>find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parse tree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related  </a:t>
            </a:r>
            <a:r>
              <a:rPr dirty="0" sz="2400" spc="-5">
                <a:latin typeface="Carlito"/>
                <a:cs typeface="Carlito"/>
              </a:rPr>
              <a:t>string </a:t>
            </a:r>
            <a:r>
              <a:rPr dirty="0" sz="2400" spc="-1060">
                <a:latin typeface="UmePlus P Gothic"/>
                <a:cs typeface="UmePlus P Gothic"/>
              </a:rPr>
              <a:t>𝑦</a:t>
            </a:r>
            <a:r>
              <a:rPr dirty="0" sz="2400" spc="-60">
                <a:latin typeface="UmePlus P Gothic"/>
                <a:cs typeface="UmePlus P Gothic"/>
              </a:rPr>
              <a:t> </a:t>
            </a:r>
            <a:r>
              <a:rPr dirty="0" sz="2400" spc="-5">
                <a:latin typeface="Carlito"/>
                <a:cs typeface="Carlito"/>
              </a:rPr>
              <a:t>such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number of modifications (insertions, </a:t>
            </a:r>
            <a:r>
              <a:rPr dirty="0" sz="2400" spc="-10">
                <a:latin typeface="Carlito"/>
                <a:cs typeface="Carlito"/>
              </a:rPr>
              <a:t>deletions, </a:t>
            </a:r>
            <a:r>
              <a:rPr dirty="0" sz="2400">
                <a:latin typeface="Carlito"/>
                <a:cs typeface="Carlito"/>
              </a:rPr>
              <a:t>and  </a:t>
            </a:r>
            <a:r>
              <a:rPr dirty="0" sz="2400" spc="-5">
                <a:latin typeface="Carlito"/>
                <a:cs typeface="Carlito"/>
              </a:rPr>
              <a:t>changes) of </a:t>
            </a:r>
            <a:r>
              <a:rPr dirty="0" sz="2400" spc="-20">
                <a:latin typeface="Carlito"/>
                <a:cs typeface="Carlito"/>
              </a:rPr>
              <a:t>tokens </a:t>
            </a:r>
            <a:r>
              <a:rPr dirty="0" sz="2400" spc="-10">
                <a:latin typeface="Carlito"/>
                <a:cs typeface="Carlito"/>
              </a:rPr>
              <a:t>required </a:t>
            </a:r>
            <a:r>
              <a:rPr dirty="0" sz="2400" spc="-15">
                <a:latin typeface="Carlito"/>
                <a:cs typeface="Carlito"/>
              </a:rPr>
              <a:t>to transform </a:t>
            </a:r>
            <a:r>
              <a:rPr dirty="0" sz="2400" spc="-1125">
                <a:latin typeface="UmePlus P Gothic"/>
                <a:cs typeface="UmePlus P Gothic"/>
              </a:rPr>
              <a:t>𝑥</a:t>
            </a:r>
            <a:r>
              <a:rPr dirty="0" sz="2400" spc="-20">
                <a:latin typeface="UmePlus P Gothic"/>
                <a:cs typeface="UmePlus P Gothic"/>
              </a:rPr>
              <a:t> </a:t>
            </a:r>
            <a:r>
              <a:rPr dirty="0" sz="2400" spc="-15">
                <a:latin typeface="Carlito"/>
                <a:cs typeface="Carlito"/>
              </a:rPr>
              <a:t>into </a:t>
            </a:r>
            <a:r>
              <a:rPr dirty="0" sz="2400" spc="-1060">
                <a:latin typeface="UmePlus P Gothic"/>
                <a:cs typeface="UmePlus P Gothic"/>
              </a:rPr>
              <a:t>𝑦</a:t>
            </a:r>
            <a:r>
              <a:rPr dirty="0" sz="2400" spc="-50">
                <a:latin typeface="UmePlus P Gothic"/>
                <a:cs typeface="UmePlus P Gothic"/>
              </a:rPr>
              <a:t> </a:t>
            </a:r>
            <a:r>
              <a:rPr dirty="0" sz="2400">
                <a:latin typeface="Carlito"/>
                <a:cs typeface="Carlito"/>
              </a:rPr>
              <a:t>is as </a:t>
            </a:r>
            <a:r>
              <a:rPr dirty="0" sz="2400" spc="-5">
                <a:latin typeface="Carlito"/>
                <a:cs typeface="Carlito"/>
              </a:rPr>
              <a:t>small </a:t>
            </a:r>
            <a:r>
              <a:rPr dirty="0" sz="2400">
                <a:latin typeface="Carlito"/>
                <a:cs typeface="Carlito"/>
              </a:rPr>
              <a:t>as</a:t>
            </a:r>
            <a:r>
              <a:rPr dirty="0" sz="2400" spc="4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possible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6041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Context-Free </a:t>
            </a:r>
            <a:r>
              <a:rPr dirty="0" spc="-165"/>
              <a:t>vs </a:t>
            </a:r>
            <a:r>
              <a:rPr dirty="0" spc="-225"/>
              <a:t>Regular</a:t>
            </a:r>
            <a:r>
              <a:rPr dirty="0" spc="-670"/>
              <a:t> </a:t>
            </a:r>
            <a:r>
              <a:rPr dirty="0" spc="-215"/>
              <a:t>Grammar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8434705" cy="229679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rlito"/>
                <a:cs typeface="Carlito"/>
              </a:rPr>
              <a:t>CFGs </a:t>
            </a:r>
            <a:r>
              <a:rPr dirty="0" sz="2800" spc="-15">
                <a:latin typeface="Carlito"/>
                <a:cs typeface="Carlito"/>
              </a:rPr>
              <a:t>are more </a:t>
            </a:r>
            <a:r>
              <a:rPr dirty="0" sz="2800" spc="-10">
                <a:latin typeface="Carlito"/>
                <a:cs typeface="Carlito"/>
              </a:rPr>
              <a:t>powerful </a:t>
            </a:r>
            <a:r>
              <a:rPr dirty="0" sz="2800" spc="-5">
                <a:latin typeface="Carlito"/>
                <a:cs typeface="Carlito"/>
              </a:rPr>
              <a:t>than</a:t>
            </a:r>
            <a:r>
              <a:rPr dirty="0" sz="2800" spc="114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REs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5">
                <a:latin typeface="Carlito"/>
                <a:cs typeface="Carlito"/>
              </a:rPr>
              <a:t>Every </a:t>
            </a:r>
            <a:r>
              <a:rPr dirty="0" sz="2400" spc="-5">
                <a:latin typeface="Carlito"/>
                <a:cs typeface="Carlito"/>
              </a:rPr>
              <a:t>regular language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5">
                <a:latin typeface="Carlito"/>
                <a:cs typeface="Carlito"/>
              </a:rPr>
              <a:t>context-free, </a:t>
            </a:r>
            <a:r>
              <a:rPr dirty="0" sz="2400" spc="-5">
                <a:latin typeface="Carlito"/>
                <a:cs typeface="Carlito"/>
              </a:rPr>
              <a:t>but not vice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versa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45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-15">
                <a:latin typeface="Carlito"/>
                <a:cs typeface="Carlito"/>
              </a:rPr>
              <a:t>create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CFG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-10">
                <a:latin typeface="Carlito"/>
                <a:cs typeface="Carlito"/>
              </a:rPr>
              <a:t>every </a:t>
            </a:r>
            <a:r>
              <a:rPr dirty="0" sz="2400" spc="-45">
                <a:latin typeface="Carlito"/>
                <a:cs typeface="Carlito"/>
              </a:rPr>
              <a:t>NFA </a:t>
            </a:r>
            <a:r>
              <a:rPr dirty="0" sz="2400" spc="-10">
                <a:latin typeface="Carlito"/>
                <a:cs typeface="Carlito"/>
              </a:rPr>
              <a:t>that simulates </a:t>
            </a:r>
            <a:r>
              <a:rPr dirty="0" sz="2400" spc="-5">
                <a:latin typeface="Carlito"/>
                <a:cs typeface="Carlito"/>
              </a:rPr>
              <a:t>some</a:t>
            </a:r>
            <a:r>
              <a:rPr dirty="0" sz="2400" spc="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rlito"/>
                <a:cs typeface="Carlito"/>
              </a:rPr>
              <a:t>Language that can </a:t>
            </a:r>
            <a:r>
              <a:rPr dirty="0" sz="2800" spc="-5">
                <a:latin typeface="Carlito"/>
                <a:cs typeface="Carlito"/>
              </a:rPr>
              <a:t>be described </a:t>
            </a:r>
            <a:r>
              <a:rPr dirty="0" sz="2800" spc="-15">
                <a:latin typeface="Carlito"/>
                <a:cs typeface="Carlito"/>
              </a:rPr>
              <a:t>by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CFG </a:t>
            </a:r>
            <a:r>
              <a:rPr dirty="0" sz="2800" spc="-10">
                <a:latin typeface="Carlito"/>
                <a:cs typeface="Carlito"/>
              </a:rPr>
              <a:t>but not </a:t>
            </a:r>
            <a:r>
              <a:rPr dirty="0" sz="2800" spc="-15">
                <a:latin typeface="Carlito"/>
                <a:cs typeface="Carlito"/>
              </a:rPr>
              <a:t>by </a:t>
            </a:r>
            <a:r>
              <a:rPr dirty="0" sz="2800" spc="-5">
                <a:latin typeface="Carlito"/>
                <a:cs typeface="Carlito"/>
              </a:rPr>
              <a:t>a</a:t>
            </a:r>
            <a:r>
              <a:rPr dirty="0" sz="2800" spc="27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RE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80588" y="4187952"/>
            <a:ext cx="4508500" cy="792480"/>
            <a:chOff x="3180588" y="4187952"/>
            <a:chExt cx="4508500" cy="792480"/>
          </a:xfrm>
        </p:grpSpPr>
        <p:sp>
          <p:nvSpPr>
            <p:cNvPr id="5" name="object 5"/>
            <p:cNvSpPr/>
            <p:nvPr/>
          </p:nvSpPr>
          <p:spPr>
            <a:xfrm>
              <a:off x="3195066" y="4202430"/>
              <a:ext cx="4479290" cy="763905"/>
            </a:xfrm>
            <a:custGeom>
              <a:avLst/>
              <a:gdLst/>
              <a:ahLst/>
              <a:cxnLst/>
              <a:rect l="l" t="t" r="r" b="b"/>
              <a:pathLst>
                <a:path w="4479290" h="763904">
                  <a:moveTo>
                    <a:pt x="4351782" y="0"/>
                  </a:moveTo>
                  <a:lnTo>
                    <a:pt x="127254" y="0"/>
                  </a:lnTo>
                  <a:lnTo>
                    <a:pt x="77741" y="10007"/>
                  </a:lnTo>
                  <a:lnTo>
                    <a:pt x="37290" y="37290"/>
                  </a:lnTo>
                  <a:lnTo>
                    <a:pt x="10007" y="77741"/>
                  </a:lnTo>
                  <a:lnTo>
                    <a:pt x="0" y="127254"/>
                  </a:lnTo>
                  <a:lnTo>
                    <a:pt x="0" y="636270"/>
                  </a:lnTo>
                  <a:lnTo>
                    <a:pt x="10007" y="685782"/>
                  </a:lnTo>
                  <a:lnTo>
                    <a:pt x="37290" y="726233"/>
                  </a:lnTo>
                  <a:lnTo>
                    <a:pt x="77741" y="753516"/>
                  </a:lnTo>
                  <a:lnTo>
                    <a:pt x="127254" y="763524"/>
                  </a:lnTo>
                  <a:lnTo>
                    <a:pt x="4351782" y="763524"/>
                  </a:lnTo>
                  <a:lnTo>
                    <a:pt x="4401294" y="753516"/>
                  </a:lnTo>
                  <a:lnTo>
                    <a:pt x="4441745" y="726233"/>
                  </a:lnTo>
                  <a:lnTo>
                    <a:pt x="4469028" y="685782"/>
                  </a:lnTo>
                  <a:lnTo>
                    <a:pt x="4479035" y="636270"/>
                  </a:lnTo>
                  <a:lnTo>
                    <a:pt x="4479035" y="127254"/>
                  </a:lnTo>
                  <a:lnTo>
                    <a:pt x="4469028" y="77741"/>
                  </a:lnTo>
                  <a:lnTo>
                    <a:pt x="4441745" y="37290"/>
                  </a:lnTo>
                  <a:lnTo>
                    <a:pt x="4401294" y="10007"/>
                  </a:lnTo>
                  <a:lnTo>
                    <a:pt x="435178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95066" y="4202430"/>
              <a:ext cx="4479290" cy="763905"/>
            </a:xfrm>
            <a:custGeom>
              <a:avLst/>
              <a:gdLst/>
              <a:ahLst/>
              <a:cxnLst/>
              <a:rect l="l" t="t" r="r" b="b"/>
              <a:pathLst>
                <a:path w="4479290" h="763904">
                  <a:moveTo>
                    <a:pt x="0" y="127254"/>
                  </a:moveTo>
                  <a:lnTo>
                    <a:pt x="10007" y="77741"/>
                  </a:lnTo>
                  <a:lnTo>
                    <a:pt x="37290" y="37290"/>
                  </a:lnTo>
                  <a:lnTo>
                    <a:pt x="77741" y="10007"/>
                  </a:lnTo>
                  <a:lnTo>
                    <a:pt x="127254" y="0"/>
                  </a:lnTo>
                  <a:lnTo>
                    <a:pt x="4351782" y="0"/>
                  </a:lnTo>
                  <a:lnTo>
                    <a:pt x="4401294" y="10007"/>
                  </a:lnTo>
                  <a:lnTo>
                    <a:pt x="4441745" y="37290"/>
                  </a:lnTo>
                  <a:lnTo>
                    <a:pt x="4469028" y="77741"/>
                  </a:lnTo>
                  <a:lnTo>
                    <a:pt x="4479035" y="127254"/>
                  </a:lnTo>
                  <a:lnTo>
                    <a:pt x="4479035" y="636270"/>
                  </a:lnTo>
                  <a:lnTo>
                    <a:pt x="4469028" y="685782"/>
                  </a:lnTo>
                  <a:lnTo>
                    <a:pt x="4441745" y="726233"/>
                  </a:lnTo>
                  <a:lnTo>
                    <a:pt x="4401294" y="753516"/>
                  </a:lnTo>
                  <a:lnTo>
                    <a:pt x="4351782" y="763524"/>
                  </a:lnTo>
                  <a:lnTo>
                    <a:pt x="127254" y="763524"/>
                  </a:lnTo>
                  <a:lnTo>
                    <a:pt x="77741" y="753516"/>
                  </a:lnTo>
                  <a:lnTo>
                    <a:pt x="37290" y="726233"/>
                  </a:lnTo>
                  <a:lnTo>
                    <a:pt x="10007" y="685782"/>
                  </a:lnTo>
                  <a:lnTo>
                    <a:pt x="0" y="636270"/>
                  </a:lnTo>
                  <a:lnTo>
                    <a:pt x="0" y="127254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79441" y="4437507"/>
              <a:ext cx="1054735" cy="330835"/>
            </a:xfrm>
            <a:custGeom>
              <a:avLst/>
              <a:gdLst/>
              <a:ahLst/>
              <a:cxnLst/>
              <a:rect l="l" t="t" r="r" b="b"/>
              <a:pathLst>
                <a:path w="1054735" h="330835">
                  <a:moveTo>
                    <a:pt x="1054354" y="3048"/>
                  </a:moveTo>
                  <a:lnTo>
                    <a:pt x="1027557" y="3048"/>
                  </a:lnTo>
                  <a:lnTo>
                    <a:pt x="1027557" y="325755"/>
                  </a:lnTo>
                  <a:lnTo>
                    <a:pt x="1054354" y="325755"/>
                  </a:lnTo>
                  <a:lnTo>
                    <a:pt x="1054354" y="3048"/>
                  </a:lnTo>
                  <a:close/>
                </a:path>
                <a:path w="1054735" h="330835">
                  <a:moveTo>
                    <a:pt x="110617" y="0"/>
                  </a:moveTo>
                  <a:lnTo>
                    <a:pt x="106045" y="0"/>
                  </a:lnTo>
                  <a:lnTo>
                    <a:pt x="86947" y="1434"/>
                  </a:lnTo>
                  <a:lnTo>
                    <a:pt x="45085" y="18669"/>
                  </a:lnTo>
                  <a:lnTo>
                    <a:pt x="26154" y="55655"/>
                  </a:lnTo>
                  <a:lnTo>
                    <a:pt x="25006" y="75775"/>
                  </a:lnTo>
                  <a:lnTo>
                    <a:pt x="25151" y="79922"/>
                  </a:lnTo>
                  <a:lnTo>
                    <a:pt x="25923" y="87852"/>
                  </a:lnTo>
                  <a:lnTo>
                    <a:pt x="27195" y="96305"/>
                  </a:lnTo>
                  <a:lnTo>
                    <a:pt x="28956" y="105283"/>
                  </a:lnTo>
                  <a:lnTo>
                    <a:pt x="31750" y="117475"/>
                  </a:lnTo>
                  <a:lnTo>
                    <a:pt x="33147" y="125730"/>
                  </a:lnTo>
                  <a:lnTo>
                    <a:pt x="33147" y="137795"/>
                  </a:lnTo>
                  <a:lnTo>
                    <a:pt x="30353" y="144272"/>
                  </a:lnTo>
                  <a:lnTo>
                    <a:pt x="0" y="157480"/>
                  </a:lnTo>
                  <a:lnTo>
                    <a:pt x="0" y="171577"/>
                  </a:lnTo>
                  <a:lnTo>
                    <a:pt x="33147" y="191262"/>
                  </a:lnTo>
                  <a:lnTo>
                    <a:pt x="33147" y="203327"/>
                  </a:lnTo>
                  <a:lnTo>
                    <a:pt x="31750" y="211582"/>
                  </a:lnTo>
                  <a:lnTo>
                    <a:pt x="28956" y="223774"/>
                  </a:lnTo>
                  <a:lnTo>
                    <a:pt x="27195" y="232751"/>
                  </a:lnTo>
                  <a:lnTo>
                    <a:pt x="25923" y="241204"/>
                  </a:lnTo>
                  <a:lnTo>
                    <a:pt x="25151" y="249134"/>
                  </a:lnTo>
                  <a:lnTo>
                    <a:pt x="24892" y="256540"/>
                  </a:lnTo>
                  <a:lnTo>
                    <a:pt x="26154" y="274069"/>
                  </a:lnTo>
                  <a:lnTo>
                    <a:pt x="45085" y="312039"/>
                  </a:lnTo>
                  <a:lnTo>
                    <a:pt x="86947" y="329201"/>
                  </a:lnTo>
                  <a:lnTo>
                    <a:pt x="106045" y="330581"/>
                  </a:lnTo>
                  <a:lnTo>
                    <a:pt x="110617" y="330581"/>
                  </a:lnTo>
                  <a:lnTo>
                    <a:pt x="110617" y="317500"/>
                  </a:lnTo>
                  <a:lnTo>
                    <a:pt x="107950" y="317500"/>
                  </a:lnTo>
                  <a:lnTo>
                    <a:pt x="96065" y="316670"/>
                  </a:lnTo>
                  <a:lnTo>
                    <a:pt x="62392" y="296701"/>
                  </a:lnTo>
                  <a:lnTo>
                    <a:pt x="54356" y="259715"/>
                  </a:lnTo>
                  <a:lnTo>
                    <a:pt x="54590" y="253281"/>
                  </a:lnTo>
                  <a:lnTo>
                    <a:pt x="55276" y="246157"/>
                  </a:lnTo>
                  <a:lnTo>
                    <a:pt x="56391" y="238319"/>
                  </a:lnTo>
                  <a:lnTo>
                    <a:pt x="57912" y="229743"/>
                  </a:lnTo>
                  <a:lnTo>
                    <a:pt x="59412" y="221432"/>
                  </a:lnTo>
                  <a:lnTo>
                    <a:pt x="60483" y="214407"/>
                  </a:lnTo>
                  <a:lnTo>
                    <a:pt x="61126" y="208668"/>
                  </a:lnTo>
                  <a:lnTo>
                    <a:pt x="61341" y="204216"/>
                  </a:lnTo>
                  <a:lnTo>
                    <a:pt x="60795" y="197195"/>
                  </a:lnTo>
                  <a:lnTo>
                    <a:pt x="32004" y="166116"/>
                  </a:lnTo>
                  <a:lnTo>
                    <a:pt x="32004" y="162941"/>
                  </a:lnTo>
                  <a:lnTo>
                    <a:pt x="60795" y="131861"/>
                  </a:lnTo>
                  <a:lnTo>
                    <a:pt x="61341" y="124841"/>
                  </a:lnTo>
                  <a:lnTo>
                    <a:pt x="61126" y="120388"/>
                  </a:lnTo>
                  <a:lnTo>
                    <a:pt x="60483" y="114649"/>
                  </a:lnTo>
                  <a:lnTo>
                    <a:pt x="59412" y="107624"/>
                  </a:lnTo>
                  <a:lnTo>
                    <a:pt x="57912" y="99314"/>
                  </a:lnTo>
                  <a:lnTo>
                    <a:pt x="56391" y="90737"/>
                  </a:lnTo>
                  <a:lnTo>
                    <a:pt x="55276" y="82899"/>
                  </a:lnTo>
                  <a:lnTo>
                    <a:pt x="54590" y="75775"/>
                  </a:lnTo>
                  <a:lnTo>
                    <a:pt x="54356" y="69342"/>
                  </a:lnTo>
                  <a:lnTo>
                    <a:pt x="55256" y="55417"/>
                  </a:lnTo>
                  <a:lnTo>
                    <a:pt x="76392" y="20548"/>
                  </a:lnTo>
                  <a:lnTo>
                    <a:pt x="107950" y="13208"/>
                  </a:lnTo>
                  <a:lnTo>
                    <a:pt x="110617" y="13208"/>
                  </a:lnTo>
                  <a:lnTo>
                    <a:pt x="110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762500" y="4207509"/>
            <a:ext cx="84264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-1380">
                <a:latin typeface="UmePlus P Gothic"/>
                <a:cs typeface="UmePlus P Gothic"/>
              </a:rPr>
              <a:t>𝑎</a:t>
            </a:r>
            <a:r>
              <a:rPr dirty="0" sz="2050" spc="-919">
                <a:latin typeface="UmePlus P Gothic"/>
                <a:cs typeface="UmePlus P Gothic"/>
              </a:rPr>
              <a:t>𝑛</a:t>
            </a:r>
            <a:r>
              <a:rPr dirty="0" baseline="-19841" sz="4200" spc="-1380">
                <a:latin typeface="UmePlus P Gothic"/>
                <a:cs typeface="UmePlus P Gothic"/>
              </a:rPr>
              <a:t>𝑏</a:t>
            </a:r>
            <a:r>
              <a:rPr dirty="0" sz="2050" spc="-919">
                <a:latin typeface="UmePlus P Gothic"/>
                <a:cs typeface="UmePlus P Gothic"/>
              </a:rPr>
              <a:t>𝑛</a:t>
            </a:r>
            <a:endParaRPr sz="2050">
              <a:latin typeface="UmePlus P Gothic"/>
              <a:cs typeface="UmePlus P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0847" y="4337430"/>
            <a:ext cx="28867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64360" algn="l"/>
              </a:tabLst>
            </a:pPr>
            <a:r>
              <a:rPr dirty="0" sz="2800" spc="-1315">
                <a:latin typeface="UmePlus P Gothic"/>
                <a:cs typeface="UmePlus P Gothic"/>
              </a:rPr>
              <a:t>𝐿</a:t>
            </a:r>
            <a:r>
              <a:rPr dirty="0" sz="2800" spc="100">
                <a:latin typeface="UmePlus P Gothic"/>
                <a:cs typeface="UmePlus P Gothic"/>
              </a:rPr>
              <a:t> </a:t>
            </a:r>
            <a:r>
              <a:rPr dirty="0" sz="2800" spc="25">
                <a:latin typeface="UmePlus P Gothic"/>
                <a:cs typeface="UmePlus P Gothic"/>
              </a:rPr>
              <a:t>=	</a:t>
            </a:r>
            <a:r>
              <a:rPr dirty="0" sz="2800" spc="-1200">
                <a:latin typeface="UmePlus P Gothic"/>
                <a:cs typeface="UmePlus P Gothic"/>
              </a:rPr>
              <a:t>𝑛</a:t>
            </a:r>
            <a:r>
              <a:rPr dirty="0" sz="2800" spc="45">
                <a:latin typeface="UmePlus P Gothic"/>
                <a:cs typeface="UmePlus P Gothic"/>
              </a:rPr>
              <a:t> </a:t>
            </a:r>
            <a:r>
              <a:rPr dirty="0" sz="2800" spc="35">
                <a:latin typeface="UmePlus P Gothic"/>
                <a:cs typeface="UmePlus P Gothic"/>
              </a:rPr>
              <a:t>≥</a:t>
            </a:r>
            <a:r>
              <a:rPr dirty="0" sz="2800" spc="10">
                <a:latin typeface="UmePlus P Gothic"/>
                <a:cs typeface="UmePlus P Gothic"/>
              </a:rPr>
              <a:t> </a:t>
            </a:r>
            <a:r>
              <a:rPr dirty="0" sz="2800" spc="-240">
                <a:latin typeface="UmePlus P Gothic"/>
                <a:cs typeface="UmePlus P Gothic"/>
              </a:rPr>
              <a:t>1}</a:t>
            </a:r>
            <a:endParaRPr sz="2800">
              <a:latin typeface="UmePlus P Gothic"/>
              <a:cs typeface="UmePlus P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671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Limitations </a:t>
            </a:r>
            <a:r>
              <a:rPr dirty="0" spc="-190"/>
              <a:t>of </a:t>
            </a:r>
            <a:r>
              <a:rPr dirty="0" spc="-260"/>
              <a:t>Syntax</a:t>
            </a:r>
            <a:r>
              <a:rPr dirty="0" spc="-620"/>
              <a:t> </a:t>
            </a:r>
            <a:r>
              <a:rPr dirty="0" spc="-19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8167370" cy="308292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Cannot </a:t>
            </a:r>
            <a:r>
              <a:rPr dirty="0" sz="2800" spc="-10">
                <a:latin typeface="Carlito"/>
                <a:cs typeface="Carlito"/>
              </a:rPr>
              <a:t>determine</a:t>
            </a:r>
            <a:r>
              <a:rPr dirty="0" sz="2800" spc="2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whether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variable </a:t>
            </a:r>
            <a:r>
              <a:rPr dirty="0" sz="2400" spc="-5">
                <a:latin typeface="Carlito"/>
                <a:cs typeface="Carlito"/>
              </a:rPr>
              <a:t>has been declared </a:t>
            </a:r>
            <a:r>
              <a:rPr dirty="0" sz="2400" spc="-20">
                <a:latin typeface="Carlito"/>
                <a:cs typeface="Carlito"/>
              </a:rPr>
              <a:t>before</a:t>
            </a:r>
            <a:r>
              <a:rPr dirty="0" sz="2400" spc="-5">
                <a:latin typeface="Carlito"/>
                <a:cs typeface="Carlito"/>
              </a:rPr>
              <a:t> use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variable </a:t>
            </a:r>
            <a:r>
              <a:rPr dirty="0" sz="2400" spc="-5">
                <a:latin typeface="Carlito"/>
                <a:cs typeface="Carlito"/>
              </a:rPr>
              <a:t>has been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initialized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0">
                <a:latin typeface="Carlito"/>
                <a:cs typeface="Carlito"/>
              </a:rPr>
              <a:t>Variables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of types on </a:t>
            </a:r>
            <a:r>
              <a:rPr dirty="0" sz="2400">
                <a:latin typeface="Carlito"/>
                <a:cs typeface="Carlito"/>
              </a:rPr>
              <a:t>which </a:t>
            </a:r>
            <a:r>
              <a:rPr dirty="0" sz="2400" spc="-10">
                <a:latin typeface="Carlito"/>
                <a:cs typeface="Carlito"/>
              </a:rPr>
              <a:t>operations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10">
                <a:latin typeface="Carlito"/>
                <a:cs typeface="Carlito"/>
              </a:rPr>
              <a:t>allowed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rlito"/>
                <a:cs typeface="Carlito"/>
              </a:rPr>
              <a:t>Number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formal </a:t>
            </a:r>
            <a:r>
              <a:rPr dirty="0" sz="2400">
                <a:latin typeface="Carlito"/>
                <a:cs typeface="Carlito"/>
              </a:rPr>
              <a:t>and actual </a:t>
            </a:r>
            <a:r>
              <a:rPr dirty="0" sz="2400" spc="-10">
                <a:latin typeface="Carlito"/>
                <a:cs typeface="Carlito"/>
              </a:rPr>
              <a:t>arguments </a:t>
            </a:r>
            <a:r>
              <a:rPr dirty="0" sz="2400" spc="-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function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match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These </a:t>
            </a:r>
            <a:r>
              <a:rPr dirty="0" sz="2800" spc="-10">
                <a:latin typeface="Carlito"/>
                <a:cs typeface="Carlito"/>
              </a:rPr>
              <a:t>limitations </a:t>
            </a:r>
            <a:r>
              <a:rPr dirty="0" sz="2800" spc="-15">
                <a:latin typeface="Carlito"/>
                <a:cs typeface="Carlito"/>
              </a:rPr>
              <a:t>are </a:t>
            </a:r>
            <a:r>
              <a:rPr dirty="0" sz="2800" spc="-10">
                <a:latin typeface="Carlito"/>
                <a:cs typeface="Carlito"/>
              </a:rPr>
              <a:t>handled during semantic</a:t>
            </a:r>
            <a:r>
              <a:rPr dirty="0" sz="2800" spc="20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analysis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5790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0"/>
              <a:t>Parser</a:t>
            </a:r>
            <a:r>
              <a:rPr dirty="0" spc="-440"/>
              <a:t> </a:t>
            </a:r>
            <a:r>
              <a:rPr dirty="0" spc="-25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4965191" y="4398264"/>
            <a:ext cx="1728470" cy="539750"/>
          </a:xfrm>
          <a:custGeom>
            <a:avLst/>
            <a:gdLst/>
            <a:ahLst/>
            <a:cxnLst/>
            <a:rect l="l" t="t" r="r" b="b"/>
            <a:pathLst>
              <a:path w="1728470" h="539750">
                <a:moveTo>
                  <a:pt x="1638300" y="0"/>
                </a:moveTo>
                <a:lnTo>
                  <a:pt x="89916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0" y="449580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6" y="539496"/>
                </a:lnTo>
                <a:lnTo>
                  <a:pt x="1638300" y="539496"/>
                </a:lnTo>
                <a:lnTo>
                  <a:pt x="1673298" y="532429"/>
                </a:lnTo>
                <a:lnTo>
                  <a:pt x="1701879" y="513159"/>
                </a:lnTo>
                <a:lnTo>
                  <a:pt x="1721149" y="484578"/>
                </a:lnTo>
                <a:lnTo>
                  <a:pt x="1728215" y="449580"/>
                </a:lnTo>
                <a:lnTo>
                  <a:pt x="1728215" y="89916"/>
                </a:lnTo>
                <a:lnTo>
                  <a:pt x="1721149" y="54917"/>
                </a:lnTo>
                <a:lnTo>
                  <a:pt x="1701879" y="26336"/>
                </a:lnTo>
                <a:lnTo>
                  <a:pt x="1673298" y="7066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58232" y="4487671"/>
            <a:ext cx="13449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rlito"/>
                <a:cs typeface="Carlito"/>
              </a:rPr>
              <a:t>symbol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table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1370" y="3217417"/>
            <a:ext cx="2913380" cy="1183640"/>
          </a:xfrm>
          <a:custGeom>
            <a:avLst/>
            <a:gdLst/>
            <a:ahLst/>
            <a:cxnLst/>
            <a:rect l="l" t="t" r="r" b="b"/>
            <a:pathLst>
              <a:path w="2913379" h="1183639">
                <a:moveTo>
                  <a:pt x="2913380" y="98425"/>
                </a:moveTo>
                <a:lnTo>
                  <a:pt x="2909163" y="65532"/>
                </a:lnTo>
                <a:lnTo>
                  <a:pt x="2901061" y="2032"/>
                </a:lnTo>
                <a:lnTo>
                  <a:pt x="2831338" y="69723"/>
                </a:lnTo>
                <a:lnTo>
                  <a:pt x="2858655" y="79286"/>
                </a:lnTo>
                <a:lnTo>
                  <a:pt x="2503754" y="1094295"/>
                </a:lnTo>
                <a:lnTo>
                  <a:pt x="2476373" y="1084707"/>
                </a:lnTo>
                <a:lnTo>
                  <a:pt x="2488590" y="1180211"/>
                </a:lnTo>
                <a:lnTo>
                  <a:pt x="2475230" y="1163193"/>
                </a:lnTo>
                <a:lnTo>
                  <a:pt x="2429256" y="1104646"/>
                </a:lnTo>
                <a:lnTo>
                  <a:pt x="2416899" y="1130706"/>
                </a:lnTo>
                <a:lnTo>
                  <a:pt x="84747" y="26162"/>
                </a:lnTo>
                <a:lnTo>
                  <a:pt x="87693" y="19939"/>
                </a:lnTo>
                <a:lnTo>
                  <a:pt x="97155" y="0"/>
                </a:lnTo>
                <a:lnTo>
                  <a:pt x="0" y="2032"/>
                </a:lnTo>
                <a:lnTo>
                  <a:pt x="59944" y="78486"/>
                </a:lnTo>
                <a:lnTo>
                  <a:pt x="72339" y="52336"/>
                </a:lnTo>
                <a:lnTo>
                  <a:pt x="2404440" y="1156982"/>
                </a:lnTo>
                <a:lnTo>
                  <a:pt x="2392045" y="1183132"/>
                </a:lnTo>
                <a:lnTo>
                  <a:pt x="2489200" y="1180973"/>
                </a:lnTo>
                <a:lnTo>
                  <a:pt x="2488971" y="1180693"/>
                </a:lnTo>
                <a:lnTo>
                  <a:pt x="2554211" y="1117473"/>
                </a:lnTo>
                <a:lnTo>
                  <a:pt x="2558415" y="1113409"/>
                </a:lnTo>
                <a:lnTo>
                  <a:pt x="2531046" y="1103845"/>
                </a:lnTo>
                <a:lnTo>
                  <a:pt x="2885986" y="88849"/>
                </a:lnTo>
                <a:lnTo>
                  <a:pt x="2913380" y="98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88941" y="2144990"/>
            <a:ext cx="780415" cy="109410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065"/>
              </a:spcBef>
            </a:pPr>
            <a:r>
              <a:rPr dirty="0" sz="1800" spc="-20">
                <a:latin typeface="Carlito"/>
                <a:cs typeface="Carlito"/>
              </a:rPr>
              <a:t>token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800" spc="-10">
                <a:latin typeface="Carlito"/>
                <a:cs typeface="Carlito"/>
              </a:rPr>
              <a:t>get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next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Carlito"/>
                <a:cs typeface="Carlito"/>
              </a:rPr>
              <a:t>token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00906" y="2535935"/>
            <a:ext cx="1181735" cy="506095"/>
          </a:xfrm>
          <a:custGeom>
            <a:avLst/>
            <a:gdLst/>
            <a:ahLst/>
            <a:cxnLst/>
            <a:rect l="l" t="t" r="r" b="b"/>
            <a:pathLst>
              <a:path w="1181735" h="506094">
                <a:moveTo>
                  <a:pt x="1181608" y="448056"/>
                </a:moveTo>
                <a:lnTo>
                  <a:pt x="86868" y="448056"/>
                </a:lnTo>
                <a:lnTo>
                  <a:pt x="86868" y="419100"/>
                </a:lnTo>
                <a:lnTo>
                  <a:pt x="0" y="462534"/>
                </a:lnTo>
                <a:lnTo>
                  <a:pt x="86868" y="505968"/>
                </a:lnTo>
                <a:lnTo>
                  <a:pt x="86868" y="477012"/>
                </a:lnTo>
                <a:lnTo>
                  <a:pt x="1181608" y="477012"/>
                </a:lnTo>
                <a:lnTo>
                  <a:pt x="1181608" y="448056"/>
                </a:lnTo>
                <a:close/>
              </a:path>
              <a:path w="1181735" h="506094">
                <a:moveTo>
                  <a:pt x="1181608" y="43434"/>
                </a:moveTo>
                <a:lnTo>
                  <a:pt x="1152639" y="28956"/>
                </a:lnTo>
                <a:lnTo>
                  <a:pt x="1094740" y="0"/>
                </a:lnTo>
                <a:lnTo>
                  <a:pt x="1094740" y="28956"/>
                </a:lnTo>
                <a:lnTo>
                  <a:pt x="0" y="28956"/>
                </a:lnTo>
                <a:lnTo>
                  <a:pt x="0" y="57912"/>
                </a:lnTo>
                <a:lnTo>
                  <a:pt x="1094740" y="57912"/>
                </a:lnTo>
                <a:lnTo>
                  <a:pt x="1094740" y="86868"/>
                </a:lnTo>
                <a:lnTo>
                  <a:pt x="1152652" y="57912"/>
                </a:lnTo>
                <a:lnTo>
                  <a:pt x="1181608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84211" y="2431160"/>
            <a:ext cx="533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pa</a:t>
            </a:r>
            <a:r>
              <a:rPr dirty="0" sz="1800" spc="-40">
                <a:latin typeface="Carlito"/>
                <a:cs typeface="Carlito"/>
              </a:rPr>
              <a:t>r</a:t>
            </a:r>
            <a:r>
              <a:rPr dirty="0" sz="1800" spc="-5">
                <a:latin typeface="Carlito"/>
                <a:cs typeface="Carlito"/>
              </a:rPr>
              <a:t>se  </a:t>
            </a:r>
            <a:r>
              <a:rPr dirty="0" sz="1800" spc="-10">
                <a:latin typeface="Carlito"/>
                <a:cs typeface="Carlito"/>
              </a:rPr>
              <a:t>tree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79548" y="2304288"/>
            <a:ext cx="5805170" cy="914400"/>
            <a:chOff x="2479548" y="2304288"/>
            <a:chExt cx="5805170" cy="914400"/>
          </a:xfrm>
        </p:grpSpPr>
        <p:sp>
          <p:nvSpPr>
            <p:cNvPr id="10" name="object 10"/>
            <p:cNvSpPr/>
            <p:nvPr/>
          </p:nvSpPr>
          <p:spPr>
            <a:xfrm>
              <a:off x="2479548" y="2304288"/>
              <a:ext cx="1720850" cy="914400"/>
            </a:xfrm>
            <a:custGeom>
              <a:avLst/>
              <a:gdLst/>
              <a:ahLst/>
              <a:cxnLst/>
              <a:rect l="l" t="t" r="r" b="b"/>
              <a:pathLst>
                <a:path w="1720850" h="914400">
                  <a:moveTo>
                    <a:pt x="1568196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568196" y="914400"/>
                  </a:lnTo>
                  <a:lnTo>
                    <a:pt x="1616378" y="906633"/>
                  </a:lnTo>
                  <a:lnTo>
                    <a:pt x="1658215" y="885005"/>
                  </a:lnTo>
                  <a:lnTo>
                    <a:pt x="1691201" y="852019"/>
                  </a:lnTo>
                  <a:lnTo>
                    <a:pt x="1712829" y="810182"/>
                  </a:lnTo>
                  <a:lnTo>
                    <a:pt x="1720596" y="762000"/>
                  </a:lnTo>
                  <a:lnTo>
                    <a:pt x="1720596" y="152400"/>
                  </a:lnTo>
                  <a:lnTo>
                    <a:pt x="1712829" y="104217"/>
                  </a:lnTo>
                  <a:lnTo>
                    <a:pt x="1691201" y="62380"/>
                  </a:lnTo>
                  <a:lnTo>
                    <a:pt x="1658215" y="29394"/>
                  </a:lnTo>
                  <a:lnTo>
                    <a:pt x="1616378" y="7766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02601" y="2718816"/>
              <a:ext cx="1181735" cy="86995"/>
            </a:xfrm>
            <a:custGeom>
              <a:avLst/>
              <a:gdLst/>
              <a:ahLst/>
              <a:cxnLst/>
              <a:rect l="l" t="t" r="r" b="b"/>
              <a:pathLst>
                <a:path w="1181734" h="86994">
                  <a:moveTo>
                    <a:pt x="1152609" y="28956"/>
                  </a:moveTo>
                  <a:lnTo>
                    <a:pt x="1109218" y="28956"/>
                  </a:lnTo>
                  <a:lnTo>
                    <a:pt x="1109218" y="57912"/>
                  </a:lnTo>
                  <a:lnTo>
                    <a:pt x="1094697" y="57921"/>
                  </a:lnTo>
                  <a:lnTo>
                    <a:pt x="1094740" y="86868"/>
                  </a:lnTo>
                  <a:lnTo>
                    <a:pt x="1181607" y="43434"/>
                  </a:lnTo>
                  <a:lnTo>
                    <a:pt x="1152609" y="28956"/>
                  </a:lnTo>
                  <a:close/>
                </a:path>
                <a:path w="1181734" h="86994">
                  <a:moveTo>
                    <a:pt x="1094655" y="28966"/>
                  </a:moveTo>
                  <a:lnTo>
                    <a:pt x="0" y="29718"/>
                  </a:lnTo>
                  <a:lnTo>
                    <a:pt x="0" y="58674"/>
                  </a:lnTo>
                  <a:lnTo>
                    <a:pt x="1094697" y="57921"/>
                  </a:lnTo>
                  <a:lnTo>
                    <a:pt x="1094655" y="28966"/>
                  </a:lnTo>
                  <a:close/>
                </a:path>
                <a:path w="1181734" h="86994">
                  <a:moveTo>
                    <a:pt x="1109218" y="28956"/>
                  </a:moveTo>
                  <a:lnTo>
                    <a:pt x="1094655" y="28966"/>
                  </a:lnTo>
                  <a:lnTo>
                    <a:pt x="1094697" y="57921"/>
                  </a:lnTo>
                  <a:lnTo>
                    <a:pt x="1109218" y="57912"/>
                  </a:lnTo>
                  <a:lnTo>
                    <a:pt x="1109218" y="28956"/>
                  </a:lnTo>
                  <a:close/>
                </a:path>
                <a:path w="1181734" h="86994">
                  <a:moveTo>
                    <a:pt x="1094613" y="0"/>
                  </a:moveTo>
                  <a:lnTo>
                    <a:pt x="1094655" y="28966"/>
                  </a:lnTo>
                  <a:lnTo>
                    <a:pt x="1152609" y="28956"/>
                  </a:lnTo>
                  <a:lnTo>
                    <a:pt x="1094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796920" y="2364181"/>
            <a:ext cx="10871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Lexical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Carlito"/>
                <a:cs typeface="Carlito"/>
              </a:rPr>
              <a:t>Anal</a:t>
            </a:r>
            <a:r>
              <a:rPr dirty="0" sz="2400" spc="-15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dirty="0" sz="2400" spc="-50">
                <a:solidFill>
                  <a:srgbClr val="FFFFFF"/>
                </a:solidFill>
                <a:latin typeface="Carlito"/>
                <a:cs typeface="Carlito"/>
              </a:rPr>
              <a:t>z</a:t>
            </a:r>
            <a:r>
              <a:rPr dirty="0" sz="240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36200" y="2366517"/>
            <a:ext cx="2082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IR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89938" y="2304288"/>
            <a:ext cx="5312410" cy="914400"/>
            <a:chOff x="1789938" y="2304288"/>
            <a:chExt cx="5312410" cy="914400"/>
          </a:xfrm>
        </p:grpSpPr>
        <p:sp>
          <p:nvSpPr>
            <p:cNvPr id="15" name="object 15"/>
            <p:cNvSpPr/>
            <p:nvPr/>
          </p:nvSpPr>
          <p:spPr>
            <a:xfrm>
              <a:off x="1789938" y="2720721"/>
              <a:ext cx="692150" cy="86995"/>
            </a:xfrm>
            <a:custGeom>
              <a:avLst/>
              <a:gdLst/>
              <a:ahLst/>
              <a:cxnLst/>
              <a:rect l="l" t="t" r="r" b="b"/>
              <a:pathLst>
                <a:path w="692150" h="86994">
                  <a:moveTo>
                    <a:pt x="604731" y="57867"/>
                  </a:moveTo>
                  <a:lnTo>
                    <a:pt x="604647" y="86867"/>
                  </a:lnTo>
                  <a:lnTo>
                    <a:pt x="662984" y="57912"/>
                  </a:lnTo>
                  <a:lnTo>
                    <a:pt x="619125" y="57912"/>
                  </a:lnTo>
                  <a:lnTo>
                    <a:pt x="604731" y="57867"/>
                  </a:lnTo>
                  <a:close/>
                </a:path>
                <a:path w="692150" h="86994">
                  <a:moveTo>
                    <a:pt x="604816" y="28911"/>
                  </a:moveTo>
                  <a:lnTo>
                    <a:pt x="604731" y="57867"/>
                  </a:lnTo>
                  <a:lnTo>
                    <a:pt x="619125" y="57912"/>
                  </a:lnTo>
                  <a:lnTo>
                    <a:pt x="619251" y="28955"/>
                  </a:lnTo>
                  <a:lnTo>
                    <a:pt x="604816" y="28911"/>
                  </a:lnTo>
                  <a:close/>
                </a:path>
                <a:path w="692150" h="86994">
                  <a:moveTo>
                    <a:pt x="604901" y="0"/>
                  </a:moveTo>
                  <a:lnTo>
                    <a:pt x="604816" y="28911"/>
                  </a:lnTo>
                  <a:lnTo>
                    <a:pt x="619251" y="28955"/>
                  </a:lnTo>
                  <a:lnTo>
                    <a:pt x="619125" y="57912"/>
                  </a:lnTo>
                  <a:lnTo>
                    <a:pt x="662984" y="57912"/>
                  </a:lnTo>
                  <a:lnTo>
                    <a:pt x="691642" y="43687"/>
                  </a:lnTo>
                  <a:lnTo>
                    <a:pt x="604901" y="0"/>
                  </a:lnTo>
                  <a:close/>
                </a:path>
                <a:path w="692150" h="86994">
                  <a:moveTo>
                    <a:pt x="0" y="27050"/>
                  </a:moveTo>
                  <a:lnTo>
                    <a:pt x="0" y="56006"/>
                  </a:lnTo>
                  <a:lnTo>
                    <a:pt x="604731" y="57867"/>
                  </a:lnTo>
                  <a:lnTo>
                    <a:pt x="604816" y="28911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81244" y="2304288"/>
              <a:ext cx="1720850" cy="914400"/>
            </a:xfrm>
            <a:custGeom>
              <a:avLst/>
              <a:gdLst/>
              <a:ahLst/>
              <a:cxnLst/>
              <a:rect l="l" t="t" r="r" b="b"/>
              <a:pathLst>
                <a:path w="1720850" h="914400">
                  <a:moveTo>
                    <a:pt x="1568196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568196" y="914400"/>
                  </a:lnTo>
                  <a:lnTo>
                    <a:pt x="1616378" y="906633"/>
                  </a:lnTo>
                  <a:lnTo>
                    <a:pt x="1658215" y="885005"/>
                  </a:lnTo>
                  <a:lnTo>
                    <a:pt x="1691201" y="852019"/>
                  </a:lnTo>
                  <a:lnTo>
                    <a:pt x="1712829" y="810182"/>
                  </a:lnTo>
                  <a:lnTo>
                    <a:pt x="1720596" y="762000"/>
                  </a:lnTo>
                  <a:lnTo>
                    <a:pt x="1720596" y="152400"/>
                  </a:lnTo>
                  <a:lnTo>
                    <a:pt x="1712829" y="104217"/>
                  </a:lnTo>
                  <a:lnTo>
                    <a:pt x="1691201" y="62380"/>
                  </a:lnTo>
                  <a:lnTo>
                    <a:pt x="1658215" y="29394"/>
                  </a:lnTo>
                  <a:lnTo>
                    <a:pt x="1616378" y="7766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698616" y="2364181"/>
            <a:ext cx="10871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rlito"/>
                <a:cs typeface="Carlito"/>
              </a:rPr>
              <a:t>Syntax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Carlito"/>
                <a:cs typeface="Carlito"/>
              </a:rPr>
              <a:t>Anal</a:t>
            </a:r>
            <a:r>
              <a:rPr dirty="0" sz="2400" spc="-15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dirty="0" sz="2400" spc="-50">
                <a:solidFill>
                  <a:srgbClr val="FFFFFF"/>
                </a:solidFill>
                <a:latin typeface="Carlito"/>
                <a:cs typeface="Carlito"/>
              </a:rPr>
              <a:t>z</a:t>
            </a:r>
            <a:r>
              <a:rPr dirty="0" sz="240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82940" y="2304288"/>
            <a:ext cx="1720850" cy="914400"/>
          </a:xfrm>
          <a:custGeom>
            <a:avLst/>
            <a:gdLst/>
            <a:ahLst/>
            <a:cxnLst/>
            <a:rect l="l" t="t" r="r" b="b"/>
            <a:pathLst>
              <a:path w="1720850" h="914400">
                <a:moveTo>
                  <a:pt x="1568195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568195" y="914400"/>
                </a:lnTo>
                <a:lnTo>
                  <a:pt x="1616378" y="906633"/>
                </a:lnTo>
                <a:lnTo>
                  <a:pt x="1658215" y="885005"/>
                </a:lnTo>
                <a:lnTo>
                  <a:pt x="1691201" y="852019"/>
                </a:lnTo>
                <a:lnTo>
                  <a:pt x="1712829" y="810182"/>
                </a:lnTo>
                <a:lnTo>
                  <a:pt x="1720595" y="762000"/>
                </a:lnTo>
                <a:lnTo>
                  <a:pt x="1720595" y="152400"/>
                </a:lnTo>
                <a:lnTo>
                  <a:pt x="1712829" y="104217"/>
                </a:lnTo>
                <a:lnTo>
                  <a:pt x="1691201" y="62380"/>
                </a:lnTo>
                <a:lnTo>
                  <a:pt x="1658215" y="29394"/>
                </a:lnTo>
                <a:lnTo>
                  <a:pt x="1616378" y="7766"/>
                </a:lnTo>
                <a:lnTo>
                  <a:pt x="156819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532114" y="2364181"/>
            <a:ext cx="122301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rlito"/>
                <a:cs typeface="Carlito"/>
              </a:rPr>
              <a:t>Rest</a:t>
            </a:r>
            <a:r>
              <a:rPr dirty="0" sz="24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FFFFFF"/>
                </a:solidFill>
                <a:latin typeface="Carlito"/>
                <a:cs typeface="Carlito"/>
              </a:rPr>
              <a:t>Front</a:t>
            </a:r>
            <a:r>
              <a:rPr dirty="0" sz="2400" spc="-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rlito"/>
                <a:cs typeface="Carlito"/>
              </a:rPr>
              <a:t>End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30062" y="2718942"/>
            <a:ext cx="5025390" cy="1691639"/>
          </a:xfrm>
          <a:custGeom>
            <a:avLst/>
            <a:gdLst/>
            <a:ahLst/>
            <a:cxnLst/>
            <a:rect l="l" t="t" r="r" b="b"/>
            <a:pathLst>
              <a:path w="5025390" h="1691639">
                <a:moveTo>
                  <a:pt x="3313811" y="500507"/>
                </a:moveTo>
                <a:lnTo>
                  <a:pt x="3217418" y="488696"/>
                </a:lnTo>
                <a:lnTo>
                  <a:pt x="3227133" y="516039"/>
                </a:lnTo>
                <a:lnTo>
                  <a:pt x="77000" y="1636750"/>
                </a:lnTo>
                <a:lnTo>
                  <a:pt x="67310" y="1609471"/>
                </a:lnTo>
                <a:lnTo>
                  <a:pt x="0" y="1679575"/>
                </a:lnTo>
                <a:lnTo>
                  <a:pt x="96393" y="1691259"/>
                </a:lnTo>
                <a:lnTo>
                  <a:pt x="88442" y="1668907"/>
                </a:lnTo>
                <a:lnTo>
                  <a:pt x="86702" y="1664042"/>
                </a:lnTo>
                <a:lnTo>
                  <a:pt x="3236798" y="543217"/>
                </a:lnTo>
                <a:lnTo>
                  <a:pt x="3246501" y="570484"/>
                </a:lnTo>
                <a:lnTo>
                  <a:pt x="3303549" y="511175"/>
                </a:lnTo>
                <a:lnTo>
                  <a:pt x="3313811" y="500507"/>
                </a:lnTo>
                <a:close/>
              </a:path>
              <a:path w="5025390" h="1691639">
                <a:moveTo>
                  <a:pt x="5025263" y="43307"/>
                </a:moveTo>
                <a:lnTo>
                  <a:pt x="4996472" y="28956"/>
                </a:lnTo>
                <a:lnTo>
                  <a:pt x="4938395" y="0"/>
                </a:lnTo>
                <a:lnTo>
                  <a:pt x="4938433" y="28981"/>
                </a:lnTo>
                <a:lnTo>
                  <a:pt x="4174236" y="30226"/>
                </a:lnTo>
                <a:lnTo>
                  <a:pt x="4174236" y="59182"/>
                </a:lnTo>
                <a:lnTo>
                  <a:pt x="4938471" y="57937"/>
                </a:lnTo>
                <a:lnTo>
                  <a:pt x="4938522" y="86868"/>
                </a:lnTo>
                <a:lnTo>
                  <a:pt x="5025263" y="43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16811" y="2451608"/>
            <a:ext cx="8178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source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Carlito"/>
                <a:cs typeface="Carlito"/>
              </a:rPr>
              <a:t>program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181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5"/>
              <a:t>Need </a:t>
            </a:r>
            <a:r>
              <a:rPr dirty="0" spc="-225"/>
              <a:t>for Checking</a:t>
            </a:r>
            <a:r>
              <a:rPr dirty="0" spc="-660"/>
              <a:t> </a:t>
            </a:r>
            <a:r>
              <a:rPr dirty="0" spc="-265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36530" cy="407416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marR="110236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rlito"/>
                <a:cs typeface="Carlito"/>
              </a:rPr>
              <a:t>Given </a:t>
            </a:r>
            <a:r>
              <a:rPr dirty="0" sz="2800" spc="-5">
                <a:latin typeface="Carlito"/>
                <a:cs typeface="Carlito"/>
              </a:rPr>
              <a:t>an input </a:t>
            </a:r>
            <a:r>
              <a:rPr dirty="0" sz="2800" spc="-20">
                <a:latin typeface="Carlito"/>
                <a:cs typeface="Carlito"/>
              </a:rPr>
              <a:t>program, </a:t>
            </a:r>
            <a:r>
              <a:rPr dirty="0" sz="2800" spc="-5">
                <a:latin typeface="Carlito"/>
                <a:cs typeface="Carlito"/>
              </a:rPr>
              <a:t>scanner </a:t>
            </a:r>
            <a:r>
              <a:rPr dirty="0" sz="2800" spc="-20">
                <a:latin typeface="Carlito"/>
                <a:cs typeface="Carlito"/>
              </a:rPr>
              <a:t>generates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stream </a:t>
            </a:r>
            <a:r>
              <a:rPr dirty="0" sz="2800" spc="-5">
                <a:latin typeface="Carlito"/>
                <a:cs typeface="Carlito"/>
              </a:rPr>
              <a:t>of </a:t>
            </a:r>
            <a:r>
              <a:rPr dirty="0" sz="2800" spc="-25">
                <a:latin typeface="Carlito"/>
                <a:cs typeface="Carlito"/>
              </a:rPr>
              <a:t>tokens  </a:t>
            </a:r>
            <a:r>
              <a:rPr dirty="0" sz="2800" spc="-5">
                <a:latin typeface="Carlito"/>
                <a:cs typeface="Carlito"/>
              </a:rPr>
              <a:t>classified </a:t>
            </a:r>
            <a:r>
              <a:rPr dirty="0" sz="2800" spc="-10">
                <a:latin typeface="Carlito"/>
                <a:cs typeface="Carlito"/>
              </a:rPr>
              <a:t>according </a:t>
            </a:r>
            <a:r>
              <a:rPr dirty="0" sz="2800" spc="-15">
                <a:latin typeface="Carlito"/>
                <a:cs typeface="Carlito"/>
              </a:rPr>
              <a:t>to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5">
                <a:latin typeface="Carlito"/>
                <a:cs typeface="Carlito"/>
              </a:rPr>
              <a:t>syntactic</a:t>
            </a:r>
            <a:r>
              <a:rPr dirty="0" sz="2800" spc="10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category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5">
                <a:latin typeface="Carlito"/>
                <a:cs typeface="Carlito"/>
              </a:rPr>
              <a:t>parser </a:t>
            </a:r>
            <a:r>
              <a:rPr dirty="0" sz="2800" spc="-10">
                <a:latin typeface="Carlito"/>
                <a:cs typeface="Carlito"/>
              </a:rPr>
              <a:t>determines </a:t>
            </a:r>
            <a:r>
              <a:rPr dirty="0" sz="2800" spc="-5">
                <a:latin typeface="Carlito"/>
                <a:cs typeface="Carlito"/>
              </a:rPr>
              <a:t>if the input </a:t>
            </a:r>
            <a:r>
              <a:rPr dirty="0" sz="2800" spc="-20">
                <a:latin typeface="Carlito"/>
                <a:cs typeface="Carlito"/>
              </a:rPr>
              <a:t>program, </a:t>
            </a:r>
            <a:r>
              <a:rPr dirty="0" sz="2800" spc="-15">
                <a:latin typeface="Carlito"/>
                <a:cs typeface="Carlito"/>
              </a:rPr>
              <a:t>represented by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25">
                <a:latin typeface="Carlito"/>
                <a:cs typeface="Carlito"/>
              </a:rPr>
              <a:t>token  </a:t>
            </a:r>
            <a:r>
              <a:rPr dirty="0" sz="2800" spc="-15">
                <a:latin typeface="Carlito"/>
                <a:cs typeface="Carlito"/>
              </a:rPr>
              <a:t>stream, </a:t>
            </a:r>
            <a:r>
              <a:rPr dirty="0" sz="2800" spc="-5">
                <a:latin typeface="Carlito"/>
                <a:cs typeface="Carlito"/>
              </a:rPr>
              <a:t>is a </a:t>
            </a:r>
            <a:r>
              <a:rPr dirty="0" sz="2800" spc="-10">
                <a:latin typeface="Carlito"/>
                <a:cs typeface="Carlito"/>
              </a:rPr>
              <a:t>valid sentence </a:t>
            </a:r>
            <a:r>
              <a:rPr dirty="0" sz="2800" spc="-5">
                <a:latin typeface="Carlito"/>
                <a:cs typeface="Carlito"/>
              </a:rPr>
              <a:t>in the </a:t>
            </a:r>
            <a:r>
              <a:rPr dirty="0" sz="2800" spc="-15">
                <a:latin typeface="Carlito"/>
                <a:cs typeface="Carlito"/>
              </a:rPr>
              <a:t>programming</a:t>
            </a:r>
            <a:r>
              <a:rPr dirty="0" sz="2800" spc="16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language</a:t>
            </a:r>
            <a:endParaRPr sz="2800">
              <a:latin typeface="Carlito"/>
              <a:cs typeface="Carlito"/>
            </a:endParaRPr>
          </a:p>
          <a:p>
            <a:pPr marL="241300" marR="34925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5">
                <a:latin typeface="Carlito"/>
                <a:cs typeface="Carlito"/>
              </a:rPr>
              <a:t>parser attempts to </a:t>
            </a:r>
            <a:r>
              <a:rPr dirty="0" sz="2800" spc="-10">
                <a:latin typeface="Carlito"/>
                <a:cs typeface="Carlito"/>
              </a:rPr>
              <a:t>build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derivation </a:t>
            </a:r>
            <a:r>
              <a:rPr dirty="0" sz="2800" spc="-25">
                <a:latin typeface="Carlito"/>
                <a:cs typeface="Carlito"/>
              </a:rPr>
              <a:t>for </a:t>
            </a:r>
            <a:r>
              <a:rPr dirty="0" sz="2800" spc="-5">
                <a:latin typeface="Carlito"/>
                <a:cs typeface="Carlito"/>
              </a:rPr>
              <a:t>the input </a:t>
            </a:r>
            <a:r>
              <a:rPr dirty="0" sz="2800" spc="-20">
                <a:latin typeface="Carlito"/>
                <a:cs typeface="Carlito"/>
              </a:rPr>
              <a:t>program, </a:t>
            </a:r>
            <a:r>
              <a:rPr dirty="0" sz="2800" spc="-10">
                <a:latin typeface="Carlito"/>
                <a:cs typeface="Carlito"/>
              </a:rPr>
              <a:t>using 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0">
                <a:latin typeface="Carlito"/>
                <a:cs typeface="Carlito"/>
              </a:rPr>
              <a:t>grammar </a:t>
            </a:r>
            <a:r>
              <a:rPr dirty="0" sz="2800" spc="-25">
                <a:latin typeface="Carlito"/>
                <a:cs typeface="Carlito"/>
              </a:rPr>
              <a:t>for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5">
                <a:latin typeface="Carlito"/>
                <a:cs typeface="Carlito"/>
              </a:rPr>
              <a:t>programming</a:t>
            </a:r>
            <a:r>
              <a:rPr dirty="0" sz="2800" spc="10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language</a:t>
            </a:r>
            <a:endParaRPr sz="2800">
              <a:latin typeface="Carlito"/>
              <a:cs typeface="Carlito"/>
            </a:endParaRPr>
          </a:p>
          <a:p>
            <a:pPr lvl="1" marL="698500" marR="570865" indent="-228600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rlito"/>
                <a:cs typeface="Carlito"/>
              </a:rPr>
              <a:t>If the input </a:t>
            </a:r>
            <a:r>
              <a:rPr dirty="0" sz="2400" spc="-10">
                <a:latin typeface="Carlito"/>
                <a:cs typeface="Carlito"/>
              </a:rPr>
              <a:t>stream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10">
                <a:latin typeface="Carlito"/>
                <a:cs typeface="Carlito"/>
              </a:rPr>
              <a:t>valid </a:t>
            </a:r>
            <a:r>
              <a:rPr dirty="0" sz="2400" spc="-15">
                <a:latin typeface="Carlito"/>
                <a:cs typeface="Carlito"/>
              </a:rPr>
              <a:t>program, </a:t>
            </a:r>
            <a:r>
              <a:rPr dirty="0" sz="2400" spc="-10">
                <a:latin typeface="Carlito"/>
                <a:cs typeface="Carlito"/>
              </a:rPr>
              <a:t>parser </a:t>
            </a:r>
            <a:r>
              <a:rPr dirty="0" sz="2400" spc="-5">
                <a:latin typeface="Carlito"/>
                <a:cs typeface="Carlito"/>
              </a:rPr>
              <a:t>builds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valid </a:t>
            </a:r>
            <a:r>
              <a:rPr dirty="0" sz="2400">
                <a:latin typeface="Carlito"/>
                <a:cs typeface="Carlito"/>
              </a:rPr>
              <a:t>model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-15">
                <a:latin typeface="Carlito"/>
                <a:cs typeface="Carlito"/>
              </a:rPr>
              <a:t>later  </a:t>
            </a:r>
            <a:r>
              <a:rPr dirty="0" sz="2400" spc="-5">
                <a:latin typeface="Carlito"/>
                <a:cs typeface="Carlito"/>
              </a:rPr>
              <a:t>phases</a:t>
            </a:r>
            <a:endParaRPr sz="2400">
              <a:latin typeface="Carlito"/>
              <a:cs typeface="Carlito"/>
            </a:endParaRPr>
          </a:p>
          <a:p>
            <a:pPr lvl="1" marL="698500" marR="836930" indent="-228600">
              <a:lnSpc>
                <a:spcPts val="2590"/>
              </a:lnSpc>
              <a:spcBef>
                <a:spcPts val="50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rlito"/>
                <a:cs typeface="Carlito"/>
              </a:rPr>
              <a:t>If the input </a:t>
            </a:r>
            <a:r>
              <a:rPr dirty="0" sz="2400" spc="-10">
                <a:latin typeface="Carlito"/>
                <a:cs typeface="Carlito"/>
              </a:rPr>
              <a:t>stream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invalid, parser </a:t>
            </a:r>
            <a:r>
              <a:rPr dirty="0" sz="2400" spc="-5">
                <a:latin typeface="Carlito"/>
                <a:cs typeface="Carlito"/>
              </a:rPr>
              <a:t>reports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problem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diagnostic  information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user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8962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Syntax</a:t>
            </a:r>
            <a:r>
              <a:rPr dirty="0" spc="-430"/>
              <a:t> </a:t>
            </a:r>
            <a:r>
              <a:rPr dirty="0" spc="-19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10177145" cy="21367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rlito"/>
                <a:cs typeface="Carlito"/>
              </a:rPr>
              <a:t>Given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programming </a:t>
            </a:r>
            <a:r>
              <a:rPr dirty="0" sz="2800" spc="-5">
                <a:latin typeface="Carlito"/>
                <a:cs typeface="Carlito"/>
              </a:rPr>
              <a:t>language </a:t>
            </a:r>
            <a:r>
              <a:rPr dirty="0" sz="2800" spc="-10">
                <a:latin typeface="Carlito"/>
                <a:cs typeface="Carlito"/>
              </a:rPr>
              <a:t>grammar </a:t>
            </a:r>
            <a:r>
              <a:rPr dirty="0" sz="2800" spc="-1040">
                <a:latin typeface="UmePlus P Gothic"/>
                <a:cs typeface="UmePlus P Gothic"/>
              </a:rPr>
              <a:t>𝐺</a:t>
            </a:r>
            <a:r>
              <a:rPr dirty="0" sz="2800" spc="20">
                <a:latin typeface="UmePlus P Gothic"/>
                <a:cs typeface="UmePlus P Gothic"/>
              </a:rPr>
              <a:t> </a:t>
            </a:r>
            <a:r>
              <a:rPr dirty="0" sz="2800" spc="-5">
                <a:latin typeface="Carlito"/>
                <a:cs typeface="Carlito"/>
              </a:rPr>
              <a:t>and a </a:t>
            </a:r>
            <a:r>
              <a:rPr dirty="0" sz="2800" spc="-20">
                <a:latin typeface="Carlito"/>
                <a:cs typeface="Carlito"/>
              </a:rPr>
              <a:t>stream </a:t>
            </a:r>
            <a:r>
              <a:rPr dirty="0" sz="2800" spc="-5">
                <a:latin typeface="Carlito"/>
                <a:cs typeface="Carlito"/>
              </a:rPr>
              <a:t>of </a:t>
            </a:r>
            <a:r>
              <a:rPr dirty="0" sz="2800" spc="-25">
                <a:latin typeface="Carlito"/>
                <a:cs typeface="Carlito"/>
              </a:rPr>
              <a:t>tokens </a:t>
            </a:r>
            <a:r>
              <a:rPr dirty="0" sz="2800" spc="-730">
                <a:latin typeface="UmePlus P Gothic"/>
                <a:cs typeface="UmePlus P Gothic"/>
              </a:rPr>
              <a:t>𝑠</a:t>
            </a:r>
            <a:r>
              <a:rPr dirty="0" sz="2800" spc="-730">
                <a:latin typeface="Carlito"/>
                <a:cs typeface="Carlito"/>
              </a:rPr>
              <a:t>, </a:t>
            </a:r>
            <a:r>
              <a:rPr dirty="0" sz="2800" spc="-495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parsing </a:t>
            </a:r>
            <a:r>
              <a:rPr dirty="0" sz="2800" spc="-5">
                <a:latin typeface="Carlito"/>
                <a:cs typeface="Carlito"/>
              </a:rPr>
              <a:t>tries </a:t>
            </a:r>
            <a:r>
              <a:rPr dirty="0" sz="2800" spc="-15">
                <a:latin typeface="Carlito"/>
                <a:cs typeface="Carlito"/>
              </a:rPr>
              <a:t>to </a:t>
            </a:r>
            <a:r>
              <a:rPr dirty="0" sz="2800" spc="-10">
                <a:latin typeface="Carlito"/>
                <a:cs typeface="Carlito"/>
              </a:rPr>
              <a:t>find </a:t>
            </a: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derivation </a:t>
            </a:r>
            <a:r>
              <a:rPr dirty="0" sz="2800" spc="-5">
                <a:latin typeface="Carlito"/>
                <a:cs typeface="Carlito"/>
              </a:rPr>
              <a:t>in </a:t>
            </a:r>
            <a:r>
              <a:rPr dirty="0" sz="2800" spc="-1040">
                <a:latin typeface="UmePlus P Gothic"/>
                <a:cs typeface="UmePlus P Gothic"/>
              </a:rPr>
              <a:t>𝐺</a:t>
            </a:r>
            <a:r>
              <a:rPr dirty="0" sz="2800" spc="20">
                <a:latin typeface="UmePlus P Gothic"/>
                <a:cs typeface="UmePlus P Gothic"/>
              </a:rPr>
              <a:t> </a:t>
            </a:r>
            <a:r>
              <a:rPr dirty="0" sz="2800" spc="-10">
                <a:latin typeface="Carlito"/>
                <a:cs typeface="Carlito"/>
              </a:rPr>
              <a:t>that </a:t>
            </a:r>
            <a:r>
              <a:rPr dirty="0" sz="2800" spc="-15">
                <a:latin typeface="Carlito"/>
                <a:cs typeface="Carlito"/>
              </a:rPr>
              <a:t>produces</a:t>
            </a:r>
            <a:r>
              <a:rPr dirty="0" sz="2800" spc="185">
                <a:latin typeface="Carlito"/>
                <a:cs typeface="Carlito"/>
              </a:rPr>
              <a:t> </a:t>
            </a:r>
            <a:r>
              <a:rPr dirty="0" sz="2800" spc="-1510">
                <a:latin typeface="UmePlus P Gothic"/>
                <a:cs typeface="UmePlus P Gothic"/>
              </a:rPr>
              <a:t>𝑠</a:t>
            </a:r>
            <a:endParaRPr sz="2800">
              <a:latin typeface="UmePlus P Gothic"/>
              <a:cs typeface="UmePlus P Gothic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rlito"/>
                <a:cs typeface="Carlito"/>
              </a:rPr>
              <a:t>In </a:t>
            </a:r>
            <a:r>
              <a:rPr dirty="0" sz="2800" spc="-5">
                <a:latin typeface="Carlito"/>
                <a:cs typeface="Carlito"/>
              </a:rPr>
              <a:t>addition, a </a:t>
            </a:r>
            <a:r>
              <a:rPr dirty="0" sz="2800" spc="-30">
                <a:latin typeface="Carlito"/>
                <a:cs typeface="Carlito"/>
              </a:rPr>
              <a:t>syntax</a:t>
            </a:r>
            <a:r>
              <a:rPr dirty="0" sz="2800" spc="4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analyser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5">
                <a:latin typeface="Carlito"/>
                <a:cs typeface="Carlito"/>
              </a:rPr>
              <a:t>Forward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information </a:t>
            </a:r>
            <a:r>
              <a:rPr dirty="0" sz="2400">
                <a:latin typeface="Carlito"/>
                <a:cs typeface="Carlito"/>
              </a:rPr>
              <a:t>as IR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next compilation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phases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>
                <a:latin typeface="Carlito"/>
                <a:cs typeface="Carlito"/>
              </a:rPr>
              <a:t>Handle </a:t>
            </a:r>
            <a:r>
              <a:rPr dirty="0" sz="2400" spc="-15">
                <a:latin typeface="Carlito"/>
                <a:cs typeface="Carlito"/>
              </a:rPr>
              <a:t>errors </a:t>
            </a:r>
            <a:r>
              <a:rPr dirty="0" sz="2400">
                <a:latin typeface="Carlito"/>
                <a:cs typeface="Carlito"/>
              </a:rPr>
              <a:t>if the </a:t>
            </a:r>
            <a:r>
              <a:rPr dirty="0" sz="2400" spc="-5">
                <a:latin typeface="Carlito"/>
                <a:cs typeface="Carlito"/>
              </a:rPr>
              <a:t>input string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not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420">
                <a:latin typeface="UmePlus P Gothic"/>
                <a:cs typeface="UmePlus P Gothic"/>
              </a:rPr>
              <a:t>𝐿(𝐺)</a:t>
            </a:r>
            <a:endParaRPr sz="2400">
              <a:latin typeface="UmePlus P Gothic"/>
              <a:cs typeface="UmePlus P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038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Context-Free</a:t>
            </a:r>
            <a:r>
              <a:rPr dirty="0" spc="-409"/>
              <a:t> </a:t>
            </a:r>
            <a:r>
              <a:rPr dirty="0" spc="-21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8914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20">
                <a:latin typeface="Carlito"/>
                <a:cs typeface="Carlito"/>
              </a:rPr>
              <a:t>context-free </a:t>
            </a:r>
            <a:r>
              <a:rPr dirty="0" sz="2800" spc="-15">
                <a:latin typeface="Carlito"/>
                <a:cs typeface="Carlito"/>
              </a:rPr>
              <a:t>grammar </a:t>
            </a:r>
            <a:r>
              <a:rPr dirty="0" sz="2800" spc="-10">
                <a:latin typeface="Carlito"/>
                <a:cs typeface="Carlito"/>
              </a:rPr>
              <a:t>(CFG) </a:t>
            </a:r>
            <a:r>
              <a:rPr dirty="0" sz="2800" spc="-1040">
                <a:latin typeface="UmePlus P Gothic"/>
                <a:cs typeface="UmePlus P Gothic"/>
              </a:rPr>
              <a:t>𝐺</a:t>
            </a:r>
            <a:r>
              <a:rPr dirty="0" sz="2800" spc="20">
                <a:latin typeface="UmePlus P Gothic"/>
                <a:cs typeface="UmePlus P Gothic"/>
              </a:rPr>
              <a:t> </a:t>
            </a:r>
            <a:r>
              <a:rPr dirty="0" sz="2800" spc="-5">
                <a:latin typeface="Carlito"/>
                <a:cs typeface="Carlito"/>
              </a:rPr>
              <a:t>is a </a:t>
            </a:r>
            <a:r>
              <a:rPr dirty="0" sz="2800" spc="-10">
                <a:latin typeface="Carlito"/>
                <a:cs typeface="Carlito"/>
              </a:rPr>
              <a:t>quadruple </a:t>
            </a:r>
            <a:r>
              <a:rPr dirty="0" sz="2800" spc="-415">
                <a:latin typeface="UmePlus P Gothic"/>
                <a:cs typeface="UmePlus P Gothic"/>
              </a:rPr>
              <a:t>(𝑇, </a:t>
            </a:r>
            <a:r>
              <a:rPr dirty="0" sz="2800" spc="-700">
                <a:latin typeface="UmePlus P Gothic"/>
                <a:cs typeface="UmePlus P Gothic"/>
              </a:rPr>
              <a:t>𝑁𝑇,</a:t>
            </a:r>
            <a:r>
              <a:rPr dirty="0" sz="2800" spc="-680">
                <a:latin typeface="UmePlus P Gothic"/>
                <a:cs typeface="UmePlus P Gothic"/>
              </a:rPr>
              <a:t> </a:t>
            </a:r>
            <a:r>
              <a:rPr dirty="0" sz="2800" spc="-765">
                <a:latin typeface="UmePlus P Gothic"/>
                <a:cs typeface="UmePlus P Gothic"/>
              </a:rPr>
              <a:t>𝑆,</a:t>
            </a:r>
            <a:r>
              <a:rPr dirty="0" sz="2800" spc="-270">
                <a:latin typeface="UmePlus P Gothic"/>
                <a:cs typeface="UmePlus P Gothic"/>
              </a:rPr>
              <a:t> </a:t>
            </a:r>
            <a:r>
              <a:rPr dirty="0" sz="2800" spc="-450">
                <a:latin typeface="UmePlus P Gothic"/>
                <a:cs typeface="UmePlus P Gothic"/>
              </a:rPr>
              <a:t>𝑃)</a:t>
            </a:r>
            <a:endParaRPr sz="2800">
              <a:latin typeface="UmePlus P Gothic"/>
              <a:cs typeface="UmePlus P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922016"/>
          <a:ext cx="10534650" cy="2085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085"/>
                <a:gridCol w="8945880"/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800" spc="-1140">
                          <a:latin typeface="UmePlus P Gothic"/>
                          <a:cs typeface="UmePlus P Gothic"/>
                        </a:rPr>
                        <a:t>𝑇</a:t>
                      </a:r>
                      <a:endParaRPr sz="2800">
                        <a:latin typeface="UmePlus P Gothic"/>
                        <a:cs typeface="UmePlus P Gothic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5">
                          <a:latin typeface="Carlito"/>
                          <a:cs typeface="Carlito"/>
                        </a:rPr>
                        <a:t>Set of terminal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symbols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(also called </a:t>
                      </a:r>
                      <a:r>
                        <a:rPr dirty="0" sz="2400" spc="-15">
                          <a:latin typeface="Carlito"/>
                          <a:cs typeface="Carlito"/>
                        </a:rPr>
                        <a:t>words)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in the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language</a:t>
                      </a:r>
                      <a:r>
                        <a:rPr dirty="0" sz="24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420">
                          <a:latin typeface="UmePlus P Gothic"/>
                          <a:cs typeface="UmePlus P Gothic"/>
                        </a:rPr>
                        <a:t>𝐿(𝐺)</a:t>
                      </a:r>
                      <a:endParaRPr sz="2400">
                        <a:latin typeface="UmePlus P Gothic"/>
                        <a:cs typeface="UmePlus P Gothic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800" spc="-944">
                          <a:latin typeface="UmePlus P Gothic"/>
                          <a:cs typeface="UmePlus P Gothic"/>
                        </a:rPr>
                        <a:t>𝑁𝑇</a:t>
                      </a:r>
                      <a:endParaRPr sz="2800">
                        <a:latin typeface="UmePlus P Gothic"/>
                        <a:cs typeface="UmePlus P Gothic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5">
                          <a:latin typeface="Carlito"/>
                          <a:cs typeface="Carlito"/>
                        </a:rPr>
                        <a:t>Set of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nonterminal symbols that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appear in the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productions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24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890">
                          <a:latin typeface="UmePlus P Gothic"/>
                          <a:cs typeface="UmePlus P Gothic"/>
                        </a:rPr>
                        <a:t>𝐺</a:t>
                      </a:r>
                      <a:endParaRPr sz="2400">
                        <a:latin typeface="UmePlus P Gothic"/>
                        <a:cs typeface="UmePlus P Gothic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800" spc="-1325">
                          <a:latin typeface="UmePlus P Gothic"/>
                          <a:cs typeface="UmePlus P Gothic"/>
                        </a:rPr>
                        <a:t>𝑆</a:t>
                      </a:r>
                      <a:endParaRPr sz="2800">
                        <a:latin typeface="UmePlus P Gothic"/>
                        <a:cs typeface="UmePlus P Gothic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5">
                          <a:latin typeface="Carlito"/>
                          <a:cs typeface="Carlito"/>
                        </a:rPr>
                        <a:t>Goal or </a:t>
                      </a:r>
                      <a:r>
                        <a:rPr dirty="0" sz="2400" spc="-15">
                          <a:latin typeface="Carlito"/>
                          <a:cs typeface="Carlito"/>
                        </a:rPr>
                        <a:t>start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symbol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grammar</a:t>
                      </a:r>
                      <a:r>
                        <a:rPr dirty="0" sz="24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890">
                          <a:latin typeface="UmePlus P Gothic"/>
                          <a:cs typeface="UmePlus P Gothic"/>
                        </a:rPr>
                        <a:t>𝐺</a:t>
                      </a:r>
                      <a:endParaRPr sz="2400">
                        <a:latin typeface="UmePlus P Gothic"/>
                        <a:cs typeface="UmePlus P Gothic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800" spc="-1070">
                          <a:latin typeface="UmePlus P Gothic"/>
                          <a:cs typeface="UmePlus P Gothic"/>
                        </a:rPr>
                        <a:t>𝑃</a:t>
                      </a:r>
                      <a:endParaRPr sz="2800">
                        <a:latin typeface="UmePlus P Gothic"/>
                        <a:cs typeface="UmePlus P Gothic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5">
                          <a:latin typeface="Carlito"/>
                          <a:cs typeface="Carlito"/>
                        </a:rPr>
                        <a:t>Set of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productions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(or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rules) in</a:t>
                      </a:r>
                      <a:r>
                        <a:rPr dirty="0" sz="24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890">
                          <a:latin typeface="UmePlus P Gothic"/>
                          <a:cs typeface="UmePlus P Gothic"/>
                        </a:rPr>
                        <a:t>𝐺</a:t>
                      </a:r>
                      <a:endParaRPr sz="2400">
                        <a:latin typeface="UmePlus P Gothic"/>
                        <a:cs typeface="UmePlus P Gothic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038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Context-Free</a:t>
            </a:r>
            <a:r>
              <a:rPr dirty="0" spc="-409"/>
              <a:t> </a:t>
            </a:r>
            <a:r>
              <a:rPr dirty="0" spc="-21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93493"/>
            <a:ext cx="10160000" cy="314833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66700" marR="304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-35">
                <a:latin typeface="Carlito"/>
                <a:cs typeface="Carlito"/>
              </a:rPr>
              <a:t>Terminal </a:t>
            </a:r>
            <a:r>
              <a:rPr dirty="0" sz="2800" spc="-15">
                <a:latin typeface="Carlito"/>
                <a:cs typeface="Carlito"/>
              </a:rPr>
              <a:t>symbols </a:t>
            </a:r>
            <a:r>
              <a:rPr dirty="0" sz="2800" spc="-10">
                <a:latin typeface="Carlito"/>
                <a:cs typeface="Carlito"/>
              </a:rPr>
              <a:t>correspond </a:t>
            </a:r>
            <a:r>
              <a:rPr dirty="0" sz="2800" spc="-20">
                <a:latin typeface="Carlito"/>
                <a:cs typeface="Carlito"/>
              </a:rPr>
              <a:t>to </a:t>
            </a:r>
            <a:r>
              <a:rPr dirty="0" sz="2800" spc="-15">
                <a:latin typeface="Carlito"/>
                <a:cs typeface="Carlito"/>
              </a:rPr>
              <a:t>syntactic categories </a:t>
            </a:r>
            <a:r>
              <a:rPr dirty="0" sz="2800" spc="-10">
                <a:latin typeface="Carlito"/>
                <a:cs typeface="Carlito"/>
              </a:rPr>
              <a:t>returned </a:t>
            </a:r>
            <a:r>
              <a:rPr dirty="0" sz="2800" spc="-15">
                <a:latin typeface="Carlito"/>
                <a:cs typeface="Carlito"/>
              </a:rPr>
              <a:t>by </a:t>
            </a:r>
            <a:r>
              <a:rPr dirty="0" sz="2800" spc="-5">
                <a:latin typeface="Carlito"/>
                <a:cs typeface="Carlito"/>
              </a:rPr>
              <a:t>the  scanner</a:t>
            </a:r>
            <a:endParaRPr sz="2800">
              <a:latin typeface="Carlito"/>
              <a:cs typeface="Carlito"/>
            </a:endParaRPr>
          </a:p>
          <a:p>
            <a:pPr lvl="1" marL="723900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724535" algn="l"/>
              </a:tabLst>
            </a:pPr>
            <a:r>
              <a:rPr dirty="0" sz="2400" spc="-30">
                <a:latin typeface="Carlito"/>
                <a:cs typeface="Carlito"/>
              </a:rPr>
              <a:t>Terminal </a:t>
            </a:r>
            <a:r>
              <a:rPr dirty="0" sz="2400" spc="-10">
                <a:latin typeface="Carlito"/>
                <a:cs typeface="Carlito"/>
              </a:rPr>
              <a:t>symbol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20">
                <a:latin typeface="Carlito"/>
                <a:cs typeface="Carlito"/>
              </a:rPr>
              <a:t>word </a:t>
            </a:r>
            <a:r>
              <a:rPr dirty="0" sz="2400" spc="-10">
                <a:latin typeface="Carlito"/>
                <a:cs typeface="Carlito"/>
              </a:rPr>
              <a:t>that can </a:t>
            </a:r>
            <a:r>
              <a:rPr dirty="0" sz="2400" spc="-5">
                <a:latin typeface="Carlito"/>
                <a:cs typeface="Carlito"/>
              </a:rPr>
              <a:t>occur </a:t>
            </a:r>
            <a:r>
              <a:rPr dirty="0" sz="2400">
                <a:latin typeface="Carlito"/>
                <a:cs typeface="Carlito"/>
              </a:rPr>
              <a:t>in a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sentence</a:t>
            </a:r>
            <a:endParaRPr sz="2400">
              <a:latin typeface="Carlito"/>
              <a:cs typeface="Carlito"/>
            </a:endParaRPr>
          </a:p>
          <a:p>
            <a:pPr marL="266700" marR="143383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-10">
                <a:latin typeface="Carlito"/>
                <a:cs typeface="Carlito"/>
              </a:rPr>
              <a:t>Nonterminals </a:t>
            </a:r>
            <a:r>
              <a:rPr dirty="0" sz="2800" spc="-15">
                <a:latin typeface="Carlito"/>
                <a:cs typeface="Carlito"/>
              </a:rPr>
              <a:t>are syntactic </a:t>
            </a:r>
            <a:r>
              <a:rPr dirty="0" sz="2800" spc="-10">
                <a:latin typeface="Carlito"/>
                <a:cs typeface="Carlito"/>
              </a:rPr>
              <a:t>variables </a:t>
            </a:r>
            <a:r>
              <a:rPr dirty="0" sz="2800" spc="-15">
                <a:latin typeface="Carlito"/>
                <a:cs typeface="Carlito"/>
              </a:rPr>
              <a:t>introduced to provide  abstraction </a:t>
            </a:r>
            <a:r>
              <a:rPr dirty="0" sz="2800" spc="-5">
                <a:latin typeface="Carlito"/>
                <a:cs typeface="Carlito"/>
              </a:rPr>
              <a:t>and </a:t>
            </a:r>
            <a:r>
              <a:rPr dirty="0" sz="2800" spc="-10">
                <a:latin typeface="Carlito"/>
                <a:cs typeface="Carlito"/>
              </a:rPr>
              <a:t>structure </a:t>
            </a:r>
            <a:r>
              <a:rPr dirty="0" sz="2800" spc="-5">
                <a:latin typeface="Carlito"/>
                <a:cs typeface="Carlito"/>
              </a:rPr>
              <a:t>in the</a:t>
            </a:r>
            <a:r>
              <a:rPr dirty="0" sz="2800" spc="15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productions</a:t>
            </a:r>
            <a:endParaRPr sz="28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-1325">
                <a:latin typeface="UmePlus P Gothic"/>
                <a:cs typeface="UmePlus P Gothic"/>
              </a:rPr>
              <a:t>𝑆</a:t>
            </a:r>
            <a:r>
              <a:rPr dirty="0" sz="2800" spc="-40">
                <a:latin typeface="UmePlus P Gothic"/>
                <a:cs typeface="UmePlus P Gothic"/>
              </a:rPr>
              <a:t> </a:t>
            </a:r>
            <a:r>
              <a:rPr dirty="0" sz="2800" spc="-15">
                <a:latin typeface="Carlito"/>
                <a:cs typeface="Carlito"/>
              </a:rPr>
              <a:t>represents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0">
                <a:latin typeface="Carlito"/>
                <a:cs typeface="Carlito"/>
              </a:rPr>
              <a:t>set </a:t>
            </a:r>
            <a:r>
              <a:rPr dirty="0" sz="2800" spc="-5">
                <a:latin typeface="Carlito"/>
                <a:cs typeface="Carlito"/>
              </a:rPr>
              <a:t>of </a:t>
            </a:r>
            <a:r>
              <a:rPr dirty="0" sz="2800" spc="-10">
                <a:latin typeface="Carlito"/>
                <a:cs typeface="Carlito"/>
              </a:rPr>
              <a:t>sentences </a:t>
            </a:r>
            <a:r>
              <a:rPr dirty="0" sz="2800" spc="-5">
                <a:latin typeface="Carlito"/>
                <a:cs typeface="Carlito"/>
              </a:rPr>
              <a:t>in</a:t>
            </a:r>
            <a:r>
              <a:rPr dirty="0" sz="2800" spc="85">
                <a:latin typeface="Carlito"/>
                <a:cs typeface="Carlito"/>
              </a:rPr>
              <a:t> </a:t>
            </a:r>
            <a:r>
              <a:rPr dirty="0" sz="2800" spc="-490">
                <a:latin typeface="UmePlus P Gothic"/>
                <a:cs typeface="UmePlus P Gothic"/>
              </a:rPr>
              <a:t>𝐿(𝐺)</a:t>
            </a:r>
            <a:endParaRPr sz="2800">
              <a:latin typeface="UmePlus P Gothic"/>
              <a:cs typeface="UmePlus P Gothic"/>
            </a:endParaRPr>
          </a:p>
          <a:p>
            <a:pPr marL="2667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-15">
                <a:latin typeface="Carlito"/>
                <a:cs typeface="Carlito"/>
              </a:rPr>
              <a:t>Each </a:t>
            </a:r>
            <a:r>
              <a:rPr dirty="0" sz="2800" spc="-10">
                <a:latin typeface="Carlito"/>
                <a:cs typeface="Carlito"/>
              </a:rPr>
              <a:t>rule </a:t>
            </a:r>
            <a:r>
              <a:rPr dirty="0" sz="2800" spc="-5">
                <a:latin typeface="Carlito"/>
                <a:cs typeface="Carlito"/>
              </a:rPr>
              <a:t>in </a:t>
            </a:r>
            <a:r>
              <a:rPr dirty="0" sz="2800" spc="-1070">
                <a:latin typeface="UmePlus P Gothic"/>
                <a:cs typeface="UmePlus P Gothic"/>
              </a:rPr>
              <a:t>𝑃</a:t>
            </a:r>
            <a:r>
              <a:rPr dirty="0" sz="2800" spc="-30">
                <a:latin typeface="UmePlus P Gothic"/>
                <a:cs typeface="UmePlus P Gothic"/>
              </a:rPr>
              <a:t> </a:t>
            </a:r>
            <a:r>
              <a:rPr dirty="0" sz="2800" spc="-5">
                <a:latin typeface="Carlito"/>
                <a:cs typeface="Carlito"/>
              </a:rPr>
              <a:t>is </a:t>
            </a:r>
            <a:r>
              <a:rPr dirty="0" sz="2800">
                <a:latin typeface="Carlito"/>
                <a:cs typeface="Carlito"/>
              </a:rPr>
              <a:t>of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25">
                <a:latin typeface="Carlito"/>
                <a:cs typeface="Carlito"/>
              </a:rPr>
              <a:t>form </a:t>
            </a:r>
            <a:r>
              <a:rPr dirty="0" sz="2800" spc="-869">
                <a:latin typeface="UmePlus P Gothic"/>
                <a:cs typeface="UmePlus P Gothic"/>
              </a:rPr>
              <a:t>𝑵𝑻</a:t>
            </a:r>
            <a:r>
              <a:rPr dirty="0" sz="2800" spc="50">
                <a:latin typeface="UmePlus P Gothic"/>
                <a:cs typeface="UmePlus P Gothic"/>
              </a:rPr>
              <a:t> </a:t>
            </a:r>
            <a:r>
              <a:rPr dirty="0" sz="2800" spc="-395">
                <a:latin typeface="UmePlus P Gothic"/>
                <a:cs typeface="UmePlus P Gothic"/>
              </a:rPr>
              <a:t>→ </a:t>
            </a:r>
            <a:r>
              <a:rPr dirty="0" sz="2800" spc="-475">
                <a:latin typeface="UmePlus P Gothic"/>
                <a:cs typeface="UmePlus P Gothic"/>
              </a:rPr>
              <a:t>(𝑻 </a:t>
            </a:r>
            <a:r>
              <a:rPr dirty="0" sz="2800" spc="145">
                <a:latin typeface="UmePlus P Gothic"/>
                <a:cs typeface="UmePlus P Gothic"/>
              </a:rPr>
              <a:t>∪</a:t>
            </a:r>
            <a:r>
              <a:rPr dirty="0" sz="2800" spc="-85">
                <a:latin typeface="UmePlus P Gothic"/>
                <a:cs typeface="UmePlus P Gothic"/>
              </a:rPr>
              <a:t> </a:t>
            </a:r>
            <a:r>
              <a:rPr dirty="0" sz="2800" spc="-505">
                <a:latin typeface="UmePlus P Gothic"/>
                <a:cs typeface="UmePlus P Gothic"/>
              </a:rPr>
              <a:t>𝑵𝑻)</a:t>
            </a:r>
            <a:r>
              <a:rPr dirty="0" baseline="27100" sz="3075" spc="-757">
                <a:latin typeface="UmePlus P Gothic"/>
                <a:cs typeface="UmePlus P Gothic"/>
              </a:rPr>
              <a:t>∗</a:t>
            </a:r>
            <a:endParaRPr baseline="27100" sz="3075">
              <a:latin typeface="UmePlus P Gothic"/>
              <a:cs typeface="UmePlus P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479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D</a:t>
            </a:r>
            <a:r>
              <a:rPr dirty="0" spc="-170"/>
              <a:t>e</a:t>
            </a:r>
            <a:r>
              <a:rPr dirty="0" spc="-204"/>
              <a:t>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7060"/>
            <a:ext cx="10011410" cy="402653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rlito"/>
                <a:cs typeface="Carlito"/>
              </a:rPr>
              <a:t>Derivation </a:t>
            </a:r>
            <a:r>
              <a:rPr dirty="0" sz="2800" spc="-5">
                <a:latin typeface="Carlito"/>
                <a:cs typeface="Carlito"/>
              </a:rPr>
              <a:t>is a a </a:t>
            </a:r>
            <a:r>
              <a:rPr dirty="0" sz="2800" spc="-10">
                <a:latin typeface="Carlito"/>
                <a:cs typeface="Carlito"/>
              </a:rPr>
              <a:t>sequence </a:t>
            </a:r>
            <a:r>
              <a:rPr dirty="0" sz="2800" spc="-5">
                <a:latin typeface="Carlito"/>
                <a:cs typeface="Carlito"/>
              </a:rPr>
              <a:t>of </a:t>
            </a:r>
            <a:r>
              <a:rPr dirty="0" sz="2800" spc="-15">
                <a:latin typeface="Carlito"/>
                <a:cs typeface="Carlito"/>
              </a:rPr>
              <a:t>rewriting </a:t>
            </a:r>
            <a:r>
              <a:rPr dirty="0" sz="2800" spc="-20">
                <a:latin typeface="Carlito"/>
                <a:cs typeface="Carlito"/>
              </a:rPr>
              <a:t>steps </a:t>
            </a:r>
            <a:r>
              <a:rPr dirty="0" sz="2800" spc="-10">
                <a:latin typeface="Carlito"/>
                <a:cs typeface="Carlito"/>
              </a:rPr>
              <a:t>that begins </a:t>
            </a:r>
            <a:r>
              <a:rPr dirty="0" sz="2800" spc="-5">
                <a:latin typeface="Carlito"/>
                <a:cs typeface="Carlito"/>
              </a:rPr>
              <a:t>with the  </a:t>
            </a:r>
            <a:r>
              <a:rPr dirty="0" sz="2800" spc="-10">
                <a:latin typeface="Carlito"/>
                <a:cs typeface="Carlito"/>
              </a:rPr>
              <a:t>grammar </a:t>
            </a:r>
            <a:r>
              <a:rPr dirty="0" sz="2800" spc="-365">
                <a:latin typeface="UmePlus P Gothic"/>
                <a:cs typeface="UmePlus P Gothic"/>
              </a:rPr>
              <a:t>𝐺</a:t>
            </a:r>
            <a:r>
              <a:rPr dirty="0" sz="2800" spc="-365">
                <a:latin typeface="Carlito"/>
                <a:cs typeface="Carlito"/>
              </a:rPr>
              <a:t>’s </a:t>
            </a:r>
            <a:r>
              <a:rPr dirty="0" sz="2800" spc="-20">
                <a:latin typeface="Carlito"/>
                <a:cs typeface="Carlito"/>
              </a:rPr>
              <a:t>start </a:t>
            </a:r>
            <a:r>
              <a:rPr dirty="0" sz="2800" spc="-15">
                <a:latin typeface="Carlito"/>
                <a:cs typeface="Carlito"/>
              </a:rPr>
              <a:t>symbol </a:t>
            </a:r>
            <a:r>
              <a:rPr dirty="0" sz="2800" spc="-5">
                <a:latin typeface="Carlito"/>
                <a:cs typeface="Carlito"/>
              </a:rPr>
              <a:t>and ends with a </a:t>
            </a:r>
            <a:r>
              <a:rPr dirty="0" sz="2800" spc="-15">
                <a:latin typeface="Carlito"/>
                <a:cs typeface="Carlito"/>
              </a:rPr>
              <a:t>sentence </a:t>
            </a:r>
            <a:r>
              <a:rPr dirty="0" sz="2800" spc="-5">
                <a:latin typeface="Carlito"/>
                <a:cs typeface="Carlito"/>
              </a:rPr>
              <a:t>in the</a:t>
            </a:r>
            <a:r>
              <a:rPr dirty="0" sz="2800" spc="1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language</a:t>
            </a:r>
            <a:endParaRPr sz="2800">
              <a:latin typeface="Carlito"/>
              <a:cs typeface="Carlito"/>
            </a:endParaRPr>
          </a:p>
          <a:p>
            <a:pPr marL="2127885">
              <a:lnSpc>
                <a:spcPts val="1080"/>
              </a:lnSpc>
            </a:pPr>
            <a:r>
              <a:rPr dirty="0" sz="1750" spc="20">
                <a:latin typeface="UmePlus P Gothic"/>
                <a:cs typeface="UmePlus P Gothic"/>
              </a:rPr>
              <a:t>+</a:t>
            </a:r>
            <a:endParaRPr sz="1750">
              <a:latin typeface="UmePlus P Gothic"/>
              <a:cs typeface="UmePlus P Gothic"/>
            </a:endParaRPr>
          </a:p>
          <a:p>
            <a:pPr marL="1841500">
              <a:lnSpc>
                <a:spcPts val="2440"/>
              </a:lnSpc>
            </a:pPr>
            <a:r>
              <a:rPr dirty="0" sz="2400" spc="-1130">
                <a:latin typeface="UmePlus P Gothic"/>
                <a:cs typeface="UmePlus P Gothic"/>
              </a:rPr>
              <a:t>𝑆</a:t>
            </a:r>
            <a:r>
              <a:rPr dirty="0" sz="2400" spc="-50">
                <a:latin typeface="UmePlus P Gothic"/>
                <a:cs typeface="UmePlus P Gothic"/>
              </a:rPr>
              <a:t> </a:t>
            </a:r>
            <a:r>
              <a:rPr dirty="0" sz="2400">
                <a:latin typeface="UmePlus P Gothic"/>
                <a:cs typeface="UmePlus P Gothic"/>
              </a:rPr>
              <a:t>֜ </a:t>
            </a:r>
            <a:r>
              <a:rPr dirty="0" sz="2400" spc="-630">
                <a:latin typeface="UmePlus P Gothic"/>
                <a:cs typeface="UmePlus P Gothic"/>
              </a:rPr>
              <a:t>𝑤  </a:t>
            </a:r>
            <a:r>
              <a:rPr dirty="0" sz="2400" spc="-5">
                <a:latin typeface="Carlito"/>
                <a:cs typeface="Carlito"/>
              </a:rPr>
              <a:t>where </a:t>
            </a:r>
            <a:r>
              <a:rPr dirty="0" sz="2400" spc="-630">
                <a:latin typeface="UmePlus P Gothic"/>
                <a:cs typeface="UmePlus P Gothic"/>
              </a:rPr>
              <a:t>𝑤 </a:t>
            </a:r>
            <a:r>
              <a:rPr dirty="0" sz="2400" spc="55">
                <a:latin typeface="UmePlus P Gothic"/>
                <a:cs typeface="UmePlus P Gothic"/>
              </a:rPr>
              <a:t>∈</a:t>
            </a:r>
            <a:r>
              <a:rPr dirty="0" sz="2400" spc="-75">
                <a:latin typeface="UmePlus P Gothic"/>
                <a:cs typeface="UmePlus P Gothic"/>
              </a:rPr>
              <a:t> </a:t>
            </a:r>
            <a:r>
              <a:rPr dirty="0" sz="2400" spc="-425">
                <a:latin typeface="UmePlus P Gothic"/>
                <a:cs typeface="UmePlus P Gothic"/>
              </a:rPr>
              <a:t>𝐿(𝐺)</a:t>
            </a:r>
            <a:endParaRPr sz="2400">
              <a:latin typeface="UmePlus P Gothic"/>
              <a:cs typeface="UmePlus P Gothic"/>
            </a:endParaRPr>
          </a:p>
          <a:p>
            <a:pPr marL="241300" marR="131445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40">
                <a:latin typeface="Carlito"/>
                <a:cs typeface="Carlito"/>
              </a:rPr>
              <a:t>At </a:t>
            </a:r>
            <a:r>
              <a:rPr dirty="0" sz="2800">
                <a:latin typeface="Carlito"/>
                <a:cs typeface="Carlito"/>
              </a:rPr>
              <a:t>each </a:t>
            </a:r>
            <a:r>
              <a:rPr dirty="0" sz="2800" spc="-10">
                <a:latin typeface="Carlito"/>
                <a:cs typeface="Carlito"/>
              </a:rPr>
              <a:t>point during derivation process,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0">
                <a:latin typeface="Carlito"/>
                <a:cs typeface="Carlito"/>
              </a:rPr>
              <a:t>string </a:t>
            </a:r>
            <a:r>
              <a:rPr dirty="0" sz="2800" spc="-5">
                <a:latin typeface="Carlito"/>
                <a:cs typeface="Carlito"/>
              </a:rPr>
              <a:t>is a </a:t>
            </a:r>
            <a:r>
              <a:rPr dirty="0" sz="2800" spc="-10">
                <a:latin typeface="Carlito"/>
                <a:cs typeface="Carlito"/>
              </a:rPr>
              <a:t>collection of  </a:t>
            </a:r>
            <a:r>
              <a:rPr dirty="0" sz="2800" spc="-5">
                <a:latin typeface="Carlito"/>
                <a:cs typeface="Carlito"/>
              </a:rPr>
              <a:t>terminal or </a:t>
            </a:r>
            <a:r>
              <a:rPr dirty="0" sz="2800" spc="-10">
                <a:latin typeface="Carlito"/>
                <a:cs typeface="Carlito"/>
              </a:rPr>
              <a:t>nonterminal</a:t>
            </a:r>
            <a:r>
              <a:rPr dirty="0" sz="2800" spc="5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symbols</a:t>
            </a:r>
            <a:endParaRPr sz="2800">
              <a:latin typeface="Carlito"/>
              <a:cs typeface="Carlito"/>
            </a:endParaRPr>
          </a:p>
          <a:p>
            <a:pPr marL="1841500">
              <a:lnSpc>
                <a:spcPts val="2835"/>
              </a:lnSpc>
            </a:pPr>
            <a:r>
              <a:rPr dirty="0" sz="2400" spc="-930">
                <a:latin typeface="UmePlus P Gothic"/>
                <a:cs typeface="UmePlus P Gothic"/>
              </a:rPr>
              <a:t>𝛼𝐴𝛽</a:t>
            </a:r>
            <a:r>
              <a:rPr dirty="0" sz="2400" spc="85">
                <a:latin typeface="UmePlus P Gothic"/>
                <a:cs typeface="UmePlus P Gothic"/>
              </a:rPr>
              <a:t> </a:t>
            </a: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1019">
                <a:latin typeface="UmePlus P Gothic"/>
                <a:cs typeface="UmePlus P Gothic"/>
              </a:rPr>
              <a:t>𝛼𝛾𝛽</a:t>
            </a:r>
            <a:r>
              <a:rPr dirty="0" sz="2400" spc="-40">
                <a:latin typeface="UmePlus P Gothic"/>
                <a:cs typeface="UmePlus P Gothic"/>
              </a:rPr>
              <a:t> </a:t>
            </a:r>
            <a:r>
              <a:rPr dirty="0" sz="2400">
                <a:latin typeface="Carlito"/>
                <a:cs typeface="Carlito"/>
              </a:rPr>
              <a:t>if </a:t>
            </a:r>
            <a:r>
              <a:rPr dirty="0" sz="2400" spc="-885">
                <a:latin typeface="UmePlus P Gothic"/>
                <a:cs typeface="UmePlus P Gothic"/>
              </a:rPr>
              <a:t>𝐴</a:t>
            </a:r>
            <a:r>
              <a:rPr dirty="0" sz="2400" spc="65">
                <a:latin typeface="UmePlus P Gothic"/>
                <a:cs typeface="UmePlus P Gothic"/>
              </a:rPr>
              <a:t> </a:t>
            </a:r>
            <a:r>
              <a:rPr dirty="0" sz="2400" spc="-335">
                <a:latin typeface="UmePlus P Gothic"/>
                <a:cs typeface="UmePlus P Gothic"/>
              </a:rPr>
              <a:t>→</a:t>
            </a:r>
            <a:r>
              <a:rPr dirty="0" sz="2400" spc="-195">
                <a:latin typeface="UmePlus P Gothic"/>
                <a:cs typeface="UmePlus P Gothic"/>
              </a:rPr>
              <a:t> </a:t>
            </a:r>
            <a:r>
              <a:rPr dirty="0" sz="2400" spc="-1140">
                <a:latin typeface="UmePlus P Gothic"/>
                <a:cs typeface="UmePlus P Gothic"/>
              </a:rPr>
              <a:t>𝛾</a:t>
            </a:r>
            <a:endParaRPr sz="2400">
              <a:latin typeface="UmePlus P Gothic"/>
              <a:cs typeface="UmePlus P Gothic"/>
            </a:endParaRPr>
          </a:p>
          <a:p>
            <a:pPr marL="241300" marR="62230" indent="-228600">
              <a:lnSpc>
                <a:spcPts val="269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Such a </a:t>
            </a:r>
            <a:r>
              <a:rPr dirty="0" sz="2800" spc="-10">
                <a:latin typeface="Carlito"/>
                <a:cs typeface="Carlito"/>
              </a:rPr>
              <a:t>string </a:t>
            </a:r>
            <a:r>
              <a:rPr dirty="0" sz="2800" spc="-5">
                <a:latin typeface="Carlito"/>
                <a:cs typeface="Carlito"/>
              </a:rPr>
              <a:t>is called a </a:t>
            </a:r>
            <a:r>
              <a:rPr dirty="0" sz="2800" spc="-10">
                <a:latin typeface="Carlito"/>
                <a:cs typeface="Carlito"/>
              </a:rPr>
              <a:t>sentential </a:t>
            </a:r>
            <a:r>
              <a:rPr dirty="0" sz="2800" spc="-20">
                <a:latin typeface="Carlito"/>
                <a:cs typeface="Carlito"/>
              </a:rPr>
              <a:t>form </a:t>
            </a:r>
            <a:r>
              <a:rPr dirty="0" sz="2800" spc="-5">
                <a:latin typeface="Carlito"/>
                <a:cs typeface="Carlito"/>
              </a:rPr>
              <a:t>if </a:t>
            </a:r>
            <a:r>
              <a:rPr dirty="0" sz="2800" spc="-10">
                <a:latin typeface="Carlito"/>
                <a:cs typeface="Carlito"/>
              </a:rPr>
              <a:t>it </a:t>
            </a:r>
            <a:r>
              <a:rPr dirty="0" sz="2800" spc="-15">
                <a:latin typeface="Carlito"/>
                <a:cs typeface="Carlito"/>
              </a:rPr>
              <a:t>occurs </a:t>
            </a:r>
            <a:r>
              <a:rPr dirty="0" sz="2800" spc="-5">
                <a:latin typeface="Carlito"/>
                <a:cs typeface="Carlito"/>
              </a:rPr>
              <a:t>in </a:t>
            </a:r>
            <a:r>
              <a:rPr dirty="0" sz="2800" spc="-10">
                <a:latin typeface="Carlito"/>
                <a:cs typeface="Carlito"/>
              </a:rPr>
              <a:t>some </a:t>
            </a:r>
            <a:r>
              <a:rPr dirty="0" sz="2800" spc="-20">
                <a:latin typeface="Carlito"/>
                <a:cs typeface="Carlito"/>
              </a:rPr>
              <a:t>step </a:t>
            </a:r>
            <a:r>
              <a:rPr dirty="0" sz="2800" spc="-5">
                <a:latin typeface="Carlito"/>
                <a:cs typeface="Carlito"/>
              </a:rPr>
              <a:t>of a  </a:t>
            </a:r>
            <a:r>
              <a:rPr dirty="0" sz="2800" spc="-10">
                <a:latin typeface="Carlito"/>
                <a:cs typeface="Carlito"/>
              </a:rPr>
              <a:t>valid</a:t>
            </a:r>
            <a:r>
              <a:rPr dirty="0" sz="280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derivation</a:t>
            </a:r>
            <a:endParaRPr sz="2800">
              <a:latin typeface="Carlito"/>
              <a:cs typeface="Carlito"/>
            </a:endParaRPr>
          </a:p>
          <a:p>
            <a:pPr marL="241300" marR="421005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5">
                <a:latin typeface="Carlito"/>
                <a:cs typeface="Carlito"/>
              </a:rPr>
              <a:t>sentential </a:t>
            </a:r>
            <a:r>
              <a:rPr dirty="0" sz="2800" spc="-20">
                <a:latin typeface="Carlito"/>
                <a:cs typeface="Carlito"/>
              </a:rPr>
              <a:t>form </a:t>
            </a:r>
            <a:r>
              <a:rPr dirty="0" sz="2800" spc="-10">
                <a:latin typeface="Carlito"/>
                <a:cs typeface="Carlito"/>
              </a:rPr>
              <a:t>can </a:t>
            </a:r>
            <a:r>
              <a:rPr dirty="0" sz="2800" spc="-5">
                <a:latin typeface="Carlito"/>
                <a:cs typeface="Carlito"/>
              </a:rPr>
              <a:t>be </a:t>
            </a:r>
            <a:r>
              <a:rPr dirty="0" sz="2800" spc="-10">
                <a:latin typeface="Carlito"/>
                <a:cs typeface="Carlito"/>
              </a:rPr>
              <a:t>derived </a:t>
            </a:r>
            <a:r>
              <a:rPr dirty="0" sz="2800" spc="-20">
                <a:latin typeface="Carlito"/>
                <a:cs typeface="Carlito"/>
              </a:rPr>
              <a:t>from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20">
                <a:latin typeface="Carlito"/>
                <a:cs typeface="Carlito"/>
              </a:rPr>
              <a:t>start </a:t>
            </a:r>
            <a:r>
              <a:rPr dirty="0" sz="2800" spc="-15">
                <a:latin typeface="Carlito"/>
                <a:cs typeface="Carlito"/>
              </a:rPr>
              <a:t>symbol </a:t>
            </a:r>
            <a:r>
              <a:rPr dirty="0" sz="2800" spc="-5">
                <a:latin typeface="Carlito"/>
                <a:cs typeface="Carlito"/>
              </a:rPr>
              <a:t>in </a:t>
            </a:r>
            <a:r>
              <a:rPr dirty="0" sz="2800" spc="-30">
                <a:latin typeface="Carlito"/>
                <a:cs typeface="Carlito"/>
              </a:rPr>
              <a:t>zero </a:t>
            </a:r>
            <a:r>
              <a:rPr dirty="0" sz="2800" spc="-10">
                <a:latin typeface="Carlito"/>
                <a:cs typeface="Carlito"/>
              </a:rPr>
              <a:t>or  </a:t>
            </a:r>
            <a:r>
              <a:rPr dirty="0" sz="2800" spc="-15">
                <a:latin typeface="Carlito"/>
                <a:cs typeface="Carlito"/>
              </a:rPr>
              <a:t>more</a:t>
            </a:r>
            <a:r>
              <a:rPr dirty="0" sz="280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steps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609676"/>
            <a:ext cx="39223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Example </a:t>
            </a:r>
            <a:r>
              <a:rPr dirty="0" spc="-190"/>
              <a:t>of </a:t>
            </a:r>
            <a:r>
              <a:rPr dirty="0" spc="-240"/>
              <a:t>a</a:t>
            </a:r>
            <a:r>
              <a:rPr dirty="0" spc="-635"/>
              <a:t> </a:t>
            </a:r>
            <a:r>
              <a:rPr dirty="0" spc="-275"/>
              <a:t>CFG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24" y="1680972"/>
            <a:ext cx="5157470" cy="82486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9177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510"/>
              </a:spcBef>
            </a:pPr>
            <a:r>
              <a:rPr dirty="0" sz="2400" spc="-5" b="1">
                <a:latin typeface="Carlito"/>
                <a:cs typeface="Carlito"/>
              </a:rPr>
              <a:t>CFG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6764" y="2573527"/>
            <a:ext cx="1005840" cy="282575"/>
          </a:xfrm>
          <a:custGeom>
            <a:avLst/>
            <a:gdLst/>
            <a:ahLst/>
            <a:cxnLst/>
            <a:rect l="l" t="t" r="r" b="b"/>
            <a:pathLst>
              <a:path w="1005839" h="282575">
                <a:moveTo>
                  <a:pt x="915670" y="0"/>
                </a:moveTo>
                <a:lnTo>
                  <a:pt x="911606" y="11430"/>
                </a:lnTo>
                <a:lnTo>
                  <a:pt x="927969" y="18504"/>
                </a:lnTo>
                <a:lnTo>
                  <a:pt x="942022" y="28305"/>
                </a:lnTo>
                <a:lnTo>
                  <a:pt x="970555" y="73852"/>
                </a:lnTo>
                <a:lnTo>
                  <a:pt x="978886" y="115623"/>
                </a:lnTo>
                <a:lnTo>
                  <a:pt x="979932" y="139700"/>
                </a:lnTo>
                <a:lnTo>
                  <a:pt x="978884" y="164580"/>
                </a:lnTo>
                <a:lnTo>
                  <a:pt x="970502" y="207529"/>
                </a:lnTo>
                <a:lnTo>
                  <a:pt x="942022" y="253777"/>
                </a:lnTo>
                <a:lnTo>
                  <a:pt x="912114" y="270763"/>
                </a:lnTo>
                <a:lnTo>
                  <a:pt x="915670" y="282321"/>
                </a:lnTo>
                <a:lnTo>
                  <a:pt x="954166" y="264239"/>
                </a:lnTo>
                <a:lnTo>
                  <a:pt x="982472" y="232918"/>
                </a:lnTo>
                <a:lnTo>
                  <a:pt x="999902" y="191071"/>
                </a:lnTo>
                <a:lnTo>
                  <a:pt x="1005713" y="141224"/>
                </a:lnTo>
                <a:lnTo>
                  <a:pt x="1004258" y="115339"/>
                </a:lnTo>
                <a:lnTo>
                  <a:pt x="992586" y="69429"/>
                </a:lnTo>
                <a:lnTo>
                  <a:pt x="969462" y="32093"/>
                </a:lnTo>
                <a:lnTo>
                  <a:pt x="936124" y="7379"/>
                </a:lnTo>
                <a:lnTo>
                  <a:pt x="915670" y="0"/>
                </a:lnTo>
                <a:close/>
              </a:path>
              <a:path w="1005839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3" y="282321"/>
                </a:lnTo>
                <a:lnTo>
                  <a:pt x="93726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8768" y="2483865"/>
            <a:ext cx="1986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4925" algn="l"/>
              </a:tabLst>
            </a:pPr>
            <a:r>
              <a:rPr dirty="0" sz="2400" spc="-905">
                <a:latin typeface="UmePlus P Gothic"/>
                <a:cs typeface="UmePlus P Gothic"/>
              </a:rPr>
              <a:t>𝐸</a:t>
            </a:r>
            <a:r>
              <a:rPr dirty="0" sz="2400" spc="-1125">
                <a:latin typeface="UmePlus P Gothic"/>
                <a:cs typeface="UmePlus P Gothic"/>
              </a:rPr>
              <a:t>𝑥</a:t>
            </a:r>
            <a:r>
              <a:rPr dirty="0" sz="2400" spc="-1065">
                <a:latin typeface="UmePlus P Gothic"/>
                <a:cs typeface="UmePlus P Gothic"/>
              </a:rPr>
              <a:t>𝑝</a:t>
            </a:r>
            <a:r>
              <a:rPr dirty="0" sz="2400" spc="-1260">
                <a:latin typeface="UmePlus P Gothic"/>
                <a:cs typeface="UmePlus P Gothic"/>
              </a:rPr>
              <a:t>𝑟</a:t>
            </a:r>
            <a:r>
              <a:rPr dirty="0" sz="2400" spc="70">
                <a:latin typeface="UmePlus P Gothic"/>
                <a:cs typeface="UmePlus P Gothic"/>
              </a:rPr>
              <a:t> </a:t>
            </a:r>
            <a:r>
              <a:rPr dirty="0" sz="2400" spc="-335">
                <a:latin typeface="UmePlus P Gothic"/>
                <a:cs typeface="UmePlus P Gothic"/>
              </a:rPr>
              <a:t>→</a:t>
            </a:r>
            <a:r>
              <a:rPr dirty="0" sz="2400">
                <a:latin typeface="UmePlus P Gothic"/>
                <a:cs typeface="UmePlus P Gothic"/>
              </a:rPr>
              <a:t>	</a:t>
            </a:r>
            <a:r>
              <a:rPr dirty="0" sz="2400" spc="-905">
                <a:latin typeface="UmePlus P Gothic"/>
                <a:cs typeface="UmePlus P Gothic"/>
              </a:rPr>
              <a:t>𝐸</a:t>
            </a:r>
            <a:r>
              <a:rPr dirty="0" sz="2400" spc="-1125">
                <a:latin typeface="UmePlus P Gothic"/>
                <a:cs typeface="UmePlus P Gothic"/>
              </a:rPr>
              <a:t>𝑥</a:t>
            </a:r>
            <a:r>
              <a:rPr dirty="0" sz="2400" spc="-1065">
                <a:latin typeface="UmePlus P Gothic"/>
                <a:cs typeface="UmePlus P Gothic"/>
              </a:rPr>
              <a:t>𝑝</a:t>
            </a:r>
            <a:r>
              <a:rPr dirty="0" sz="2400" spc="-1260">
                <a:latin typeface="UmePlus P Gothic"/>
                <a:cs typeface="UmePlus P Gothic"/>
              </a:rPr>
              <a:t>𝑟</a:t>
            </a:r>
            <a:endParaRPr sz="2400">
              <a:latin typeface="UmePlus P Gothic"/>
              <a:cs typeface="UmePlus P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9885" y="3944111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5">
                <a:moveTo>
                  <a:pt x="22859" y="0"/>
                </a:moveTo>
                <a:lnTo>
                  <a:pt x="0" y="0"/>
                </a:lnTo>
                <a:lnTo>
                  <a:pt x="0" y="276987"/>
                </a:lnTo>
                <a:lnTo>
                  <a:pt x="22859" y="276987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99742" y="3944111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5">
                <a:moveTo>
                  <a:pt x="22859" y="0"/>
                </a:moveTo>
                <a:lnTo>
                  <a:pt x="0" y="0"/>
                </a:lnTo>
                <a:lnTo>
                  <a:pt x="0" y="276987"/>
                </a:lnTo>
                <a:lnTo>
                  <a:pt x="22859" y="276987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8768" y="2847720"/>
            <a:ext cx="3013075" cy="139636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819"/>
              </a:spcBef>
            </a:pPr>
            <a:r>
              <a:rPr dirty="0" sz="2400" spc="-45">
                <a:latin typeface="UmePlus P Gothic"/>
                <a:cs typeface="UmePlus P Gothic"/>
              </a:rPr>
              <a:t>|</a:t>
            </a:r>
            <a:r>
              <a:rPr dirty="0" sz="2400" spc="-125">
                <a:latin typeface="UmePlus P Gothic"/>
                <a:cs typeface="UmePlus P Gothic"/>
              </a:rPr>
              <a:t> </a:t>
            </a: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-95">
                <a:latin typeface="UmePlus P Gothic"/>
                <a:cs typeface="UmePlus P Gothic"/>
              </a:rPr>
              <a:t> </a:t>
            </a: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100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6465">
              <a:lnSpc>
                <a:spcPct val="100000"/>
              </a:lnSpc>
              <a:spcBef>
                <a:spcPts val="725"/>
              </a:spcBef>
            </a:pPr>
            <a:r>
              <a:rPr dirty="0" sz="2400" spc="-45">
                <a:latin typeface="UmePlus P Gothic"/>
                <a:cs typeface="UmePlus P Gothic"/>
              </a:rPr>
              <a:t>|</a:t>
            </a:r>
            <a:r>
              <a:rPr dirty="0" sz="2400" spc="-10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1207135" algn="l"/>
                <a:tab pos="1598930" algn="l"/>
                <a:tab pos="2115185" algn="l"/>
              </a:tabLst>
            </a:pP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70">
                <a:latin typeface="UmePlus P Gothic"/>
                <a:cs typeface="UmePlus P Gothic"/>
              </a:rPr>
              <a:t> </a:t>
            </a: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265">
                <a:latin typeface="UmePlus P Gothic"/>
                <a:cs typeface="UmePlus P Gothic"/>
              </a:rPr>
              <a:t> </a:t>
            </a:r>
            <a:r>
              <a:rPr dirty="0" sz="2400" spc="75">
                <a:latin typeface="UmePlus P Gothic"/>
                <a:cs typeface="UmePlus P Gothic"/>
              </a:rPr>
              <a:t>+	−	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105">
                <a:latin typeface="UmePlus P Gothic"/>
                <a:cs typeface="UmePlus P Gothic"/>
              </a:rPr>
              <a:t> </a:t>
            </a:r>
            <a:r>
              <a:rPr dirty="0" sz="2400" spc="-45">
                <a:latin typeface="UmePlus P Gothic"/>
                <a:cs typeface="UmePlus P Gothic"/>
              </a:rPr>
              <a:t>|	</a:t>
            </a:r>
            <a:r>
              <a:rPr dirty="0" sz="2400" spc="75">
                <a:latin typeface="UmePlus P Gothic"/>
                <a:cs typeface="UmePlus P Gothic"/>
              </a:rPr>
              <a:t>÷</a:t>
            </a:r>
            <a:endParaRPr sz="2400">
              <a:latin typeface="UmePlus P Gothic"/>
              <a:cs typeface="UmePlus P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2200" y="1680972"/>
            <a:ext cx="5183505" cy="824865"/>
          </a:xfrm>
          <a:prstGeom prst="rect">
            <a:avLst/>
          </a:prstGeom>
          <a:solidFill>
            <a:srgbClr val="FFF1CC"/>
          </a:solidFill>
        </p:spPr>
        <p:txBody>
          <a:bodyPr wrap="square" lIns="0" tIns="19304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520"/>
              </a:spcBef>
            </a:pPr>
            <a:r>
              <a:rPr dirty="0" sz="2400" spc="-415">
                <a:latin typeface="UmePlus P Gothic"/>
                <a:cs typeface="UmePlus P Gothic"/>
              </a:rPr>
              <a:t>(𝒂  </a:t>
            </a:r>
            <a:r>
              <a:rPr dirty="0" sz="2400" spc="75">
                <a:latin typeface="UmePlus P Gothic"/>
                <a:cs typeface="UmePlus P Gothic"/>
              </a:rPr>
              <a:t>+ </a:t>
            </a:r>
            <a:r>
              <a:rPr dirty="0" sz="2400" spc="-425">
                <a:latin typeface="UmePlus P Gothic"/>
                <a:cs typeface="UmePlus P Gothic"/>
              </a:rPr>
              <a:t>𝒃)  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285">
                <a:latin typeface="UmePlus P Gothic"/>
                <a:cs typeface="UmePlus P Gothic"/>
              </a:rPr>
              <a:t> </a:t>
            </a:r>
            <a:r>
              <a:rPr dirty="0" sz="2400" spc="-1190">
                <a:latin typeface="UmePlus P Gothic"/>
                <a:cs typeface="UmePlus P Gothic"/>
              </a:rPr>
              <a:t>𝒄</a:t>
            </a:r>
            <a:endParaRPr sz="2400">
              <a:latin typeface="UmePlus P Gothic"/>
              <a:cs typeface="UmePlus P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1828" y="2393949"/>
            <a:ext cx="4518660" cy="276352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r" marR="1489075">
              <a:lnSpc>
                <a:spcPct val="100000"/>
              </a:lnSpc>
              <a:spcBef>
                <a:spcPts val="805"/>
              </a:spcBef>
            </a:pP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50">
                <a:latin typeface="UmePlus P Gothic"/>
                <a:cs typeface="UmePlus P Gothic"/>
              </a:rPr>
              <a:t> </a:t>
            </a: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270">
                <a:latin typeface="UmePlus P Gothic"/>
                <a:cs typeface="UmePlus P Gothic"/>
              </a:rPr>
              <a:t> </a:t>
            </a: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-80">
                <a:latin typeface="UmePlus P Gothic"/>
                <a:cs typeface="UmePlus P Gothic"/>
              </a:rPr>
              <a:t> </a:t>
            </a: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8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algn="r" marR="1494155">
              <a:lnSpc>
                <a:spcPct val="100000"/>
              </a:lnSpc>
              <a:spcBef>
                <a:spcPts val="710"/>
              </a:spcBef>
            </a:pPr>
            <a:r>
              <a:rPr dirty="0" sz="2400" spc="-335">
                <a:latin typeface="UmePlus P Gothic"/>
                <a:cs typeface="UmePlus P Gothic"/>
              </a:rPr>
              <a:t>→  </a:t>
            </a:r>
            <a:r>
              <a:rPr dirty="0" sz="2400" spc="-1090">
                <a:latin typeface="UmePlus P Gothic"/>
                <a:cs typeface="UmePlus P Gothic"/>
              </a:rPr>
              <a:t>𝐸𝑥𝑝𝑟</a:t>
            </a:r>
            <a:r>
              <a:rPr dirty="0" sz="2400" spc="-75">
                <a:latin typeface="UmePlus P Gothic"/>
                <a:cs typeface="UmePlus P Gothic"/>
              </a:rPr>
              <a:t>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90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7100">
              <a:lnSpc>
                <a:spcPct val="100000"/>
              </a:lnSpc>
              <a:spcBef>
                <a:spcPts val="725"/>
              </a:spcBef>
            </a:pP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690">
                <a:latin typeface="UmePlus P Gothic"/>
                <a:cs typeface="UmePlus P Gothic"/>
              </a:rPr>
              <a:t>(𝐸𝑥𝑝𝑟)</a:t>
            </a:r>
            <a:r>
              <a:rPr dirty="0" sz="2400" spc="-100">
                <a:latin typeface="UmePlus P Gothic"/>
                <a:cs typeface="UmePlus P Gothic"/>
              </a:rPr>
              <a:t>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4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850">
                <a:latin typeface="UmePlus P Gothic"/>
                <a:cs typeface="UmePlus P Gothic"/>
              </a:rPr>
              <a:t>(𝐸𝑥𝑝𝑟</a:t>
            </a:r>
            <a:r>
              <a:rPr dirty="0" sz="2400" spc="-85">
                <a:latin typeface="UmePlus P Gothic"/>
                <a:cs typeface="UmePlus P Gothic"/>
              </a:rPr>
              <a:t> </a:t>
            </a:r>
            <a:r>
              <a:rPr dirty="0" sz="2400" spc="-925">
                <a:latin typeface="UmePlus P Gothic"/>
                <a:cs typeface="UmePlus P Gothic"/>
              </a:rPr>
              <a:t>𝑂𝑝</a:t>
            </a:r>
            <a:r>
              <a:rPr dirty="0" sz="2400" spc="-70">
                <a:latin typeface="UmePlus P Gothic"/>
                <a:cs typeface="UmePlus P Gothic"/>
              </a:rPr>
              <a:t> </a:t>
            </a:r>
            <a:r>
              <a:rPr dirty="0" sz="2400" spc="20">
                <a:latin typeface="UmePlus P Gothic"/>
                <a:cs typeface="UmePlus P Gothic"/>
              </a:rPr>
              <a:t>name)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190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7100">
              <a:lnSpc>
                <a:spcPct val="100000"/>
              </a:lnSpc>
              <a:spcBef>
                <a:spcPts val="710"/>
              </a:spcBef>
              <a:tabLst>
                <a:tab pos="2496820" algn="l"/>
              </a:tabLst>
            </a:pP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265">
                <a:latin typeface="UmePlus P Gothic"/>
                <a:cs typeface="UmePlus P Gothic"/>
              </a:rPr>
              <a:t> </a:t>
            </a:r>
            <a:r>
              <a:rPr dirty="0" sz="2400" spc="-850">
                <a:latin typeface="UmePlus P Gothic"/>
                <a:cs typeface="UmePlus P Gothic"/>
              </a:rPr>
              <a:t>(𝐸𝑥𝑝𝑟</a:t>
            </a:r>
            <a:r>
              <a:rPr dirty="0" sz="2400" spc="-65">
                <a:latin typeface="UmePlus P Gothic"/>
                <a:cs typeface="UmePlus P Gothic"/>
              </a:rPr>
              <a:t> </a:t>
            </a:r>
            <a:r>
              <a:rPr dirty="0" sz="2400" spc="75">
                <a:latin typeface="UmePlus P Gothic"/>
                <a:cs typeface="UmePlus P Gothic"/>
              </a:rPr>
              <a:t>+	</a:t>
            </a:r>
            <a:r>
              <a:rPr dirty="0" sz="2400" spc="20">
                <a:latin typeface="UmePlus P Gothic"/>
                <a:cs typeface="UmePlus P Gothic"/>
              </a:rPr>
              <a:t>name)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254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  <a:tabLst>
                <a:tab pos="2545715" algn="l"/>
              </a:tabLst>
            </a:pPr>
            <a:r>
              <a:rPr dirty="0" sz="2400" spc="-335">
                <a:latin typeface="UmePlus P Gothic"/>
                <a:cs typeface="UmePlus P Gothic"/>
              </a:rPr>
              <a:t>→ </a:t>
            </a:r>
            <a:r>
              <a:rPr dirty="0" sz="2400" spc="-265">
                <a:latin typeface="UmePlus P Gothic"/>
                <a:cs typeface="UmePlus P Gothic"/>
              </a:rPr>
              <a:t> </a:t>
            </a:r>
            <a:r>
              <a:rPr dirty="0" sz="2400" spc="25">
                <a:latin typeface="UmePlus P Gothic"/>
                <a:cs typeface="UmePlus P Gothic"/>
              </a:rPr>
              <a:t>(name</a:t>
            </a:r>
            <a:r>
              <a:rPr dirty="0" sz="2400" spc="-105">
                <a:latin typeface="UmePlus P Gothic"/>
                <a:cs typeface="UmePlus P Gothic"/>
              </a:rPr>
              <a:t> </a:t>
            </a:r>
            <a:r>
              <a:rPr dirty="0" sz="2400" spc="75">
                <a:latin typeface="UmePlus P Gothic"/>
                <a:cs typeface="UmePlus P Gothic"/>
              </a:rPr>
              <a:t>+	</a:t>
            </a:r>
            <a:r>
              <a:rPr dirty="0" sz="2400" spc="20">
                <a:latin typeface="UmePlus P Gothic"/>
                <a:cs typeface="UmePlus P Gothic"/>
              </a:rPr>
              <a:t>name) </a:t>
            </a:r>
            <a:r>
              <a:rPr dirty="0" sz="2400" spc="290">
                <a:latin typeface="UmePlus P Gothic"/>
                <a:cs typeface="UmePlus P Gothic"/>
              </a:rPr>
              <a:t>×</a:t>
            </a:r>
            <a:r>
              <a:rPr dirty="0" sz="2400" spc="-265">
                <a:latin typeface="UmePlus P Gothic"/>
                <a:cs typeface="UmePlus P Gothic"/>
              </a:rPr>
              <a:t> </a:t>
            </a:r>
            <a:r>
              <a:rPr dirty="0" sz="2400" spc="5">
                <a:latin typeface="UmePlus P Gothic"/>
                <a:cs typeface="UmePlus P Gothic"/>
              </a:rPr>
              <a:t>name</a:t>
            </a:r>
            <a:endParaRPr sz="2400">
              <a:latin typeface="UmePlus P Gothic"/>
              <a:cs typeface="UmePlus P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Biswas, Swarnendu</dc:creator>
  <dc:title>PowerPoint Presentation</dc:title>
  <dcterms:created xsi:type="dcterms:W3CDTF">2023-04-26T13:08:12Z</dcterms:created>
  <dcterms:modified xsi:type="dcterms:W3CDTF">2023-04-26T13:08:12Z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2023-04-26T00:00:00Z</vt:filetime>
  </property>
</Properties>
</file>