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9"/>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HK Grotesk Medium" charset="1" panose="00000600000000000000"/>
      <p:regular r:id="rId16"/>
    </p:embeddedFont>
    <p:embeddedFont>
      <p:font typeface="HK Grotesk Medium Bold" charset="1" panose="00000700000000000000"/>
      <p:regular r:id="rId17"/>
    </p:embeddedFont>
    <p:embeddedFont>
      <p:font typeface="HK Grotesk Medium Italics" charset="1" panose="00000600000000000000"/>
      <p:regular r:id="rId18"/>
    </p:embeddedFont>
    <p:embeddedFont>
      <p:font typeface="HK Grotesk Medium Bold Italics" charset="1" panose="00000700000000000000"/>
      <p:regular r:id="rId19"/>
    </p:embeddedFont>
    <p:embeddedFont>
      <p:font typeface="Telegraf" charset="1" panose="00000500000000000000"/>
      <p:regular r:id="rId20"/>
    </p:embeddedFont>
    <p:embeddedFont>
      <p:font typeface="Telegraf Bold" charset="1" panose="000008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notesMasters/notesMaster1.xml" Type="http://schemas.openxmlformats.org/officeDocument/2006/relationships/notesMaster"/><Relationship Id="rId5" Target="tableStyles.xml" Type="http://schemas.openxmlformats.org/officeDocument/2006/relationships/tableStyles"/><Relationship Id="rId50" Target="theme/theme2.xml" Type="http://schemas.openxmlformats.org/officeDocument/2006/relationships/theme"/><Relationship Id="rId51" Target="notesSlides/notesSlide1.xml" Type="http://schemas.openxmlformats.org/officeDocument/2006/relationships/notesSlide"/><Relationship Id="rId52" Target="notesSlides/notesSlide2.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77893" y="1170414"/>
            <a:ext cx="16002098" cy="5536420"/>
            <a:chOff x="0" y="0"/>
            <a:chExt cx="21336131" cy="7381893"/>
          </a:xfrm>
        </p:grpSpPr>
        <p:sp>
          <p:nvSpPr>
            <p:cNvPr name="TextBox 3" id="3"/>
            <p:cNvSpPr txBox="true"/>
            <p:nvPr/>
          </p:nvSpPr>
          <p:spPr>
            <a:xfrm rot="0">
              <a:off x="0" y="1221008"/>
              <a:ext cx="21336131" cy="4886325"/>
            </a:xfrm>
            <a:prstGeom prst="rect">
              <a:avLst/>
            </a:prstGeom>
          </p:spPr>
          <p:txBody>
            <a:bodyPr anchor="t" rtlCol="false" tIns="0" lIns="0" bIns="0" rIns="0">
              <a:spAutoFit/>
            </a:bodyPr>
            <a:lstStyle/>
            <a:p>
              <a:pPr>
                <a:lnSpc>
                  <a:spcPts val="9600"/>
                </a:lnSpc>
              </a:pPr>
              <a:r>
                <a:rPr lang="en-US" sz="8000">
                  <a:solidFill>
                    <a:srgbClr val="414042"/>
                  </a:solidFill>
                  <a:latin typeface="HK Grotesk Bold Bold"/>
                </a:rPr>
                <a:t>Software Supply Chain Attack Management using Blockchain</a:t>
              </a:r>
            </a:p>
            <a:p>
              <a:pPr>
                <a:lnSpc>
                  <a:spcPts val="9600"/>
                </a:lnSpc>
              </a:pPr>
            </a:p>
          </p:txBody>
        </p:sp>
        <p:sp>
          <p:nvSpPr>
            <p:cNvPr name="TextBox 4" id="4"/>
            <p:cNvSpPr txBox="true"/>
            <p:nvPr/>
          </p:nvSpPr>
          <p:spPr>
            <a:xfrm rot="0">
              <a:off x="0" y="6642753"/>
              <a:ext cx="18151350" cy="739141"/>
            </a:xfrm>
            <a:prstGeom prst="rect">
              <a:avLst/>
            </a:prstGeom>
          </p:spPr>
          <p:txBody>
            <a:bodyPr anchor="t" rtlCol="false" tIns="0" lIns="0" bIns="0" rIns="0">
              <a:spAutoFit/>
            </a:bodyPr>
            <a:lstStyle/>
            <a:p>
              <a:pPr>
                <a:lnSpc>
                  <a:spcPts val="4619"/>
                </a:lnSpc>
              </a:pPr>
              <a:r>
                <a:rPr lang="en-US" sz="3299" spc="161">
                  <a:solidFill>
                    <a:srgbClr val="414042"/>
                  </a:solidFill>
                  <a:latin typeface="HK Grotesk Light Bold"/>
                </a:rPr>
                <a:t>Under the supervision of - Prof. D.K.Yadav</a:t>
              </a:r>
            </a:p>
          </p:txBody>
        </p:sp>
        <p:sp>
          <p:nvSpPr>
            <p:cNvPr name="TextBox 5" id="5"/>
            <p:cNvSpPr txBox="true"/>
            <p:nvPr/>
          </p:nvSpPr>
          <p:spPr>
            <a:xfrm rot="0">
              <a:off x="0" y="-66675"/>
              <a:ext cx="20431263" cy="685588"/>
            </a:xfrm>
            <a:prstGeom prst="rect">
              <a:avLst/>
            </a:prstGeom>
          </p:spPr>
          <p:txBody>
            <a:bodyPr anchor="t" rtlCol="false" tIns="0" lIns="0" bIns="0" rIns="0">
              <a:spAutoFit/>
            </a:bodyPr>
            <a:lstStyle/>
            <a:p>
              <a:pPr>
                <a:lnSpc>
                  <a:spcPts val="4340"/>
                </a:lnSpc>
                <a:spcBef>
                  <a:spcPct val="0"/>
                </a:spcBef>
              </a:pPr>
            </a:p>
          </p:txBody>
        </p:sp>
      </p:grpSp>
      <p:sp>
        <p:nvSpPr>
          <p:cNvPr name="TextBox 6" id="6"/>
          <p:cNvSpPr txBox="true"/>
          <p:nvPr/>
        </p:nvSpPr>
        <p:spPr>
          <a:xfrm rot="0">
            <a:off x="8912216" y="7434097"/>
            <a:ext cx="8167776" cy="2203450"/>
          </a:xfrm>
          <a:prstGeom prst="rect">
            <a:avLst/>
          </a:prstGeom>
        </p:spPr>
        <p:txBody>
          <a:bodyPr anchor="t" rtlCol="false" tIns="0" lIns="0" bIns="0" rIns="0">
            <a:spAutoFit/>
          </a:bodyPr>
          <a:lstStyle/>
          <a:p>
            <a:pPr>
              <a:lnSpc>
                <a:spcPts val="3500"/>
              </a:lnSpc>
            </a:pPr>
            <a:r>
              <a:rPr lang="en-US" sz="2500">
                <a:solidFill>
                  <a:srgbClr val="11E6F4"/>
                </a:solidFill>
                <a:latin typeface="Telegraf"/>
              </a:rPr>
              <a:t>       </a:t>
            </a:r>
            <a:r>
              <a:rPr lang="en-US" sz="2500">
                <a:solidFill>
                  <a:srgbClr val="140000"/>
                </a:solidFill>
                <a:latin typeface="Telegraf"/>
              </a:rPr>
              <a:t>Team  leader  :    Anuj kesarwani        20208022</a:t>
            </a:r>
          </a:p>
          <a:p>
            <a:pPr>
              <a:lnSpc>
                <a:spcPts val="3500"/>
              </a:lnSpc>
            </a:pPr>
            <a:r>
              <a:rPr lang="en-US" sz="2500">
                <a:solidFill>
                  <a:srgbClr val="140000"/>
                </a:solidFill>
                <a:latin typeface="Telegraf"/>
              </a:rPr>
              <a:t>        Member           :   Harshit chaudhari   20208054</a:t>
            </a:r>
          </a:p>
          <a:p>
            <a:pPr>
              <a:lnSpc>
                <a:spcPts val="3500"/>
              </a:lnSpc>
            </a:pPr>
            <a:r>
              <a:rPr lang="en-US" sz="2500">
                <a:solidFill>
                  <a:srgbClr val="140000"/>
                </a:solidFill>
                <a:latin typeface="Telegraf"/>
              </a:rPr>
              <a:t>        Member           :   Jitendra kumar         20208060</a:t>
            </a:r>
          </a:p>
          <a:p>
            <a:pPr>
              <a:lnSpc>
                <a:spcPts val="3500"/>
              </a:lnSpc>
            </a:pPr>
            <a:r>
              <a:rPr lang="en-US" sz="2500">
                <a:solidFill>
                  <a:srgbClr val="140000"/>
                </a:solidFill>
                <a:latin typeface="Telegraf"/>
              </a:rPr>
              <a:t>        Member           :   G.arlapati Tarun        20208047</a:t>
            </a:r>
          </a:p>
          <a:p>
            <a:pPr>
              <a:lnSpc>
                <a:spcPts val="3500"/>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481989" y="766170"/>
            <a:ext cx="18529785" cy="9291897"/>
            <a:chOff x="0" y="0"/>
            <a:chExt cx="24706380" cy="12389196"/>
          </a:xfrm>
        </p:grpSpPr>
        <p:sp>
          <p:nvSpPr>
            <p:cNvPr name="TextBox 3" id="3"/>
            <p:cNvSpPr txBox="true"/>
            <p:nvPr/>
          </p:nvSpPr>
          <p:spPr>
            <a:xfrm rot="0">
              <a:off x="0" y="-9525"/>
              <a:ext cx="24706380" cy="2828925"/>
            </a:xfrm>
            <a:prstGeom prst="rect">
              <a:avLst/>
            </a:prstGeom>
          </p:spPr>
          <p:txBody>
            <a:bodyPr anchor="t" rtlCol="false" tIns="0" lIns="0" bIns="0" rIns="0">
              <a:spAutoFit/>
            </a:bodyPr>
            <a:lstStyle/>
            <a:p>
              <a:pPr>
                <a:lnSpc>
                  <a:spcPts val="8400"/>
                </a:lnSpc>
              </a:pPr>
              <a:r>
                <a:rPr lang="en-US" sz="7000">
                  <a:solidFill>
                    <a:srgbClr val="414042"/>
                  </a:solidFill>
                  <a:latin typeface="HK Grotesk Medium Bold"/>
                </a:rPr>
                <a:t>Summary of the Open-Source Repository project:</a:t>
              </a:r>
            </a:p>
          </p:txBody>
        </p:sp>
        <p:sp>
          <p:nvSpPr>
            <p:cNvPr name="TextBox 4" id="4"/>
            <p:cNvSpPr txBox="true"/>
            <p:nvPr/>
          </p:nvSpPr>
          <p:spPr>
            <a:xfrm rot="0">
              <a:off x="0" y="3564643"/>
              <a:ext cx="20361849" cy="8824553"/>
            </a:xfrm>
            <a:prstGeom prst="rect">
              <a:avLst/>
            </a:prstGeom>
          </p:spPr>
          <p:txBody>
            <a:bodyPr anchor="t" rtlCol="false" tIns="0" lIns="0" bIns="0" rIns="0">
              <a:spAutoFit/>
            </a:bodyPr>
            <a:lstStyle/>
            <a:p>
              <a:pPr marL="561341" indent="-280670" lvl="1">
                <a:lnSpc>
                  <a:spcPts val="4498"/>
                </a:lnSpc>
                <a:buFont typeface="Arial"/>
                <a:buChar char="•"/>
              </a:pPr>
              <a:r>
                <a:rPr lang="en-US" sz="2600" spc="215">
                  <a:solidFill>
                    <a:srgbClr val="414042"/>
                  </a:solidFill>
                  <a:latin typeface="HK Grotesk Light Bold"/>
                </a:rPr>
                <a:t>User Authentication: Ensures traceability and transparency by authenticating users with a user schema, hashed passwords, and a JWT stored in a cookie. OTP and password change features are also available using node mailer.</a:t>
              </a:r>
            </a:p>
            <a:p>
              <a:pPr>
                <a:lnSpc>
                  <a:spcPts val="4498"/>
                </a:lnSpc>
              </a:pPr>
            </a:p>
            <a:p>
              <a:pPr marL="561341" indent="-280670" lvl="1">
                <a:lnSpc>
                  <a:spcPts val="4498"/>
                </a:lnSpc>
                <a:buFont typeface="Arial"/>
                <a:buChar char="•"/>
              </a:pPr>
              <a:r>
                <a:rPr lang="en-US" sz="2600" spc="215">
                  <a:solidFill>
                    <a:srgbClr val="414042"/>
                  </a:solidFill>
                  <a:latin typeface="HK Grotesk Light Bold"/>
                </a:rPr>
                <a:t>Uploading Software Component: Users can create a repository of their code with details such as domain, language, functionality, and operating system. The file is stored using Multer and the IPFS client generates an IPFS hash of the file. Upon successful generation, the details are stored in local storage and navigated to the transaction page. The transaction takes place using a MetaMask wallet, and the details are stored in a smart contract address and MongoDB.</a:t>
              </a:r>
            </a:p>
            <a:p>
              <a:pPr>
                <a:lnSpc>
                  <a:spcPts val="4498"/>
                </a:lnSpc>
              </a:pPr>
            </a:p>
            <a:p>
              <a:pPr>
                <a:lnSpc>
                  <a:spcPts val="3640"/>
                </a:lnSpc>
              </a:pP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793655" y="1068166"/>
            <a:ext cx="15271387" cy="8899652"/>
          </a:xfrm>
          <a:prstGeom prst="rect">
            <a:avLst/>
          </a:prstGeom>
        </p:spPr>
        <p:txBody>
          <a:bodyPr anchor="t" rtlCol="false" tIns="0" lIns="0" bIns="0" rIns="0">
            <a:spAutoFit/>
          </a:bodyPr>
          <a:lstStyle/>
          <a:p>
            <a:pPr marL="561341" indent="-280670" lvl="1">
              <a:lnSpc>
                <a:spcPts val="4498"/>
              </a:lnSpc>
              <a:buFont typeface="Arial"/>
              <a:buChar char="•"/>
            </a:pPr>
            <a:r>
              <a:rPr lang="en-US" sz="2600" spc="215">
                <a:solidFill>
                  <a:srgbClr val="414042"/>
                </a:solidFill>
                <a:latin typeface="HK Grotesk Light Bold"/>
              </a:rPr>
              <a:t>Displaying Software Components: This page provides transparency and displays all components created, their names, and the date they were created in cards. Users can filter and search for specific components, and a matching percentage is generated based on their search query.</a:t>
            </a:r>
          </a:p>
          <a:p>
            <a:pPr>
              <a:lnSpc>
                <a:spcPts val="4498"/>
              </a:lnSpc>
            </a:pPr>
          </a:p>
          <a:p>
            <a:pPr marL="561341" indent="-280670" lvl="1">
              <a:lnSpc>
                <a:spcPts val="4498"/>
              </a:lnSpc>
              <a:buFont typeface="Arial"/>
              <a:buChar char="•"/>
            </a:pPr>
            <a:r>
              <a:rPr lang="en-US" sz="2600" spc="215">
                <a:solidFill>
                  <a:srgbClr val="414042"/>
                </a:solidFill>
                <a:latin typeface="HK Grotesk Light Bold"/>
              </a:rPr>
              <a:t>Contact Us &amp; Profile: Users can share their grievances using a Form spree and view their profile with their basic details and number of contributions. If there is any malicious code/transaction status, then the user can notify the development team and make sure the issue is resolved it would help in reaching the true goal of open source</a:t>
            </a:r>
          </a:p>
          <a:p>
            <a:pPr>
              <a:lnSpc>
                <a:spcPts val="4498"/>
              </a:lnSpc>
            </a:pPr>
          </a:p>
          <a:p>
            <a:pPr marL="561341" indent="-280670" lvl="1">
              <a:lnSpc>
                <a:spcPts val="4498"/>
              </a:lnSpc>
              <a:buFont typeface="Arial"/>
              <a:buChar char="•"/>
            </a:pPr>
            <a:r>
              <a:rPr lang="en-US" sz="2600" spc="215">
                <a:solidFill>
                  <a:srgbClr val="414042"/>
                </a:solidFill>
                <a:latin typeface="HK Grotesk Light"/>
              </a:rPr>
              <a:t>Displaying Transactions: The smart contract ensures security, and transaction details are fetched directly from it. Users can check their transactions on the official Sepolia Ether scan website, and their contents can only be viewed using their credentials.</a:t>
            </a:r>
          </a:p>
          <a:p>
            <a:pPr>
              <a:lnSpc>
                <a:spcPts val="4498"/>
              </a:lnSpc>
            </a:pPr>
          </a:p>
          <a:p>
            <a:pPr>
              <a:lnSpc>
                <a:spcPts val="4498"/>
              </a:lnSpc>
            </a:pPr>
          </a:p>
          <a:p>
            <a:pPr>
              <a:lnSpc>
                <a:spcPts val="364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3388" t="0" r="3388" b="0"/>
          <a:stretch>
            <a:fillRect/>
          </a:stretch>
        </p:blipFill>
        <p:spPr>
          <a:xfrm flipH="false" flipV="false" rot="0">
            <a:off x="3726389" y="2311179"/>
            <a:ext cx="9536484" cy="7975821"/>
          </a:xfrm>
          <a:prstGeom prst="rect">
            <a:avLst/>
          </a:prstGeom>
        </p:spPr>
      </p:pic>
      <p:sp>
        <p:nvSpPr>
          <p:cNvPr name="TextBox 3" id="3"/>
          <p:cNvSpPr txBox="true"/>
          <p:nvPr/>
        </p:nvSpPr>
        <p:spPr>
          <a:xfrm rot="0">
            <a:off x="1028700" y="330639"/>
            <a:ext cx="15993571" cy="1567572"/>
          </a:xfrm>
          <a:prstGeom prst="rect">
            <a:avLst/>
          </a:prstGeom>
        </p:spPr>
        <p:txBody>
          <a:bodyPr anchor="t" rtlCol="false" tIns="0" lIns="0" bIns="0" rIns="0">
            <a:spAutoFit/>
          </a:bodyPr>
          <a:lstStyle/>
          <a:p>
            <a:pPr>
              <a:lnSpc>
                <a:spcPts val="5394"/>
              </a:lnSpc>
            </a:pPr>
          </a:p>
          <a:p>
            <a:pPr algn="l">
              <a:lnSpc>
                <a:spcPts val="5394"/>
              </a:lnSpc>
            </a:pPr>
            <a:r>
              <a:rPr lang="en-US" sz="5927" spc="343">
                <a:solidFill>
                  <a:srgbClr val="000000"/>
                </a:solidFill>
                <a:latin typeface="Canva Sans Bold"/>
              </a:rPr>
              <a:t>User Interface and Operation Steps</a:t>
            </a:r>
          </a:p>
          <a:p>
            <a:pPr>
              <a:lnSpc>
                <a:spcPts val="1936"/>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3861617"/>
            <a:ext cx="15737168" cy="5562604"/>
            <a:chOff x="0" y="0"/>
            <a:chExt cx="20982891" cy="7416805"/>
          </a:xfrm>
        </p:grpSpPr>
        <p:sp>
          <p:nvSpPr>
            <p:cNvPr name="AutoShape 3" id="3"/>
            <p:cNvSpPr/>
            <p:nvPr/>
          </p:nvSpPr>
          <p:spPr>
            <a:xfrm>
              <a:off x="0" y="0"/>
              <a:ext cx="20982891" cy="7416805"/>
            </a:xfrm>
            <a:prstGeom prst="rect">
              <a:avLst/>
            </a:prstGeom>
            <a:solidFill>
              <a:srgbClr val="222A9B"/>
            </a:solidFill>
          </p:spPr>
        </p:sp>
      </p:grpSp>
      <p:sp>
        <p:nvSpPr>
          <p:cNvPr name="TextBox 4" id="4"/>
          <p:cNvSpPr txBox="true"/>
          <p:nvPr/>
        </p:nvSpPr>
        <p:spPr>
          <a:xfrm rot="0">
            <a:off x="1265729" y="426246"/>
            <a:ext cx="15993571" cy="3158247"/>
          </a:xfrm>
          <a:prstGeom prst="rect">
            <a:avLst/>
          </a:prstGeom>
        </p:spPr>
        <p:txBody>
          <a:bodyPr anchor="t" rtlCol="false" tIns="0" lIns="0" bIns="0" rIns="0">
            <a:spAutoFit/>
          </a:bodyPr>
          <a:lstStyle/>
          <a:p>
            <a:pPr>
              <a:lnSpc>
                <a:spcPts val="5394"/>
              </a:lnSpc>
            </a:pPr>
          </a:p>
          <a:p>
            <a:pPr>
              <a:lnSpc>
                <a:spcPts val="5394"/>
              </a:lnSpc>
            </a:pPr>
          </a:p>
          <a:p>
            <a:pPr>
              <a:lnSpc>
                <a:spcPts val="1754"/>
              </a:lnSpc>
            </a:pPr>
          </a:p>
          <a:p>
            <a:pPr>
              <a:lnSpc>
                <a:spcPts val="2209"/>
              </a:lnSpc>
            </a:pPr>
            <a:r>
              <a:rPr lang="en-US" sz="2427" spc="140">
                <a:solidFill>
                  <a:srgbClr val="000000"/>
                </a:solidFill>
                <a:latin typeface="Canva Sans Bold"/>
              </a:rPr>
              <a:t>      If</a:t>
            </a:r>
            <a:r>
              <a:rPr lang="en-US" sz="2427" spc="140">
                <a:solidFill>
                  <a:srgbClr val="000000"/>
                </a:solidFill>
                <a:latin typeface="Canva Sans Bold"/>
              </a:rPr>
              <a:t> </a:t>
            </a:r>
            <a:r>
              <a:rPr lang="en-US" sz="2427" spc="140">
                <a:solidFill>
                  <a:srgbClr val="000000"/>
                </a:solidFill>
                <a:latin typeface="Canva Sans Bold"/>
              </a:rPr>
              <a:t>the user wants to access the components then the following steps are required.</a:t>
            </a:r>
          </a:p>
          <a:p>
            <a:pPr>
              <a:lnSpc>
                <a:spcPts val="2209"/>
              </a:lnSpc>
            </a:pPr>
          </a:p>
          <a:p>
            <a:pPr>
              <a:lnSpc>
                <a:spcPts val="2118"/>
              </a:lnSpc>
            </a:pPr>
          </a:p>
          <a:p>
            <a:pPr algn="ctr">
              <a:lnSpc>
                <a:spcPts val="2209"/>
              </a:lnSpc>
            </a:pPr>
            <a:r>
              <a:rPr lang="en-US" sz="2427" spc="140">
                <a:solidFill>
                  <a:srgbClr val="000000"/>
                </a:solidFill>
                <a:latin typeface="Canva Sans Bold"/>
              </a:rPr>
              <a:t>Step 1: The user need to do Signup if they have not been a member of this Open Source     repository i.e. new user.</a:t>
            </a:r>
          </a:p>
          <a:p>
            <a:pPr>
              <a:lnSpc>
                <a:spcPts val="1936"/>
              </a:lnSpc>
            </a:pPr>
          </a:p>
        </p:txBody>
      </p:sp>
      <p:sp>
        <p:nvSpPr>
          <p:cNvPr name="TextBox 5" id="5"/>
          <p:cNvSpPr txBox="true"/>
          <p:nvPr/>
        </p:nvSpPr>
        <p:spPr>
          <a:xfrm rot="0">
            <a:off x="6475861" y="9556913"/>
            <a:ext cx="5336279" cy="538892"/>
          </a:xfrm>
          <a:prstGeom prst="rect">
            <a:avLst/>
          </a:prstGeom>
        </p:spPr>
        <p:txBody>
          <a:bodyPr anchor="t" rtlCol="false" tIns="0" lIns="0" bIns="0" rIns="0">
            <a:spAutoFit/>
          </a:bodyPr>
          <a:lstStyle/>
          <a:p>
            <a:pPr>
              <a:lnSpc>
                <a:spcPts val="4243"/>
              </a:lnSpc>
              <a:spcBef>
                <a:spcPct val="0"/>
              </a:spcBef>
            </a:pPr>
            <a:r>
              <a:rPr lang="en-US" sz="3535">
                <a:solidFill>
                  <a:srgbClr val="000000"/>
                </a:solidFill>
                <a:latin typeface="HK Grotesk Medium"/>
              </a:rPr>
              <a:t>Fig 1.1  SignUp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728" t="14387" r="5728" b="35014"/>
          <a:stretch>
            <a:fillRect/>
          </a:stretch>
        </p:blipFill>
        <p:spPr>
          <a:xfrm flipH="false" flipV="false" rot="0">
            <a:off x="2478167" y="2737295"/>
            <a:ext cx="13207948" cy="3854005"/>
          </a:xfrm>
          <a:prstGeom prst="rect">
            <a:avLst/>
          </a:prstGeom>
        </p:spPr>
      </p:pic>
      <p:sp>
        <p:nvSpPr>
          <p:cNvPr name="TextBox 3" id="3"/>
          <p:cNvSpPr txBox="true"/>
          <p:nvPr/>
        </p:nvSpPr>
        <p:spPr>
          <a:xfrm rot="0">
            <a:off x="2478167" y="1356170"/>
            <a:ext cx="11464766" cy="1381125"/>
          </a:xfrm>
          <a:prstGeom prst="rect">
            <a:avLst/>
          </a:prstGeom>
        </p:spPr>
        <p:txBody>
          <a:bodyPr anchor="t" rtlCol="false" tIns="0" lIns="0" bIns="0" rIns="0">
            <a:spAutoFit/>
          </a:bodyPr>
          <a:lstStyle/>
          <a:p>
            <a:pPr>
              <a:lnSpc>
                <a:spcPts val="3600"/>
              </a:lnSpc>
            </a:pPr>
            <a:r>
              <a:rPr lang="en-US" sz="3000">
                <a:solidFill>
                  <a:srgbClr val="000000"/>
                </a:solidFill>
                <a:latin typeface="HK Grotesk Medium Bold"/>
              </a:rPr>
              <a:t>If the user is already a member of this Open Source repository then they simply need to login.</a:t>
            </a:r>
          </a:p>
          <a:p>
            <a:pPr>
              <a:lnSpc>
                <a:spcPts val="3600"/>
              </a:lnSpc>
              <a:spcBef>
                <a:spcPct val="0"/>
              </a:spcBef>
            </a:pPr>
          </a:p>
        </p:txBody>
      </p:sp>
      <p:sp>
        <p:nvSpPr>
          <p:cNvPr name="TextBox 4" id="4"/>
          <p:cNvSpPr txBox="true"/>
          <p:nvPr/>
        </p:nvSpPr>
        <p:spPr>
          <a:xfrm rot="0">
            <a:off x="6150394" y="7573429"/>
            <a:ext cx="7476214" cy="523082"/>
          </a:xfrm>
          <a:prstGeom prst="rect">
            <a:avLst/>
          </a:prstGeom>
        </p:spPr>
        <p:txBody>
          <a:bodyPr anchor="t" rtlCol="false" tIns="0" lIns="0" bIns="0" rIns="0">
            <a:spAutoFit/>
          </a:bodyPr>
          <a:lstStyle/>
          <a:p>
            <a:pPr>
              <a:lnSpc>
                <a:spcPts val="4140"/>
              </a:lnSpc>
              <a:spcBef>
                <a:spcPct val="0"/>
              </a:spcBef>
            </a:pPr>
            <a:r>
              <a:rPr lang="en-US" sz="3450">
                <a:solidFill>
                  <a:srgbClr val="000000"/>
                </a:solidFill>
                <a:latin typeface="HK Grotesk Medium Bold"/>
              </a:rPr>
              <a:t>       Fig 1.2 Developer login page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76" t="11743" r="0" b="14767"/>
          <a:stretch>
            <a:fillRect/>
          </a:stretch>
        </p:blipFill>
        <p:spPr>
          <a:xfrm flipH="false" flipV="false" rot="0">
            <a:off x="469098" y="1839967"/>
            <a:ext cx="17160117" cy="6427733"/>
          </a:xfrm>
          <a:prstGeom prst="rect">
            <a:avLst/>
          </a:prstGeom>
        </p:spPr>
      </p:pic>
      <p:sp>
        <p:nvSpPr>
          <p:cNvPr name="TextBox 3" id="3"/>
          <p:cNvSpPr txBox="true"/>
          <p:nvPr/>
        </p:nvSpPr>
        <p:spPr>
          <a:xfrm rot="0">
            <a:off x="469098" y="327364"/>
            <a:ext cx="15262271" cy="1962150"/>
          </a:xfrm>
          <a:prstGeom prst="rect">
            <a:avLst/>
          </a:prstGeom>
        </p:spPr>
        <p:txBody>
          <a:bodyPr anchor="t" rtlCol="false" tIns="0" lIns="0" bIns="0" rIns="0">
            <a:spAutoFit/>
          </a:bodyPr>
          <a:lstStyle/>
          <a:p>
            <a:pPr>
              <a:lnSpc>
                <a:spcPts val="3327"/>
              </a:lnSpc>
            </a:pPr>
            <a:r>
              <a:rPr lang="en-US" sz="2772">
                <a:solidFill>
                  <a:srgbClr val="000000"/>
                </a:solidFill>
                <a:latin typeface="HK Grotesk Medium Bold"/>
              </a:rPr>
              <a:t>Step 2:</a:t>
            </a:r>
            <a:r>
              <a:rPr lang="en-US" sz="2772">
                <a:solidFill>
                  <a:srgbClr val="000000"/>
                </a:solidFill>
                <a:latin typeface="HK Grotesk Medium"/>
              </a:rPr>
              <a:t> If the Login is successful then users will be welcomed with ‘Main GUI’ where they can fill in the requirements like- Components name, OS name, and Framework.</a:t>
            </a:r>
          </a:p>
          <a:p>
            <a:pPr>
              <a:lnSpc>
                <a:spcPts val="2967"/>
              </a:lnSpc>
            </a:pPr>
          </a:p>
          <a:p>
            <a:pPr>
              <a:lnSpc>
                <a:spcPts val="2967"/>
              </a:lnSpc>
            </a:pPr>
          </a:p>
          <a:p>
            <a:pPr>
              <a:lnSpc>
                <a:spcPts val="2967"/>
              </a:lnSpc>
              <a:spcBef>
                <a:spcPct val="0"/>
              </a:spcBef>
            </a:pPr>
          </a:p>
        </p:txBody>
      </p:sp>
      <p:sp>
        <p:nvSpPr>
          <p:cNvPr name="TextBox 4" id="4"/>
          <p:cNvSpPr txBox="true"/>
          <p:nvPr/>
        </p:nvSpPr>
        <p:spPr>
          <a:xfrm rot="0">
            <a:off x="2732859" y="9248775"/>
            <a:ext cx="12998511" cy="933450"/>
          </a:xfrm>
          <a:prstGeom prst="rect">
            <a:avLst/>
          </a:prstGeom>
        </p:spPr>
        <p:txBody>
          <a:bodyPr anchor="t" rtlCol="false" tIns="0" lIns="0" bIns="0" rIns="0">
            <a:spAutoFit/>
          </a:bodyPr>
          <a:lstStyle/>
          <a:p>
            <a:pPr>
              <a:lnSpc>
                <a:spcPts val="3804"/>
              </a:lnSpc>
            </a:pPr>
            <a:r>
              <a:rPr lang="en-US" sz="3170">
                <a:solidFill>
                  <a:srgbClr val="000000"/>
                </a:solidFill>
                <a:latin typeface="HK Grotesk Medium Bold"/>
              </a:rPr>
              <a:t>          Fig 1.3   Project GUI showing the matching percentage of requests</a:t>
            </a:r>
          </a:p>
          <a:p>
            <a:pPr>
              <a:lnSpc>
                <a:spcPts val="3564"/>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8495" r="0" b="8495"/>
          <a:stretch>
            <a:fillRect/>
          </a:stretch>
        </p:blipFill>
        <p:spPr>
          <a:xfrm flipH="false" flipV="false" rot="0">
            <a:off x="1496985" y="1790666"/>
            <a:ext cx="15762315" cy="6705668"/>
          </a:xfrm>
          <a:prstGeom prst="rect">
            <a:avLst/>
          </a:prstGeom>
        </p:spPr>
      </p:pic>
      <p:sp>
        <p:nvSpPr>
          <p:cNvPr name="TextBox 3" id="3"/>
          <p:cNvSpPr txBox="true"/>
          <p:nvPr/>
        </p:nvSpPr>
        <p:spPr>
          <a:xfrm rot="0">
            <a:off x="469098" y="336889"/>
            <a:ext cx="16790202" cy="2609162"/>
          </a:xfrm>
          <a:prstGeom prst="rect">
            <a:avLst/>
          </a:prstGeom>
        </p:spPr>
        <p:txBody>
          <a:bodyPr anchor="t" rtlCol="false" tIns="0" lIns="0" bIns="0" rIns="0">
            <a:spAutoFit/>
          </a:bodyPr>
          <a:lstStyle/>
          <a:p>
            <a:pPr>
              <a:lnSpc>
                <a:spcPts val="3660"/>
              </a:lnSpc>
            </a:pPr>
            <a:r>
              <a:rPr lang="en-US" sz="3050">
                <a:solidFill>
                  <a:srgbClr val="000000"/>
                </a:solidFill>
                <a:latin typeface="HK Grotesk Medium Bold"/>
              </a:rPr>
              <a:t>Step 3: </a:t>
            </a:r>
            <a:r>
              <a:rPr lang="en-US" sz="3050">
                <a:solidFill>
                  <a:srgbClr val="000000"/>
                </a:solidFill>
                <a:latin typeface="HK Grotesk Medium"/>
              </a:rPr>
              <a:t>According to the user request, the Repository System matches the percentage of requests and gives the details of matched components.</a:t>
            </a:r>
          </a:p>
          <a:p>
            <a:pPr>
              <a:lnSpc>
                <a:spcPts val="3660"/>
              </a:lnSpc>
            </a:pPr>
          </a:p>
          <a:p>
            <a:pPr>
              <a:lnSpc>
                <a:spcPts val="3264"/>
              </a:lnSpc>
            </a:pPr>
          </a:p>
          <a:p>
            <a:pPr>
              <a:lnSpc>
                <a:spcPts val="3264"/>
              </a:lnSpc>
            </a:pPr>
          </a:p>
          <a:p>
            <a:pPr>
              <a:lnSpc>
                <a:spcPts val="3264"/>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676" r="0" b="7676"/>
          <a:stretch>
            <a:fillRect/>
          </a:stretch>
        </p:blipFill>
        <p:spPr>
          <a:xfrm flipH="false" flipV="false" rot="0">
            <a:off x="1028700" y="1811110"/>
            <a:ext cx="15457515" cy="6664780"/>
          </a:xfrm>
          <a:prstGeom prst="rect">
            <a:avLst/>
          </a:prstGeom>
        </p:spPr>
      </p:pic>
      <p:sp>
        <p:nvSpPr>
          <p:cNvPr name="TextBox 3" id="3"/>
          <p:cNvSpPr txBox="true"/>
          <p:nvPr/>
        </p:nvSpPr>
        <p:spPr>
          <a:xfrm rot="0">
            <a:off x="2732859" y="9248775"/>
            <a:ext cx="12998511" cy="962025"/>
          </a:xfrm>
          <a:prstGeom prst="rect">
            <a:avLst/>
          </a:prstGeom>
        </p:spPr>
        <p:txBody>
          <a:bodyPr anchor="t" rtlCol="false" tIns="0" lIns="0" bIns="0" rIns="0">
            <a:spAutoFit/>
          </a:bodyPr>
          <a:lstStyle/>
          <a:p>
            <a:pPr>
              <a:lnSpc>
                <a:spcPts val="3804"/>
              </a:lnSpc>
            </a:pPr>
            <a:r>
              <a:rPr lang="en-US" sz="3170">
                <a:solidFill>
                  <a:srgbClr val="000000"/>
                </a:solidFill>
                <a:latin typeface="HK Grotesk Medium Bold"/>
              </a:rPr>
              <a:t>                          </a:t>
            </a:r>
            <a:r>
              <a:rPr lang="en-US" sz="3170">
                <a:solidFill>
                  <a:srgbClr val="000000"/>
                </a:solidFill>
                <a:latin typeface="HK Grotesk Medium"/>
              </a:rPr>
              <a:t>   Fig 1.4 Result according to the request  </a:t>
            </a:r>
          </a:p>
          <a:p>
            <a:pPr>
              <a:lnSpc>
                <a:spcPts val="3804"/>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8235" r="0" b="8235"/>
          <a:stretch>
            <a:fillRect/>
          </a:stretch>
        </p:blipFill>
        <p:spPr>
          <a:xfrm flipH="false" flipV="false" rot="0">
            <a:off x="1594836" y="1973772"/>
            <a:ext cx="15664464" cy="6623891"/>
          </a:xfrm>
          <a:prstGeom prst="rect">
            <a:avLst/>
          </a:prstGeom>
        </p:spPr>
      </p:pic>
      <p:sp>
        <p:nvSpPr>
          <p:cNvPr name="TextBox 3" id="3"/>
          <p:cNvSpPr txBox="true"/>
          <p:nvPr/>
        </p:nvSpPr>
        <p:spPr>
          <a:xfrm rot="0">
            <a:off x="5068247" y="8953500"/>
            <a:ext cx="10166783" cy="1333500"/>
          </a:xfrm>
          <a:prstGeom prst="rect">
            <a:avLst/>
          </a:prstGeom>
        </p:spPr>
        <p:txBody>
          <a:bodyPr anchor="t" rtlCol="false" tIns="0" lIns="0" bIns="0" rIns="0">
            <a:spAutoFit/>
          </a:bodyPr>
          <a:lstStyle/>
          <a:p>
            <a:pPr>
              <a:lnSpc>
                <a:spcPts val="3923"/>
              </a:lnSpc>
            </a:pPr>
            <a:r>
              <a:rPr lang="en-US" sz="3269">
                <a:solidFill>
                  <a:srgbClr val="000000"/>
                </a:solidFill>
                <a:latin typeface="HK Grotesk Medium Bold"/>
              </a:rPr>
              <a:t>         Fig 1.5 Transaction hash of components</a:t>
            </a:r>
            <a:r>
              <a:rPr lang="en-US" sz="3269">
                <a:solidFill>
                  <a:srgbClr val="000000"/>
                </a:solidFill>
                <a:latin typeface="HK Grotesk Medium"/>
              </a:rPr>
              <a:t> </a:t>
            </a:r>
          </a:p>
          <a:p>
            <a:pPr>
              <a:lnSpc>
                <a:spcPts val="2231"/>
              </a:lnSpc>
            </a:pPr>
          </a:p>
          <a:p>
            <a:pPr>
              <a:lnSpc>
                <a:spcPts val="2231"/>
              </a:lnSpc>
            </a:pPr>
          </a:p>
          <a:p>
            <a:pPr>
              <a:lnSpc>
                <a:spcPts val="2231"/>
              </a:lnSpc>
              <a:spcBef>
                <a:spcPct val="0"/>
              </a:spcBef>
            </a:pPr>
          </a:p>
        </p:txBody>
      </p:sp>
      <p:sp>
        <p:nvSpPr>
          <p:cNvPr name="TextBox 4" id="4"/>
          <p:cNvSpPr txBox="true"/>
          <p:nvPr/>
        </p:nvSpPr>
        <p:spPr>
          <a:xfrm rot="0">
            <a:off x="1028700" y="279563"/>
            <a:ext cx="13040030" cy="2639678"/>
          </a:xfrm>
          <a:prstGeom prst="rect">
            <a:avLst/>
          </a:prstGeom>
        </p:spPr>
        <p:txBody>
          <a:bodyPr anchor="t" rtlCol="false" tIns="0" lIns="0" bIns="0" rIns="0">
            <a:spAutoFit/>
          </a:bodyPr>
          <a:lstStyle/>
          <a:p>
            <a:pPr>
              <a:lnSpc>
                <a:spcPts val="4180"/>
              </a:lnSpc>
            </a:pPr>
            <a:r>
              <a:rPr lang="en-US" sz="3483">
                <a:solidFill>
                  <a:srgbClr val="000000"/>
                </a:solidFill>
                <a:latin typeface="HK Grotesk Medium Bold"/>
              </a:rPr>
              <a:t>Note: Users can easily monitor components stored on the IPFS network and their hash is secure via blockchain by pushing on the blockchain network.  </a:t>
            </a:r>
          </a:p>
          <a:p>
            <a:pPr>
              <a:lnSpc>
                <a:spcPts val="4180"/>
              </a:lnSpc>
            </a:pPr>
          </a:p>
          <a:p>
            <a:pPr>
              <a:lnSpc>
                <a:spcPts val="418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658272" y="0"/>
            <a:ext cx="7042421" cy="10287000"/>
            <a:chOff x="0" y="0"/>
            <a:chExt cx="1854794" cy="2709333"/>
          </a:xfrm>
        </p:grpSpPr>
        <p:sp>
          <p:nvSpPr>
            <p:cNvPr name="Freeform 3" id="3"/>
            <p:cNvSpPr/>
            <p:nvPr/>
          </p:nvSpPr>
          <p:spPr>
            <a:xfrm flipH="false" flipV="false">
              <a:off x="0" y="0"/>
              <a:ext cx="1854794" cy="2709333"/>
            </a:xfrm>
            <a:custGeom>
              <a:avLst/>
              <a:gdLst/>
              <a:ahLst/>
              <a:cxnLst/>
              <a:rect r="r" b="b" t="t" l="l"/>
              <a:pathLst>
                <a:path h="2709333" w="1854794">
                  <a:moveTo>
                    <a:pt x="54966" y="0"/>
                  </a:moveTo>
                  <a:lnTo>
                    <a:pt x="1799828" y="0"/>
                  </a:lnTo>
                  <a:cubicBezTo>
                    <a:pt x="1830185" y="0"/>
                    <a:pt x="1854794" y="24609"/>
                    <a:pt x="1854794" y="54966"/>
                  </a:cubicBezTo>
                  <a:lnTo>
                    <a:pt x="1854794" y="2654367"/>
                  </a:lnTo>
                  <a:cubicBezTo>
                    <a:pt x="1854794" y="2684724"/>
                    <a:pt x="1830185" y="2709333"/>
                    <a:pt x="1799828" y="2709333"/>
                  </a:cubicBezTo>
                  <a:lnTo>
                    <a:pt x="54966" y="2709333"/>
                  </a:lnTo>
                  <a:cubicBezTo>
                    <a:pt x="24609" y="2709333"/>
                    <a:pt x="0" y="2684724"/>
                    <a:pt x="0" y="2654367"/>
                  </a:cubicBezTo>
                  <a:lnTo>
                    <a:pt x="0" y="54966"/>
                  </a:lnTo>
                  <a:cubicBezTo>
                    <a:pt x="0" y="24609"/>
                    <a:pt x="24609" y="0"/>
                    <a:pt x="54966" y="0"/>
                  </a:cubicBezTo>
                  <a:close/>
                </a:path>
              </a:pathLst>
            </a:custGeom>
            <a:solidFill>
              <a:srgbClr val="FFFFFF"/>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91671" y="1028700"/>
            <a:ext cx="4861832" cy="1953028"/>
            <a:chOff x="0" y="0"/>
            <a:chExt cx="6482443" cy="2604037"/>
          </a:xfrm>
        </p:grpSpPr>
        <p:sp>
          <p:nvSpPr>
            <p:cNvPr name="TextBox 6" id="6"/>
            <p:cNvSpPr txBox="true"/>
            <p:nvPr/>
          </p:nvSpPr>
          <p:spPr>
            <a:xfrm rot="0">
              <a:off x="0" y="-9525"/>
              <a:ext cx="6482443"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Conclusion</a:t>
              </a:r>
            </a:p>
          </p:txBody>
        </p:sp>
        <p:sp>
          <p:nvSpPr>
            <p:cNvPr name="TextBox 7" id="7"/>
            <p:cNvSpPr txBox="true"/>
            <p:nvPr/>
          </p:nvSpPr>
          <p:spPr>
            <a:xfrm rot="0">
              <a:off x="0" y="2025340"/>
              <a:ext cx="6482443" cy="578697"/>
            </a:xfrm>
            <a:prstGeom prst="rect">
              <a:avLst/>
            </a:prstGeom>
          </p:spPr>
          <p:txBody>
            <a:bodyPr anchor="t" rtlCol="false" tIns="0" lIns="0" bIns="0" rIns="0">
              <a:spAutoFit/>
            </a:bodyPr>
            <a:lstStyle/>
            <a:p>
              <a:pPr>
                <a:lnSpc>
                  <a:spcPts val="3640"/>
                </a:lnSpc>
              </a:pPr>
            </a:p>
          </p:txBody>
        </p:sp>
      </p:grpSp>
      <p:grpSp>
        <p:nvGrpSpPr>
          <p:cNvPr name="Group 8" id="8"/>
          <p:cNvGrpSpPr/>
          <p:nvPr/>
        </p:nvGrpSpPr>
        <p:grpSpPr>
          <a:xfrm rot="0">
            <a:off x="6929317" y="1462086"/>
            <a:ext cx="12430160" cy="6906793"/>
            <a:chOff x="0" y="0"/>
            <a:chExt cx="16573546" cy="9209057"/>
          </a:xfrm>
        </p:grpSpPr>
        <p:sp>
          <p:nvSpPr>
            <p:cNvPr name="TextBox 9" id="9"/>
            <p:cNvSpPr txBox="true"/>
            <p:nvPr/>
          </p:nvSpPr>
          <p:spPr>
            <a:xfrm rot="0">
              <a:off x="0" y="-9525"/>
              <a:ext cx="16573546" cy="1440132"/>
            </a:xfrm>
            <a:prstGeom prst="rect">
              <a:avLst/>
            </a:prstGeom>
          </p:spPr>
          <p:txBody>
            <a:bodyPr anchor="t" rtlCol="false" tIns="0" lIns="0" bIns="0" rIns="0">
              <a:spAutoFit/>
            </a:bodyPr>
            <a:lstStyle/>
            <a:p>
              <a:pPr>
                <a:lnSpc>
                  <a:spcPts val="8524"/>
                </a:lnSpc>
              </a:pPr>
            </a:p>
          </p:txBody>
        </p:sp>
        <p:sp>
          <p:nvSpPr>
            <p:cNvPr name="TextBox 10" id="10"/>
            <p:cNvSpPr txBox="true"/>
            <p:nvPr/>
          </p:nvSpPr>
          <p:spPr>
            <a:xfrm rot="0">
              <a:off x="0" y="2207930"/>
              <a:ext cx="13659146" cy="7001127"/>
            </a:xfrm>
            <a:prstGeom prst="rect">
              <a:avLst/>
            </a:prstGeom>
          </p:spPr>
          <p:txBody>
            <a:bodyPr anchor="t" rtlCol="false" tIns="0" lIns="0" bIns="0" rIns="0">
              <a:spAutoFit/>
            </a:bodyPr>
            <a:lstStyle/>
            <a:p>
              <a:pPr marL="569665" indent="-284833" lvl="1">
                <a:lnSpc>
                  <a:spcPts val="4248"/>
                </a:lnSpc>
                <a:buFont typeface="Arial"/>
                <a:buChar char="•"/>
              </a:pPr>
              <a:r>
                <a:rPr lang="en-US" sz="2638" spc="208">
                  <a:solidFill>
                    <a:srgbClr val="414042"/>
                  </a:solidFill>
                  <a:latin typeface="HK Grotesk Light"/>
                </a:rPr>
                <a:t>In this project, we utilized blockchain and IPFS technology to mitigate software supply chain attacks by securing the use of third-party components in an untrusted environment. We conducted a thorough study of various software supply chain attacks and the workings of different tools and technologies. Our model significantly reduces the risk of such attacks, allowing developers to create secure software with third-party components.</a:t>
              </a:r>
            </a:p>
            <a:p>
              <a:pPr>
                <a:lnSpc>
                  <a:spcPts val="3693"/>
                </a:lnSpc>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9144000" y="1776559"/>
            <a:ext cx="7519069" cy="7160535"/>
            <a:chOff x="0" y="0"/>
            <a:chExt cx="1980331" cy="1885902"/>
          </a:xfrm>
        </p:grpSpPr>
        <p:sp>
          <p:nvSpPr>
            <p:cNvPr name="Freeform 3" id="3"/>
            <p:cNvSpPr/>
            <p:nvPr/>
          </p:nvSpPr>
          <p:spPr>
            <a:xfrm flipH="false" flipV="false">
              <a:off x="0" y="0"/>
              <a:ext cx="1980331" cy="1885902"/>
            </a:xfrm>
            <a:custGeom>
              <a:avLst/>
              <a:gdLst/>
              <a:ahLst/>
              <a:cxnLst/>
              <a:rect r="r" b="b" t="t" l="l"/>
              <a:pathLst>
                <a:path h="1885902" w="1980331">
                  <a:moveTo>
                    <a:pt x="51482" y="0"/>
                  </a:moveTo>
                  <a:lnTo>
                    <a:pt x="1928849" y="0"/>
                  </a:lnTo>
                  <a:cubicBezTo>
                    <a:pt x="1942503" y="0"/>
                    <a:pt x="1955598" y="5424"/>
                    <a:pt x="1965252" y="15079"/>
                  </a:cubicBezTo>
                  <a:cubicBezTo>
                    <a:pt x="1974907" y="24733"/>
                    <a:pt x="1980331" y="37828"/>
                    <a:pt x="1980331" y="51482"/>
                  </a:cubicBezTo>
                  <a:lnTo>
                    <a:pt x="1980331" y="1834420"/>
                  </a:lnTo>
                  <a:cubicBezTo>
                    <a:pt x="1980331" y="1848074"/>
                    <a:pt x="1974907" y="1861169"/>
                    <a:pt x="1965252" y="1870823"/>
                  </a:cubicBezTo>
                  <a:cubicBezTo>
                    <a:pt x="1955598" y="1880478"/>
                    <a:pt x="1942503" y="1885902"/>
                    <a:pt x="1928849" y="1885902"/>
                  </a:cubicBezTo>
                  <a:lnTo>
                    <a:pt x="51482" y="1885902"/>
                  </a:lnTo>
                  <a:cubicBezTo>
                    <a:pt x="23049" y="1885902"/>
                    <a:pt x="0" y="1862853"/>
                    <a:pt x="0" y="1834420"/>
                  </a:cubicBezTo>
                  <a:lnTo>
                    <a:pt x="0" y="51482"/>
                  </a:lnTo>
                  <a:cubicBezTo>
                    <a:pt x="0" y="37828"/>
                    <a:pt x="5424" y="24733"/>
                    <a:pt x="15079" y="15079"/>
                  </a:cubicBezTo>
                  <a:cubicBezTo>
                    <a:pt x="24733" y="5424"/>
                    <a:pt x="37828" y="0"/>
                    <a:pt x="51482" y="0"/>
                  </a:cubicBezTo>
                  <a:close/>
                </a:path>
              </a:pathLst>
            </a:custGeom>
            <a:solidFill>
              <a:srgbClr val="F1F1F1"/>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337177" y="4147976"/>
            <a:ext cx="6712352" cy="1991048"/>
            <a:chOff x="0" y="0"/>
            <a:chExt cx="8949803" cy="2654730"/>
          </a:xfrm>
        </p:grpSpPr>
        <p:sp>
          <p:nvSpPr>
            <p:cNvPr name="TextBox 6" id="6"/>
            <p:cNvSpPr txBox="true"/>
            <p:nvPr/>
          </p:nvSpPr>
          <p:spPr>
            <a:xfrm rot="0">
              <a:off x="0" y="-9525"/>
              <a:ext cx="8949803" cy="1419225"/>
            </a:xfrm>
            <a:prstGeom prst="rect">
              <a:avLst/>
            </a:prstGeom>
          </p:spPr>
          <p:txBody>
            <a:bodyPr anchor="t" rtlCol="false" tIns="0" lIns="0" bIns="0" rIns="0">
              <a:spAutoFit/>
            </a:bodyPr>
            <a:lstStyle/>
            <a:p>
              <a:pPr>
                <a:lnSpc>
                  <a:spcPts val="8400"/>
                </a:lnSpc>
              </a:pPr>
              <a:r>
                <a:rPr lang="en-US" sz="7000">
                  <a:solidFill>
                    <a:srgbClr val="FFFFFF"/>
                  </a:solidFill>
                  <a:latin typeface="HK Grotesk Medium Bold"/>
                </a:rPr>
                <a:t>Table of content</a:t>
              </a:r>
            </a:p>
          </p:txBody>
        </p:sp>
        <p:sp>
          <p:nvSpPr>
            <p:cNvPr name="TextBox 7" id="7"/>
            <p:cNvSpPr txBox="true"/>
            <p:nvPr/>
          </p:nvSpPr>
          <p:spPr>
            <a:xfrm rot="0">
              <a:off x="0" y="1947129"/>
              <a:ext cx="8554111" cy="707602"/>
            </a:xfrm>
            <a:prstGeom prst="rect">
              <a:avLst/>
            </a:prstGeom>
          </p:spPr>
          <p:txBody>
            <a:bodyPr anchor="t" rtlCol="false" tIns="0" lIns="0" bIns="0" rIns="0">
              <a:spAutoFit/>
            </a:bodyPr>
            <a:lstStyle/>
            <a:p>
              <a:pPr>
                <a:lnSpc>
                  <a:spcPts val="4480"/>
                </a:lnSpc>
              </a:pPr>
            </a:p>
          </p:txBody>
        </p:sp>
      </p:grpSp>
      <p:grpSp>
        <p:nvGrpSpPr>
          <p:cNvPr name="Group 8" id="8"/>
          <p:cNvGrpSpPr/>
          <p:nvPr/>
        </p:nvGrpSpPr>
        <p:grpSpPr>
          <a:xfrm rot="0">
            <a:off x="9538167" y="2136568"/>
            <a:ext cx="6730736" cy="6440518"/>
            <a:chOff x="0" y="0"/>
            <a:chExt cx="8974315" cy="8587357"/>
          </a:xfrm>
        </p:grpSpPr>
        <p:sp>
          <p:nvSpPr>
            <p:cNvPr name="TextBox 9" id="9"/>
            <p:cNvSpPr txBox="true"/>
            <p:nvPr/>
          </p:nvSpPr>
          <p:spPr>
            <a:xfrm rot="0">
              <a:off x="0" y="-238125"/>
              <a:ext cx="8974315" cy="1834202"/>
            </a:xfrm>
            <a:prstGeom prst="rect">
              <a:avLst/>
            </a:prstGeom>
          </p:spPr>
          <p:txBody>
            <a:bodyPr anchor="t" rtlCol="false" tIns="0" lIns="0" bIns="0" rIns="0">
              <a:spAutoFit/>
            </a:bodyPr>
            <a:lstStyle/>
            <a:p>
              <a:pPr marL="639782" indent="-319891" lvl="1">
                <a:lnSpc>
                  <a:spcPts val="5926"/>
                </a:lnSpc>
                <a:buFont typeface="Arial"/>
                <a:buChar char="•"/>
              </a:pPr>
              <a:r>
                <a:rPr lang="en-US" sz="2963">
                  <a:solidFill>
                    <a:srgbClr val="414042"/>
                  </a:solidFill>
                  <a:latin typeface="HK Grotesk Light Bold"/>
                </a:rPr>
                <a:t>Introduction</a:t>
              </a:r>
            </a:p>
            <a:p>
              <a:pPr marL="639782" indent="-319891" lvl="1">
                <a:lnSpc>
                  <a:spcPts val="5926"/>
                </a:lnSpc>
                <a:buFont typeface="Arial"/>
                <a:buChar char="•"/>
              </a:pPr>
              <a:r>
                <a:rPr lang="en-US" sz="2963">
                  <a:solidFill>
                    <a:srgbClr val="414042"/>
                  </a:solidFill>
                  <a:latin typeface="HK Grotesk Light Bold"/>
                </a:rPr>
                <a:t>Motivation</a:t>
              </a:r>
            </a:p>
          </p:txBody>
        </p:sp>
        <p:sp>
          <p:nvSpPr>
            <p:cNvPr name="TextBox 10" id="10"/>
            <p:cNvSpPr txBox="true"/>
            <p:nvPr/>
          </p:nvSpPr>
          <p:spPr>
            <a:xfrm rot="0">
              <a:off x="0" y="1763102"/>
              <a:ext cx="8974315" cy="1834202"/>
            </a:xfrm>
            <a:prstGeom prst="rect">
              <a:avLst/>
            </a:prstGeom>
          </p:spPr>
          <p:txBody>
            <a:bodyPr anchor="t" rtlCol="false" tIns="0" lIns="0" bIns="0" rIns="0">
              <a:spAutoFit/>
            </a:bodyPr>
            <a:lstStyle/>
            <a:p>
              <a:pPr marL="639782" indent="-319891" lvl="1">
                <a:lnSpc>
                  <a:spcPts val="5926"/>
                </a:lnSpc>
                <a:buFont typeface="Arial"/>
                <a:buChar char="•"/>
              </a:pPr>
              <a:r>
                <a:rPr lang="en-US" sz="2963">
                  <a:solidFill>
                    <a:srgbClr val="414042"/>
                  </a:solidFill>
                  <a:latin typeface="HK Grotesk Light Bold"/>
                </a:rPr>
                <a:t>Problem Decription</a:t>
              </a:r>
            </a:p>
            <a:p>
              <a:pPr marL="639782" indent="-319891" lvl="1">
                <a:lnSpc>
                  <a:spcPts val="5926"/>
                </a:lnSpc>
                <a:buFont typeface="Arial"/>
                <a:buChar char="•"/>
              </a:pPr>
              <a:r>
                <a:rPr lang="en-US" sz="2963">
                  <a:solidFill>
                    <a:srgbClr val="414042"/>
                  </a:solidFill>
                  <a:latin typeface="HK Grotesk Light Bold"/>
                </a:rPr>
                <a:t>Related Work</a:t>
              </a:r>
            </a:p>
          </p:txBody>
        </p:sp>
        <p:sp>
          <p:nvSpPr>
            <p:cNvPr name="TextBox 11" id="11"/>
            <p:cNvSpPr txBox="true"/>
            <p:nvPr/>
          </p:nvSpPr>
          <p:spPr>
            <a:xfrm rot="0">
              <a:off x="0" y="3764471"/>
              <a:ext cx="8974315" cy="835448"/>
            </a:xfrm>
            <a:prstGeom prst="rect">
              <a:avLst/>
            </a:prstGeom>
          </p:spPr>
          <p:txBody>
            <a:bodyPr anchor="t" rtlCol="false" tIns="0" lIns="0" bIns="0" rIns="0">
              <a:spAutoFit/>
            </a:bodyPr>
            <a:lstStyle/>
            <a:p>
              <a:pPr marL="639782" indent="-319891" lvl="1">
                <a:lnSpc>
                  <a:spcPts val="5926"/>
                </a:lnSpc>
                <a:buFont typeface="Arial"/>
                <a:buChar char="•"/>
              </a:pPr>
              <a:r>
                <a:rPr lang="en-US" sz="2963">
                  <a:solidFill>
                    <a:srgbClr val="414042"/>
                  </a:solidFill>
                  <a:latin typeface="HK Grotesk Light Bold"/>
                </a:rPr>
                <a:t>Technology Used</a:t>
              </a:r>
            </a:p>
          </p:txBody>
        </p:sp>
        <p:sp>
          <p:nvSpPr>
            <p:cNvPr name="TextBox 12" id="12"/>
            <p:cNvSpPr txBox="true"/>
            <p:nvPr/>
          </p:nvSpPr>
          <p:spPr>
            <a:xfrm rot="0">
              <a:off x="0" y="4767085"/>
              <a:ext cx="8974315" cy="835448"/>
            </a:xfrm>
            <a:prstGeom prst="rect">
              <a:avLst/>
            </a:prstGeom>
          </p:spPr>
          <p:txBody>
            <a:bodyPr anchor="t" rtlCol="false" tIns="0" lIns="0" bIns="0" rIns="0">
              <a:spAutoFit/>
            </a:bodyPr>
            <a:lstStyle/>
            <a:p>
              <a:pPr marL="639782" indent="-319891" lvl="1">
                <a:lnSpc>
                  <a:spcPts val="5926"/>
                </a:lnSpc>
                <a:buFont typeface="Arial"/>
                <a:buChar char="•"/>
              </a:pPr>
              <a:r>
                <a:rPr lang="en-US" sz="2963">
                  <a:solidFill>
                    <a:srgbClr val="414042"/>
                  </a:solidFill>
                  <a:latin typeface="HK Grotesk Light Bold"/>
                </a:rPr>
                <a:t>User Interface and Operation Steps</a:t>
              </a:r>
            </a:p>
          </p:txBody>
        </p:sp>
        <p:sp>
          <p:nvSpPr>
            <p:cNvPr name="TextBox 13" id="13"/>
            <p:cNvSpPr txBox="true"/>
            <p:nvPr/>
          </p:nvSpPr>
          <p:spPr>
            <a:xfrm rot="0">
              <a:off x="0" y="5769699"/>
              <a:ext cx="8974315" cy="835448"/>
            </a:xfrm>
            <a:prstGeom prst="rect">
              <a:avLst/>
            </a:prstGeom>
          </p:spPr>
          <p:txBody>
            <a:bodyPr anchor="t" rtlCol="false" tIns="0" lIns="0" bIns="0" rIns="0">
              <a:spAutoFit/>
            </a:bodyPr>
            <a:lstStyle/>
            <a:p>
              <a:pPr marL="639782" indent="-319891" lvl="1">
                <a:lnSpc>
                  <a:spcPts val="5926"/>
                </a:lnSpc>
                <a:buFont typeface="Arial"/>
                <a:buChar char="•"/>
              </a:pPr>
              <a:r>
                <a:rPr lang="en-US" sz="2963">
                  <a:solidFill>
                    <a:srgbClr val="414042"/>
                  </a:solidFill>
                  <a:latin typeface="HK Grotesk Light Bold"/>
                </a:rPr>
                <a:t>Conclusion</a:t>
              </a:r>
            </a:p>
          </p:txBody>
        </p:sp>
        <p:sp>
          <p:nvSpPr>
            <p:cNvPr name="TextBox 14" id="14"/>
            <p:cNvSpPr txBox="true"/>
            <p:nvPr/>
          </p:nvSpPr>
          <p:spPr>
            <a:xfrm rot="0">
              <a:off x="0" y="6753155"/>
              <a:ext cx="8974315" cy="1834202"/>
            </a:xfrm>
            <a:prstGeom prst="rect">
              <a:avLst/>
            </a:prstGeom>
          </p:spPr>
          <p:txBody>
            <a:bodyPr anchor="t" rtlCol="false" tIns="0" lIns="0" bIns="0" rIns="0">
              <a:spAutoFit/>
            </a:bodyPr>
            <a:lstStyle/>
            <a:p>
              <a:pPr marL="639782" indent="-319891" lvl="1">
                <a:lnSpc>
                  <a:spcPts val="5926"/>
                </a:lnSpc>
                <a:buFont typeface="Arial"/>
                <a:buChar char="•"/>
              </a:pPr>
              <a:r>
                <a:rPr lang="en-US" sz="2963">
                  <a:solidFill>
                    <a:srgbClr val="414042"/>
                  </a:solidFill>
                  <a:latin typeface="HK Grotesk Light Bold"/>
                </a:rPr>
                <a:t>Future Work</a:t>
              </a:r>
            </a:p>
            <a:p>
              <a:pPr marL="639782" indent="-319891" lvl="1">
                <a:lnSpc>
                  <a:spcPts val="5926"/>
                </a:lnSpc>
                <a:buFont typeface="Arial"/>
                <a:buChar char="•"/>
              </a:pPr>
              <a:r>
                <a:rPr lang="en-US" sz="2963">
                  <a:solidFill>
                    <a:srgbClr val="414042"/>
                  </a:solidFill>
                  <a:latin typeface="HK Grotesk Light Bold"/>
                </a:rPr>
                <a:t>References</a:t>
              </a:r>
            </a:p>
          </p:txBody>
        </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384149" y="2555075"/>
          <a:ext cx="11088477" cy="4866732"/>
        </p:xfrm>
        <a:graphic>
          <a:graphicData uri="http://schemas.openxmlformats.org/drawingml/2006/table">
            <a:tbl>
              <a:tblPr/>
              <a:tblGrid>
                <a:gridCol w="1086235"/>
                <a:gridCol w="10002242"/>
              </a:tblGrid>
              <a:tr h="1656398">
                <a:tc>
                  <a:txBody>
                    <a:bodyPr anchor="t" rtlCol="false"/>
                    <a:lstStyle/>
                    <a:p>
                      <a:pPr algn="r">
                        <a:lnSpc>
                          <a:spcPts val="3779"/>
                        </a:lnSpc>
                        <a:defRPr/>
                      </a:pPr>
                      <a:r>
                        <a:rPr lang="en-US" sz="2700">
                          <a:solidFill>
                            <a:srgbClr val="E29417"/>
                          </a:solidFill>
                          <a:latin typeface="HK Grotesk Medium Bold"/>
                        </a:rPr>
                        <a:t>01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Before uploading the component code in the application, we will check whether it has a malicious code or not.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7825">
                <a:tc>
                  <a:txBody>
                    <a:bodyPr anchor="t" rtlCol="false"/>
                    <a:lstStyle/>
                    <a:p>
                      <a:pPr algn="r">
                        <a:lnSpc>
                          <a:spcPts val="3779"/>
                        </a:lnSpc>
                        <a:defRPr/>
                      </a:pPr>
                      <a:r>
                        <a:rPr lang="en-US" sz="2700">
                          <a:solidFill>
                            <a:srgbClr val="E29417"/>
                          </a:solidFill>
                          <a:latin typeface="HK Grotesk Medium Bold"/>
                        </a:rPr>
                        <a:t>02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Before uploading the component code in the application, we will check that the components of the same name do not already exit [8]. </a:t>
                      </a:r>
                      <a:endParaRPr lang="en-US" sz="1100"/>
                    </a:p>
                    <a:p>
                      <a:pPr>
                        <a:lnSpc>
                          <a:spcPts val="3220"/>
                        </a:lnSpc>
                      </a:pPr>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562509">
                <a:tc>
                  <a:txBody>
                    <a:bodyPr anchor="t" rtlCol="false"/>
                    <a:lstStyle/>
                    <a:p>
                      <a:pPr algn="r">
                        <a:lnSpc>
                          <a:spcPts val="3779"/>
                        </a:lnSpc>
                        <a:defRPr/>
                      </a:pPr>
                      <a:r>
                        <a:rPr lang="en-US" sz="2700">
                          <a:solidFill>
                            <a:srgbClr val="E29417"/>
                          </a:solidFill>
                          <a:latin typeface="HK Grotesk Medium Bold"/>
                        </a:rPr>
                        <a:t>03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Enable users to earn rewards for contributing to the platform</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658272" y="0"/>
            <a:ext cx="7042421" cy="10287000"/>
            <a:chOff x="0" y="0"/>
            <a:chExt cx="1854794" cy="2709333"/>
          </a:xfrm>
        </p:grpSpPr>
        <p:sp>
          <p:nvSpPr>
            <p:cNvPr name="Freeform 4" id="4"/>
            <p:cNvSpPr/>
            <p:nvPr/>
          </p:nvSpPr>
          <p:spPr>
            <a:xfrm flipH="false" flipV="false">
              <a:off x="0" y="0"/>
              <a:ext cx="1854794" cy="2709333"/>
            </a:xfrm>
            <a:custGeom>
              <a:avLst/>
              <a:gdLst/>
              <a:ahLst/>
              <a:cxnLst/>
              <a:rect r="r" b="b" t="t" l="l"/>
              <a:pathLst>
                <a:path h="2709333" w="1854794">
                  <a:moveTo>
                    <a:pt x="54966" y="0"/>
                  </a:moveTo>
                  <a:lnTo>
                    <a:pt x="1799828" y="0"/>
                  </a:lnTo>
                  <a:cubicBezTo>
                    <a:pt x="1830185" y="0"/>
                    <a:pt x="1854794" y="24609"/>
                    <a:pt x="1854794" y="54966"/>
                  </a:cubicBezTo>
                  <a:lnTo>
                    <a:pt x="1854794" y="2654367"/>
                  </a:lnTo>
                  <a:cubicBezTo>
                    <a:pt x="1854794" y="2684724"/>
                    <a:pt x="1830185" y="2709333"/>
                    <a:pt x="1799828" y="2709333"/>
                  </a:cubicBezTo>
                  <a:lnTo>
                    <a:pt x="54966" y="2709333"/>
                  </a:lnTo>
                  <a:cubicBezTo>
                    <a:pt x="24609" y="2709333"/>
                    <a:pt x="0" y="2684724"/>
                    <a:pt x="0" y="2654367"/>
                  </a:cubicBezTo>
                  <a:lnTo>
                    <a:pt x="0" y="54966"/>
                  </a:lnTo>
                  <a:cubicBezTo>
                    <a:pt x="0" y="24609"/>
                    <a:pt x="24609" y="0"/>
                    <a:pt x="54966" y="0"/>
                  </a:cubicBezTo>
                  <a:close/>
                </a:path>
              </a:pathLst>
            </a:custGeom>
            <a:solidFill>
              <a:srgbClr val="FFFFF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625750" y="1028700"/>
            <a:ext cx="5140249" cy="1953028"/>
            <a:chOff x="0" y="0"/>
            <a:chExt cx="6853665" cy="2604037"/>
          </a:xfrm>
        </p:grpSpPr>
        <p:sp>
          <p:nvSpPr>
            <p:cNvPr name="TextBox 7" id="7"/>
            <p:cNvSpPr txBox="true"/>
            <p:nvPr/>
          </p:nvSpPr>
          <p:spPr>
            <a:xfrm rot="0">
              <a:off x="0" y="-9525"/>
              <a:ext cx="6853665"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Future Work</a:t>
              </a:r>
            </a:p>
          </p:txBody>
        </p:sp>
        <p:sp>
          <p:nvSpPr>
            <p:cNvPr name="TextBox 8" id="8"/>
            <p:cNvSpPr txBox="true"/>
            <p:nvPr/>
          </p:nvSpPr>
          <p:spPr>
            <a:xfrm rot="0">
              <a:off x="0" y="2025340"/>
              <a:ext cx="6853665" cy="578697"/>
            </a:xfrm>
            <a:prstGeom prst="rect">
              <a:avLst/>
            </a:prstGeom>
          </p:spPr>
          <p:txBody>
            <a:bodyPr anchor="t" rtlCol="false" tIns="0" lIns="0" bIns="0" rIns="0">
              <a:spAutoFit/>
            </a:bodyPr>
            <a:lstStyle/>
            <a:p>
              <a:pPr>
                <a:lnSpc>
                  <a:spcPts val="3640"/>
                </a:lnSpc>
              </a:pP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88450" y="0"/>
          <a:ext cx="8321885" cy="11506831"/>
        </p:xfrm>
        <a:graphic>
          <a:graphicData uri="http://schemas.openxmlformats.org/drawingml/2006/table">
            <a:tbl>
              <a:tblPr/>
              <a:tblGrid>
                <a:gridCol w="909070"/>
                <a:gridCol w="7412816"/>
              </a:tblGrid>
              <a:tr h="1658652">
                <a:tc>
                  <a:txBody>
                    <a:bodyPr anchor="t" rtlCol="false"/>
                    <a:lstStyle/>
                    <a:p>
                      <a:pPr algn="r">
                        <a:lnSpc>
                          <a:spcPts val="3779"/>
                        </a:lnSpc>
                        <a:defRPr/>
                      </a:pPr>
                      <a:r>
                        <a:rPr lang="en-US" sz="2700">
                          <a:solidFill>
                            <a:srgbClr val="E29417"/>
                          </a:solidFill>
                          <a:latin typeface="HK Grotesk Medium Bold"/>
                        </a:rPr>
                        <a:t>01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 Greenberg, Andy. "The untold story of NotPetya, the most devastating cyberattack in history." Wired, August 22 (2018).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047875">
                <a:tc>
                  <a:txBody>
                    <a:bodyPr anchor="t" rtlCol="false"/>
                    <a:lstStyle/>
                    <a:p>
                      <a:pPr algn="r">
                        <a:lnSpc>
                          <a:spcPts val="3779"/>
                        </a:lnSpc>
                        <a:defRPr/>
                      </a:pPr>
                      <a:r>
                        <a:rPr lang="en-US" sz="2700">
                          <a:solidFill>
                            <a:srgbClr val="E29417"/>
                          </a:solidFill>
                          <a:latin typeface="HK Grotesk Medium Bold"/>
                        </a:rPr>
                        <a:t>02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Martin, Robert Alan. "Visibility &amp; control: addressing supply chain challenges to trustworthy software-enabled things." 2020 IEEE Systems Security Symposium (SSS). IEEE, 2020.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047875">
                <a:tc>
                  <a:txBody>
                    <a:bodyPr anchor="t" rtlCol="false"/>
                    <a:lstStyle/>
                    <a:p>
                      <a:pPr algn="r">
                        <a:lnSpc>
                          <a:spcPts val="3779"/>
                        </a:lnSpc>
                        <a:defRPr/>
                      </a:pPr>
                      <a:r>
                        <a:rPr lang="en-US" sz="2700">
                          <a:solidFill>
                            <a:srgbClr val="E29417"/>
                          </a:solidFill>
                          <a:latin typeface="HK Grotesk Medium Bold"/>
                        </a:rPr>
                        <a:t>03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Porru, Simone, et al. "Blockchain-oriented software engineering: challenges and new directions." 2017 IEEE/ACM 39th International Conference on Software Engineering Companion (ICSE-C). IEEE, 2017.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056729">
                <a:tc>
                  <a:txBody>
                    <a:bodyPr anchor="t" rtlCol="false"/>
                    <a:lstStyle/>
                    <a:p>
                      <a:pPr algn="r">
                        <a:lnSpc>
                          <a:spcPts val="3779"/>
                        </a:lnSpc>
                        <a:defRPr/>
                      </a:pPr>
                      <a:r>
                        <a:rPr lang="en-US" sz="2700">
                          <a:solidFill>
                            <a:srgbClr val="E29417"/>
                          </a:solidFill>
                          <a:latin typeface="HK Grotesk Medium Bold"/>
                        </a:rPr>
                        <a:t>04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Della Valle, Fabio, and Miquel Oliver. "Blockchain enablers for supply chains: How to boost implementation in industry." IEEE access 8 (2020): 209699-209716.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447925">
                <a:tc>
                  <a:txBody>
                    <a:bodyPr anchor="t" rtlCol="false"/>
                    <a:lstStyle/>
                    <a:p>
                      <a:pPr algn="r">
                        <a:lnSpc>
                          <a:spcPts val="3779"/>
                        </a:lnSpc>
                        <a:defRPr/>
                      </a:pPr>
                      <a:r>
                        <a:rPr lang="en-US" sz="2700">
                          <a:solidFill>
                            <a:srgbClr val="E29417"/>
                          </a:solidFill>
                          <a:latin typeface="HK Grotesk Medium Bold"/>
                        </a:rPr>
                        <a:t>05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Marjanović, Jelena, Nikola Dalčeković, and Goran Sladić. "Improving critical infrastructure protection by enhancing software acquisition process through blockchain." 7th Conference on the Engineering of Computer Based Systems. 2021.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247775">
                <a:tc>
                  <a:txBody>
                    <a:bodyPr anchor="t" rtlCol="false"/>
                    <a:lstStyle/>
                    <a:p>
                      <a:pPr algn="r">
                        <a:lnSpc>
                          <a:spcPts val="3779"/>
                        </a:lnSpc>
                        <a:defRPr/>
                      </a:pPr>
                      <a:r>
                        <a:rPr lang="en-US" sz="2700">
                          <a:solidFill>
                            <a:srgbClr val="E29417"/>
                          </a:solidFill>
                          <a:latin typeface="HK Grotesk Medium Bold"/>
                        </a:rPr>
                        <a:t>06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You can also record a video inside the editor! Go to 'Uploads' and click on 'Record yourself'.</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658272" y="0"/>
            <a:ext cx="7042421" cy="10287000"/>
            <a:chOff x="0" y="0"/>
            <a:chExt cx="1854794" cy="2709333"/>
          </a:xfrm>
        </p:grpSpPr>
        <p:sp>
          <p:nvSpPr>
            <p:cNvPr name="Freeform 4" id="4"/>
            <p:cNvSpPr/>
            <p:nvPr/>
          </p:nvSpPr>
          <p:spPr>
            <a:xfrm flipH="false" flipV="false">
              <a:off x="0" y="0"/>
              <a:ext cx="1854794" cy="2709333"/>
            </a:xfrm>
            <a:custGeom>
              <a:avLst/>
              <a:gdLst/>
              <a:ahLst/>
              <a:cxnLst/>
              <a:rect r="r" b="b" t="t" l="l"/>
              <a:pathLst>
                <a:path h="2709333" w="1854794">
                  <a:moveTo>
                    <a:pt x="54966" y="0"/>
                  </a:moveTo>
                  <a:lnTo>
                    <a:pt x="1799828" y="0"/>
                  </a:lnTo>
                  <a:cubicBezTo>
                    <a:pt x="1830185" y="0"/>
                    <a:pt x="1854794" y="24609"/>
                    <a:pt x="1854794" y="54966"/>
                  </a:cubicBezTo>
                  <a:lnTo>
                    <a:pt x="1854794" y="2654367"/>
                  </a:lnTo>
                  <a:cubicBezTo>
                    <a:pt x="1854794" y="2684724"/>
                    <a:pt x="1830185" y="2709333"/>
                    <a:pt x="1799828" y="2709333"/>
                  </a:cubicBezTo>
                  <a:lnTo>
                    <a:pt x="54966" y="2709333"/>
                  </a:lnTo>
                  <a:cubicBezTo>
                    <a:pt x="24609" y="2709333"/>
                    <a:pt x="0" y="2684724"/>
                    <a:pt x="0" y="2654367"/>
                  </a:cubicBezTo>
                  <a:lnTo>
                    <a:pt x="0" y="54966"/>
                  </a:lnTo>
                  <a:cubicBezTo>
                    <a:pt x="0" y="24609"/>
                    <a:pt x="24609" y="0"/>
                    <a:pt x="54966" y="0"/>
                  </a:cubicBezTo>
                  <a:close/>
                </a:path>
              </a:pathLst>
            </a:custGeom>
            <a:solidFill>
              <a:srgbClr val="FFFFF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554641" y="1028700"/>
            <a:ext cx="5140249" cy="1953028"/>
            <a:chOff x="0" y="0"/>
            <a:chExt cx="6853665" cy="2604037"/>
          </a:xfrm>
        </p:grpSpPr>
        <p:sp>
          <p:nvSpPr>
            <p:cNvPr name="TextBox 7" id="7"/>
            <p:cNvSpPr txBox="true"/>
            <p:nvPr/>
          </p:nvSpPr>
          <p:spPr>
            <a:xfrm rot="0">
              <a:off x="0" y="-9525"/>
              <a:ext cx="6853665"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References</a:t>
              </a:r>
            </a:p>
          </p:txBody>
        </p:sp>
        <p:sp>
          <p:nvSpPr>
            <p:cNvPr name="TextBox 8" id="8"/>
            <p:cNvSpPr txBox="true"/>
            <p:nvPr/>
          </p:nvSpPr>
          <p:spPr>
            <a:xfrm rot="0">
              <a:off x="0" y="2025340"/>
              <a:ext cx="6853665" cy="578697"/>
            </a:xfrm>
            <a:prstGeom prst="rect">
              <a:avLst/>
            </a:prstGeom>
          </p:spPr>
          <p:txBody>
            <a:bodyPr anchor="t" rtlCol="false" tIns="0" lIns="0" bIns="0" rIns="0">
              <a:spAutoFit/>
            </a:bodyPr>
            <a:lstStyle/>
            <a:p>
              <a:pPr>
                <a:lnSpc>
                  <a:spcPts val="3640"/>
                </a:lnSpc>
              </a:pPr>
            </a:p>
          </p:txBody>
        </p:sp>
      </p:grpSp>
    </p:spTree>
  </p:cSld>
  <p:clrMapOvr>
    <a:masterClrMapping/>
  </p:clrMapOvr>
</p:sld>
</file>

<file path=ppt/slides/slide22.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88450" y="474059"/>
          <a:ext cx="8321885" cy="8543925"/>
        </p:xfrm>
        <a:graphic>
          <a:graphicData uri="http://schemas.openxmlformats.org/drawingml/2006/table">
            <a:tbl>
              <a:tblPr/>
              <a:tblGrid>
                <a:gridCol w="909070"/>
                <a:gridCol w="7412816"/>
              </a:tblGrid>
              <a:tr h="2047875">
                <a:tc>
                  <a:txBody>
                    <a:bodyPr anchor="t" rtlCol="false"/>
                    <a:lstStyle/>
                    <a:p>
                      <a:pPr algn="r">
                        <a:lnSpc>
                          <a:spcPts val="3779"/>
                        </a:lnSpc>
                        <a:defRPr/>
                      </a:pPr>
                      <a:r>
                        <a:rPr lang="en-US" sz="2700">
                          <a:solidFill>
                            <a:srgbClr val="E29417"/>
                          </a:solidFill>
                          <a:latin typeface="HK Grotesk Medium Bold"/>
                        </a:rPr>
                        <a:t>06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Malik, Sidra, et al. "Trustchain: Trust management in blockchain and iot supported supply chains." </a:t>
                      </a:r>
                      <a:r>
                        <a:rPr lang="en-US" sz="2300">
                          <a:solidFill>
                            <a:srgbClr val="414042"/>
                          </a:solidFill>
                          <a:latin typeface="HK Grotesk Light Bold Italics"/>
                        </a:rPr>
                        <a:t>2019 IEEE International Conference on Blockchain (Blockchain)</a:t>
                      </a:r>
                      <a:r>
                        <a:rPr lang="en-US" sz="2300">
                          <a:solidFill>
                            <a:srgbClr val="414042"/>
                          </a:solidFill>
                          <a:latin typeface="HK Grotesk Light Bold"/>
                        </a:rPr>
                        <a:t>. IEEE, 2019</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447925">
                <a:tc>
                  <a:txBody>
                    <a:bodyPr anchor="t" rtlCol="false"/>
                    <a:lstStyle/>
                    <a:p>
                      <a:pPr algn="r">
                        <a:lnSpc>
                          <a:spcPts val="3779"/>
                        </a:lnSpc>
                        <a:defRPr/>
                      </a:pPr>
                      <a:r>
                        <a:rPr lang="en-US" sz="2700">
                          <a:solidFill>
                            <a:srgbClr val="E29417"/>
                          </a:solidFill>
                          <a:latin typeface="HK Grotesk Medium"/>
                        </a:rPr>
                        <a:t>07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Giedrimas, Vaidas. "The role of blockchain for increase trust on software components and services." </a:t>
                      </a:r>
                      <a:r>
                        <a:rPr lang="en-US" sz="2300">
                          <a:solidFill>
                            <a:srgbClr val="414042"/>
                          </a:solidFill>
                          <a:latin typeface="HK Grotesk Light Bold Italics"/>
                        </a:rPr>
                        <a:t>2020 IEEE 14th International Conference on Application of Information and Communication Technologies (AICT)</a:t>
                      </a:r>
                      <a:r>
                        <a:rPr lang="en-US" sz="2300">
                          <a:solidFill>
                            <a:srgbClr val="414042"/>
                          </a:solidFill>
                          <a:latin typeface="HK Grotesk Light Bold"/>
                        </a:rPr>
                        <a:t>. IEEE, 2020</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4048125">
                <a:tc>
                  <a:txBody>
                    <a:bodyPr anchor="t" rtlCol="false"/>
                    <a:lstStyle/>
                    <a:p>
                      <a:pPr algn="r">
                        <a:lnSpc>
                          <a:spcPts val="3779"/>
                        </a:lnSpc>
                        <a:defRPr/>
                      </a:pPr>
                      <a:r>
                        <a:rPr lang="en-US" sz="2700">
                          <a:solidFill>
                            <a:srgbClr val="E29417"/>
                          </a:solidFill>
                          <a:latin typeface="HK Grotesk Medium Bold"/>
                        </a:rPr>
                        <a:t>08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414042"/>
                          </a:solidFill>
                          <a:latin typeface="HK Grotesk Light Bold"/>
                        </a:rPr>
                        <a:t>Ohm, Marc, et al. "Backstabber’s knife collection: A review of open source software supply chain attacks." Detection of Intrusions and Malware, and Vulnerability Assessment: 17th International Conference, DIMVA 2020, Lisbon, Portugal, June 24–26, 2020, Proceedings 17. Springer International Publishing, 2020.</a:t>
                      </a:r>
                      <a:endParaRPr lang="en-US" sz="1100"/>
                    </a:p>
                    <a:p>
                      <a:pPr>
                        <a:lnSpc>
                          <a:spcPts val="3220"/>
                        </a:lnSpc>
                      </a:pPr>
                      <a:r>
                        <a:rPr lang="en-US" sz="2300">
                          <a:solidFill>
                            <a:srgbClr val="414042"/>
                          </a:solidFill>
                          <a:latin typeface="HK Grotesk Light Bold"/>
                        </a:rPr>
                        <a:t>APA</a:t>
                      </a:r>
                    </a:p>
                    <a:p>
                      <a:pPr>
                        <a:lnSpc>
                          <a:spcPts val="3220"/>
                        </a:lnSpc>
                      </a:pPr>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658272" y="0"/>
            <a:ext cx="7042421" cy="10287000"/>
            <a:chOff x="0" y="0"/>
            <a:chExt cx="1854794" cy="2709333"/>
          </a:xfrm>
        </p:grpSpPr>
        <p:sp>
          <p:nvSpPr>
            <p:cNvPr name="Freeform 4" id="4"/>
            <p:cNvSpPr/>
            <p:nvPr/>
          </p:nvSpPr>
          <p:spPr>
            <a:xfrm flipH="false" flipV="false">
              <a:off x="0" y="0"/>
              <a:ext cx="1854794" cy="2709333"/>
            </a:xfrm>
            <a:custGeom>
              <a:avLst/>
              <a:gdLst/>
              <a:ahLst/>
              <a:cxnLst/>
              <a:rect r="r" b="b" t="t" l="l"/>
              <a:pathLst>
                <a:path h="2709333" w="1854794">
                  <a:moveTo>
                    <a:pt x="54966" y="0"/>
                  </a:moveTo>
                  <a:lnTo>
                    <a:pt x="1799828" y="0"/>
                  </a:lnTo>
                  <a:cubicBezTo>
                    <a:pt x="1830185" y="0"/>
                    <a:pt x="1854794" y="24609"/>
                    <a:pt x="1854794" y="54966"/>
                  </a:cubicBezTo>
                  <a:lnTo>
                    <a:pt x="1854794" y="2654367"/>
                  </a:lnTo>
                  <a:cubicBezTo>
                    <a:pt x="1854794" y="2684724"/>
                    <a:pt x="1830185" y="2709333"/>
                    <a:pt x="1799828" y="2709333"/>
                  </a:cubicBezTo>
                  <a:lnTo>
                    <a:pt x="54966" y="2709333"/>
                  </a:lnTo>
                  <a:cubicBezTo>
                    <a:pt x="24609" y="2709333"/>
                    <a:pt x="0" y="2684724"/>
                    <a:pt x="0" y="2654367"/>
                  </a:cubicBezTo>
                  <a:lnTo>
                    <a:pt x="0" y="54966"/>
                  </a:lnTo>
                  <a:cubicBezTo>
                    <a:pt x="0" y="24609"/>
                    <a:pt x="24609" y="0"/>
                    <a:pt x="54966" y="0"/>
                  </a:cubicBezTo>
                  <a:close/>
                </a:path>
              </a:pathLst>
            </a:custGeom>
            <a:solidFill>
              <a:srgbClr val="FFFFF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554641" y="1028700"/>
            <a:ext cx="5140249" cy="1953028"/>
            <a:chOff x="0" y="0"/>
            <a:chExt cx="6853665" cy="2604037"/>
          </a:xfrm>
        </p:grpSpPr>
        <p:sp>
          <p:nvSpPr>
            <p:cNvPr name="TextBox 7" id="7"/>
            <p:cNvSpPr txBox="true"/>
            <p:nvPr/>
          </p:nvSpPr>
          <p:spPr>
            <a:xfrm rot="0">
              <a:off x="0" y="-9525"/>
              <a:ext cx="6853665"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References</a:t>
              </a:r>
            </a:p>
          </p:txBody>
        </p:sp>
        <p:sp>
          <p:nvSpPr>
            <p:cNvPr name="TextBox 8" id="8"/>
            <p:cNvSpPr txBox="true"/>
            <p:nvPr/>
          </p:nvSpPr>
          <p:spPr>
            <a:xfrm rot="0">
              <a:off x="0" y="2025340"/>
              <a:ext cx="6853665" cy="578697"/>
            </a:xfrm>
            <a:prstGeom prst="rect">
              <a:avLst/>
            </a:prstGeom>
          </p:spPr>
          <p:txBody>
            <a:bodyPr anchor="t" rtlCol="false" tIns="0" lIns="0" bIns="0" rIns="0">
              <a:spAutoFit/>
            </a:bodyPr>
            <a:lstStyle/>
            <a:p>
              <a:pPr>
                <a:lnSpc>
                  <a:spcPts val="3640"/>
                </a:lnSpc>
              </a:pPr>
            </a:p>
          </p:txBody>
        </p:sp>
      </p:grpSp>
    </p:spTree>
  </p:cSld>
  <p:clrMapOvr>
    <a:masterClrMapping/>
  </p:clrMapOvr>
</p:sld>
</file>

<file path=ppt/slides/slide23.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5280060" y="2426142"/>
            <a:ext cx="7180064" cy="2235521"/>
          </a:xfrm>
          <a:prstGeom prst="rect">
            <a:avLst/>
          </a:prstGeom>
        </p:spPr>
        <p:txBody>
          <a:bodyPr anchor="t" rtlCol="false" tIns="0" lIns="0" bIns="0" rIns="0">
            <a:spAutoFit/>
          </a:bodyPr>
          <a:lstStyle/>
          <a:p>
            <a:pPr algn="ctr">
              <a:lnSpc>
                <a:spcPts val="19192"/>
              </a:lnSpc>
            </a:pPr>
            <a:r>
              <a:rPr lang="en-US" sz="10662" spc="703">
                <a:solidFill>
                  <a:srgbClr val="000000"/>
                </a:solidFill>
                <a:latin typeface="HK Grotesk Light Bold"/>
              </a:rPr>
              <a:t>Thank You</a:t>
            </a:r>
          </a:p>
        </p:txBody>
      </p:sp>
      <p:sp>
        <p:nvSpPr>
          <p:cNvPr name="TextBox 3" id="3"/>
          <p:cNvSpPr txBox="true"/>
          <p:nvPr/>
        </p:nvSpPr>
        <p:spPr>
          <a:xfrm rot="0">
            <a:off x="4490082" y="5900898"/>
            <a:ext cx="7970043" cy="5956851"/>
          </a:xfrm>
          <a:prstGeom prst="rect">
            <a:avLst/>
          </a:prstGeom>
        </p:spPr>
        <p:txBody>
          <a:bodyPr anchor="t" rtlCol="false" tIns="0" lIns="0" bIns="0" rIns="0">
            <a:spAutoFit/>
          </a:bodyPr>
          <a:lstStyle/>
          <a:p>
            <a:pPr algn="ctr">
              <a:lnSpc>
                <a:spcPts val="5926"/>
              </a:lnSpc>
            </a:pPr>
            <a:r>
              <a:rPr lang="en-US" sz="2963">
                <a:solidFill>
                  <a:srgbClr val="000000"/>
                </a:solidFill>
                <a:latin typeface="HK Grotesk Light Bold"/>
              </a:rPr>
              <a:t>Presented by</a:t>
            </a:r>
          </a:p>
          <a:p>
            <a:pPr algn="ctr">
              <a:lnSpc>
                <a:spcPts val="5926"/>
              </a:lnSpc>
            </a:pPr>
            <a:r>
              <a:rPr lang="en-US" sz="2963">
                <a:solidFill>
                  <a:srgbClr val="000000"/>
                </a:solidFill>
                <a:latin typeface="HK Grotesk Light Bold"/>
              </a:rPr>
              <a:t>      Team leader : Anuj kesarwani 20208022</a:t>
            </a:r>
          </a:p>
          <a:p>
            <a:pPr algn="ctr">
              <a:lnSpc>
                <a:spcPts val="5926"/>
              </a:lnSpc>
            </a:pPr>
            <a:r>
              <a:rPr lang="en-US" sz="2963">
                <a:solidFill>
                  <a:srgbClr val="000000"/>
                </a:solidFill>
                <a:latin typeface="HK Grotesk Light Bold"/>
              </a:rPr>
              <a:t>    Member : Harshit chaudhari 20208054</a:t>
            </a:r>
          </a:p>
          <a:p>
            <a:pPr algn="ctr">
              <a:lnSpc>
                <a:spcPts val="5926"/>
              </a:lnSpc>
            </a:pPr>
            <a:r>
              <a:rPr lang="en-US" sz="2963">
                <a:solidFill>
                  <a:srgbClr val="000000"/>
                </a:solidFill>
                <a:latin typeface="HK Grotesk Light Bold"/>
              </a:rPr>
              <a:t> Member : Jitendra kumar 20208060</a:t>
            </a:r>
          </a:p>
          <a:p>
            <a:pPr algn="ctr">
              <a:lnSpc>
                <a:spcPts val="5926"/>
              </a:lnSpc>
            </a:pPr>
            <a:r>
              <a:rPr lang="en-US" sz="2963">
                <a:solidFill>
                  <a:srgbClr val="000000"/>
                </a:solidFill>
                <a:latin typeface="HK Grotesk Light Bold"/>
              </a:rPr>
              <a:t>  Member : G.arlapati Tarun 20208047</a:t>
            </a:r>
          </a:p>
          <a:p>
            <a:pPr algn="ctr">
              <a:lnSpc>
                <a:spcPts val="5926"/>
              </a:lnSpc>
            </a:pPr>
          </a:p>
          <a:p>
            <a:pPr algn="ctr">
              <a:lnSpc>
                <a:spcPts val="5926"/>
              </a:lnSpc>
            </a:pPr>
          </a:p>
          <a:p>
            <a:pPr algn="ctr">
              <a:lnSpc>
                <a:spcPts val="592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63606" y="247044"/>
            <a:ext cx="20473426" cy="9792912"/>
            <a:chOff x="0" y="0"/>
            <a:chExt cx="27297901" cy="13057216"/>
          </a:xfrm>
        </p:grpSpPr>
        <p:sp>
          <p:nvSpPr>
            <p:cNvPr name="TextBox 3" id="3"/>
            <p:cNvSpPr txBox="true"/>
            <p:nvPr/>
          </p:nvSpPr>
          <p:spPr>
            <a:xfrm rot="0">
              <a:off x="0" y="-9525"/>
              <a:ext cx="27297901" cy="1419225"/>
            </a:xfrm>
            <a:prstGeom prst="rect">
              <a:avLst/>
            </a:prstGeom>
          </p:spPr>
          <p:txBody>
            <a:bodyPr anchor="t" rtlCol="false" tIns="0" lIns="0" bIns="0" rIns="0">
              <a:spAutoFit/>
            </a:bodyPr>
            <a:lstStyle/>
            <a:p>
              <a:pPr>
                <a:lnSpc>
                  <a:spcPts val="8400"/>
                </a:lnSpc>
              </a:pPr>
              <a:r>
                <a:rPr lang="en-US" sz="7000">
                  <a:solidFill>
                    <a:srgbClr val="414042"/>
                  </a:solidFill>
                  <a:latin typeface="HK Grotesk Medium Bold"/>
                </a:rPr>
                <a:t>   Introduction</a:t>
              </a:r>
            </a:p>
          </p:txBody>
        </p:sp>
        <p:sp>
          <p:nvSpPr>
            <p:cNvPr name="TextBox 4" id="4"/>
            <p:cNvSpPr txBox="true"/>
            <p:nvPr/>
          </p:nvSpPr>
          <p:spPr>
            <a:xfrm rot="0">
              <a:off x="0" y="2183518"/>
              <a:ext cx="22497660" cy="10873698"/>
            </a:xfrm>
            <a:prstGeom prst="rect">
              <a:avLst/>
            </a:prstGeom>
          </p:spPr>
          <p:txBody>
            <a:bodyPr anchor="t" rtlCol="false" tIns="0" lIns="0" bIns="0" rIns="0">
              <a:spAutoFit/>
            </a:bodyPr>
            <a:lstStyle/>
            <a:p>
              <a:pPr marL="561341" indent="-280670" lvl="1">
                <a:lnSpc>
                  <a:spcPts val="4108"/>
                </a:lnSpc>
                <a:buFont typeface="Arial"/>
                <a:buChar char="•"/>
              </a:pPr>
              <a:r>
                <a:rPr lang="en-US" sz="2600" spc="215">
                  <a:solidFill>
                    <a:srgbClr val="414042"/>
                  </a:solidFill>
                  <a:latin typeface="HK Grotesk Light Bold"/>
                </a:rPr>
                <a:t>Software components and services have become the main building blocks for distributed software projects, allowing software engineering to become truly global. With the rise of distributed components and orchestrated software services, developers can now leverage these building blocks to create highly modular and scalable software systems.</a:t>
              </a:r>
            </a:p>
            <a:p>
              <a:pPr>
                <a:lnSpc>
                  <a:spcPts val="4108"/>
                </a:lnSpc>
              </a:pPr>
            </a:p>
            <a:p>
              <a:pPr marL="561341" indent="-280670" lvl="1">
                <a:lnSpc>
                  <a:spcPts val="4108"/>
                </a:lnSpc>
                <a:buFont typeface="Arial"/>
                <a:buChar char="•"/>
              </a:pPr>
              <a:r>
                <a:rPr lang="en-US" sz="2600" spc="215">
                  <a:solidFill>
                    <a:srgbClr val="414042"/>
                  </a:solidFill>
                  <a:latin typeface="HK Grotesk Light"/>
                </a:rPr>
                <a:t>Despite the benefits of software components, there are still concerns about trust and security[1]. When evaluating a software component, system integrators treat it as a black box, meaning they have limited visibility into the component's implementation details. This can create uncertainties around the component's trustworthiness, security, and potential vulnerabilities[5].</a:t>
              </a:r>
            </a:p>
            <a:p>
              <a:pPr>
                <a:lnSpc>
                  <a:spcPts val="4108"/>
                </a:lnSpc>
              </a:pPr>
            </a:p>
            <a:p>
              <a:pPr marL="561341" indent="-280670" lvl="1">
                <a:lnSpc>
                  <a:spcPts val="4108"/>
                </a:lnSpc>
                <a:buFont typeface="Arial"/>
                <a:buChar char="•"/>
              </a:pPr>
              <a:r>
                <a:rPr lang="en-US" sz="2600" spc="215">
                  <a:solidFill>
                    <a:srgbClr val="414042"/>
                  </a:solidFill>
                  <a:latin typeface="HK Grotesk Light"/>
                </a:rPr>
                <a:t>To address these concerns, we have created a decentralized platform that utilizes blockchain technology and InterPlanetary File System (IPFS) to enable developers to securely upload, share, and reuse software components. With our platform, developers can leverage the benefits of pre-built software components, while also ensuring that they are secure, trustworthy, and free of vulnerabilities.</a:t>
              </a:r>
            </a:p>
            <a:p>
              <a:pPr>
                <a:lnSpc>
                  <a:spcPts val="3640"/>
                </a:lnSpc>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554641" y="717546"/>
            <a:ext cx="20473426" cy="9278562"/>
            <a:chOff x="0" y="0"/>
            <a:chExt cx="27297901" cy="12371416"/>
          </a:xfrm>
        </p:grpSpPr>
        <p:sp>
          <p:nvSpPr>
            <p:cNvPr name="TextBox 3" id="3"/>
            <p:cNvSpPr txBox="true"/>
            <p:nvPr/>
          </p:nvSpPr>
          <p:spPr>
            <a:xfrm rot="0">
              <a:off x="0" y="-9525"/>
              <a:ext cx="27297901" cy="1419225"/>
            </a:xfrm>
            <a:prstGeom prst="rect">
              <a:avLst/>
            </a:prstGeom>
          </p:spPr>
          <p:txBody>
            <a:bodyPr anchor="t" rtlCol="false" tIns="0" lIns="0" bIns="0" rIns="0">
              <a:spAutoFit/>
            </a:bodyPr>
            <a:lstStyle/>
            <a:p>
              <a:pPr>
                <a:lnSpc>
                  <a:spcPts val="8400"/>
                </a:lnSpc>
              </a:pPr>
              <a:r>
                <a:rPr lang="en-US" sz="7000">
                  <a:solidFill>
                    <a:srgbClr val="414042"/>
                  </a:solidFill>
                  <a:latin typeface="HK Grotesk Medium Bold"/>
                </a:rPr>
                <a:t>  Motivation</a:t>
              </a:r>
            </a:p>
          </p:txBody>
        </p:sp>
        <p:sp>
          <p:nvSpPr>
            <p:cNvPr name="TextBox 4" id="4"/>
            <p:cNvSpPr txBox="true"/>
            <p:nvPr/>
          </p:nvSpPr>
          <p:spPr>
            <a:xfrm rot="0">
              <a:off x="0" y="2183518"/>
              <a:ext cx="22497660" cy="10187898"/>
            </a:xfrm>
            <a:prstGeom prst="rect">
              <a:avLst/>
            </a:prstGeom>
          </p:spPr>
          <p:txBody>
            <a:bodyPr anchor="t" rtlCol="false" tIns="0" lIns="0" bIns="0" rIns="0">
              <a:spAutoFit/>
            </a:bodyPr>
            <a:lstStyle/>
            <a:p>
              <a:pPr marL="561341" indent="-280670" lvl="1">
                <a:lnSpc>
                  <a:spcPts val="4108"/>
                </a:lnSpc>
                <a:buFont typeface="Arial"/>
                <a:buChar char="•"/>
              </a:pPr>
              <a:r>
                <a:rPr lang="en-US" sz="2600" spc="215">
                  <a:solidFill>
                    <a:srgbClr val="414042"/>
                  </a:solidFill>
                  <a:latin typeface="HK Grotesk Light Bold"/>
                </a:rPr>
                <a:t>The use of open-source software has become increasingly prevalent in recent years, with many developers relying on pre-built components and libraries to accelerate their development process. While open-source repositories have made it easier for developers to find and use these components, there are concerns about the trustworthiness of the code they contain.</a:t>
              </a:r>
            </a:p>
            <a:p>
              <a:pPr>
                <a:lnSpc>
                  <a:spcPts val="4108"/>
                </a:lnSpc>
              </a:pPr>
            </a:p>
            <a:p>
              <a:pPr marL="561341" indent="-280670" lvl="1">
                <a:lnSpc>
                  <a:spcPts val="4108"/>
                </a:lnSpc>
                <a:buFont typeface="Arial"/>
                <a:buChar char="•"/>
              </a:pPr>
              <a:r>
                <a:rPr lang="en-US" sz="2600" spc="215">
                  <a:solidFill>
                    <a:srgbClr val="414042"/>
                  </a:solidFill>
                  <a:latin typeface="HK Grotesk Light"/>
                </a:rPr>
                <a:t>Many mechanisms have been used to create open-source repositories, but they do not always provide sufficient trust in the security of the code. This lack of trust can make it difficult for developers to evaluate the quality of the code and assess the potential risks associated with using it in their projects. To address this challenge, there is a growing need for new technologies that can increase trust in open-source repositories. The advent of blockchain technology and its immutable nature make it the perfect technology for building an open-source repository that enables software developers to upload and share their component's code with complete confidence in their security.</a:t>
              </a:r>
            </a:p>
            <a:p>
              <a:pPr>
                <a:lnSpc>
                  <a:spcPts val="4108"/>
                </a:lnSpc>
              </a:pPr>
            </a:p>
            <a:p>
              <a:pPr>
                <a:lnSpc>
                  <a:spcPts val="3640"/>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258399" y="0"/>
            <a:ext cx="20473426" cy="10307262"/>
            <a:chOff x="0" y="0"/>
            <a:chExt cx="27297901" cy="13743016"/>
          </a:xfrm>
        </p:grpSpPr>
        <p:sp>
          <p:nvSpPr>
            <p:cNvPr name="TextBox 3" id="3"/>
            <p:cNvSpPr txBox="true"/>
            <p:nvPr/>
          </p:nvSpPr>
          <p:spPr>
            <a:xfrm rot="0">
              <a:off x="0" y="-9525"/>
              <a:ext cx="27297901" cy="1419225"/>
            </a:xfrm>
            <a:prstGeom prst="rect">
              <a:avLst/>
            </a:prstGeom>
          </p:spPr>
          <p:txBody>
            <a:bodyPr anchor="t" rtlCol="false" tIns="0" lIns="0" bIns="0" rIns="0">
              <a:spAutoFit/>
            </a:bodyPr>
            <a:lstStyle/>
            <a:p>
              <a:pPr>
                <a:lnSpc>
                  <a:spcPts val="8400"/>
                </a:lnSpc>
              </a:pPr>
              <a:r>
                <a:rPr lang="en-US" sz="7000">
                  <a:solidFill>
                    <a:srgbClr val="414042"/>
                  </a:solidFill>
                  <a:latin typeface="HK Grotesk Medium Bold"/>
                </a:rPr>
                <a:t>Problem description</a:t>
              </a:r>
            </a:p>
          </p:txBody>
        </p:sp>
        <p:sp>
          <p:nvSpPr>
            <p:cNvPr name="TextBox 4" id="4"/>
            <p:cNvSpPr txBox="true"/>
            <p:nvPr/>
          </p:nvSpPr>
          <p:spPr>
            <a:xfrm rot="0">
              <a:off x="0" y="2183518"/>
              <a:ext cx="22497660" cy="11559498"/>
            </a:xfrm>
            <a:prstGeom prst="rect">
              <a:avLst/>
            </a:prstGeom>
          </p:spPr>
          <p:txBody>
            <a:bodyPr anchor="t" rtlCol="false" tIns="0" lIns="0" bIns="0" rIns="0">
              <a:spAutoFit/>
            </a:bodyPr>
            <a:lstStyle/>
            <a:p>
              <a:pPr marL="561341" indent="-280670" lvl="1">
                <a:lnSpc>
                  <a:spcPts val="4108"/>
                </a:lnSpc>
                <a:buFont typeface="Arial"/>
                <a:buChar char="•"/>
              </a:pPr>
              <a:r>
                <a:rPr lang="en-US" sz="2600" spc="215">
                  <a:solidFill>
                    <a:srgbClr val="414042"/>
                  </a:solidFill>
                  <a:latin typeface="HK Grotesk Light Bold"/>
                </a:rPr>
                <a:t>Because the components and services are provided to the system without the possibility of a detailed inspection of its internals, global system integrators are walking on edge to approve such building blocks inside the system. Existing trust-assurance methods are either Invasive or Non- invasive. Invasive methods are made for stress testing of components, for the prediction of its inner properties, or for emulating real-time use of them. Some invasive methods treat the component as a "gray box", or "glass box" and even use reverse engineering methods in order to disclose the internal structure and/or the algorithms implemented. This is on the edge in the legal context and gives a lot of ethical questions. Non-Invasive methods are based on certificates and signatures. etc. The component is treated as reliable and trustful of some authority (including big corporations) claims so.</a:t>
              </a:r>
            </a:p>
            <a:p>
              <a:pPr marL="561341" indent="-280670" lvl="1">
                <a:lnSpc>
                  <a:spcPts val="4108"/>
                </a:lnSpc>
                <a:buFont typeface="Arial"/>
                <a:buChar char="•"/>
              </a:pPr>
              <a:r>
                <a:rPr lang="en-US" sz="2600" spc="215">
                  <a:solidFill>
                    <a:srgbClr val="414042"/>
                  </a:solidFill>
                  <a:latin typeface="HK Grotesk Light Bold"/>
                </a:rPr>
                <a:t>The purpose of this project is to tackle the main issues of the software components and services trust and to present the blockchain-based model of software metadata registration and retrieval to increase the trust for the software composition entities.</a:t>
              </a:r>
            </a:p>
            <a:p>
              <a:pPr>
                <a:lnSpc>
                  <a:spcPts val="4108"/>
                </a:lnSpc>
              </a:pPr>
            </a:p>
            <a:p>
              <a:pPr>
                <a:lnSpc>
                  <a:spcPts val="4108"/>
                </a:lnSpc>
              </a:pPr>
            </a:p>
            <a:p>
              <a:pPr>
                <a:lnSpc>
                  <a:spcPts val="4108"/>
                </a:lnSpc>
              </a:pPr>
            </a:p>
            <a:p>
              <a:pPr>
                <a:lnSpc>
                  <a:spcPts val="3640"/>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561524" y="0"/>
            <a:ext cx="19931651" cy="11536725"/>
            <a:chOff x="0" y="0"/>
            <a:chExt cx="26575535" cy="15382300"/>
          </a:xfrm>
        </p:grpSpPr>
        <p:sp>
          <p:nvSpPr>
            <p:cNvPr name="TextBox 3" id="3"/>
            <p:cNvSpPr txBox="true"/>
            <p:nvPr/>
          </p:nvSpPr>
          <p:spPr>
            <a:xfrm rot="0">
              <a:off x="0" y="0"/>
              <a:ext cx="26575535" cy="1372396"/>
            </a:xfrm>
            <a:prstGeom prst="rect">
              <a:avLst/>
            </a:prstGeom>
          </p:spPr>
          <p:txBody>
            <a:bodyPr anchor="t" rtlCol="false" tIns="0" lIns="0" bIns="0" rIns="0">
              <a:spAutoFit/>
            </a:bodyPr>
            <a:lstStyle/>
            <a:p>
              <a:pPr>
                <a:lnSpc>
                  <a:spcPts val="8177"/>
                </a:lnSpc>
              </a:pPr>
              <a:r>
                <a:rPr lang="en-US" sz="6814">
                  <a:solidFill>
                    <a:srgbClr val="414042"/>
                  </a:solidFill>
                  <a:latin typeface="HK Grotesk Medium Bold"/>
                </a:rPr>
                <a:t> Related work</a:t>
              </a:r>
            </a:p>
          </p:txBody>
        </p:sp>
        <p:sp>
          <p:nvSpPr>
            <p:cNvPr name="TextBox 4" id="4"/>
            <p:cNvSpPr txBox="true"/>
            <p:nvPr/>
          </p:nvSpPr>
          <p:spPr>
            <a:xfrm rot="0">
              <a:off x="0" y="2132489"/>
              <a:ext cx="21902320" cy="13249810"/>
            </a:xfrm>
            <a:prstGeom prst="rect">
              <a:avLst/>
            </a:prstGeom>
          </p:spPr>
          <p:txBody>
            <a:bodyPr anchor="t" rtlCol="false" tIns="0" lIns="0" bIns="0" rIns="0">
              <a:spAutoFit/>
            </a:bodyPr>
            <a:lstStyle/>
            <a:p>
              <a:pPr marL="546486" indent="-273243" lvl="1">
                <a:lnSpc>
                  <a:spcPts val="3999"/>
                </a:lnSpc>
                <a:buFont typeface="Arial"/>
                <a:buChar char="•"/>
              </a:pPr>
              <a:r>
                <a:rPr lang="en-US" sz="2531" spc="210">
                  <a:solidFill>
                    <a:srgbClr val="414042"/>
                  </a:solidFill>
                  <a:latin typeface="HK Grotesk Light Bold"/>
                </a:rPr>
                <a:t>Related and proposed references that discussed how the OSS supply chain can be tracked is, by proposing to create three types of networks: dependency network, code reuse network and knowledge flow network [8]. </a:t>
              </a:r>
            </a:p>
            <a:p>
              <a:pPr marL="546486" indent="-273243" lvl="1">
                <a:lnSpc>
                  <a:spcPts val="3999"/>
                </a:lnSpc>
                <a:buFont typeface="Arial"/>
                <a:buChar char="•"/>
              </a:pPr>
              <a:r>
                <a:rPr lang="en-US" sz="2531" spc="210">
                  <a:solidFill>
                    <a:srgbClr val="414042"/>
                  </a:solidFill>
                  <a:latin typeface="HK Grotesk Light Bold"/>
                </a:rPr>
                <a:t>Another reference has briefly discussed the issue of the trusted software supply chain, where their proposed solution is a blockchain-enabled governance framework for a trusted software supply chain that tries to address the challenges, such as compliance and governance, provenance, security, integrity, etc [5]. This governance framework describes methodology where authors have provided realization of this framework utilizing the TestRPC Ethereum blockchain network. </a:t>
              </a:r>
            </a:p>
            <a:p>
              <a:pPr>
                <a:lnSpc>
                  <a:spcPts val="3999"/>
                </a:lnSpc>
              </a:pPr>
            </a:p>
            <a:p>
              <a:pPr marL="546486" indent="-273243" lvl="1">
                <a:lnSpc>
                  <a:spcPts val="3999"/>
                </a:lnSpc>
                <a:buFont typeface="Arial"/>
                <a:buChar char="•"/>
              </a:pPr>
              <a:r>
                <a:rPr lang="en-US" sz="2531" spc="210">
                  <a:solidFill>
                    <a:srgbClr val="414042"/>
                  </a:solidFill>
                  <a:latin typeface="HK Grotesk Light Bold"/>
                </a:rPr>
                <a:t>A similar architecture was proposed by the reference [3], where the solution is intended for improving supply chain quality management, by adopting ‘Blockchain technology’. This blockchain-based supply chain quality management framework has four layers, based on different functions. As a solution that relies on ‘smart contracts’, it is a promising approach and should be followed once the design is applied for a real-world application. </a:t>
              </a:r>
            </a:p>
            <a:p>
              <a:pPr>
                <a:lnSpc>
                  <a:spcPts val="3999"/>
                </a:lnSpc>
              </a:pPr>
            </a:p>
            <a:p>
              <a:pPr>
                <a:lnSpc>
                  <a:spcPts val="3999"/>
                </a:lnSpc>
              </a:pPr>
            </a:p>
            <a:p>
              <a:pPr>
                <a:lnSpc>
                  <a:spcPts val="3999"/>
                </a:lnSpc>
              </a:pPr>
            </a:p>
            <a:p>
              <a:pPr>
                <a:lnSpc>
                  <a:spcPts val="3999"/>
                </a:lnSpc>
              </a:pPr>
            </a:p>
            <a:p>
              <a:pPr>
                <a:lnSpc>
                  <a:spcPts val="3543"/>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522025" y="243367"/>
            <a:ext cx="19931651" cy="12037464"/>
            <a:chOff x="0" y="0"/>
            <a:chExt cx="26575535" cy="16049952"/>
          </a:xfrm>
        </p:grpSpPr>
        <p:sp>
          <p:nvSpPr>
            <p:cNvPr name="TextBox 3" id="3"/>
            <p:cNvSpPr txBox="true"/>
            <p:nvPr/>
          </p:nvSpPr>
          <p:spPr>
            <a:xfrm rot="0">
              <a:off x="0" y="0"/>
              <a:ext cx="26575535" cy="1372396"/>
            </a:xfrm>
            <a:prstGeom prst="rect">
              <a:avLst/>
            </a:prstGeom>
          </p:spPr>
          <p:txBody>
            <a:bodyPr anchor="t" rtlCol="false" tIns="0" lIns="0" bIns="0" rIns="0">
              <a:spAutoFit/>
            </a:bodyPr>
            <a:lstStyle/>
            <a:p>
              <a:pPr>
                <a:lnSpc>
                  <a:spcPts val="8177"/>
                </a:lnSpc>
              </a:pPr>
              <a:r>
                <a:rPr lang="en-US" sz="6814">
                  <a:solidFill>
                    <a:srgbClr val="414042"/>
                  </a:solidFill>
                  <a:latin typeface="HK Grotesk Medium Bold"/>
                </a:rPr>
                <a:t> Related work</a:t>
              </a:r>
            </a:p>
          </p:txBody>
        </p:sp>
        <p:sp>
          <p:nvSpPr>
            <p:cNvPr name="TextBox 4" id="4"/>
            <p:cNvSpPr txBox="true"/>
            <p:nvPr/>
          </p:nvSpPr>
          <p:spPr>
            <a:xfrm rot="0">
              <a:off x="0" y="2132489"/>
              <a:ext cx="21902320" cy="13917462"/>
            </a:xfrm>
            <a:prstGeom prst="rect">
              <a:avLst/>
            </a:prstGeom>
          </p:spPr>
          <p:txBody>
            <a:bodyPr anchor="t" rtlCol="false" tIns="0" lIns="0" bIns="0" rIns="0">
              <a:spAutoFit/>
            </a:bodyPr>
            <a:lstStyle/>
            <a:p>
              <a:pPr marL="546486" indent="-273243" lvl="1">
                <a:lnSpc>
                  <a:spcPts val="3999"/>
                </a:lnSpc>
                <a:buFont typeface="Arial"/>
                <a:buChar char="•"/>
              </a:pPr>
              <a:r>
                <a:rPr lang="en-US" sz="2531" spc="210">
                  <a:solidFill>
                    <a:srgbClr val="414042"/>
                  </a:solidFill>
                  <a:latin typeface="HK Grotesk Light Bold"/>
                </a:rPr>
                <a:t>Related and proposed references that discussed how the OSS supply chain can be tracked is, by Another study on product traceability is referenced in the paper [5], where they have proposed a solution called OriginChain, which employs a geographically distributed private blockchain at the traceability service provider. Another framework for securing the supply chain is proposed in reference [6], where TrustChain design uses a consortium blockchain to track interactions among supply chain participants and to dynamically assign trust and reputation scores based on these interactions.</a:t>
              </a:r>
            </a:p>
            <a:p>
              <a:pPr marL="546486" indent="-273243" lvl="1">
                <a:lnSpc>
                  <a:spcPts val="3999"/>
                </a:lnSpc>
                <a:buFont typeface="Arial"/>
                <a:buChar char="•"/>
              </a:pPr>
              <a:r>
                <a:rPr lang="en-US" sz="2531" spc="210">
                  <a:solidFill>
                    <a:srgbClr val="414042"/>
                  </a:solidFill>
                  <a:latin typeface="HK Grotesk Light Bold"/>
                </a:rPr>
                <a:t>A research paper from 2018 referred [4], interviewed 18 experts on blockchain disruption in supply chains and industrial applications, concluding that blockchain is not disruptive. Instead, it is a sustaining innovation. An important distinction was made by the referred publisher </a:t>
              </a:r>
            </a:p>
            <a:p>
              <a:pPr marL="546486" indent="-273243" lvl="1">
                <a:lnSpc>
                  <a:spcPts val="3999"/>
                </a:lnSpc>
                <a:buFont typeface="Arial"/>
                <a:buChar char="•"/>
              </a:pPr>
              <a:r>
                <a:rPr lang="en-US" sz="2531" spc="210">
                  <a:solidFill>
                    <a:srgbClr val="414042"/>
                  </a:solidFill>
                  <a:latin typeface="HK Grotesk Light Bold"/>
                </a:rPr>
                <a:t>[5],where they have kept some information off-chain, i.e.they proposed a combination of blockchain and SupplyChain(Off-chain) coordinated by a Server Blockchain Interface , which receives data for each Server Supplier . SupplyChain challenges were present in the</a:t>
              </a:r>
            </a:p>
            <a:p>
              <a:pPr marL="546486" indent="-273243" lvl="1">
                <a:lnSpc>
                  <a:spcPts val="3999"/>
                </a:lnSpc>
                <a:buFont typeface="Arial"/>
                <a:buChar char="•"/>
              </a:pPr>
              <a:r>
                <a:rPr lang="en-US" sz="2531" spc="210">
                  <a:solidFill>
                    <a:srgbClr val="414042"/>
                  </a:solidFill>
                  <a:latin typeface="HK Grotesk Light Bold"/>
                </a:rPr>
                <a:t>the referred paper [2], where it was emphasized over the importance of trustworthiness of systems through security, safety, privacy, resilience and reliability.</a:t>
              </a:r>
            </a:p>
            <a:p>
              <a:pPr>
                <a:lnSpc>
                  <a:spcPts val="3999"/>
                </a:lnSpc>
              </a:pPr>
              <a:r>
                <a:rPr lang="en-US" sz="2531" spc="210">
                  <a:solidFill>
                    <a:srgbClr val="414042"/>
                  </a:solidFill>
                  <a:latin typeface="HK Grotesk Light Bold"/>
                </a:rPr>
                <a:t> </a:t>
              </a:r>
            </a:p>
            <a:p>
              <a:pPr>
                <a:lnSpc>
                  <a:spcPts val="3999"/>
                </a:lnSpc>
              </a:pPr>
            </a:p>
            <a:p>
              <a:pPr>
                <a:lnSpc>
                  <a:spcPts val="3999"/>
                </a:lnSpc>
              </a:pPr>
            </a:p>
            <a:p>
              <a:pPr>
                <a:lnSpc>
                  <a:spcPts val="3999"/>
                </a:lnSpc>
              </a:pPr>
            </a:p>
            <a:p>
              <a:pPr>
                <a:lnSpc>
                  <a:spcPts val="3999"/>
                </a:lnSpc>
              </a:pPr>
            </a:p>
            <a:p>
              <a:pPr>
                <a:lnSpc>
                  <a:spcPts val="3543"/>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553318" y="606320"/>
            <a:ext cx="18529785" cy="8234622"/>
            <a:chOff x="0" y="0"/>
            <a:chExt cx="24706380" cy="10979496"/>
          </a:xfrm>
        </p:grpSpPr>
        <p:sp>
          <p:nvSpPr>
            <p:cNvPr name="TextBox 3" id="3"/>
            <p:cNvSpPr txBox="true"/>
            <p:nvPr/>
          </p:nvSpPr>
          <p:spPr>
            <a:xfrm rot="0">
              <a:off x="0" y="-9525"/>
              <a:ext cx="24706380" cy="1419225"/>
            </a:xfrm>
            <a:prstGeom prst="rect">
              <a:avLst/>
            </a:prstGeom>
          </p:spPr>
          <p:txBody>
            <a:bodyPr anchor="t" rtlCol="false" tIns="0" lIns="0" bIns="0" rIns="0">
              <a:spAutoFit/>
            </a:bodyPr>
            <a:lstStyle/>
            <a:p>
              <a:pPr>
                <a:lnSpc>
                  <a:spcPts val="8400"/>
                </a:lnSpc>
              </a:pPr>
              <a:r>
                <a:rPr lang="en-US" sz="7000">
                  <a:solidFill>
                    <a:srgbClr val="414042"/>
                  </a:solidFill>
                  <a:latin typeface="HK Grotesk Medium Bold"/>
                </a:rPr>
                <a:t>Technologies Used :</a:t>
              </a:r>
            </a:p>
          </p:txBody>
        </p:sp>
        <p:sp>
          <p:nvSpPr>
            <p:cNvPr name="TextBox 4" id="4"/>
            <p:cNvSpPr txBox="true"/>
            <p:nvPr/>
          </p:nvSpPr>
          <p:spPr>
            <a:xfrm rot="0">
              <a:off x="0" y="2154943"/>
              <a:ext cx="20361849" cy="8824553"/>
            </a:xfrm>
            <a:prstGeom prst="rect">
              <a:avLst/>
            </a:prstGeom>
          </p:spPr>
          <p:txBody>
            <a:bodyPr anchor="t" rtlCol="false" tIns="0" lIns="0" bIns="0" rIns="0">
              <a:spAutoFit/>
            </a:bodyPr>
            <a:lstStyle/>
            <a:p>
              <a:pPr marL="561341" indent="-280670" lvl="1">
                <a:lnSpc>
                  <a:spcPts val="4498"/>
                </a:lnSpc>
                <a:buFont typeface="Arial"/>
                <a:buChar char="•"/>
              </a:pPr>
              <a:r>
                <a:rPr lang="en-US" sz="2600" spc="215">
                  <a:solidFill>
                    <a:srgbClr val="414042"/>
                  </a:solidFill>
                  <a:latin typeface="HK Grotesk Light Bold"/>
                </a:rPr>
                <a:t>Smart Contract: A smart contract is a self-executing contract that follows rules and regulations when written. In the Open Source Repository project, the smart contract has functions to generate hash, return repository details, and add details to the memory. This ensures a secure and reliable platform for developers to share their work.</a:t>
              </a:r>
            </a:p>
            <a:p>
              <a:pPr>
                <a:lnSpc>
                  <a:spcPts val="4498"/>
                </a:lnSpc>
              </a:pPr>
            </a:p>
            <a:p>
              <a:pPr marL="561341" indent="-280670" lvl="1">
                <a:lnSpc>
                  <a:spcPts val="4498"/>
                </a:lnSpc>
                <a:buFont typeface="Arial"/>
                <a:buChar char="•"/>
              </a:pPr>
              <a:r>
                <a:rPr lang="en-US" sz="2600" spc="215">
                  <a:solidFill>
                    <a:srgbClr val="414042"/>
                  </a:solidFill>
                  <a:latin typeface="HK Grotesk Light Bold"/>
                </a:rPr>
                <a:t>IPFS: IPFS is a decentralized file storage and sharing system that works on a p2p network. It is used in the project to store software component files uploaded by users. When a file is uploaded, it is converted into an IPFS hash and stored on the IPFS network. This ensures that the files are decentralized and can be accessed from anywhere in the world.</a:t>
              </a:r>
            </a:p>
            <a:p>
              <a:pPr>
                <a:lnSpc>
                  <a:spcPts val="3640"/>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650776" y="729488"/>
            <a:ext cx="16608524" cy="8723249"/>
          </a:xfrm>
          <a:prstGeom prst="rect">
            <a:avLst/>
          </a:prstGeom>
        </p:spPr>
        <p:txBody>
          <a:bodyPr anchor="t" rtlCol="false" tIns="0" lIns="0" bIns="0" rIns="0">
            <a:spAutoFit/>
          </a:bodyPr>
          <a:lstStyle/>
          <a:p>
            <a:pPr marL="561341" indent="-280670" lvl="1">
              <a:lnSpc>
                <a:spcPts val="4108"/>
              </a:lnSpc>
              <a:buFont typeface="Arial"/>
              <a:buChar char="•"/>
            </a:pPr>
            <a:r>
              <a:rPr lang="en-US" sz="2600" spc="215">
                <a:solidFill>
                  <a:srgbClr val="414042"/>
                </a:solidFill>
                <a:latin typeface="HK Grotesk Light Bold"/>
              </a:rPr>
              <a:t>MetaMask: MetaMask is a wallet compatible with Ethereum and Ethereum-compatible networks. It is used to ensure the authenticity of the owner of the code when making a transaction. It is essential for making transactions on the Ethereum blockchain.</a:t>
            </a:r>
          </a:p>
          <a:p>
            <a:pPr>
              <a:lnSpc>
                <a:spcPts val="4108"/>
              </a:lnSpc>
            </a:pPr>
          </a:p>
          <a:p>
            <a:pPr marL="561341" indent="-280670" lvl="1">
              <a:lnSpc>
                <a:spcPts val="4108"/>
              </a:lnSpc>
              <a:buFont typeface="Arial"/>
              <a:buChar char="•"/>
            </a:pPr>
            <a:r>
              <a:rPr lang="en-US" sz="2600" spc="215">
                <a:solidFill>
                  <a:srgbClr val="414042"/>
                </a:solidFill>
                <a:latin typeface="HK Grotesk Light"/>
              </a:rPr>
              <a:t>Alchemy: Alchemy is a blockchain infrastructure provider that provides tools and services for developers to build on the blockchain. It is used to deploy the smart contract on the Ethereum network. It provides a user-friendly interface for deploying and interacting with the smart contract.</a:t>
            </a:r>
          </a:p>
          <a:p>
            <a:pPr>
              <a:lnSpc>
                <a:spcPts val="4108"/>
              </a:lnSpc>
            </a:pPr>
          </a:p>
          <a:p>
            <a:pPr marL="561341" indent="-280670" lvl="1">
              <a:lnSpc>
                <a:spcPts val="4108"/>
              </a:lnSpc>
              <a:buFont typeface="Arial"/>
              <a:buChar char="•"/>
            </a:pPr>
            <a:r>
              <a:rPr lang="en-US" sz="2600" spc="215">
                <a:solidFill>
                  <a:srgbClr val="414042"/>
                </a:solidFill>
                <a:latin typeface="HK Grotesk Light Bold"/>
              </a:rPr>
              <a:t>Hardhat: Hardhat is a development environment for building, deploying, and testing smart contracts. It is used in the project to compile, deploy, and test the smart contract. It provides a testing framework that allows developers to test the functionality of the smart contract.</a:t>
            </a:r>
          </a:p>
          <a:p>
            <a:pPr>
              <a:lnSpc>
                <a:spcPts val="4108"/>
              </a:lnSpc>
            </a:pPr>
          </a:p>
          <a:p>
            <a:pPr marL="561341" indent="-280670" lvl="1">
              <a:lnSpc>
                <a:spcPts val="4108"/>
              </a:lnSpc>
              <a:buFont typeface="Arial"/>
              <a:buChar char="•"/>
            </a:pPr>
            <a:r>
              <a:rPr lang="en-US" sz="2600" spc="215">
                <a:solidFill>
                  <a:srgbClr val="414042"/>
                </a:solidFill>
                <a:latin typeface="HK Grotesk Light"/>
              </a:rPr>
              <a:t>Sepolia Test Network: Sepolia Test Network is a test network of the Ethereum blockchain. It is used to test the functionality of the smart contract before deploying it on the main Ethereum network. This ensures that the smart contract is working as expected and any bugs or issues are resolved before going live.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DAFiZTksbp4</dc:identifier>
  <dcterms:modified xsi:type="dcterms:W3CDTF">2011-08-01T06:04:30Z</dcterms:modified>
  <cp:revision>1</cp:revision>
  <dc:title>Software Supply Chain Attack Management using Blockchain</dc:title>
</cp:coreProperties>
</file>