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Vincent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EVERYONE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Flor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Vincent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Vincent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Vincent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flowcu.herokuapp.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512550"/>
            <a:ext cx="8123100" cy="1588500"/>
          </a:xfrm>
          <a:prstGeom prst="rect">
            <a:avLst/>
          </a:prstGeom>
        </p:spPr>
        <p:txBody>
          <a:bodyPr anchorCtr="0" anchor="b" bIns="91425" lIns="91425" rIns="91425" tIns="91425">
            <a:noAutofit/>
          </a:bodyPr>
          <a:lstStyle/>
          <a:p>
            <a:pPr lvl="0" algn="ctr">
              <a:spcBef>
                <a:spcPts val="0"/>
              </a:spcBef>
              <a:buNone/>
            </a:pPr>
            <a:r>
              <a:rPr lang="en"/>
              <a:t>Flow</a:t>
            </a:r>
          </a:p>
          <a:p>
            <a:pPr lvl="0" algn="ctr">
              <a:spcBef>
                <a:spcPts val="0"/>
              </a:spcBef>
              <a:buNone/>
            </a:pPr>
            <a:r>
              <a:rPr lang="en">
                <a:solidFill>
                  <a:srgbClr val="EFEFEF"/>
                </a:solidFill>
              </a:rPr>
              <a:t> </a:t>
            </a:r>
            <a:r>
              <a:rPr lang="en" sz="1800">
                <a:solidFill>
                  <a:srgbClr val="EFEFEF"/>
                </a:solidFill>
              </a:rPr>
              <a:t>A smarter degree auditing system created by students, for students.</a:t>
            </a:r>
          </a:p>
        </p:txBody>
      </p:sp>
      <p:cxnSp>
        <p:nvCxnSpPr>
          <p:cNvPr id="60" name="Shape 60"/>
          <p:cNvCxnSpPr/>
          <p:nvPr/>
        </p:nvCxnSpPr>
        <p:spPr>
          <a:xfrm>
            <a:off x="3964950" y="1290375"/>
            <a:ext cx="1254600" cy="0"/>
          </a:xfrm>
          <a:prstGeom prst="straightConnector1">
            <a:avLst/>
          </a:prstGeom>
          <a:noFill/>
          <a:ln cap="flat" cmpd="sng" w="38100">
            <a:solidFill>
              <a:schemeClr val="lt1"/>
            </a:solidFill>
            <a:prstDash val="solid"/>
            <a:round/>
            <a:headEnd len="lg" w="lg" type="none"/>
            <a:tailEnd len="lg" w="lg" type="triangle"/>
          </a:ln>
        </p:spPr>
      </p:cxnSp>
      <p:cxnSp>
        <p:nvCxnSpPr>
          <p:cNvPr id="61" name="Shape 61"/>
          <p:cNvCxnSpPr/>
          <p:nvPr/>
        </p:nvCxnSpPr>
        <p:spPr>
          <a:xfrm>
            <a:off x="3964950" y="1512550"/>
            <a:ext cx="1254600" cy="0"/>
          </a:xfrm>
          <a:prstGeom prst="straightConnector1">
            <a:avLst/>
          </a:prstGeom>
          <a:noFill/>
          <a:ln cap="flat" cmpd="sng" w="38100">
            <a:solidFill>
              <a:schemeClr val="lt1"/>
            </a:solidFill>
            <a:prstDash val="solid"/>
            <a:round/>
            <a:headEnd len="lg" w="lg" type="stealth"/>
            <a:tailEnd len="lg" w="lg" type="none"/>
          </a:ln>
        </p:spPr>
      </p:cxnSp>
      <p:sp>
        <p:nvSpPr>
          <p:cNvPr id="62" name="Shape 62"/>
          <p:cNvSpPr txBox="1"/>
          <p:nvPr/>
        </p:nvSpPr>
        <p:spPr>
          <a:xfrm>
            <a:off x="603900" y="2940400"/>
            <a:ext cx="7976700" cy="5667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chemeClr val="lt2"/>
                </a:solidFill>
                <a:latin typeface="Proxima Nova"/>
                <a:ea typeface="Proxima Nova"/>
                <a:cs typeface="Proxima Nova"/>
                <a:sym typeface="Proxima Nova"/>
              </a:rPr>
              <a:t>The Company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3228975" y="0"/>
            <a:ext cx="2261699" cy="818049"/>
          </a:xfrm>
          <a:prstGeom prst="rect">
            <a:avLst/>
          </a:prstGeom>
          <a:noFill/>
          <a:ln>
            <a:noFill/>
          </a:ln>
        </p:spPr>
      </p:pic>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b="1" lang="en" sz="2000">
                <a:solidFill>
                  <a:srgbClr val="000000"/>
                </a:solidFill>
              </a:rPr>
              <a:t>What is it?</a:t>
            </a:r>
          </a:p>
          <a:p>
            <a:pPr lvl="0" rtl="0">
              <a:spcBef>
                <a:spcPts val="0"/>
              </a:spcBef>
              <a:spcAft>
                <a:spcPts val="0"/>
              </a:spcAft>
              <a:buNone/>
            </a:pPr>
            <a:r>
              <a:rPr lang="en" sz="2000">
                <a:solidFill>
                  <a:srgbClr val="434343"/>
                </a:solidFill>
              </a:rPr>
              <a:t>Database Management System Software</a:t>
            </a:r>
          </a:p>
          <a:p>
            <a:pPr lvl="0" rtl="0">
              <a:spcBef>
                <a:spcPts val="0"/>
              </a:spcBef>
              <a:spcAft>
                <a:spcPts val="0"/>
              </a:spcAft>
              <a:buNone/>
            </a:pPr>
            <a:r>
              <a:t/>
            </a:r>
            <a:endParaRPr sz="2000">
              <a:solidFill>
                <a:srgbClr val="434343"/>
              </a:solidFill>
            </a:endParaRPr>
          </a:p>
          <a:p>
            <a:pPr lvl="0">
              <a:spcBef>
                <a:spcPts val="0"/>
              </a:spcBef>
              <a:spcAft>
                <a:spcPts val="0"/>
              </a:spcAft>
              <a:buNone/>
            </a:pPr>
            <a:r>
              <a:t/>
            </a:r>
            <a:endParaRPr sz="2000">
              <a:solidFill>
                <a:srgbClr val="434343"/>
              </a:solidFill>
            </a:endParaRPr>
          </a:p>
          <a:p>
            <a:pPr lvl="0">
              <a:spcBef>
                <a:spcPts val="0"/>
              </a:spcBef>
              <a:spcAft>
                <a:spcPts val="0"/>
              </a:spcAft>
              <a:buNone/>
            </a:pPr>
            <a:r>
              <a:rPr b="1" lang="en" sz="2000">
                <a:solidFill>
                  <a:srgbClr val="000000"/>
                </a:solidFill>
              </a:rPr>
              <a:t>Purpose:</a:t>
            </a:r>
          </a:p>
          <a:p>
            <a:pPr lvl="0">
              <a:spcBef>
                <a:spcPts val="0"/>
              </a:spcBef>
              <a:spcAft>
                <a:spcPts val="0"/>
              </a:spcAft>
              <a:buNone/>
            </a:pPr>
            <a:r>
              <a:rPr lang="en" sz="2000"/>
              <a:t>Hold user account and course information</a:t>
            </a:r>
          </a:p>
          <a:p>
            <a:pPr lvl="0" rtl="0">
              <a:spcBef>
                <a:spcPts val="0"/>
              </a:spcBef>
              <a:spcAft>
                <a:spcPts val="0"/>
              </a:spcAft>
              <a:buNone/>
            </a:pPr>
            <a:r>
              <a:rPr lang="en" sz="2000"/>
              <a:t>Store arrays with courses taken</a:t>
            </a:r>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Thoughts:</a:t>
            </a:r>
            <a:r>
              <a:rPr lang="en" sz="2000">
                <a:solidFill>
                  <a:srgbClr val="000000"/>
                </a:solidFill>
              </a:rPr>
              <a:t>								</a:t>
            </a:r>
            <a:r>
              <a:rPr b="1" lang="en" sz="2000">
                <a:solidFill>
                  <a:srgbClr val="000000"/>
                </a:solidFill>
              </a:rPr>
              <a:t>Rating:</a:t>
            </a:r>
          </a:p>
          <a:p>
            <a:pPr lvl="0" rtl="0">
              <a:spcBef>
                <a:spcPts val="0"/>
              </a:spcBef>
              <a:spcAft>
                <a:spcPts val="0"/>
              </a:spcAft>
              <a:buNone/>
            </a:pPr>
            <a:r>
              <a:rPr lang="en" sz="2000"/>
              <a:t>Easy to use				</a:t>
            </a:r>
          </a:p>
          <a:p>
            <a:pPr lvl="0" rtl="0">
              <a:spcBef>
                <a:spcPts val="0"/>
              </a:spcBef>
              <a:spcAft>
                <a:spcPts val="0"/>
              </a:spcAft>
              <a:buNone/>
            </a:pPr>
            <a:r>
              <a:t/>
            </a:r>
            <a:endParaRPr sz="2000"/>
          </a:p>
        </p:txBody>
      </p:sp>
      <p:sp>
        <p:nvSpPr>
          <p:cNvPr id="168" name="Shape 168"/>
          <p:cNvSpPr txBox="1"/>
          <p:nvPr/>
        </p:nvSpPr>
        <p:spPr>
          <a:xfrm>
            <a:off x="-227600" y="1458825"/>
            <a:ext cx="8400" cy="8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69" name="Shape 169"/>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Database</a:t>
            </a:r>
          </a:p>
        </p:txBody>
      </p:sp>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MongoDB</a:t>
            </a:r>
          </a:p>
        </p:txBody>
      </p:sp>
      <p:grpSp>
        <p:nvGrpSpPr>
          <p:cNvPr id="171" name="Shape 171"/>
          <p:cNvGrpSpPr/>
          <p:nvPr/>
        </p:nvGrpSpPr>
        <p:grpSpPr>
          <a:xfrm>
            <a:off x="4947098" y="4382018"/>
            <a:ext cx="4196906" cy="572706"/>
            <a:chOff x="1547623" y="4180268"/>
            <a:chExt cx="4196906" cy="572706"/>
          </a:xfrm>
        </p:grpSpPr>
        <p:sp>
          <p:nvSpPr>
            <p:cNvPr id="172" name="Shape 172"/>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mLab</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t>mLab is an online host for databases</a:t>
            </a:r>
          </a:p>
          <a:p>
            <a:pPr lvl="0" rtl="0">
              <a:spcBef>
                <a:spcPts val="0"/>
              </a:spcBef>
              <a:spcAft>
                <a:spcPts val="0"/>
              </a:spcAft>
              <a:buNone/>
            </a:pPr>
            <a:r>
              <a:t/>
            </a:r>
            <a:endParaRPr b="1" sz="2000">
              <a:solidFill>
                <a:srgbClr val="000000"/>
              </a:solidFill>
            </a:endParaRPr>
          </a:p>
          <a:p>
            <a:pPr lvl="0" rtl="0">
              <a:spcBef>
                <a:spcPts val="0"/>
              </a:spcBef>
              <a:spcAft>
                <a:spcPts val="0"/>
              </a:spcAft>
              <a:buNone/>
            </a:pPr>
            <a:r>
              <a:t/>
            </a:r>
            <a:endParaRPr b="1" sz="2000">
              <a:solidFill>
                <a:srgbClr val="000000"/>
              </a:solidFill>
            </a:endParaRPr>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t>Host our MongoDB</a:t>
            </a:r>
          </a:p>
          <a:p>
            <a:pPr lvl="0" rtl="0">
              <a:spcBef>
                <a:spcPts val="0"/>
              </a:spcBef>
              <a:spcAft>
                <a:spcPts val="0"/>
              </a:spcAft>
              <a:buNone/>
            </a:pPr>
            <a:r>
              <a:t/>
            </a:r>
            <a:endParaRPr sz="2000"/>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Thoughts:								Rating:</a:t>
            </a:r>
            <a:r>
              <a:rPr lang="en" sz="2000">
                <a:solidFill>
                  <a:srgbClr val="000000"/>
                </a:solidFill>
              </a:rPr>
              <a:t> </a:t>
            </a:r>
          </a:p>
          <a:p>
            <a:pPr lvl="0" rtl="0">
              <a:spcBef>
                <a:spcPts val="0"/>
              </a:spcBef>
              <a:spcAft>
                <a:spcPts val="0"/>
              </a:spcAft>
              <a:buNone/>
            </a:pPr>
            <a:r>
              <a:rPr lang="en" sz="2000"/>
              <a:t>Super easy</a:t>
            </a:r>
          </a:p>
        </p:txBody>
      </p:sp>
      <p:sp>
        <p:nvSpPr>
          <p:cNvPr id="183" name="Shape 183"/>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Web-Host</a:t>
            </a:r>
          </a:p>
        </p:txBody>
      </p:sp>
      <p:grpSp>
        <p:nvGrpSpPr>
          <p:cNvPr id="184" name="Shape 184"/>
          <p:cNvGrpSpPr/>
          <p:nvPr/>
        </p:nvGrpSpPr>
        <p:grpSpPr>
          <a:xfrm>
            <a:off x="4947098" y="4382018"/>
            <a:ext cx="4196906" cy="572706"/>
            <a:chOff x="1547623" y="4180268"/>
            <a:chExt cx="4196906" cy="572706"/>
          </a:xfrm>
        </p:grpSpPr>
        <p:sp>
          <p:nvSpPr>
            <p:cNvPr id="185" name="Shape 185"/>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190" name="Shape 190"/>
          <p:cNvPicPr preferRelativeResize="0"/>
          <p:nvPr/>
        </p:nvPicPr>
        <p:blipFill>
          <a:blip r:embed="rId3">
            <a:alphaModFix/>
          </a:blip>
          <a:stretch>
            <a:fillRect/>
          </a:stretch>
        </p:blipFill>
        <p:spPr>
          <a:xfrm>
            <a:off x="3686175" y="-12"/>
            <a:ext cx="1771650" cy="7334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Heroku</a:t>
            </a:r>
          </a:p>
          <a:p>
            <a:pPr lvl="0" rtl="0">
              <a:spcBef>
                <a:spcPts val="0"/>
              </a:spcBef>
              <a:buNone/>
            </a:pPr>
            <a:r>
              <a:rPr lang="en" sz="1400"/>
              <a:t>		</a:t>
            </a:r>
          </a:p>
        </p:txBody>
      </p:sp>
      <p:sp>
        <p:nvSpPr>
          <p:cNvPr id="196" name="Shape 196"/>
          <p:cNvSpPr txBox="1"/>
          <p:nvPr>
            <p:ph idx="1" type="body"/>
          </p:nvPr>
        </p:nvSpPr>
        <p:spPr>
          <a:xfrm>
            <a:off x="358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t>Heroku is a platform which excels at allowing companies to build, deliver, monitor, and develop applications.</a:t>
            </a:r>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t>In hopes of our future, Heroku is too allow us the opportunity to deploy our web page to the world. </a:t>
            </a:r>
          </a:p>
          <a:p>
            <a:pPr lvl="0" rtl="0">
              <a:spcBef>
                <a:spcPts val="0"/>
              </a:spcBef>
              <a:spcAft>
                <a:spcPts val="0"/>
              </a:spcAft>
              <a:buNone/>
            </a:pPr>
            <a:r>
              <a:t/>
            </a:r>
            <a:endParaRPr sz="2000"/>
          </a:p>
          <a:p>
            <a:pPr indent="0" lvl="0" marL="0" rtl="0">
              <a:spcBef>
                <a:spcPts val="0"/>
              </a:spcBef>
              <a:spcAft>
                <a:spcPts val="0"/>
              </a:spcAft>
              <a:buNone/>
            </a:pPr>
            <a:r>
              <a:rPr b="1" lang="en" sz="2000">
                <a:solidFill>
                  <a:srgbClr val="000000"/>
                </a:solidFill>
              </a:rPr>
              <a:t>Thoughts:								Rating: </a:t>
            </a:r>
          </a:p>
          <a:p>
            <a:pPr lvl="0" rtl="0">
              <a:spcBef>
                <a:spcPts val="0"/>
              </a:spcBef>
              <a:spcAft>
                <a:spcPts val="0"/>
              </a:spcAft>
              <a:buNone/>
            </a:pPr>
            <a:r>
              <a:rPr lang="en" sz="2000"/>
              <a:t>Very good for our use.</a:t>
            </a:r>
          </a:p>
          <a:p>
            <a:pPr lvl="0" rtl="0">
              <a:spcBef>
                <a:spcPts val="0"/>
              </a:spcBef>
              <a:spcAft>
                <a:spcPts val="0"/>
              </a:spcAft>
              <a:buNone/>
            </a:pPr>
            <a:r>
              <a:t/>
            </a:r>
            <a:endParaRPr sz="2000"/>
          </a:p>
        </p:txBody>
      </p:sp>
      <p:sp>
        <p:nvSpPr>
          <p:cNvPr id="197" name="Shape 197"/>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Deployment</a:t>
            </a:r>
          </a:p>
        </p:txBody>
      </p:sp>
      <p:pic>
        <p:nvPicPr>
          <p:cNvPr id="198" name="Shape 198"/>
          <p:cNvPicPr preferRelativeResize="0"/>
          <p:nvPr/>
        </p:nvPicPr>
        <p:blipFill>
          <a:blip r:embed="rId3">
            <a:alphaModFix/>
          </a:blip>
          <a:stretch>
            <a:fillRect/>
          </a:stretch>
        </p:blipFill>
        <p:spPr>
          <a:xfrm>
            <a:off x="3346200" y="0"/>
            <a:ext cx="2451599" cy="692499"/>
          </a:xfrm>
          <a:prstGeom prst="rect">
            <a:avLst/>
          </a:prstGeom>
          <a:noFill/>
          <a:ln>
            <a:noFill/>
          </a:ln>
        </p:spPr>
      </p:pic>
      <p:grpSp>
        <p:nvGrpSpPr>
          <p:cNvPr id="199" name="Shape 199"/>
          <p:cNvGrpSpPr/>
          <p:nvPr/>
        </p:nvGrpSpPr>
        <p:grpSpPr>
          <a:xfrm>
            <a:off x="4947098" y="4382018"/>
            <a:ext cx="4196906" cy="572706"/>
            <a:chOff x="1547623" y="4180268"/>
            <a:chExt cx="4196906" cy="572706"/>
          </a:xfrm>
        </p:grpSpPr>
        <p:sp>
          <p:nvSpPr>
            <p:cNvPr id="200" name="Shape 200"/>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Mocha</a:t>
            </a:r>
          </a:p>
        </p:txBody>
      </p:sp>
      <p:sp>
        <p:nvSpPr>
          <p:cNvPr id="210" name="Shape 210"/>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Testing</a:t>
            </a:r>
          </a:p>
        </p:txBody>
      </p:sp>
      <p:pic>
        <p:nvPicPr>
          <p:cNvPr id="211" name="Shape 211"/>
          <p:cNvPicPr preferRelativeResize="0"/>
          <p:nvPr/>
        </p:nvPicPr>
        <p:blipFill>
          <a:blip r:embed="rId3">
            <a:alphaModFix/>
          </a:blip>
          <a:stretch>
            <a:fillRect/>
          </a:stretch>
        </p:blipFill>
        <p:spPr>
          <a:xfrm>
            <a:off x="3226550" y="0"/>
            <a:ext cx="2690875" cy="1205500"/>
          </a:xfrm>
          <a:prstGeom prst="rect">
            <a:avLst/>
          </a:prstGeom>
          <a:noFill/>
          <a:ln>
            <a:noFill/>
          </a:ln>
        </p:spPr>
      </p:pic>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t>A Javascript testing framework built on Node.js.</a:t>
            </a:r>
          </a:p>
          <a:p>
            <a:pPr lvl="0" rtl="0">
              <a:spcBef>
                <a:spcPts val="0"/>
              </a:spcBef>
              <a:spcAft>
                <a:spcPts val="0"/>
              </a:spcAft>
              <a:buNone/>
            </a:pPr>
            <a:r>
              <a:t/>
            </a:r>
            <a:endParaRPr sz="2000"/>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t>Used for unit testing</a:t>
            </a:r>
          </a:p>
          <a:p>
            <a:pPr lvl="0" rtl="0">
              <a:spcBef>
                <a:spcPts val="0"/>
              </a:spcBef>
              <a:spcAft>
                <a:spcPts val="0"/>
              </a:spcAft>
              <a:buNone/>
            </a:pPr>
            <a:r>
              <a:t/>
            </a:r>
            <a:endParaRPr sz="2000"/>
          </a:p>
          <a:p>
            <a:pPr lvl="0" rtl="0">
              <a:spcBef>
                <a:spcPts val="0"/>
              </a:spcBef>
              <a:spcAft>
                <a:spcPts val="0"/>
              </a:spcAft>
              <a:buNone/>
            </a:pPr>
            <a:r>
              <a:t/>
            </a:r>
            <a:endParaRPr sz="2000"/>
          </a:p>
          <a:p>
            <a:pPr indent="0" lvl="0" marL="0" rtl="0">
              <a:spcBef>
                <a:spcPts val="0"/>
              </a:spcBef>
              <a:spcAft>
                <a:spcPts val="0"/>
              </a:spcAft>
              <a:buNone/>
            </a:pPr>
            <a:r>
              <a:rPr b="1" lang="en" sz="2000">
                <a:solidFill>
                  <a:srgbClr val="000000"/>
                </a:solidFill>
              </a:rPr>
              <a:t>Thoughts:								Rating: </a:t>
            </a:r>
          </a:p>
          <a:p>
            <a:pPr lvl="0" rtl="0">
              <a:spcBef>
                <a:spcPts val="0"/>
              </a:spcBef>
              <a:spcAft>
                <a:spcPts val="0"/>
              </a:spcAft>
              <a:buNone/>
            </a:pPr>
            <a:r>
              <a:rPr lang="en" sz="2000"/>
              <a:t>Simple to use</a:t>
            </a:r>
          </a:p>
        </p:txBody>
      </p:sp>
      <p:grpSp>
        <p:nvGrpSpPr>
          <p:cNvPr id="213" name="Shape 213"/>
          <p:cNvGrpSpPr/>
          <p:nvPr/>
        </p:nvGrpSpPr>
        <p:grpSpPr>
          <a:xfrm>
            <a:off x="4947098" y="4382018"/>
            <a:ext cx="4196906" cy="572706"/>
            <a:chOff x="1547623" y="4180268"/>
            <a:chExt cx="4196906" cy="572706"/>
          </a:xfrm>
        </p:grpSpPr>
        <p:sp>
          <p:nvSpPr>
            <p:cNvPr id="214" name="Shape 214"/>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GroupMe</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solidFill>
                  <a:srgbClr val="666666"/>
                </a:solidFill>
              </a:rPr>
              <a:t>A private chat room for small or large group to coordinate, organize and keep touch</a:t>
            </a:r>
          </a:p>
          <a:p>
            <a:pPr lvl="0">
              <a:spcBef>
                <a:spcPts val="0"/>
              </a:spcBef>
              <a:spcAft>
                <a:spcPts val="0"/>
              </a:spcAft>
              <a:buNone/>
            </a:pPr>
            <a:r>
              <a:t/>
            </a:r>
            <a:endParaRPr sz="2000">
              <a:solidFill>
                <a:srgbClr val="666666"/>
              </a:solidFill>
            </a:endParaRPr>
          </a:p>
          <a:p>
            <a:pPr lvl="0">
              <a:spcBef>
                <a:spcPts val="0"/>
              </a:spcBef>
              <a:spcAft>
                <a:spcPts val="0"/>
              </a:spcAft>
              <a:buNone/>
            </a:pPr>
            <a:r>
              <a:rPr b="1" lang="en" sz="2000">
                <a:solidFill>
                  <a:srgbClr val="000000"/>
                </a:solidFill>
              </a:rPr>
              <a:t>Purpose:</a:t>
            </a:r>
          </a:p>
          <a:p>
            <a:pPr lvl="0" rtl="0">
              <a:spcBef>
                <a:spcPts val="0"/>
              </a:spcBef>
              <a:spcAft>
                <a:spcPts val="0"/>
              </a:spcAft>
              <a:buNone/>
            </a:pPr>
            <a:r>
              <a:rPr lang="en" sz="2000"/>
              <a:t>To provide a great way to communicate between us peers. </a:t>
            </a:r>
          </a:p>
          <a:p>
            <a:pPr lvl="0" rtl="0">
              <a:spcBef>
                <a:spcPts val="0"/>
              </a:spcBef>
              <a:spcAft>
                <a:spcPts val="0"/>
              </a:spcAft>
              <a:buNone/>
            </a:pPr>
            <a:r>
              <a:t/>
            </a:r>
            <a:endParaRPr sz="2000"/>
          </a:p>
          <a:p>
            <a:pPr lvl="0">
              <a:spcBef>
                <a:spcPts val="0"/>
              </a:spcBef>
              <a:spcAft>
                <a:spcPts val="0"/>
              </a:spcAft>
              <a:buNone/>
            </a:pPr>
            <a:r>
              <a:t/>
            </a:r>
            <a:endParaRPr sz="2000"/>
          </a:p>
          <a:p>
            <a:pPr lvl="0">
              <a:spcBef>
                <a:spcPts val="0"/>
              </a:spcBef>
              <a:spcAft>
                <a:spcPts val="0"/>
              </a:spcAft>
              <a:buNone/>
            </a:pPr>
            <a:r>
              <a:rPr b="1" lang="en" sz="2000">
                <a:solidFill>
                  <a:srgbClr val="000000"/>
                </a:solidFill>
              </a:rPr>
              <a:t>Thoughts: 								Rating: </a:t>
            </a:r>
          </a:p>
          <a:p>
            <a:pPr lvl="0" rtl="0">
              <a:spcBef>
                <a:spcPts val="0"/>
              </a:spcBef>
              <a:spcAft>
                <a:spcPts val="0"/>
              </a:spcAft>
              <a:buNone/>
            </a:pPr>
            <a:r>
              <a:rPr lang="en" sz="2000">
                <a:solidFill>
                  <a:srgbClr val="666666"/>
                </a:solidFill>
              </a:rPr>
              <a:t>It was a great way to get in</a:t>
            </a:r>
          </a:p>
          <a:p>
            <a:pPr lvl="0" rtl="0">
              <a:spcBef>
                <a:spcPts val="0"/>
              </a:spcBef>
              <a:spcAft>
                <a:spcPts val="0"/>
              </a:spcAft>
              <a:buNone/>
            </a:pPr>
            <a:r>
              <a:rPr lang="en" sz="2000">
                <a:solidFill>
                  <a:srgbClr val="666666"/>
                </a:solidFill>
              </a:rPr>
              <a:t>touch with everyone.</a:t>
            </a:r>
          </a:p>
          <a:p>
            <a:pPr lvl="0" rtl="0">
              <a:spcBef>
                <a:spcPts val="0"/>
              </a:spcBef>
              <a:buNone/>
            </a:pPr>
            <a:r>
              <a:t/>
            </a:r>
            <a:endParaRPr sz="2000"/>
          </a:p>
        </p:txBody>
      </p:sp>
      <p:sp>
        <p:nvSpPr>
          <p:cNvPr id="225" name="Shape 225"/>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Communication</a:t>
            </a:r>
          </a:p>
        </p:txBody>
      </p:sp>
      <p:pic>
        <p:nvPicPr>
          <p:cNvPr id="226" name="Shape 226"/>
          <p:cNvPicPr preferRelativeResize="0"/>
          <p:nvPr/>
        </p:nvPicPr>
        <p:blipFill>
          <a:blip r:embed="rId3">
            <a:alphaModFix/>
          </a:blip>
          <a:stretch>
            <a:fillRect/>
          </a:stretch>
        </p:blipFill>
        <p:spPr>
          <a:xfrm>
            <a:off x="3496600" y="0"/>
            <a:ext cx="2150806" cy="572699"/>
          </a:xfrm>
          <a:prstGeom prst="rect">
            <a:avLst/>
          </a:prstGeom>
          <a:noFill/>
          <a:ln>
            <a:noFill/>
          </a:ln>
        </p:spPr>
      </p:pic>
      <p:grpSp>
        <p:nvGrpSpPr>
          <p:cNvPr id="227" name="Shape 227"/>
          <p:cNvGrpSpPr/>
          <p:nvPr/>
        </p:nvGrpSpPr>
        <p:grpSpPr>
          <a:xfrm>
            <a:off x="4947098" y="4382018"/>
            <a:ext cx="4196906" cy="572706"/>
            <a:chOff x="1547623" y="4180268"/>
            <a:chExt cx="4196906" cy="572706"/>
          </a:xfrm>
        </p:grpSpPr>
        <p:sp>
          <p:nvSpPr>
            <p:cNvPr id="228" name="Shape 228"/>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Challenges </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buChar char="❖"/>
            </a:pPr>
            <a:r>
              <a:rPr lang="en" sz="2000">
                <a:solidFill>
                  <a:srgbClr val="000000"/>
                </a:solidFill>
              </a:rPr>
              <a:t>Difficult getting started</a:t>
            </a:r>
          </a:p>
          <a:p>
            <a:pPr indent="-355600" lvl="0" marL="457200" rtl="0">
              <a:spcBef>
                <a:spcPts val="0"/>
              </a:spcBef>
              <a:buClr>
                <a:srgbClr val="000000"/>
              </a:buClr>
              <a:buSzPct val="100000"/>
              <a:buChar char="❖"/>
            </a:pPr>
            <a:r>
              <a:rPr lang="en" sz="2000">
                <a:solidFill>
                  <a:srgbClr val="000000"/>
                </a:solidFill>
              </a:rPr>
              <a:t>Mostly new to web design</a:t>
            </a:r>
          </a:p>
          <a:p>
            <a:pPr indent="-355600" lvl="0" marL="457200" rtl="0">
              <a:spcBef>
                <a:spcPts val="0"/>
              </a:spcBef>
              <a:buClr>
                <a:srgbClr val="000000"/>
              </a:buClr>
              <a:buSzPct val="100000"/>
              <a:buChar char="❖"/>
            </a:pPr>
            <a:r>
              <a:rPr lang="en" sz="2000">
                <a:solidFill>
                  <a:srgbClr val="000000"/>
                </a:solidFill>
              </a:rPr>
              <a:t>New languages/frameworks: HTML, CSS, JS, NodeJS, Java, Git, SQL, AngularJS, </a:t>
            </a:r>
          </a:p>
          <a:p>
            <a:pPr indent="-355600" lvl="0" marL="457200" rtl="0">
              <a:spcBef>
                <a:spcPts val="0"/>
              </a:spcBef>
              <a:buClr>
                <a:srgbClr val="000000"/>
              </a:buClr>
              <a:buSzPct val="100000"/>
              <a:buChar char="❖"/>
            </a:pPr>
            <a:r>
              <a:rPr lang="en" sz="2000">
                <a:solidFill>
                  <a:srgbClr val="000000"/>
                </a:solidFill>
              </a:rPr>
              <a:t>Scheduling Conflicts</a:t>
            </a:r>
          </a:p>
          <a:p>
            <a:pPr indent="-355600" lvl="1" marL="914400" rtl="0">
              <a:spcBef>
                <a:spcPts val="0"/>
              </a:spcBef>
              <a:buClr>
                <a:srgbClr val="000000"/>
              </a:buClr>
              <a:buSzPct val="100000"/>
              <a:buChar char="➢"/>
            </a:pPr>
            <a:r>
              <a:rPr lang="en" sz="2000">
                <a:solidFill>
                  <a:srgbClr val="000000"/>
                </a:solidFill>
              </a:rPr>
              <a:t>Unable to meet regularly</a:t>
            </a:r>
          </a:p>
          <a:p>
            <a:pPr indent="-355600" lvl="1" marL="914400" rtl="0">
              <a:spcBef>
                <a:spcPts val="0"/>
              </a:spcBef>
              <a:buClr>
                <a:srgbClr val="000000"/>
              </a:buClr>
              <a:buSzPct val="100000"/>
              <a:buChar char="➢"/>
            </a:pPr>
            <a:r>
              <a:rPr lang="en" sz="2000">
                <a:solidFill>
                  <a:srgbClr val="000000"/>
                </a:solidFill>
              </a:rPr>
              <a:t>Teaching each other</a:t>
            </a:r>
          </a:p>
          <a:p>
            <a:pPr indent="-355600" lvl="0" marL="457200" rtl="0">
              <a:spcBef>
                <a:spcPts val="0"/>
              </a:spcBef>
              <a:buClr>
                <a:srgbClr val="000000"/>
              </a:buClr>
              <a:buSzPct val="100000"/>
              <a:buChar char="❖"/>
            </a:pPr>
            <a:r>
              <a:rPr lang="en" sz="2000">
                <a:solidFill>
                  <a:srgbClr val="000000"/>
                </a:solidFill>
              </a:rPr>
              <a:t>Tasks not being completed by deadline; always behind</a:t>
            </a:r>
          </a:p>
          <a:p>
            <a:pPr indent="-355600" lvl="0" marL="457200" rtl="0">
              <a:spcBef>
                <a:spcPts val="0"/>
              </a:spcBef>
              <a:buClr>
                <a:srgbClr val="000000"/>
              </a:buClr>
              <a:buSzPct val="100000"/>
              <a:buChar char="❖"/>
            </a:pPr>
            <a:r>
              <a:rPr lang="en" sz="2000">
                <a:solidFill>
                  <a:srgbClr val="000000"/>
                </a:solidFill>
              </a:rPr>
              <a:t>I got surgery, was out for 3 weeks, lost a precious organ, location of organ unknown.</a:t>
            </a:r>
          </a:p>
          <a:p>
            <a:pPr lvl="0" rtl="0">
              <a:spcBef>
                <a:spcPts val="0"/>
              </a:spcBef>
              <a:buNone/>
            </a:pPr>
            <a:r>
              <a:t/>
            </a:r>
            <a:endParaRPr sz="2000">
              <a:solidFill>
                <a:srgbClr val="000000"/>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510450" y="2057400"/>
            <a:ext cx="8123100" cy="778800"/>
          </a:xfrm>
          <a:prstGeom prst="rect">
            <a:avLst/>
          </a:prstGeom>
        </p:spPr>
        <p:txBody>
          <a:bodyPr anchorCtr="0" anchor="b" bIns="91425" lIns="91425" rIns="91425" tIns="91425">
            <a:noAutofit/>
          </a:bodyPr>
          <a:lstStyle/>
          <a:p>
            <a:pPr lvl="0" algn="ctr">
              <a:spcBef>
                <a:spcPts val="0"/>
              </a:spcBef>
              <a:buNone/>
            </a:pPr>
            <a:r>
              <a:rPr lang="en" u="sng">
                <a:solidFill>
                  <a:schemeClr val="hlink"/>
                </a:solidFill>
                <a:hlinkClick r:id="rId3"/>
              </a:rPr>
              <a:t>Demo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510450" y="2057400"/>
            <a:ext cx="8123100" cy="778800"/>
          </a:xfrm>
          <a:prstGeom prst="rect">
            <a:avLst/>
          </a:prstGeom>
        </p:spPr>
        <p:txBody>
          <a:bodyPr anchorCtr="0" anchor="b" bIns="91425" lIns="91425" rIns="91425" tIns="91425">
            <a:noAutofit/>
          </a:bodyPr>
          <a:lstStyle/>
          <a:p>
            <a:pPr lvl="0" algn="ctr">
              <a:spcBef>
                <a:spcPts val="0"/>
              </a:spcBef>
              <a:buNone/>
            </a:pPr>
            <a:r>
              <a:rPr lang="en"/>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About the Company</a:t>
            </a:r>
          </a:p>
        </p:txBody>
      </p:sp>
      <p:sp>
        <p:nvSpPr>
          <p:cNvPr id="68" name="Shape 68"/>
          <p:cNvSpPr txBox="1"/>
          <p:nvPr>
            <p:ph idx="1" type="body"/>
          </p:nvPr>
        </p:nvSpPr>
        <p:spPr>
          <a:xfrm>
            <a:off x="311700" y="1422300"/>
            <a:ext cx="8520600" cy="3416400"/>
          </a:xfrm>
          <a:prstGeom prst="rect">
            <a:avLst/>
          </a:prstGeom>
        </p:spPr>
        <p:txBody>
          <a:bodyPr anchorCtr="0" anchor="t" bIns="91425" lIns="91425" rIns="91425" tIns="91425">
            <a:noAutofit/>
          </a:bodyPr>
          <a:lstStyle/>
          <a:p>
            <a:pPr indent="-381000" lvl="0" marL="457200" rtl="0" algn="ctr">
              <a:lnSpc>
                <a:spcPct val="100000"/>
              </a:lnSpc>
              <a:spcBef>
                <a:spcPts val="0"/>
              </a:spcBef>
              <a:spcAft>
                <a:spcPts val="0"/>
              </a:spcAft>
              <a:buSzPct val="100000"/>
              <a:buChar char="➢"/>
            </a:pPr>
            <a:r>
              <a:rPr lang="en" sz="2400"/>
              <a:t>Joel Marquez - CS</a:t>
            </a:r>
          </a:p>
          <a:p>
            <a:pPr indent="-381000" lvl="0" marL="457200" rtl="0" algn="ctr">
              <a:lnSpc>
                <a:spcPct val="100000"/>
              </a:lnSpc>
              <a:spcBef>
                <a:spcPts val="0"/>
              </a:spcBef>
              <a:spcAft>
                <a:spcPts val="0"/>
              </a:spcAft>
              <a:buSzPct val="100000"/>
              <a:buChar char="➢"/>
            </a:pPr>
            <a:r>
              <a:rPr lang="en" sz="2400"/>
              <a:t>Vincent Mahathirash - CS</a:t>
            </a:r>
          </a:p>
          <a:p>
            <a:pPr indent="-381000" lvl="0" marL="457200" rtl="0" algn="ctr">
              <a:lnSpc>
                <a:spcPct val="100000"/>
              </a:lnSpc>
              <a:spcBef>
                <a:spcPts val="0"/>
              </a:spcBef>
              <a:spcAft>
                <a:spcPts val="0"/>
              </a:spcAft>
              <a:buSzPct val="100000"/>
              <a:buChar char="➢"/>
            </a:pPr>
            <a:r>
              <a:rPr lang="en" sz="2400"/>
              <a:t>Jose Núñez - CS</a:t>
            </a:r>
          </a:p>
          <a:p>
            <a:pPr indent="-381000" lvl="0" marL="457200" rtl="0" algn="ctr">
              <a:lnSpc>
                <a:spcPct val="100000"/>
              </a:lnSpc>
              <a:spcBef>
                <a:spcPts val="0"/>
              </a:spcBef>
              <a:spcAft>
                <a:spcPts val="0"/>
              </a:spcAft>
              <a:buSzPct val="100000"/>
              <a:buChar char="➢"/>
            </a:pPr>
            <a:r>
              <a:rPr lang="en" sz="2400"/>
              <a:t>Flor Gordivas - ECE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4258500" cy="572700"/>
          </a:xfrm>
          <a:prstGeom prst="rect">
            <a:avLst/>
          </a:prstGeom>
        </p:spPr>
        <p:txBody>
          <a:bodyPr anchorCtr="0" anchor="t" bIns="91425" lIns="91425" rIns="91425" tIns="91425">
            <a:noAutofit/>
          </a:bodyPr>
          <a:lstStyle/>
          <a:p>
            <a:pPr lvl="0">
              <a:spcBef>
                <a:spcPts val="0"/>
              </a:spcBef>
              <a:buNone/>
            </a:pPr>
            <a:r>
              <a:rPr lang="en"/>
              <a:t>About Flow</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lnSpc>
                <a:spcPct val="100000"/>
              </a:lnSpc>
              <a:spcBef>
                <a:spcPts val="0"/>
              </a:spcBef>
              <a:buClr>
                <a:srgbClr val="000000"/>
              </a:buClr>
              <a:buSzPct val="100000"/>
              <a:buChar char="➢"/>
            </a:pPr>
            <a:r>
              <a:rPr lang="en" sz="2400">
                <a:solidFill>
                  <a:srgbClr val="000000"/>
                </a:solidFill>
              </a:rPr>
              <a:t>Seek to make an improved degree audit method</a:t>
            </a:r>
          </a:p>
          <a:p>
            <a:pPr indent="-381000" lvl="0" marL="457200" rtl="0">
              <a:lnSpc>
                <a:spcPct val="100000"/>
              </a:lnSpc>
              <a:spcBef>
                <a:spcPts val="0"/>
              </a:spcBef>
              <a:spcAft>
                <a:spcPts val="0"/>
              </a:spcAft>
              <a:buClr>
                <a:srgbClr val="000000"/>
              </a:buClr>
              <a:buSzPct val="100000"/>
              <a:buChar char="➢"/>
            </a:pPr>
            <a:r>
              <a:rPr lang="en" sz="2400">
                <a:solidFill>
                  <a:srgbClr val="000000"/>
                </a:solidFill>
              </a:rPr>
              <a:t>Flow-chart visualization of degree demands</a:t>
            </a:r>
          </a:p>
          <a:p>
            <a:pPr indent="-381000" lvl="0" marL="457200">
              <a:spcBef>
                <a:spcPts val="0"/>
              </a:spcBef>
              <a:buClr>
                <a:srgbClr val="000000"/>
              </a:buClr>
              <a:buSzPct val="100000"/>
              <a:buChar char="➢"/>
            </a:pPr>
            <a:r>
              <a:rPr lang="en" sz="2400">
                <a:solidFill>
                  <a:srgbClr val="000000"/>
                </a:solidFill>
              </a:rPr>
              <a:t>Course tracker</a:t>
            </a:r>
          </a:p>
        </p:txBody>
      </p:sp>
      <p:pic>
        <p:nvPicPr>
          <p:cNvPr id="75" name="Shape 75"/>
          <p:cNvPicPr preferRelativeResize="0"/>
          <p:nvPr/>
        </p:nvPicPr>
        <p:blipFill>
          <a:blip r:embed="rId3">
            <a:alphaModFix/>
          </a:blip>
          <a:stretch>
            <a:fillRect/>
          </a:stretch>
        </p:blipFill>
        <p:spPr>
          <a:xfrm>
            <a:off x="3345050" y="2059074"/>
            <a:ext cx="4311250" cy="28717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solidFill>
                  <a:srgbClr val="434343"/>
                </a:solidFill>
              </a:rPr>
              <a:t>A collaboration tool which organizes our project into boards of what’s done and needs to be done</a:t>
            </a:r>
          </a:p>
          <a:p>
            <a:pPr lvl="0" rtl="0">
              <a:spcBef>
                <a:spcPts val="0"/>
              </a:spcBef>
              <a:spcAft>
                <a:spcPts val="0"/>
              </a:spcAft>
              <a:buNone/>
            </a:pPr>
            <a:r>
              <a:t/>
            </a:r>
            <a:endParaRPr sz="2000">
              <a:solidFill>
                <a:srgbClr val="434343"/>
              </a:solidFill>
            </a:endParaRPr>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t>Keeps track of project progress and user story completion</a:t>
            </a:r>
          </a:p>
          <a:p>
            <a:pPr lvl="0" rtl="0">
              <a:spcBef>
                <a:spcPts val="0"/>
              </a:spcBef>
              <a:spcAft>
                <a:spcPts val="0"/>
              </a:spcAft>
              <a:buNone/>
            </a:pPr>
            <a:r>
              <a:rPr lang="en" sz="2000"/>
              <a:t>Organize and break down project milestones on “cards”</a:t>
            </a:r>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Thoughts:								Rating:</a:t>
            </a:r>
          </a:p>
          <a:p>
            <a:pPr lvl="0" rtl="0">
              <a:spcBef>
                <a:spcPts val="0"/>
              </a:spcBef>
              <a:spcAft>
                <a:spcPts val="0"/>
              </a:spcAft>
              <a:buNone/>
            </a:pPr>
            <a:r>
              <a:rPr lang="en" sz="2000"/>
              <a:t>It’s okay</a:t>
            </a:r>
          </a:p>
          <a:p>
            <a:pPr lvl="0" rtl="0">
              <a:spcBef>
                <a:spcPts val="0"/>
              </a:spcBef>
              <a:spcAft>
                <a:spcPts val="0"/>
              </a:spcAft>
              <a:buNone/>
            </a:pPr>
            <a:r>
              <a:t/>
            </a:r>
            <a:endParaRPr sz="2000"/>
          </a:p>
        </p:txBody>
      </p:sp>
      <p:pic>
        <p:nvPicPr>
          <p:cNvPr id="81" name="Shape 81"/>
          <p:cNvPicPr preferRelativeResize="0"/>
          <p:nvPr/>
        </p:nvPicPr>
        <p:blipFill>
          <a:blip r:embed="rId3">
            <a:alphaModFix/>
          </a:blip>
          <a:stretch>
            <a:fillRect/>
          </a:stretch>
        </p:blipFill>
        <p:spPr>
          <a:xfrm>
            <a:off x="3891150" y="8"/>
            <a:ext cx="1361700" cy="851941"/>
          </a:xfrm>
          <a:prstGeom prst="rect">
            <a:avLst/>
          </a:prstGeom>
          <a:noFill/>
          <a:ln>
            <a:noFill/>
          </a:ln>
        </p:spPr>
      </p:pic>
      <p:grpSp>
        <p:nvGrpSpPr>
          <p:cNvPr id="82" name="Shape 82"/>
          <p:cNvGrpSpPr/>
          <p:nvPr/>
        </p:nvGrpSpPr>
        <p:grpSpPr>
          <a:xfrm>
            <a:off x="4947098" y="4382018"/>
            <a:ext cx="4196906" cy="572706"/>
            <a:chOff x="1547623" y="4180268"/>
            <a:chExt cx="4196906" cy="572706"/>
          </a:xfrm>
        </p:grpSpPr>
        <p:sp>
          <p:nvSpPr>
            <p:cNvPr id="83" name="Shape 83"/>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4235840" y="4180274"/>
              <a:ext cx="612600" cy="572700"/>
            </a:xfrm>
            <a:prstGeom prst="star5">
              <a:avLst>
                <a:gd fmla="val 22681" name="adj"/>
                <a:gd fmla="val 105146" name="hf"/>
                <a:gd fmla="val 110557" name="vf"/>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5131929" y="4180268"/>
              <a:ext cx="612600" cy="572700"/>
            </a:xfrm>
            <a:prstGeom prst="star5">
              <a:avLst>
                <a:gd fmla="val 22681" name="adj"/>
                <a:gd fmla="val 105146" name="hf"/>
                <a:gd fmla="val 110557" name="vf"/>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8" name="Shape 88"/>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Project Tracker</a:t>
            </a:r>
          </a:p>
        </p:txBody>
      </p:sp>
      <p:sp>
        <p:nvSpPr>
          <p:cNvPr id="89" name="Shape 89"/>
          <p:cNvSpPr txBox="1"/>
          <p:nvPr>
            <p:ph type="title"/>
          </p:nvPr>
        </p:nvSpPr>
        <p:spPr>
          <a:xfrm>
            <a:off x="311700" y="445025"/>
            <a:ext cx="1361700" cy="572700"/>
          </a:xfrm>
          <a:prstGeom prst="rect">
            <a:avLst/>
          </a:prstGeom>
        </p:spPr>
        <p:txBody>
          <a:bodyPr anchorCtr="0" anchor="t" bIns="91425" lIns="91425" rIns="91425" tIns="91425">
            <a:noAutofit/>
          </a:bodyPr>
          <a:lstStyle/>
          <a:p>
            <a:pPr lvl="0" rtl="0">
              <a:spcBef>
                <a:spcPts val="0"/>
              </a:spcBef>
              <a:buNone/>
            </a:pPr>
            <a:r>
              <a:rPr lang="en"/>
              <a:t>Trello</a:t>
            </a: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3295767" y="0"/>
            <a:ext cx="2552475" cy="946125"/>
          </a:xfrm>
          <a:prstGeom prst="rect">
            <a:avLst/>
          </a:prstGeom>
          <a:noFill/>
          <a:ln>
            <a:noFill/>
          </a:ln>
        </p:spPr>
      </p:pic>
      <p:sp>
        <p:nvSpPr>
          <p:cNvPr id="95" name="Shape 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b="1" lang="en" sz="2000">
                <a:solidFill>
                  <a:srgbClr val="000000"/>
                </a:solidFill>
              </a:rPr>
              <a:t>What is it?</a:t>
            </a:r>
          </a:p>
          <a:p>
            <a:pPr lvl="0" rtl="0">
              <a:spcBef>
                <a:spcPts val="0"/>
              </a:spcBef>
              <a:spcAft>
                <a:spcPts val="0"/>
              </a:spcAft>
              <a:buNone/>
            </a:pPr>
            <a:r>
              <a:rPr lang="en" sz="2000"/>
              <a:t>GitHub is web-based repository using the git version control system</a:t>
            </a:r>
          </a:p>
          <a:p>
            <a:pPr lvl="0" rtl="0">
              <a:spcBef>
                <a:spcPts val="0"/>
              </a:spcBef>
              <a:spcAft>
                <a:spcPts val="0"/>
              </a:spcAft>
              <a:buNone/>
            </a:pPr>
            <a:r>
              <a:rPr lang="en" sz="2000"/>
              <a:t>Has several features for group coding</a:t>
            </a:r>
          </a:p>
          <a:p>
            <a:pPr lvl="0">
              <a:spcBef>
                <a:spcPts val="0"/>
              </a:spcBef>
              <a:spcAft>
                <a:spcPts val="0"/>
              </a:spcAft>
              <a:buNone/>
            </a:pPr>
            <a:r>
              <a:t/>
            </a:r>
            <a:endParaRPr b="1" sz="2000">
              <a:solidFill>
                <a:srgbClr val="000000"/>
              </a:solidFill>
            </a:endParaRPr>
          </a:p>
          <a:p>
            <a:pPr lvl="0">
              <a:spcBef>
                <a:spcPts val="0"/>
              </a:spcBef>
              <a:spcAft>
                <a:spcPts val="0"/>
              </a:spcAft>
              <a:buNone/>
            </a:pPr>
            <a:r>
              <a:rPr b="1" lang="en" sz="2000">
                <a:solidFill>
                  <a:srgbClr val="000000"/>
                </a:solidFill>
              </a:rPr>
              <a:t>Purpose:</a:t>
            </a:r>
          </a:p>
          <a:p>
            <a:pPr lvl="0">
              <a:spcBef>
                <a:spcPts val="0"/>
              </a:spcBef>
              <a:spcAft>
                <a:spcPts val="0"/>
              </a:spcAft>
              <a:buNone/>
            </a:pPr>
            <a:r>
              <a:rPr lang="en" sz="2000"/>
              <a:t>Allows for collaborative code development</a:t>
            </a:r>
          </a:p>
          <a:p>
            <a:pPr lvl="0" rtl="0">
              <a:spcBef>
                <a:spcPts val="0"/>
              </a:spcBef>
              <a:spcAft>
                <a:spcPts val="0"/>
              </a:spcAft>
              <a:buNone/>
            </a:pPr>
            <a:r>
              <a:rPr lang="en" sz="2000"/>
              <a:t>Keep track of user contributions</a:t>
            </a:r>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Thoughts: 								Rating: </a:t>
            </a:r>
          </a:p>
          <a:p>
            <a:pPr lvl="0" rtl="0">
              <a:spcBef>
                <a:spcPts val="0"/>
              </a:spcBef>
              <a:spcAft>
                <a:spcPts val="0"/>
              </a:spcAft>
              <a:buNone/>
            </a:pPr>
            <a:r>
              <a:rPr lang="en" sz="2000"/>
              <a:t>Not only indispensable, but required.</a:t>
            </a:r>
          </a:p>
        </p:txBody>
      </p:sp>
      <p:sp>
        <p:nvSpPr>
          <p:cNvPr id="96" name="Shape 96"/>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VCS Repository</a:t>
            </a:r>
          </a:p>
        </p:txBody>
      </p:sp>
      <p:sp>
        <p:nvSpPr>
          <p:cNvPr id="97" name="Shape 97"/>
          <p:cNvSpPr txBox="1"/>
          <p:nvPr>
            <p:ph type="title"/>
          </p:nvPr>
        </p:nvSpPr>
        <p:spPr>
          <a:xfrm>
            <a:off x="311700" y="445025"/>
            <a:ext cx="1646100" cy="572700"/>
          </a:xfrm>
          <a:prstGeom prst="rect">
            <a:avLst/>
          </a:prstGeom>
        </p:spPr>
        <p:txBody>
          <a:bodyPr anchorCtr="0" anchor="t" bIns="91425" lIns="91425" rIns="91425" tIns="91425">
            <a:noAutofit/>
          </a:bodyPr>
          <a:lstStyle/>
          <a:p>
            <a:pPr lvl="0" rtl="0">
              <a:spcBef>
                <a:spcPts val="0"/>
              </a:spcBef>
              <a:buNone/>
            </a:pPr>
            <a:r>
              <a:rPr lang="en"/>
              <a:t>GitHub </a:t>
            </a:r>
          </a:p>
        </p:txBody>
      </p:sp>
      <p:grpSp>
        <p:nvGrpSpPr>
          <p:cNvPr id="98" name="Shape 98"/>
          <p:cNvGrpSpPr/>
          <p:nvPr/>
        </p:nvGrpSpPr>
        <p:grpSpPr>
          <a:xfrm>
            <a:off x="4947098" y="4382018"/>
            <a:ext cx="4196906" cy="572706"/>
            <a:chOff x="1547623" y="4180268"/>
            <a:chExt cx="4196906" cy="572706"/>
          </a:xfrm>
        </p:grpSpPr>
        <p:sp>
          <p:nvSpPr>
            <p:cNvPr id="99" name="Shape 99"/>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3822087" y="0"/>
            <a:ext cx="1499825" cy="836399"/>
          </a:xfrm>
          <a:prstGeom prst="rect">
            <a:avLst/>
          </a:prstGeom>
          <a:noFill/>
          <a:ln>
            <a:noFill/>
          </a:ln>
        </p:spPr>
      </p:pic>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t>Link user stories on Trello to the issue tracker on Github and Automatically updates</a:t>
            </a:r>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solidFill>
                  <a:srgbClr val="434343"/>
                </a:solidFill>
              </a:rPr>
              <a:t>Keeps our project managing apps consistent</a:t>
            </a:r>
          </a:p>
          <a:p>
            <a:pPr lvl="0" rtl="0">
              <a:spcBef>
                <a:spcPts val="0"/>
              </a:spcBef>
              <a:spcAft>
                <a:spcPts val="0"/>
              </a:spcAft>
              <a:buNone/>
            </a:pPr>
            <a:r>
              <a:rPr lang="en" sz="2000">
                <a:solidFill>
                  <a:srgbClr val="434343"/>
                </a:solidFill>
              </a:rPr>
              <a:t>Makes project management more efficient </a:t>
            </a:r>
          </a:p>
          <a:p>
            <a:pPr lvl="0" rtl="0">
              <a:spcBef>
                <a:spcPts val="0"/>
              </a:spcBef>
              <a:spcAft>
                <a:spcPts val="0"/>
              </a:spcAft>
              <a:buNone/>
            </a:pPr>
            <a:r>
              <a:t/>
            </a:r>
            <a:endParaRPr sz="2000"/>
          </a:p>
          <a:p>
            <a:pPr lvl="0">
              <a:spcBef>
                <a:spcPts val="0"/>
              </a:spcBef>
              <a:spcAft>
                <a:spcPts val="0"/>
              </a:spcAft>
              <a:buNone/>
            </a:pPr>
            <a:r>
              <a:rPr b="1" lang="en" sz="2000">
                <a:solidFill>
                  <a:srgbClr val="000000"/>
                </a:solidFill>
              </a:rPr>
              <a:t>Thoughts:</a:t>
            </a:r>
            <a:r>
              <a:rPr lang="en" sz="2000">
                <a:solidFill>
                  <a:srgbClr val="000000"/>
                </a:solidFill>
              </a:rPr>
              <a:t>								</a:t>
            </a:r>
            <a:r>
              <a:rPr b="1" lang="en" sz="2000">
                <a:solidFill>
                  <a:srgbClr val="000000"/>
                </a:solidFill>
              </a:rPr>
              <a:t>Rating: </a:t>
            </a:r>
          </a:p>
          <a:p>
            <a:pPr lvl="0" rtl="0">
              <a:spcBef>
                <a:spcPts val="0"/>
              </a:spcBef>
              <a:spcAft>
                <a:spcPts val="0"/>
              </a:spcAft>
              <a:buNone/>
            </a:pPr>
            <a:r>
              <a:rPr lang="en" sz="2000">
                <a:solidFill>
                  <a:srgbClr val="666666"/>
                </a:solidFill>
              </a:rPr>
              <a:t>Not useful, never use again.</a:t>
            </a:r>
          </a:p>
          <a:p>
            <a:pPr lvl="0" rtl="0">
              <a:spcBef>
                <a:spcPts val="0"/>
              </a:spcBef>
              <a:spcAft>
                <a:spcPts val="0"/>
              </a:spcAft>
              <a:buNone/>
            </a:pPr>
            <a:r>
              <a:t/>
            </a:r>
            <a:endParaRPr sz="2000"/>
          </a:p>
          <a:p>
            <a:pPr lvl="0" rtl="0">
              <a:spcBef>
                <a:spcPts val="0"/>
              </a:spcBef>
              <a:spcAft>
                <a:spcPts val="0"/>
              </a:spcAft>
              <a:buNone/>
            </a:pPr>
            <a:r>
              <a:t/>
            </a:r>
            <a:endParaRPr sz="2000"/>
          </a:p>
        </p:txBody>
      </p:sp>
      <p:sp>
        <p:nvSpPr>
          <p:cNvPr id="110" name="Shape 110"/>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Linker</a:t>
            </a:r>
          </a:p>
        </p:txBody>
      </p:sp>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Gitlo</a:t>
            </a:r>
          </a:p>
        </p:txBody>
      </p:sp>
      <p:grpSp>
        <p:nvGrpSpPr>
          <p:cNvPr id="112" name="Shape 112"/>
          <p:cNvGrpSpPr/>
          <p:nvPr/>
        </p:nvGrpSpPr>
        <p:grpSpPr>
          <a:xfrm>
            <a:off x="4947098" y="4382018"/>
            <a:ext cx="4196906" cy="572706"/>
            <a:chOff x="1547623" y="4180268"/>
            <a:chExt cx="4196906" cy="572706"/>
          </a:xfrm>
        </p:grpSpPr>
        <p:sp>
          <p:nvSpPr>
            <p:cNvPr id="113" name="Shape 113"/>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3339779" y="4180274"/>
              <a:ext cx="612600" cy="572700"/>
            </a:xfrm>
            <a:prstGeom prst="star5">
              <a:avLst>
                <a:gd fmla="val 22681" name="adj"/>
                <a:gd fmla="val 105146" name="hf"/>
                <a:gd fmla="val 110557" name="vf"/>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4235840" y="4180274"/>
              <a:ext cx="612600" cy="572700"/>
            </a:xfrm>
            <a:prstGeom prst="star5">
              <a:avLst>
                <a:gd fmla="val 22681" name="adj"/>
                <a:gd fmla="val 105146" name="hf"/>
                <a:gd fmla="val 110557" name="vf"/>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5131929" y="4180268"/>
              <a:ext cx="612600" cy="572700"/>
            </a:xfrm>
            <a:prstGeom prst="star5">
              <a:avLst>
                <a:gd fmla="val 22681" name="adj"/>
                <a:gd fmla="val 105146" name="hf"/>
                <a:gd fmla="val 110557" name="vf"/>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Brackets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solidFill>
                  <a:srgbClr val="666666"/>
                </a:solidFill>
              </a:rPr>
              <a:t>An open source text editor written in HTML, CSS, and Javascript geared towards front-end web development.</a:t>
            </a:r>
          </a:p>
          <a:p>
            <a:pPr lvl="0" rtl="0">
              <a:spcBef>
                <a:spcPts val="0"/>
              </a:spcBef>
              <a:spcAft>
                <a:spcPts val="0"/>
              </a:spcAft>
              <a:buNone/>
            </a:pPr>
            <a:r>
              <a:t/>
            </a:r>
            <a:endParaRPr sz="2000">
              <a:solidFill>
                <a:srgbClr val="666666"/>
              </a:solidFill>
            </a:endParaRPr>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solidFill>
                  <a:srgbClr val="666666"/>
                </a:solidFill>
              </a:rPr>
              <a:t>Allows us to edit the look of the website and see the changes in real time.</a:t>
            </a:r>
          </a:p>
          <a:p>
            <a:pPr lvl="0" rtl="0">
              <a:spcBef>
                <a:spcPts val="0"/>
              </a:spcBef>
              <a:spcAft>
                <a:spcPts val="0"/>
              </a:spcAft>
              <a:buNone/>
            </a:pPr>
            <a:r>
              <a:t/>
            </a:r>
            <a:endParaRPr sz="2000"/>
          </a:p>
          <a:p>
            <a:pPr lvl="0" rtl="0">
              <a:spcBef>
                <a:spcPts val="0"/>
              </a:spcBef>
              <a:spcAft>
                <a:spcPts val="0"/>
              </a:spcAft>
              <a:buNone/>
            </a:pPr>
            <a:r>
              <a:t/>
            </a:r>
            <a:endParaRPr sz="2000"/>
          </a:p>
          <a:p>
            <a:pPr lvl="0" rtl="0">
              <a:spcBef>
                <a:spcPts val="0"/>
              </a:spcBef>
              <a:spcAft>
                <a:spcPts val="0"/>
              </a:spcAft>
              <a:buNone/>
            </a:pPr>
            <a:r>
              <a:rPr b="1" lang="en" sz="2000">
                <a:solidFill>
                  <a:srgbClr val="000000"/>
                </a:solidFill>
              </a:rPr>
              <a:t>Thoughts:								Rating:</a:t>
            </a:r>
            <a:r>
              <a:rPr lang="en" sz="2000">
                <a:solidFill>
                  <a:srgbClr val="000000"/>
                </a:solidFill>
              </a:rPr>
              <a:t> </a:t>
            </a:r>
          </a:p>
          <a:p>
            <a:pPr lvl="0" rtl="0">
              <a:spcBef>
                <a:spcPts val="0"/>
              </a:spcBef>
              <a:spcAft>
                <a:spcPts val="0"/>
              </a:spcAft>
              <a:buNone/>
            </a:pPr>
            <a:r>
              <a:rPr lang="en" sz="2000"/>
              <a:t>Extremely useful, lightweight</a:t>
            </a:r>
          </a:p>
        </p:txBody>
      </p:sp>
      <p:sp>
        <p:nvSpPr>
          <p:cNvPr id="124" name="Shape 124"/>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IDE</a:t>
            </a:r>
          </a:p>
        </p:txBody>
      </p:sp>
      <p:grpSp>
        <p:nvGrpSpPr>
          <p:cNvPr id="125" name="Shape 125"/>
          <p:cNvGrpSpPr/>
          <p:nvPr/>
        </p:nvGrpSpPr>
        <p:grpSpPr>
          <a:xfrm>
            <a:off x="4947098" y="4382018"/>
            <a:ext cx="4196906" cy="572706"/>
            <a:chOff x="1547623" y="4180268"/>
            <a:chExt cx="4196906" cy="572706"/>
          </a:xfrm>
        </p:grpSpPr>
        <p:sp>
          <p:nvSpPr>
            <p:cNvPr id="126" name="Shape 126"/>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131" name="Shape 131"/>
          <p:cNvPicPr preferRelativeResize="0"/>
          <p:nvPr/>
        </p:nvPicPr>
        <p:blipFill rotWithShape="1">
          <a:blip r:embed="rId3">
            <a:alphaModFix/>
          </a:blip>
          <a:srcRect b="-2910" l="0" r="0" t="2910"/>
          <a:stretch/>
        </p:blipFill>
        <p:spPr>
          <a:xfrm>
            <a:off x="3995750" y="48962"/>
            <a:ext cx="1152475" cy="11524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Node.js</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t>Cross-platform runtime environment</a:t>
            </a:r>
          </a:p>
          <a:p>
            <a:pPr lvl="0" rtl="0">
              <a:spcBef>
                <a:spcPts val="0"/>
              </a:spcBef>
              <a:spcAft>
                <a:spcPts val="0"/>
              </a:spcAft>
              <a:buNone/>
            </a:pPr>
            <a:r>
              <a:rPr lang="en" sz="2000"/>
              <a:t>Open source</a:t>
            </a:r>
          </a:p>
          <a:p>
            <a:pPr lvl="0">
              <a:spcBef>
                <a:spcPts val="0"/>
              </a:spcBef>
              <a:spcAft>
                <a:spcPts val="0"/>
              </a:spcAft>
              <a:buNone/>
            </a:pPr>
            <a:r>
              <a:t/>
            </a:r>
            <a:endParaRPr sz="2000">
              <a:solidFill>
                <a:srgbClr val="000000"/>
              </a:solidFill>
            </a:endParaRPr>
          </a:p>
          <a:p>
            <a:pPr lvl="0">
              <a:spcBef>
                <a:spcPts val="0"/>
              </a:spcBef>
              <a:spcAft>
                <a:spcPts val="0"/>
              </a:spcAft>
              <a:buNone/>
            </a:pPr>
            <a:r>
              <a:rPr b="1" lang="en" sz="2000">
                <a:solidFill>
                  <a:srgbClr val="000000"/>
                </a:solidFill>
              </a:rPr>
              <a:t>Purpose:</a:t>
            </a:r>
          </a:p>
          <a:p>
            <a:pPr lvl="0" rtl="0">
              <a:spcBef>
                <a:spcPts val="0"/>
              </a:spcBef>
              <a:spcAft>
                <a:spcPts val="0"/>
              </a:spcAft>
              <a:buNone/>
            </a:pPr>
            <a:r>
              <a:rPr lang="en" sz="2000"/>
              <a:t>Used to develop the server side of our web application</a:t>
            </a:r>
          </a:p>
          <a:p>
            <a:pPr indent="-355600" lvl="0" marL="914400" rtl="0">
              <a:spcBef>
                <a:spcPts val="0"/>
              </a:spcBef>
              <a:spcAft>
                <a:spcPts val="0"/>
              </a:spcAft>
              <a:buSzPct val="100000"/>
              <a:buChar char="➢"/>
            </a:pPr>
            <a:r>
              <a:rPr lang="en" sz="2000"/>
              <a:t>Routes</a:t>
            </a:r>
          </a:p>
          <a:p>
            <a:pPr indent="-355600" lvl="0" marL="914400" rtl="0">
              <a:spcBef>
                <a:spcPts val="0"/>
              </a:spcBef>
              <a:spcAft>
                <a:spcPts val="0"/>
              </a:spcAft>
              <a:buSzPct val="100000"/>
              <a:buChar char="➢"/>
            </a:pPr>
            <a:r>
              <a:rPr lang="en" sz="2000"/>
              <a:t>Authentication</a:t>
            </a:r>
          </a:p>
          <a:p>
            <a:pPr lvl="0" rtl="0">
              <a:spcBef>
                <a:spcPts val="0"/>
              </a:spcBef>
              <a:spcAft>
                <a:spcPts val="0"/>
              </a:spcAft>
              <a:buNone/>
            </a:pPr>
            <a:r>
              <a:rPr b="1" lang="en" sz="2000">
                <a:solidFill>
                  <a:srgbClr val="000000"/>
                </a:solidFill>
              </a:rPr>
              <a:t>Thoughts:								Rating:</a:t>
            </a:r>
            <a:r>
              <a:rPr lang="en" sz="2000">
                <a:solidFill>
                  <a:srgbClr val="000000"/>
                </a:solidFill>
              </a:rPr>
              <a:t> </a:t>
            </a:r>
          </a:p>
          <a:p>
            <a:pPr lvl="0" rtl="0">
              <a:spcBef>
                <a:spcPts val="0"/>
              </a:spcBef>
              <a:spcAft>
                <a:spcPts val="0"/>
              </a:spcAft>
              <a:buNone/>
            </a:pPr>
            <a:r>
              <a:rPr lang="en" sz="2000"/>
              <a:t>Less code, smaller learning curve</a:t>
            </a:r>
          </a:p>
          <a:p>
            <a:pPr lvl="0" rtl="0">
              <a:spcBef>
                <a:spcPts val="0"/>
              </a:spcBef>
              <a:spcAft>
                <a:spcPts val="0"/>
              </a:spcAft>
              <a:buNone/>
            </a:pPr>
            <a:r>
              <a:rPr lang="en" sz="2000"/>
              <a:t>than PHP</a:t>
            </a:r>
          </a:p>
        </p:txBody>
      </p:sp>
      <p:sp>
        <p:nvSpPr>
          <p:cNvPr id="138" name="Shape 138"/>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Framework</a:t>
            </a:r>
          </a:p>
        </p:txBody>
      </p:sp>
      <p:grpSp>
        <p:nvGrpSpPr>
          <p:cNvPr id="139" name="Shape 139"/>
          <p:cNvGrpSpPr/>
          <p:nvPr/>
        </p:nvGrpSpPr>
        <p:grpSpPr>
          <a:xfrm>
            <a:off x="3808950" y="0"/>
            <a:ext cx="1526100" cy="693000"/>
            <a:chOff x="3809100" y="0"/>
            <a:chExt cx="1526100" cy="693000"/>
          </a:xfrm>
        </p:grpSpPr>
        <p:sp>
          <p:nvSpPr>
            <p:cNvPr id="140" name="Shape 140"/>
            <p:cNvSpPr/>
            <p:nvPr/>
          </p:nvSpPr>
          <p:spPr>
            <a:xfrm>
              <a:off x="3809100" y="0"/>
              <a:ext cx="1526100" cy="693000"/>
            </a:xfrm>
            <a:prstGeom prst="rect">
              <a:avLst/>
            </a:prstGeom>
            <a:solidFill>
              <a:srgbClr val="43434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41" name="Shape 141"/>
            <p:cNvPicPr preferRelativeResize="0"/>
            <p:nvPr/>
          </p:nvPicPr>
          <p:blipFill>
            <a:blip r:embed="rId3">
              <a:alphaModFix/>
            </a:blip>
            <a:stretch>
              <a:fillRect/>
            </a:stretch>
          </p:blipFill>
          <p:spPr>
            <a:xfrm>
              <a:off x="4006512" y="0"/>
              <a:ext cx="1131279" cy="692999"/>
            </a:xfrm>
            <a:prstGeom prst="rect">
              <a:avLst/>
            </a:prstGeom>
            <a:noFill/>
            <a:ln>
              <a:noFill/>
            </a:ln>
          </p:spPr>
        </p:pic>
      </p:grpSp>
      <p:grpSp>
        <p:nvGrpSpPr>
          <p:cNvPr id="142" name="Shape 142"/>
          <p:cNvGrpSpPr/>
          <p:nvPr/>
        </p:nvGrpSpPr>
        <p:grpSpPr>
          <a:xfrm>
            <a:off x="4947098" y="4382018"/>
            <a:ext cx="4196906" cy="572706"/>
            <a:chOff x="1547623" y="4180268"/>
            <a:chExt cx="4196906" cy="572706"/>
          </a:xfrm>
        </p:grpSpPr>
        <p:sp>
          <p:nvSpPr>
            <p:cNvPr id="143" name="Shape 143"/>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AngularJS</a:t>
            </a:r>
          </a:p>
        </p:txBody>
      </p:sp>
      <p:pic>
        <p:nvPicPr>
          <p:cNvPr id="153" name="Shape 153"/>
          <p:cNvPicPr preferRelativeResize="0"/>
          <p:nvPr/>
        </p:nvPicPr>
        <p:blipFill>
          <a:blip r:embed="rId3">
            <a:alphaModFix/>
          </a:blip>
          <a:stretch>
            <a:fillRect/>
          </a:stretch>
        </p:blipFill>
        <p:spPr>
          <a:xfrm>
            <a:off x="3423712" y="0"/>
            <a:ext cx="2296575" cy="647600"/>
          </a:xfrm>
          <a:prstGeom prst="rect">
            <a:avLst/>
          </a:prstGeom>
          <a:noFill/>
          <a:ln>
            <a:noFill/>
          </a:ln>
        </p:spPr>
      </p:pic>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b="1" lang="en" sz="2000">
                <a:solidFill>
                  <a:srgbClr val="000000"/>
                </a:solidFill>
              </a:rPr>
              <a:t>What is it?</a:t>
            </a:r>
          </a:p>
          <a:p>
            <a:pPr lvl="0" rtl="0">
              <a:spcBef>
                <a:spcPts val="0"/>
              </a:spcBef>
              <a:spcAft>
                <a:spcPts val="0"/>
              </a:spcAft>
              <a:buNone/>
            </a:pPr>
            <a:r>
              <a:rPr lang="en" sz="2000"/>
              <a:t>AngularJS is a structural framework for dynamic web apps</a:t>
            </a:r>
          </a:p>
          <a:p>
            <a:pPr lvl="0" rtl="0">
              <a:spcBef>
                <a:spcPts val="0"/>
              </a:spcBef>
              <a:spcAft>
                <a:spcPts val="0"/>
              </a:spcAft>
              <a:buNone/>
            </a:pPr>
            <a:r>
              <a:rPr lang="en" sz="2000"/>
              <a:t>Can use HTML as template</a:t>
            </a:r>
          </a:p>
          <a:p>
            <a:pPr lvl="0">
              <a:spcBef>
                <a:spcPts val="0"/>
              </a:spcBef>
              <a:spcAft>
                <a:spcPts val="0"/>
              </a:spcAft>
              <a:buNone/>
            </a:pPr>
            <a:r>
              <a:t/>
            </a:r>
            <a:endParaRPr sz="2000"/>
          </a:p>
          <a:p>
            <a:pPr lvl="0" rtl="0">
              <a:spcBef>
                <a:spcPts val="0"/>
              </a:spcBef>
              <a:spcAft>
                <a:spcPts val="0"/>
              </a:spcAft>
              <a:buNone/>
            </a:pPr>
            <a:r>
              <a:rPr b="1" lang="en" sz="2000">
                <a:solidFill>
                  <a:srgbClr val="000000"/>
                </a:solidFill>
              </a:rPr>
              <a:t>Purpose:</a:t>
            </a:r>
          </a:p>
          <a:p>
            <a:pPr lvl="0" rtl="0">
              <a:spcBef>
                <a:spcPts val="0"/>
              </a:spcBef>
              <a:spcAft>
                <a:spcPts val="0"/>
              </a:spcAft>
              <a:buNone/>
            </a:pPr>
            <a:r>
              <a:rPr lang="en" sz="2000"/>
              <a:t>Develop the client-side portion of our application. We used this to create all of the partial html pages on our site as well as to create controllers to handle all the logic of our application.</a:t>
            </a:r>
          </a:p>
          <a:p>
            <a:pPr lvl="0" rtl="0">
              <a:spcBef>
                <a:spcPts val="0"/>
              </a:spcBef>
              <a:spcAft>
                <a:spcPts val="0"/>
              </a:spcAft>
              <a:buNone/>
            </a:pPr>
            <a:r>
              <a:rPr b="1" lang="en" sz="2000">
                <a:solidFill>
                  <a:srgbClr val="000000"/>
                </a:solidFill>
              </a:rPr>
              <a:t>Thoughts:								Rating:</a:t>
            </a:r>
            <a:r>
              <a:rPr lang="en" sz="2000">
                <a:solidFill>
                  <a:srgbClr val="000000"/>
                </a:solidFill>
              </a:rPr>
              <a:t> </a:t>
            </a:r>
          </a:p>
          <a:p>
            <a:pPr lvl="0" rtl="0">
              <a:spcBef>
                <a:spcPts val="0"/>
              </a:spcBef>
              <a:spcAft>
                <a:spcPts val="0"/>
              </a:spcAft>
              <a:buNone/>
            </a:pPr>
            <a:r>
              <a:rPr lang="en" sz="2000"/>
              <a:t>Very useful. Would definitely use again!</a:t>
            </a:r>
          </a:p>
        </p:txBody>
      </p:sp>
      <p:sp>
        <p:nvSpPr>
          <p:cNvPr id="155" name="Shape 155"/>
          <p:cNvSpPr/>
          <p:nvPr/>
        </p:nvSpPr>
        <p:spPr>
          <a:xfrm>
            <a:off x="0" y="48975"/>
            <a:ext cx="1770600" cy="261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Framework</a:t>
            </a:r>
          </a:p>
        </p:txBody>
      </p:sp>
      <p:grpSp>
        <p:nvGrpSpPr>
          <p:cNvPr id="156" name="Shape 156"/>
          <p:cNvGrpSpPr/>
          <p:nvPr/>
        </p:nvGrpSpPr>
        <p:grpSpPr>
          <a:xfrm>
            <a:off x="4947098" y="4382018"/>
            <a:ext cx="4196906" cy="572706"/>
            <a:chOff x="1547623" y="4180268"/>
            <a:chExt cx="4196906" cy="572706"/>
          </a:xfrm>
        </p:grpSpPr>
        <p:sp>
          <p:nvSpPr>
            <p:cNvPr id="157" name="Shape 157"/>
            <p:cNvSpPr/>
            <p:nvPr/>
          </p:nvSpPr>
          <p:spPr>
            <a:xfrm>
              <a:off x="1547623"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2443704"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3339779"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4235840" y="4180274"/>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131929" y="4180268"/>
              <a:ext cx="612600" cy="572700"/>
            </a:xfrm>
            <a:prstGeom prst="star5">
              <a:avLst>
                <a:gd fmla="val 22681" name="adj"/>
                <a:gd fmla="val 105146" name="hf"/>
                <a:gd fmla="val 110557"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