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87" r:id="rId2"/>
    <p:sldId id="288" r:id="rId3"/>
    <p:sldId id="289" r:id="rId4"/>
    <p:sldId id="290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291" r:id="rId14"/>
    <p:sldId id="292" r:id="rId15"/>
    <p:sldId id="301" r:id="rId16"/>
    <p:sldId id="302" r:id="rId17"/>
    <p:sldId id="303" r:id="rId18"/>
    <p:sldId id="304" r:id="rId19"/>
    <p:sldId id="306" r:id="rId20"/>
    <p:sldId id="307" r:id="rId21"/>
    <p:sldId id="305" r:id="rId22"/>
    <p:sldId id="308" r:id="rId23"/>
    <p:sldId id="309" r:id="rId24"/>
    <p:sldId id="310" r:id="rId25"/>
    <p:sldId id="311" r:id="rId26"/>
    <p:sldId id="312" r:id="rId27"/>
    <p:sldId id="31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0" autoAdjust="0"/>
    <p:restoredTop sz="94680"/>
  </p:normalViewPr>
  <p:slideViewPr>
    <p:cSldViewPr snapToGrid="0" snapToObjects="1">
      <p:cViewPr varScale="1">
        <p:scale>
          <a:sx n="108" d="100"/>
          <a:sy n="108" d="100"/>
        </p:scale>
        <p:origin x="1770" y="102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873FC-CED5-4733-8DD2-FA5E0213754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DD714-947C-49E2-A7C6-0EC454B3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5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9DCAC8C7-80DE-45F7-8D2C-14BCE817BC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92" b="89967" l="7795" r="95501">
                        <a14:foregroundMark x1="95627" y1="46748" x2="95627" y2="46748"/>
                        <a14:foregroundMark x1="69011" y1="77288" x2="70469" y2="77288"/>
                        <a14:foregroundMark x1="59632" y1="77288" x2="60837" y2="76847"/>
                        <a14:foregroundMark x1="54373" y1="78831" x2="54373" y2="80926"/>
                        <a14:foregroundMark x1="39544" y1="78501" x2="39163" y2="82249"/>
                        <a14:foregroundMark x1="33650" y1="81477" x2="34411" y2="81257"/>
                        <a14:foregroundMark x1="25856" y1="79713" x2="25856" y2="79713"/>
                        <a14:foregroundMark x1="18188" y1="78280" x2="18188" y2="78280"/>
                        <a14:foregroundMark x1="8302" y1="77619" x2="8302" y2="77619"/>
                        <a14:foregroundMark x1="7858" y1="68688" x2="7858" y2="68688"/>
                        <a14:foregroundMark x1="20406" y1="9592" x2="20406" y2="9592"/>
                        <a14:foregroundMark x1="15526" y1="57663" x2="15526" y2="57663"/>
                        <a14:foregroundMark x1="15906" y1="61191" x2="15906" y2="61191"/>
                        <a14:foregroundMark x1="17110" y1="61191" x2="17110" y2="61191"/>
                        <a14:foregroundMark x1="14829" y1="62955" x2="15399" y2="61963"/>
                        <a14:backgroundMark x1="17934" y1="12569" x2="17934" y2="12569"/>
                        <a14:backgroundMark x1="17237" y1="17641" x2="17237" y2="17641"/>
                        <a14:backgroundMark x1="23701" y1="27784" x2="23701" y2="27784"/>
                        <a14:backgroundMark x1="37959" y1="36053" x2="37959" y2="36053"/>
                        <a14:backgroundMark x1="39987" y1="32084" x2="39987" y2="32084"/>
                        <a14:backgroundMark x1="37452" y1="33076" x2="37452" y2="33076"/>
                        <a14:backgroundMark x1="16477" y1="57883" x2="16477" y2="57883"/>
                        <a14:backgroundMark x1="15779" y1="63286" x2="15779" y2="63286"/>
                      </a14:backgroundRemoval>
                    </a14:imgEffect>
                  </a14:imgLayer>
                </a14:imgProps>
              </a:ext>
            </a:extLst>
          </a:blip>
          <a:srcRect l="7363" t="7527" b="11841"/>
          <a:stretch/>
        </p:blipFill>
        <p:spPr>
          <a:xfrm>
            <a:off x="3850104" y="1380065"/>
            <a:ext cx="4871557" cy="243717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3150591-0579-4DB5-A3B2-13EA7BCA8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[Presentation Title]</a:t>
            </a:r>
          </a:p>
          <a:p>
            <a:r>
              <a:rPr lang="en-US" dirty="0">
                <a:solidFill>
                  <a:schemeClr val="bg1"/>
                </a:solidFill>
              </a:rPr>
              <a:t>[Author - Date]</a:t>
            </a:r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1FE4785-F4D9-47BA-B467-2E97BB9DC1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11666" y="1238403"/>
            <a:ext cx="8782705" cy="48880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First level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Second level</a:t>
            </a:r>
          </a:p>
          <a:p>
            <a:pPr marL="114300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797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668" y="1456269"/>
            <a:ext cx="4224866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800" y="1456269"/>
            <a:ext cx="4106333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6138333" cy="991352"/>
          </a:xfrm>
          <a:prstGeom prst="rect">
            <a:avLst/>
          </a:prstGeom>
          <a:noFill/>
        </p:spPr>
        <p:txBody>
          <a:bodyPr vert="horz" lIns="27432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490133"/>
            <a:ext cx="8847667" cy="4707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850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50" r:id="rId2"/>
    <p:sldLayoutId id="2147483652" r:id="rId3"/>
  </p:sldLayoutIdLst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LnPwxZdW4Y" TargetMode="External"/><Relationship Id="rId2" Type="http://schemas.openxmlformats.org/officeDocument/2006/relationships/hyperlink" Target="https://www.youtube.com/watch?v=jcYaWFhV8oY&amp;list=PL_c9BZzLwBRJVJsIfe97ey45V4LP_HXiG&amp;index=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8B27245-1D6D-4FFD-A8E0-1756B74E6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Embedded Programming Guide</a:t>
            </a:r>
          </a:p>
          <a:p>
            <a:r>
              <a:rPr lang="en-US" dirty="0"/>
              <a:t>Andrew Hellrigel – Nov. 11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7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B38E-839D-42C6-A653-8B038071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inheritance and polymorphism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ACCE-9C6C-4206-A121-9CBB8DE6BF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Classes can inherit from other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They will inherit the member variables and member functions from the base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Animal class</a:t>
            </a:r>
          </a:p>
          <a:p>
            <a:pPr marL="69265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make_sound</a:t>
            </a:r>
            <a:r>
              <a:rPr lang="en-US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Dog class</a:t>
            </a:r>
          </a:p>
          <a:p>
            <a:r>
              <a:rPr lang="en-US" sz="2000" dirty="0"/>
              <a:t>Dog rufus;</a:t>
            </a:r>
          </a:p>
          <a:p>
            <a:r>
              <a:rPr lang="en-US" sz="2000" dirty="0" err="1"/>
              <a:t>rufus.make_sound</a:t>
            </a:r>
            <a:r>
              <a:rPr lang="en-US" sz="2000" dirty="0"/>
              <a:t>();</a:t>
            </a:r>
          </a:p>
          <a:p>
            <a:r>
              <a:rPr lang="en-US" sz="2000" dirty="0"/>
              <a:t>&gt;&gt; “woof!”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Cat class</a:t>
            </a:r>
          </a:p>
          <a:p>
            <a:r>
              <a:rPr lang="en-US" sz="2000" dirty="0"/>
              <a:t>Cat </a:t>
            </a:r>
            <a:r>
              <a:rPr lang="en-US" sz="2000" dirty="0" err="1"/>
              <a:t>leyla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leyla.make_sound</a:t>
            </a:r>
            <a:r>
              <a:rPr lang="en-US" sz="2000" dirty="0"/>
              <a:t>();</a:t>
            </a:r>
          </a:p>
          <a:p>
            <a:r>
              <a:rPr lang="en-US" sz="2000" dirty="0"/>
              <a:t>&gt;&gt; “meow”</a:t>
            </a:r>
          </a:p>
        </p:txBody>
      </p:sp>
      <p:pic>
        <p:nvPicPr>
          <p:cNvPr id="8194" name="Picture 2" descr="Object Oriented Programming in C++ - GeeksforGeeks">
            <a:extLst>
              <a:ext uri="{FF2B5EF4-FFF2-40B4-BE49-F238E27FC236}">
                <a16:creationId xmlns:a16="http://schemas.microsoft.com/office/drawing/2014/main" id="{696E23FF-4676-45D8-BBE2-D88A72A1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28" y="2858227"/>
            <a:ext cx="4761806" cy="32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0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C7F9-8ABD-40E4-81AF-89501CA7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Inheritance and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42C80-31D3-4219-9F62-72B6F34910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– Analog Sensor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Analog sensor is the base class, since all analog sensors just read a voltage, however that voltage means different things for different 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LDS sensors have voltage -&gt; linear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Potentiometers have voltage -&gt; rotational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 cells have voltage -&gt; force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underlying code is the same to read the voltage so they all inherit from analog sensor, but the conversion from voltage to a meaningful value is different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307639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4CCE-150D-405C-9A2A-AEC1B131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BB5E-BC32-464C-A3C5-F1329C34AE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are many C++ tutorials out there that will explain it way better than I can. To really be able to develop C++ and contribute to the team libraries, it will helpful to know most of what is contained in one of the below tutorials (or any other C++ tutorial online), but if you just want to be able to write a program to read data using sensor libraries we’ve already developed, the rest of this presentation should be sufficient.</a:t>
            </a:r>
          </a:p>
          <a:p>
            <a:r>
              <a:rPr lang="en-US" dirty="0"/>
              <a:t>C++ tutorial series (10 hours – individual videos)</a:t>
            </a:r>
          </a:p>
          <a:p>
            <a:r>
              <a:rPr lang="en-US" dirty="0">
                <a:hlinkClick r:id="rId2"/>
              </a:rPr>
              <a:t>https://www.youtube.com/watch?v=jcYaWFhV8oY&amp;list=PL_c9BZzLwBRJVJsIfe97ey45V4LP_HXiG&amp;index=2</a:t>
            </a:r>
            <a:r>
              <a:rPr lang="en-US" dirty="0"/>
              <a:t> </a:t>
            </a:r>
          </a:p>
          <a:p>
            <a:r>
              <a:rPr lang="en-US" dirty="0"/>
              <a:t>C++ tutorial series (4 hours)</a:t>
            </a:r>
          </a:p>
          <a:p>
            <a:r>
              <a:rPr lang="en-US" dirty="0">
                <a:hlinkClick r:id="rId3"/>
              </a:rPr>
              <a:t>https://www.youtube.com/watch?v=vLnPwxZdW4Y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361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924D-C4CC-4568-BD67-DA9E4530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embedded code (for Arduino)</a:t>
            </a:r>
          </a:p>
        </p:txBody>
      </p:sp>
      <p:pic>
        <p:nvPicPr>
          <p:cNvPr id="4100" name="Picture 4" descr="How to program in C with Arduino 1 – Sketch, structure and elements –  Meccanismo Complesso">
            <a:extLst>
              <a:ext uri="{FF2B5EF4-FFF2-40B4-BE49-F238E27FC236}">
                <a16:creationId xmlns:a16="http://schemas.microsoft.com/office/drawing/2014/main" id="{72C3C89C-789D-4C84-BDFD-7FD15825F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154314"/>
            <a:ext cx="7143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D6E985-E626-46E8-A64C-324EC0C96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238403"/>
            <a:ext cx="8782705" cy="4888075"/>
          </a:xfrm>
        </p:spPr>
        <p:txBody>
          <a:bodyPr/>
          <a:lstStyle/>
          <a:p>
            <a:r>
              <a:rPr lang="en-US" dirty="0"/>
              <a:t>3 main sections – Start, Setup, and Loop</a:t>
            </a:r>
          </a:p>
        </p:txBody>
      </p:sp>
    </p:spTree>
    <p:extLst>
      <p:ext uri="{BB962C8B-B14F-4D97-AF65-F5344CB8AC3E}">
        <p14:creationId xmlns:p14="http://schemas.microsoft.com/office/powerpoint/2010/main" val="171944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E060-39A2-4889-89EC-24B9ADCD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DF81-B3B8-4C12-BAB9-2C8EA239A9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 code before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 inclusions</a:t>
            </a:r>
          </a:p>
          <a:p>
            <a:pPr marL="692658" lvl="1" indent="-342900">
              <a:buFont typeface="Arial" panose="020B0604020202020204" pitchFamily="34" charset="0"/>
              <a:buChar char="•"/>
            </a:pPr>
            <a:r>
              <a:rPr lang="en-US" dirty="0"/>
              <a:t>Include all the libraries that you want to use in your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Pin definitions and constants</a:t>
            </a:r>
          </a:p>
          <a:p>
            <a:pPr marL="692658" lvl="1" indent="-342900">
              <a:buFont typeface="Arial" panose="020B0604020202020204" pitchFamily="34" charset="0"/>
              <a:buChar char="•"/>
            </a:pPr>
            <a:r>
              <a:rPr lang="en-US" dirty="0"/>
              <a:t>Define any constants and pins to make code more 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 and variable creation</a:t>
            </a:r>
          </a:p>
          <a:p>
            <a:pPr marL="692658" lvl="1" indent="-342900">
              <a:buFont typeface="Arial" panose="020B0604020202020204" pitchFamily="34" charset="0"/>
              <a:buChar char="•"/>
            </a:pPr>
            <a:r>
              <a:rPr lang="en-US" dirty="0"/>
              <a:t>Create all of the objects you want to use in your code</a:t>
            </a:r>
          </a:p>
          <a:p>
            <a:pPr marL="692658" lvl="1" indent="-342900">
              <a:buFont typeface="Arial" panose="020B0604020202020204" pitchFamily="34" charset="0"/>
              <a:buChar char="•"/>
            </a:pPr>
            <a:r>
              <a:rPr lang="en-US" dirty="0"/>
              <a:t>Create any global variables needed throughout the code</a:t>
            </a:r>
          </a:p>
        </p:txBody>
      </p:sp>
    </p:spTree>
    <p:extLst>
      <p:ext uri="{BB962C8B-B14F-4D97-AF65-F5344CB8AC3E}">
        <p14:creationId xmlns:p14="http://schemas.microsoft.com/office/powerpoint/2010/main" val="344296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8DD1-C511-4565-8AB6-B69042FB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5993-1D8E-47F0-A3ED-6A7B92590D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section of the code occurs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up the hardware</a:t>
            </a:r>
          </a:p>
          <a:p>
            <a:pPr marL="692658" lvl="1" indent="-342900">
              <a:buFont typeface="Arial" panose="020B0604020202020204" pitchFamily="34" charset="0"/>
              <a:buChar char="•"/>
            </a:pPr>
            <a:r>
              <a:rPr lang="en-US" dirty="0"/>
              <a:t>Specify pin modes</a:t>
            </a:r>
          </a:p>
          <a:p>
            <a:pPr marL="692658" lvl="1" indent="-342900">
              <a:buFont typeface="Arial" panose="020B0604020202020204" pitchFamily="34" charset="0"/>
              <a:buChar char="•"/>
            </a:pPr>
            <a:r>
              <a:rPr lang="en-US" dirty="0"/>
              <a:t>Set up specific sensors</a:t>
            </a:r>
          </a:p>
          <a:p>
            <a:pPr marL="692658" lvl="1" indent="-342900">
              <a:buFont typeface="Arial" panose="020B0604020202020204" pitchFamily="34" charset="0"/>
              <a:buChar char="•"/>
            </a:pPr>
            <a:r>
              <a:rPr lang="en-US" dirty="0"/>
              <a:t>Initialize any communication protocols being used</a:t>
            </a:r>
          </a:p>
        </p:txBody>
      </p:sp>
    </p:spTree>
    <p:extLst>
      <p:ext uri="{BB962C8B-B14F-4D97-AF65-F5344CB8AC3E}">
        <p14:creationId xmlns:p14="http://schemas.microsoft.com/office/powerpoint/2010/main" val="371137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B45F-9DA7-4A8A-9AFE-61CC9EA8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51D7-AE10-4216-84DD-637CF0F7DC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section of the code runs repeatedly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Collect data</a:t>
            </a:r>
          </a:p>
          <a:p>
            <a:pPr marL="692658" lvl="1" indent="-342900">
              <a:buFont typeface="Arial" panose="020B0604020202020204" pitchFamily="34" charset="0"/>
              <a:buChar char="•"/>
            </a:pPr>
            <a:r>
              <a:rPr lang="en-US" dirty="0"/>
              <a:t>Update sensor objects to read data from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 objects</a:t>
            </a:r>
          </a:p>
          <a:p>
            <a:pPr marL="692658" lvl="1" indent="-342900">
              <a:buFont typeface="Arial" panose="020B0604020202020204" pitchFamily="34" charset="0"/>
              <a:buChar char="•"/>
            </a:pPr>
            <a:r>
              <a:rPr lang="en-US" dirty="0"/>
              <a:t>Use functions to control different objects (i.e. tell a servo to go to a specific position or tell LED to turn on/off)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Communicate</a:t>
            </a:r>
          </a:p>
          <a:p>
            <a:pPr marL="692658" lvl="1" indent="-342900">
              <a:buFont typeface="Arial" panose="020B0604020202020204" pitchFamily="34" charset="0"/>
              <a:buChar char="•"/>
            </a:pPr>
            <a:r>
              <a:rPr lang="en-US" dirty="0"/>
              <a:t>Read/write data to different devices you are communicating with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33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97A7-4D2A-451E-9E6E-A111741D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Arduino blink program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F45F03-A7E1-4B6D-94C3-0FB6E74F0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20" y="1312450"/>
            <a:ext cx="7944959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3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B738-118A-4F23-870B-2BBB98CB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Read speed sensor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8C7AA3-3963-4BB8-9BC4-2A7A6D6E3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42" y="1490392"/>
            <a:ext cx="6705915" cy="427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61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C86E-C5BA-4F57-B581-7DE042E7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previous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0A5D-EA78-4523-9AFB-24FE7A29F9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if we wanted to blink an LED </a:t>
            </a:r>
            <a:r>
              <a:rPr lang="en-US" i="1" dirty="0"/>
              <a:t>and</a:t>
            </a:r>
            <a:r>
              <a:rPr lang="en-US" dirty="0"/>
              <a:t> read a speed sensor?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there any problems with combining the two sets of previous code?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10AC1-873E-412E-8EF3-660062DD1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587" r="59051"/>
          <a:stretch/>
        </p:blipFill>
        <p:spPr>
          <a:xfrm>
            <a:off x="2676728" y="2634300"/>
            <a:ext cx="3790543" cy="1589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A93F2C-8E9B-43AD-9B90-5B1B5A5375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474" r="28553"/>
          <a:stretch/>
        </p:blipFill>
        <p:spPr>
          <a:xfrm>
            <a:off x="2207447" y="4446657"/>
            <a:ext cx="4791141" cy="10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1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BAE4-67D1-4843-BFFA-877C1C4C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embedded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9754A-2795-4823-8C26-C6AAD8DCE0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Programming for microcontrollers</a:t>
            </a:r>
          </a:p>
          <a:p>
            <a:pPr marL="692658" lvl="1" indent="-342900">
              <a:buFont typeface="Arial" panose="020B0604020202020204" pitchFamily="34" charset="0"/>
              <a:buChar char="•"/>
            </a:pPr>
            <a:r>
              <a:rPr lang="en-US" dirty="0"/>
              <a:t>Microcontrollers are small devices capable of performing specific instructions which are generally used to interface with other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use C++ as our embedded programming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most common microcontroller we use is the Teensy brand microcontroller</a:t>
            </a:r>
          </a:p>
        </p:txBody>
      </p:sp>
      <p:pic>
        <p:nvPicPr>
          <p:cNvPr id="1026" name="Picture 2" descr="Top 17 Programming Languages for Embedded Systems Work">
            <a:extLst>
              <a:ext uri="{FF2B5EF4-FFF2-40B4-BE49-F238E27FC236}">
                <a16:creationId xmlns:a16="http://schemas.microsoft.com/office/drawing/2014/main" id="{097D358C-FB71-4E8F-8067-F69494423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04" y="427973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Teensy 4.0 (With Pins) : Electronics">
            <a:extLst>
              <a:ext uri="{FF2B5EF4-FFF2-40B4-BE49-F238E27FC236}">
                <a16:creationId xmlns:a16="http://schemas.microsoft.com/office/drawing/2014/main" id="{437794D9-FFF9-41BE-8AF1-85F83546C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4341643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038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1DED-C90C-49E3-9407-8F192720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FE20E-8D05-4A52-9FA1-1ED8413670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implement previous code using pseudo-threading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executing certain sections of code based on timers, this way, a section of code can’t block another section of code from running due to a delay()</a:t>
            </a:r>
          </a:p>
        </p:txBody>
      </p:sp>
    </p:spTree>
    <p:extLst>
      <p:ext uri="{BB962C8B-B14F-4D97-AF65-F5344CB8AC3E}">
        <p14:creationId xmlns:p14="http://schemas.microsoft.com/office/powerpoint/2010/main" val="3597063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C6CE-F8E7-4F7C-BC7C-032800DF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Read speed sensor and blink 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EF4E3-DC31-4081-A4F9-97127097D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86" y="1071859"/>
            <a:ext cx="6391427" cy="531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56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6BA1-BF98-421B-AE8D-6BDA9019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  <a:br>
              <a:rPr lang="en-US" dirty="0"/>
            </a:br>
            <a:r>
              <a:rPr lang="en-US" dirty="0"/>
              <a:t>Case study: aux </a:t>
            </a:r>
            <a:r>
              <a:rPr lang="en-US" dirty="0" err="1"/>
              <a:t>daq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6C22-73FA-40EB-8A2D-9565AF7181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 4 LDS sensors, 2 speed sensors, and 1 IMU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Blink an LED so that we know code is working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 data using communication utility so that DAATA can read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Write data to SD card as backup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Communicate over Serial with computer if plugged in</a:t>
            </a:r>
          </a:p>
        </p:txBody>
      </p:sp>
    </p:spTree>
    <p:extLst>
      <p:ext uri="{BB962C8B-B14F-4D97-AF65-F5344CB8AC3E}">
        <p14:creationId xmlns:p14="http://schemas.microsoft.com/office/powerpoint/2010/main" val="214782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7E04-67C8-40F3-8F04-4EB65193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 </a:t>
            </a:r>
            <a:r>
              <a:rPr lang="en-US" dirty="0" err="1"/>
              <a:t>daq</a:t>
            </a:r>
            <a:r>
              <a:rPr lang="en-US" dirty="0"/>
              <a:t>: Start – file inclusion and pin definitions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2C4AD-6000-49FF-8F8A-AEDAB8508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48" y="1434289"/>
            <a:ext cx="3493980" cy="4162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BD6096-D64F-48E7-8FB3-AA8EF4850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25" y="1434289"/>
            <a:ext cx="3458058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54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5654-0FBA-4FA8-9050-A728CDC7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 </a:t>
            </a:r>
            <a:r>
              <a:rPr lang="en-US" dirty="0" err="1"/>
              <a:t>daq</a:t>
            </a:r>
            <a:r>
              <a:rPr lang="en-US" dirty="0"/>
              <a:t>: start – object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EDEE3-1ED1-4F63-833D-FB2E8189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37" y="1495155"/>
            <a:ext cx="7173326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21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BE9E-5A63-4C41-B8C5-6EA334CD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 </a:t>
            </a:r>
            <a:r>
              <a:rPr lang="en-US" dirty="0" err="1"/>
              <a:t>daq</a:t>
            </a:r>
            <a:r>
              <a:rPr lang="en-US" dirty="0"/>
              <a:t>: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38B02-107A-4836-AB57-EBBA132B7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48" y="1292664"/>
            <a:ext cx="6577103" cy="474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89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2D20-DB53-47C9-8E6C-2F5FF21B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 </a:t>
            </a:r>
            <a:r>
              <a:rPr lang="en-US" dirty="0" err="1"/>
              <a:t>daq</a:t>
            </a:r>
            <a:r>
              <a:rPr lang="en-US" dirty="0"/>
              <a:t>: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049BE-3DDA-4F1F-A77D-404D7C594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1" y="1276049"/>
            <a:ext cx="7792537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25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653E-B9BE-4A23-9A1A-CE1D64A0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 </a:t>
            </a:r>
            <a:r>
              <a:rPr lang="en-US" dirty="0" err="1"/>
              <a:t>daq</a:t>
            </a:r>
            <a:r>
              <a:rPr lang="en-US" dirty="0"/>
              <a:t>: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EF417-C49C-48E5-8A8F-ADBB0F0AB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636" y="1223432"/>
            <a:ext cx="4316727" cy="49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6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78DA-23B8-40C8-A9CD-B4E778A4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02C0E-4963-49E8-8EEB-3A4CE245FD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Microcontrollers have a CPU, RAM, ROM, I/O, Clock, ADC, and DAC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no operating system (OS) so it is not a computer</a:t>
            </a:r>
          </a:p>
        </p:txBody>
      </p:sp>
      <p:pic>
        <p:nvPicPr>
          <p:cNvPr id="2050" name="Picture 2" descr="Basics of Microcontrollers: History, Structure, Applications">
            <a:extLst>
              <a:ext uri="{FF2B5EF4-FFF2-40B4-BE49-F238E27FC236}">
                <a16:creationId xmlns:a16="http://schemas.microsoft.com/office/drawing/2014/main" id="{C08A937F-E566-4F39-8AE2-13ACE8953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442" y="2619374"/>
            <a:ext cx="6127115" cy="350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37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F4FA-060E-4BD7-AE29-2E93CA44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GTOR use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6699-4147-4EE5-8BC8-BC856A0697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Microcontrollers serve as the “brain” for most of our designs and we use software to interface them with the DAATA application so that we can collect data from them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48B091C-9CB1-4E4D-9D49-186B72E37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28" y="2712487"/>
            <a:ext cx="6462944" cy="305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76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CBA3-065B-44C8-B04D-EB385AEE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A638-E8E2-4AA1-A398-51CEFDC4CA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C-plus-plus</a:t>
            </a:r>
          </a:p>
        </p:txBody>
      </p:sp>
      <p:pic>
        <p:nvPicPr>
          <p:cNvPr id="5122" name="Picture 2" descr="Features of C++ | Learn the Top 11 Notable Attributes in C++">
            <a:extLst>
              <a:ext uri="{FF2B5EF4-FFF2-40B4-BE49-F238E27FC236}">
                <a16:creationId xmlns:a16="http://schemas.microsoft.com/office/drawing/2014/main" id="{CA94E63B-838C-4DA9-BB88-C3BAAC297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39" y="1795977"/>
            <a:ext cx="7212922" cy="408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91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42E2-7A91-4A4B-BC59-707A8BFA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12BD-4A83-483B-BA66-F9231BE494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enough level to support object-oriented programming (OOP) style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Low enough level to be fast and supports microcontroller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OOP concepts</a:t>
            </a:r>
          </a:p>
          <a:p>
            <a:pPr marL="692658" lvl="1" indent="-342900">
              <a:buFont typeface="Arial" panose="020B0604020202020204" pitchFamily="34" charset="0"/>
              <a:buChar char="•"/>
            </a:pPr>
            <a:r>
              <a:rPr lang="en-US" dirty="0"/>
              <a:t>Classes and Objects</a:t>
            </a:r>
          </a:p>
          <a:p>
            <a:pPr marL="692658" lvl="1" indent="-342900">
              <a:buFont typeface="Arial" panose="020B0604020202020204" pitchFamily="34" charset="0"/>
              <a:buChar char="•"/>
            </a:pPr>
            <a:r>
              <a:rPr lang="en-US" dirty="0"/>
              <a:t>Encapsulation</a:t>
            </a:r>
          </a:p>
          <a:p>
            <a:pPr marL="692658" lvl="1" indent="-342900">
              <a:buFont typeface="Arial" panose="020B0604020202020204" pitchFamily="34" charset="0"/>
              <a:buChar char="•"/>
            </a:pPr>
            <a:r>
              <a:rPr lang="en-US" dirty="0"/>
              <a:t>Abstraction</a:t>
            </a:r>
          </a:p>
          <a:p>
            <a:pPr marL="692658" lvl="1" indent="-342900">
              <a:buFont typeface="Arial" panose="020B0604020202020204" pitchFamily="34" charset="0"/>
              <a:buChar char="•"/>
            </a:pPr>
            <a:r>
              <a:rPr lang="en-US" dirty="0"/>
              <a:t>Inheritance and Polymorphism</a:t>
            </a:r>
          </a:p>
        </p:txBody>
      </p:sp>
      <p:pic>
        <p:nvPicPr>
          <p:cNvPr id="6146" name="Picture 2" descr="Object Oriented Programming in C++ - GeeksforGeeks">
            <a:extLst>
              <a:ext uri="{FF2B5EF4-FFF2-40B4-BE49-F238E27FC236}">
                <a16:creationId xmlns:a16="http://schemas.microsoft.com/office/drawing/2014/main" id="{5C894005-AFD5-4692-9838-70F4C0112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39" y="2560290"/>
            <a:ext cx="3468533" cy="346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6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7A5B-965B-46F1-AF5B-80DD5777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818E0-9ED5-4044-8DC3-A889C92DA6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class is defined by a name and contains member variables and member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object is a specific instance of a specific class</a:t>
            </a:r>
          </a:p>
        </p:txBody>
      </p:sp>
      <p:pic>
        <p:nvPicPr>
          <p:cNvPr id="7170" name="Picture 2" descr="Classes &amp; Objects in C++ - Simple Snippets">
            <a:extLst>
              <a:ext uri="{FF2B5EF4-FFF2-40B4-BE49-F238E27FC236}">
                <a16:creationId xmlns:a16="http://schemas.microsoft.com/office/drawing/2014/main" id="{BF3E60C0-9E8A-4BF9-817C-4A40D5FEC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81" y="2872780"/>
            <a:ext cx="4969934" cy="325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27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78F9-6590-4CEE-94D0-55E0F462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-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440B-2E54-4D39-93CE-3D47E04169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Everything related to a certain object should be contained within that object’s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 A speed sensor</a:t>
            </a:r>
          </a:p>
          <a:p>
            <a:pPr marL="692658" lvl="1" indent="-342900">
              <a:buFont typeface="Arial" panose="020B0604020202020204" pitchFamily="34" charset="0"/>
              <a:buChar char="•"/>
            </a:pPr>
            <a:r>
              <a:rPr lang="en-US" dirty="0"/>
              <a:t>Member variable –_speed</a:t>
            </a:r>
          </a:p>
          <a:p>
            <a:pPr marL="692658" lvl="1" indent="-342900">
              <a:buFont typeface="Arial" panose="020B0604020202020204" pitchFamily="34" charset="0"/>
              <a:buChar char="•"/>
            </a:pPr>
            <a:r>
              <a:rPr lang="en-US" dirty="0"/>
              <a:t>Member variable – _pin</a:t>
            </a:r>
          </a:p>
          <a:p>
            <a:pPr marL="692658" lvl="1" indent="-342900">
              <a:buFont typeface="Arial" panose="020B0604020202020204" pitchFamily="34" charset="0"/>
              <a:buChar char="•"/>
            </a:pPr>
            <a:r>
              <a:rPr lang="en-US" dirty="0"/>
              <a:t>Member function – </a:t>
            </a:r>
            <a:r>
              <a:rPr lang="en-US" dirty="0" err="1"/>
              <a:t>get_speed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2369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43E8-A3FF-42B7-8811-364A471E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-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50D8-219F-4A02-8DB9-2F9D534DE2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idea behind abstraction is that a class can abstract lower level pieces of code that a user doesn’t need to know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692658" lvl="1" indent="-342900">
              <a:buFont typeface="Arial" panose="020B0604020202020204" pitchFamily="34" charset="0"/>
              <a:buChar char="•"/>
            </a:pPr>
            <a:r>
              <a:rPr lang="en-US" dirty="0"/>
              <a:t>A speed sensor generates a pulse train and the microcontroller uses interrupts and timers to measure the delay between pulses to calculate the speed</a:t>
            </a:r>
          </a:p>
          <a:p>
            <a:pPr marL="692658" lvl="1" indent="-342900">
              <a:buFont typeface="Arial" panose="020B0604020202020204" pitchFamily="34" charset="0"/>
              <a:buChar char="•"/>
            </a:pPr>
            <a:r>
              <a:rPr lang="en-US" dirty="0"/>
              <a:t>A user doesn’t need to know how interrupts work or even how the speed sensor works, they can just create a </a:t>
            </a:r>
            <a:r>
              <a:rPr lang="en-US" dirty="0" err="1"/>
              <a:t>SpeedSensor</a:t>
            </a:r>
            <a:r>
              <a:rPr lang="en-US" dirty="0"/>
              <a:t> object, tell the microcontroller the pin that it is on, and call </a:t>
            </a:r>
            <a:r>
              <a:rPr lang="en-US" dirty="0" err="1"/>
              <a:t>get_speed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53900169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2015_editable_slide_template</Template>
  <TotalTime>16611</TotalTime>
  <Words>958</Words>
  <Application>Microsoft Office PowerPoint</Application>
  <PresentationFormat>On-screen Show (4:3)</PresentationFormat>
  <Paragraphs>108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Roboto Light</vt:lpstr>
      <vt:lpstr>Main</vt:lpstr>
      <vt:lpstr>PowerPoint Presentation</vt:lpstr>
      <vt:lpstr>What is embedded programming?</vt:lpstr>
      <vt:lpstr>Microcontrollers</vt:lpstr>
      <vt:lpstr>How does GTOR use Microcontroller</vt:lpstr>
      <vt:lpstr>What is c++</vt:lpstr>
      <vt:lpstr>What is C++</vt:lpstr>
      <vt:lpstr>OOP – Classes and objects</vt:lpstr>
      <vt:lpstr>OOP - Encapsulation</vt:lpstr>
      <vt:lpstr>OOP - Abstraction</vt:lpstr>
      <vt:lpstr>OOP – inheritance and polymorphism </vt:lpstr>
      <vt:lpstr>OOP – Inheritance and polymorphism</vt:lpstr>
      <vt:lpstr>C++ Tutorial</vt:lpstr>
      <vt:lpstr>Structure of embedded code (for Arduino)</vt:lpstr>
      <vt:lpstr>Start</vt:lpstr>
      <vt:lpstr>Setup</vt:lpstr>
      <vt:lpstr>Loop</vt:lpstr>
      <vt:lpstr>Case study: Arduino blink program</vt:lpstr>
      <vt:lpstr>Case study: Read speed sensor</vt:lpstr>
      <vt:lpstr>Combine previous code?</vt:lpstr>
      <vt:lpstr>Pseudo-threading</vt:lpstr>
      <vt:lpstr>CASE Study: Read speed sensor and blink led</vt:lpstr>
      <vt:lpstr>Putting it all together Case study: aux daq code</vt:lpstr>
      <vt:lpstr>Aux daq: Start – file inclusion and pin definitions  </vt:lpstr>
      <vt:lpstr>Aux daq: start – object creation</vt:lpstr>
      <vt:lpstr>Aux daq: setup</vt:lpstr>
      <vt:lpstr>Aux daq: setup</vt:lpstr>
      <vt:lpstr>Aux daq: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Hellrigel, Andrew T</cp:lastModifiedBy>
  <cp:revision>62</cp:revision>
  <dcterms:created xsi:type="dcterms:W3CDTF">2016-03-09T16:46:53Z</dcterms:created>
  <dcterms:modified xsi:type="dcterms:W3CDTF">2021-11-12T00:50:54Z</dcterms:modified>
</cp:coreProperties>
</file>