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0" d="100"/>
          <a:sy n="150" d="100"/>
        </p:scale>
        <p:origin x="108"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CC0A-A7EB-4CC2-A54B-B5BADE0E8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48761E-A900-473F-8C88-E37B65BFA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B8F5A-6E25-49EE-ADA0-5BC83CB03E3E}"/>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9C32C081-0119-484A-83E0-16EE1DC2F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0C1EF-947C-41B8-834C-17C904452AFD}"/>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51955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633F-908C-461B-981E-27806CCE7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32277-DA35-44C6-AC25-C3E7BA478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99541-8CD4-4F2E-A575-C21FE639D896}"/>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8AD4E55D-C0BE-4D82-BC3F-2F117BC46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835A1-F960-4B07-B526-20265F4BE14C}"/>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77680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4C7D4-9B3C-4AC4-A891-2C526F151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FBB735-4031-40A7-9234-BF520D456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7AB1D-EAAB-46C8-8905-2DAE6ADAC926}"/>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691F08DF-BA29-471C-94DE-EBA3ACA70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AFECB-9D9B-45C8-B428-79773F387C68}"/>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376556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A8E3-08C3-4299-AEDA-B6198093D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DA52-D748-47F6-BF77-1EBC4879B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602A2-EBE9-478E-A298-4BCA19E5C068}"/>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20FDE2A3-557F-4251-AA30-17968317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AEA5-9067-43F3-831B-C3292BD019CC}"/>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401553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C2FE-20E4-4243-91E9-619A5C976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E4BA3-009C-406F-B7C2-C45E54748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0A9F4-ABEB-4A11-98EE-422181CD976B}"/>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2CE0BAE8-1605-4201-899B-94073136B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E252-1213-46F5-A0AC-B8351BA05AE4}"/>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308149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FD1E-B54A-4D05-82DC-F9F521C5B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33E72-C6A5-4C52-A5B1-3363AB34E2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C9014-7298-42F5-8E11-39B5041C2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69ABC-4EB5-4E67-B060-3FB12DDBF584}"/>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6" name="Footer Placeholder 5">
            <a:extLst>
              <a:ext uri="{FF2B5EF4-FFF2-40B4-BE49-F238E27FC236}">
                <a16:creationId xmlns:a16="http://schemas.microsoft.com/office/drawing/2014/main" id="{0B8464DD-18E6-4064-A6C5-D4DD98C4C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9D2FB-7A39-452F-9B89-A1021F09FD15}"/>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31588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D616-C3E3-4AF1-83E4-8C9ACD887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0FB84A-61E5-4FA0-BB74-1867750AF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3C3BC-E197-4460-964C-DA12B5591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3F6052-187F-4241-84D5-788626DE5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EB86F-D8A0-4AB0-962F-5238DEB338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69DDD-2C2D-44BF-A05E-553807A5923E}"/>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8" name="Footer Placeholder 7">
            <a:extLst>
              <a:ext uri="{FF2B5EF4-FFF2-40B4-BE49-F238E27FC236}">
                <a16:creationId xmlns:a16="http://schemas.microsoft.com/office/drawing/2014/main" id="{7BA2268B-33F9-47A7-8874-E1DA8C1B9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9D302-E8E3-44A7-8BC6-11369E0B9BC1}"/>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8398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0BD4-9146-4617-9A8E-016A45F0B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9D50F-A12F-4F31-8BCC-AC0636259A93}"/>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4" name="Footer Placeholder 3">
            <a:extLst>
              <a:ext uri="{FF2B5EF4-FFF2-40B4-BE49-F238E27FC236}">
                <a16:creationId xmlns:a16="http://schemas.microsoft.com/office/drawing/2014/main" id="{2A56B957-B2E8-4592-B510-ECBF48A90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CBECA-CEE9-4B19-958A-DEC400C7B713}"/>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50285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36670-42D8-438F-AF7E-86349F6D4F21}"/>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3" name="Footer Placeholder 2">
            <a:extLst>
              <a:ext uri="{FF2B5EF4-FFF2-40B4-BE49-F238E27FC236}">
                <a16:creationId xmlns:a16="http://schemas.microsoft.com/office/drawing/2014/main" id="{2A0B5607-83D4-4745-83E3-9A9449789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F20611-56CD-41F4-8660-4C7D6B7B0059}"/>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247519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26D2-65BF-4917-9D4D-9550E804E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652EFF-38B8-402C-B17F-2EABD156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BC7229-1DE5-4DAD-9215-539C467B5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34DD2-F15A-4E9C-A3CF-739F6ECADF74}"/>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6" name="Footer Placeholder 5">
            <a:extLst>
              <a:ext uri="{FF2B5EF4-FFF2-40B4-BE49-F238E27FC236}">
                <a16:creationId xmlns:a16="http://schemas.microsoft.com/office/drawing/2014/main" id="{54C4E0B3-EB97-412D-A897-780A124E2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0495A-73B1-4FEF-B83F-93319A70808F}"/>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236070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CE50-CE10-45EE-8788-23037B788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169096-F810-4971-8D19-B4C990910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92AF9-E4C2-4AF0-A38D-66B769410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C77E9-DFEC-41ED-A8D2-721DBDA4939B}"/>
              </a:ext>
            </a:extLst>
          </p:cNvPr>
          <p:cNvSpPr>
            <a:spLocks noGrp="1"/>
          </p:cNvSpPr>
          <p:nvPr>
            <p:ph type="dt" sz="half" idx="10"/>
          </p:nvPr>
        </p:nvSpPr>
        <p:spPr/>
        <p:txBody>
          <a:bodyPr/>
          <a:lstStyle/>
          <a:p>
            <a:fld id="{3C1B2DAD-4320-48D5-86D4-2664D798F664}" type="datetimeFigureOut">
              <a:rPr lang="en-US" smtClean="0"/>
              <a:t>1/21/2021</a:t>
            </a:fld>
            <a:endParaRPr lang="en-US"/>
          </a:p>
        </p:txBody>
      </p:sp>
      <p:sp>
        <p:nvSpPr>
          <p:cNvPr id="6" name="Footer Placeholder 5">
            <a:extLst>
              <a:ext uri="{FF2B5EF4-FFF2-40B4-BE49-F238E27FC236}">
                <a16:creationId xmlns:a16="http://schemas.microsoft.com/office/drawing/2014/main" id="{8719574B-9EE9-4430-81FF-5EE739B3B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EDB4F-F719-4C79-B22B-5F053EC47710}"/>
              </a:ext>
            </a:extLst>
          </p:cNvPr>
          <p:cNvSpPr>
            <a:spLocks noGrp="1"/>
          </p:cNvSpPr>
          <p:nvPr>
            <p:ph type="sldNum" sz="quarter" idx="12"/>
          </p:nvPr>
        </p:nvSpPr>
        <p:spPr/>
        <p:txBody>
          <a:bodyPr/>
          <a:lstStyle/>
          <a:p>
            <a:fld id="{BD4E3414-49D6-44FD-9108-891F358F7E01}" type="slidenum">
              <a:rPr lang="en-US" smtClean="0"/>
              <a:t>‹#›</a:t>
            </a:fld>
            <a:endParaRPr lang="en-US"/>
          </a:p>
        </p:txBody>
      </p:sp>
    </p:spTree>
    <p:extLst>
      <p:ext uri="{BB962C8B-B14F-4D97-AF65-F5344CB8AC3E}">
        <p14:creationId xmlns:p14="http://schemas.microsoft.com/office/powerpoint/2010/main" val="18017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1CD2A-1F35-4B54-B4F5-C4676E599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103EA-3518-416C-92EF-C11DF34FD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B14E9-4D0B-41FC-9EFF-BE5EF65CF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B2DAD-4320-48D5-86D4-2664D798F664}" type="datetimeFigureOut">
              <a:rPr lang="en-US" smtClean="0"/>
              <a:t>1/21/2021</a:t>
            </a:fld>
            <a:endParaRPr lang="en-US"/>
          </a:p>
        </p:txBody>
      </p:sp>
      <p:sp>
        <p:nvSpPr>
          <p:cNvPr id="5" name="Footer Placeholder 4">
            <a:extLst>
              <a:ext uri="{FF2B5EF4-FFF2-40B4-BE49-F238E27FC236}">
                <a16:creationId xmlns:a16="http://schemas.microsoft.com/office/drawing/2014/main" id="{9220E6DF-DD74-472F-BB3F-A96B2092F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6EEB0-9F41-49FF-A527-381D02E17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E3414-49D6-44FD-9108-891F358F7E01}" type="slidenum">
              <a:rPr lang="en-US" smtClean="0"/>
              <a:t>‹#›</a:t>
            </a:fld>
            <a:endParaRPr lang="en-US"/>
          </a:p>
        </p:txBody>
      </p:sp>
    </p:spTree>
    <p:extLst>
      <p:ext uri="{BB962C8B-B14F-4D97-AF65-F5344CB8AC3E}">
        <p14:creationId xmlns:p14="http://schemas.microsoft.com/office/powerpoint/2010/main" val="428064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6E0B-0354-4218-8070-DF5958637130}"/>
              </a:ext>
            </a:extLst>
          </p:cNvPr>
          <p:cNvSpPr>
            <a:spLocks noGrp="1"/>
          </p:cNvSpPr>
          <p:nvPr>
            <p:ph type="ctrTitle"/>
          </p:nvPr>
        </p:nvSpPr>
        <p:spPr/>
        <p:txBody>
          <a:bodyPr/>
          <a:lstStyle/>
          <a:p>
            <a:r>
              <a:rPr lang="en-US" dirty="0"/>
              <a:t>Comms Utility</a:t>
            </a:r>
          </a:p>
        </p:txBody>
      </p:sp>
      <p:sp>
        <p:nvSpPr>
          <p:cNvPr id="3" name="Subtitle 2">
            <a:extLst>
              <a:ext uri="{FF2B5EF4-FFF2-40B4-BE49-F238E27FC236}">
                <a16:creationId xmlns:a16="http://schemas.microsoft.com/office/drawing/2014/main" id="{C2E9B6CA-6F4D-4CD0-88D4-5609787D02C8}"/>
              </a:ext>
            </a:extLst>
          </p:cNvPr>
          <p:cNvSpPr>
            <a:spLocks noGrp="1"/>
          </p:cNvSpPr>
          <p:nvPr>
            <p:ph type="subTitle" idx="1"/>
          </p:nvPr>
        </p:nvSpPr>
        <p:spPr/>
        <p:txBody>
          <a:bodyPr/>
          <a:lstStyle/>
          <a:p>
            <a:r>
              <a:rPr lang="en-US" dirty="0"/>
              <a:t>1/21/2021</a:t>
            </a:r>
          </a:p>
          <a:p>
            <a:r>
              <a:rPr lang="en-US" dirty="0"/>
              <a:t>Andrew Hellrigel</a:t>
            </a:r>
          </a:p>
        </p:txBody>
      </p:sp>
    </p:spTree>
    <p:extLst>
      <p:ext uri="{BB962C8B-B14F-4D97-AF65-F5344CB8AC3E}">
        <p14:creationId xmlns:p14="http://schemas.microsoft.com/office/powerpoint/2010/main" val="2368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0B9F-720C-4851-9D22-E0474A98759D}"/>
              </a:ext>
            </a:extLst>
          </p:cNvPr>
          <p:cNvSpPr>
            <a:spLocks noGrp="1"/>
          </p:cNvSpPr>
          <p:nvPr>
            <p:ph type="title"/>
          </p:nvPr>
        </p:nvSpPr>
        <p:spPr/>
        <p:txBody>
          <a:bodyPr/>
          <a:lstStyle/>
          <a:p>
            <a:r>
              <a:rPr lang="en-US" dirty="0"/>
              <a:t>Edge case (Settings have been sent but weren’t complete)</a:t>
            </a:r>
          </a:p>
        </p:txBody>
      </p:sp>
      <p:sp>
        <p:nvSpPr>
          <p:cNvPr id="3" name="Content Placeholder 2">
            <a:extLst>
              <a:ext uri="{FF2B5EF4-FFF2-40B4-BE49-F238E27FC236}">
                <a16:creationId xmlns:a16="http://schemas.microsoft.com/office/drawing/2014/main" id="{D59E72B6-DE8F-4F0E-9D76-83CB67E2A72E}"/>
              </a:ext>
            </a:extLst>
          </p:cNvPr>
          <p:cNvSpPr>
            <a:spLocks noGrp="1"/>
          </p:cNvSpPr>
          <p:nvPr>
            <p:ph idx="1"/>
          </p:nvPr>
        </p:nvSpPr>
        <p:spPr/>
        <p:txBody>
          <a:bodyPr/>
          <a:lstStyle/>
          <a:p>
            <a:r>
              <a:rPr lang="en-US" dirty="0"/>
              <a:t>The settings were already sent to a device, but a new call to Comms::</a:t>
            </a:r>
            <a:r>
              <a:rPr lang="en-US" dirty="0" err="1"/>
              <a:t>writeData</a:t>
            </a:r>
            <a:r>
              <a:rPr lang="en-US" dirty="0"/>
              <a:t>&lt;SENSOR&gt;(data) has been made with a new SENSOR, which is what updates the settings array (i.e. _</a:t>
            </a:r>
            <a:r>
              <a:rPr lang="en-US" dirty="0" err="1"/>
              <a:t>sensor_is_sending</a:t>
            </a:r>
            <a:r>
              <a:rPr lang="en-US" dirty="0"/>
              <a:t>)</a:t>
            </a:r>
          </a:p>
          <a:p>
            <a:r>
              <a:rPr lang="en-US" dirty="0"/>
              <a:t>In this case just set a flag (_</a:t>
            </a:r>
            <a:r>
              <a:rPr lang="en-US" dirty="0" err="1"/>
              <a:t>has_updated_settings</a:t>
            </a:r>
            <a:r>
              <a:rPr lang="en-US" dirty="0"/>
              <a:t>) for that port and do nothing</a:t>
            </a:r>
          </a:p>
        </p:txBody>
      </p:sp>
    </p:spTree>
    <p:extLst>
      <p:ext uri="{BB962C8B-B14F-4D97-AF65-F5344CB8AC3E}">
        <p14:creationId xmlns:p14="http://schemas.microsoft.com/office/powerpoint/2010/main" val="398705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1BFB-2957-4C93-B55A-45BF771206FC}"/>
              </a:ext>
            </a:extLst>
          </p:cNvPr>
          <p:cNvSpPr>
            <a:spLocks noGrp="1"/>
          </p:cNvSpPr>
          <p:nvPr>
            <p:ph type="title"/>
          </p:nvPr>
        </p:nvSpPr>
        <p:spPr/>
        <p:txBody>
          <a:bodyPr/>
          <a:lstStyle/>
          <a:p>
            <a:r>
              <a:rPr lang="en-US" dirty="0"/>
              <a:t>Edge case (Data has stopped being received)</a:t>
            </a:r>
          </a:p>
        </p:txBody>
      </p:sp>
      <p:sp>
        <p:nvSpPr>
          <p:cNvPr id="3" name="Content Placeholder 2">
            <a:extLst>
              <a:ext uri="{FF2B5EF4-FFF2-40B4-BE49-F238E27FC236}">
                <a16:creationId xmlns:a16="http://schemas.microsoft.com/office/drawing/2014/main" id="{0EC1FB2A-3C8C-4526-ACC6-8CF5BE96B65F}"/>
              </a:ext>
            </a:extLst>
          </p:cNvPr>
          <p:cNvSpPr>
            <a:spLocks noGrp="1"/>
          </p:cNvSpPr>
          <p:nvPr>
            <p:ph idx="1"/>
          </p:nvPr>
        </p:nvSpPr>
        <p:spPr/>
        <p:txBody>
          <a:bodyPr>
            <a:normAutofit fontScale="92500" lnSpcReduction="10000"/>
          </a:bodyPr>
          <a:lstStyle/>
          <a:p>
            <a:r>
              <a:rPr lang="en-US" dirty="0"/>
              <a:t>No longer receiving data could be due to a few reasons</a:t>
            </a:r>
          </a:p>
          <a:p>
            <a:pPr lvl="1"/>
            <a:r>
              <a:rPr lang="en-US" dirty="0"/>
              <a:t>Out of range or poor connection (i.e. packet loss)</a:t>
            </a:r>
          </a:p>
          <a:p>
            <a:pPr lvl="1"/>
            <a:r>
              <a:rPr lang="en-US" dirty="0"/>
              <a:t>The host has new settings and has stopped sending data</a:t>
            </a:r>
          </a:p>
          <a:p>
            <a:pPr lvl="1"/>
            <a:r>
              <a:rPr lang="en-US" dirty="0"/>
              <a:t>The host was powered off / broke / other</a:t>
            </a:r>
          </a:p>
          <a:p>
            <a:r>
              <a:rPr lang="en-US" dirty="0"/>
              <a:t>In all cases, after a predetermined amount of time (maybe like if data has not been received for &gt; 20ms or something which would mean it has lost at least 4 packets), just start sending a settings request again as if there was never a connection in the first place</a:t>
            </a:r>
          </a:p>
          <a:p>
            <a:r>
              <a:rPr lang="en-US" dirty="0"/>
              <a:t>A settings request should just be a ‘0’ followed by the end code. If the first byte in a ‘packet’ is a ‘0’ then it is always a settings request, otherwise, if it is a ‘1’, then what follows is data being sent</a:t>
            </a:r>
          </a:p>
          <a:p>
            <a:pPr lvl="1"/>
            <a:r>
              <a:rPr lang="en-US" dirty="0"/>
              <a:t>This is needed for two-way communication</a:t>
            </a:r>
          </a:p>
        </p:txBody>
      </p:sp>
    </p:spTree>
    <p:extLst>
      <p:ext uri="{BB962C8B-B14F-4D97-AF65-F5344CB8AC3E}">
        <p14:creationId xmlns:p14="http://schemas.microsoft.com/office/powerpoint/2010/main" val="184665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125-17BB-4572-B8C8-63D65711F158}"/>
              </a:ext>
            </a:extLst>
          </p:cNvPr>
          <p:cNvSpPr>
            <a:spLocks noGrp="1"/>
          </p:cNvSpPr>
          <p:nvPr>
            <p:ph type="title"/>
          </p:nvPr>
        </p:nvSpPr>
        <p:spPr/>
        <p:txBody>
          <a:bodyPr/>
          <a:lstStyle/>
          <a:p>
            <a:r>
              <a:rPr lang="en-US" dirty="0"/>
              <a:t>Edge case (Only part of a packet was received)</a:t>
            </a:r>
          </a:p>
        </p:txBody>
      </p:sp>
      <p:sp>
        <p:nvSpPr>
          <p:cNvPr id="3" name="Content Placeholder 2">
            <a:extLst>
              <a:ext uri="{FF2B5EF4-FFF2-40B4-BE49-F238E27FC236}">
                <a16:creationId xmlns:a16="http://schemas.microsoft.com/office/drawing/2014/main" id="{74E5291C-4E8C-4BDA-A3AB-4EA1D170184A}"/>
              </a:ext>
            </a:extLst>
          </p:cNvPr>
          <p:cNvSpPr>
            <a:spLocks noGrp="1"/>
          </p:cNvSpPr>
          <p:nvPr>
            <p:ph idx="1"/>
          </p:nvPr>
        </p:nvSpPr>
        <p:spPr>
          <a:xfrm>
            <a:off x="838200" y="1825624"/>
            <a:ext cx="10515600" cy="4726177"/>
          </a:xfrm>
        </p:spPr>
        <p:txBody>
          <a:bodyPr>
            <a:normAutofit fontScale="92500" lnSpcReduction="20000"/>
          </a:bodyPr>
          <a:lstStyle/>
          <a:p>
            <a:r>
              <a:rPr lang="en-US" dirty="0"/>
              <a:t>This could occur if we went out of range and came back in range quickly</a:t>
            </a:r>
          </a:p>
          <a:p>
            <a:r>
              <a:rPr lang="en-US" dirty="0"/>
              <a:t>This is where the end code comes in, if the size of the packet received was not the size that you were expecting (based on the settings array), then you throw that packet away</a:t>
            </a:r>
          </a:p>
          <a:p>
            <a:r>
              <a:rPr lang="en-US" dirty="0"/>
              <a:t>This is a specific edge case that is unlikely but should still be handled. If we go out of range for longer than our threshold then we will start sending a settings request. When we come back in range, if a packet gets sent (because the sender doesn’t know it is out of range, only the receiver), the receiver could interpret that packet as the settings. We need to make sure that there are checks to make sure that a settings array is valid, and if not then keep requesting the settings until a valid array is sent</a:t>
            </a:r>
          </a:p>
          <a:p>
            <a:pPr lvl="1"/>
            <a:r>
              <a:rPr lang="en-US" dirty="0"/>
              <a:t>This shouldn’t be too difficult since a settings matrix should just be a bunch of ‘0’s and ‘1’s with the end code</a:t>
            </a:r>
          </a:p>
          <a:p>
            <a:pPr lvl="1"/>
            <a:r>
              <a:rPr lang="en-US" dirty="0"/>
              <a:t>Maybe the first byte in a settings array should be a ‘2’ instead of a ‘1’ so that it is separate from a data send</a:t>
            </a:r>
          </a:p>
        </p:txBody>
      </p:sp>
    </p:spTree>
    <p:extLst>
      <p:ext uri="{BB962C8B-B14F-4D97-AF65-F5344CB8AC3E}">
        <p14:creationId xmlns:p14="http://schemas.microsoft.com/office/powerpoint/2010/main" val="129888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20C0-9452-42FD-A274-261C45BB7574}"/>
              </a:ext>
            </a:extLst>
          </p:cNvPr>
          <p:cNvSpPr>
            <a:spLocks noGrp="1"/>
          </p:cNvSpPr>
          <p:nvPr>
            <p:ph type="title"/>
          </p:nvPr>
        </p:nvSpPr>
        <p:spPr/>
        <p:txBody>
          <a:bodyPr/>
          <a:lstStyle/>
          <a:p>
            <a:r>
              <a:rPr lang="en-US" dirty="0"/>
              <a:t>Problem it is trying to solve</a:t>
            </a:r>
          </a:p>
        </p:txBody>
      </p:sp>
      <p:sp>
        <p:nvSpPr>
          <p:cNvPr id="3" name="Content Placeholder 2">
            <a:extLst>
              <a:ext uri="{FF2B5EF4-FFF2-40B4-BE49-F238E27FC236}">
                <a16:creationId xmlns:a16="http://schemas.microsoft.com/office/drawing/2014/main" id="{F04A4444-B351-421E-B5F9-5BBE26FA975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0A846DF-B8FE-46B3-A1C6-78A60FD4B8F6}"/>
              </a:ext>
            </a:extLst>
          </p:cNvPr>
          <p:cNvPicPr>
            <a:picLocks noChangeAspect="1"/>
          </p:cNvPicPr>
          <p:nvPr/>
        </p:nvPicPr>
        <p:blipFill>
          <a:blip r:embed="rId2"/>
          <a:stretch>
            <a:fillRect/>
          </a:stretch>
        </p:blipFill>
        <p:spPr>
          <a:xfrm>
            <a:off x="233893" y="1366811"/>
            <a:ext cx="11724214" cy="5409434"/>
          </a:xfrm>
          <a:prstGeom prst="rect">
            <a:avLst/>
          </a:prstGeom>
        </p:spPr>
      </p:pic>
    </p:spTree>
    <p:extLst>
      <p:ext uri="{BB962C8B-B14F-4D97-AF65-F5344CB8AC3E}">
        <p14:creationId xmlns:p14="http://schemas.microsoft.com/office/powerpoint/2010/main" val="286979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E789-CB34-49F5-81B8-08864E0EB4F3}"/>
              </a:ext>
            </a:extLst>
          </p:cNvPr>
          <p:cNvSpPr>
            <a:spLocks noGrp="1"/>
          </p:cNvSpPr>
          <p:nvPr>
            <p:ph type="title"/>
          </p:nvPr>
        </p:nvSpPr>
        <p:spPr/>
        <p:txBody>
          <a:bodyPr/>
          <a:lstStyle/>
          <a:p>
            <a:r>
              <a:rPr lang="en-US" dirty="0"/>
              <a:t>Problem it is trying to solve cont.</a:t>
            </a:r>
          </a:p>
        </p:txBody>
      </p:sp>
      <p:sp>
        <p:nvSpPr>
          <p:cNvPr id="3" name="Content Placeholder 2">
            <a:extLst>
              <a:ext uri="{FF2B5EF4-FFF2-40B4-BE49-F238E27FC236}">
                <a16:creationId xmlns:a16="http://schemas.microsoft.com/office/drawing/2014/main" id="{112AA8C6-D5DE-45DF-89A1-8CE9BACF02E7}"/>
              </a:ext>
            </a:extLst>
          </p:cNvPr>
          <p:cNvSpPr>
            <a:spLocks noGrp="1"/>
          </p:cNvSpPr>
          <p:nvPr>
            <p:ph idx="1"/>
          </p:nvPr>
        </p:nvSpPr>
        <p:spPr/>
        <p:txBody>
          <a:bodyPr/>
          <a:lstStyle/>
          <a:p>
            <a:r>
              <a:rPr lang="en-US" dirty="0"/>
              <a:t>Current method involves implementing a specific solution for each node</a:t>
            </a:r>
          </a:p>
          <a:p>
            <a:pPr lvl="1"/>
            <a:r>
              <a:rPr lang="en-US" dirty="0"/>
              <a:t>Does not scale well (or at all really)</a:t>
            </a:r>
          </a:p>
          <a:p>
            <a:pPr lvl="1"/>
            <a:r>
              <a:rPr lang="en-US" dirty="0"/>
              <a:t>Currently hard-code new sensors when we add them</a:t>
            </a:r>
          </a:p>
          <a:p>
            <a:pPr lvl="2"/>
            <a:r>
              <a:rPr lang="en-US" dirty="0"/>
              <a:t>In past when we’ve removed sensors, we just send garbage data because it is faster than just removing the sensor and messing up the structure</a:t>
            </a:r>
          </a:p>
          <a:p>
            <a:r>
              <a:rPr lang="en-US" dirty="0"/>
              <a:t>Takes a lot of time to implement and test communication between nodes and is very prone to errors</a:t>
            </a:r>
          </a:p>
          <a:p>
            <a:r>
              <a:rPr lang="en-US" dirty="0"/>
              <a:t>Code is not reusable</a:t>
            </a:r>
          </a:p>
          <a:p>
            <a:pPr lvl="2"/>
            <a:endParaRPr lang="en-US" dirty="0"/>
          </a:p>
        </p:txBody>
      </p:sp>
    </p:spTree>
    <p:extLst>
      <p:ext uri="{BB962C8B-B14F-4D97-AF65-F5344CB8AC3E}">
        <p14:creationId xmlns:p14="http://schemas.microsoft.com/office/powerpoint/2010/main" val="212752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8431-006D-4204-9C4A-DD3D9148260B}"/>
              </a:ext>
            </a:extLst>
          </p:cNvPr>
          <p:cNvSpPr>
            <a:spLocks noGrp="1"/>
          </p:cNvSpPr>
          <p:nvPr>
            <p:ph type="title"/>
          </p:nvPr>
        </p:nvSpPr>
        <p:spPr/>
        <p:txBody>
          <a:bodyPr/>
          <a:lstStyle/>
          <a:p>
            <a:r>
              <a:rPr lang="en-US" dirty="0"/>
              <a:t>High level goals: modularity/future-proof</a:t>
            </a:r>
          </a:p>
        </p:txBody>
      </p:sp>
      <p:sp>
        <p:nvSpPr>
          <p:cNvPr id="3" name="Content Placeholder 2">
            <a:extLst>
              <a:ext uri="{FF2B5EF4-FFF2-40B4-BE49-F238E27FC236}">
                <a16:creationId xmlns:a16="http://schemas.microsoft.com/office/drawing/2014/main" id="{BA42539D-5CCE-4436-93F3-DAA0CD1A85E0}"/>
              </a:ext>
            </a:extLst>
          </p:cNvPr>
          <p:cNvSpPr>
            <a:spLocks noGrp="1"/>
          </p:cNvSpPr>
          <p:nvPr>
            <p:ph idx="1"/>
          </p:nvPr>
        </p:nvSpPr>
        <p:spPr/>
        <p:txBody>
          <a:bodyPr>
            <a:normAutofit fontScale="92500" lnSpcReduction="10000"/>
          </a:bodyPr>
          <a:lstStyle/>
          <a:p>
            <a:r>
              <a:rPr lang="en-US" dirty="0"/>
              <a:t>Try to make the system “smart” to reduce the changes that need made on each node</a:t>
            </a:r>
          </a:p>
          <a:p>
            <a:pPr lvl="1"/>
            <a:r>
              <a:rPr lang="en-US" dirty="0"/>
              <a:t>Ex. If I remove a sensor on the aux </a:t>
            </a:r>
            <a:r>
              <a:rPr lang="en-US" dirty="0" err="1"/>
              <a:t>daq</a:t>
            </a:r>
            <a:r>
              <a:rPr lang="en-US" dirty="0"/>
              <a:t> unit, I should only have to change the code on that unit and the rest of the network should realize that the sensor is now missing so it can update its stuff accordingly</a:t>
            </a:r>
          </a:p>
          <a:p>
            <a:r>
              <a:rPr lang="en-US" dirty="0"/>
              <a:t>System should scale well to add/remove “nodes” as necessary</a:t>
            </a:r>
          </a:p>
          <a:p>
            <a:r>
              <a:rPr lang="en-US" dirty="0"/>
              <a:t>Should be trivial to add/remove sensors</a:t>
            </a:r>
          </a:p>
          <a:p>
            <a:r>
              <a:rPr lang="en-US" dirty="0"/>
              <a:t>Base code shouldn’t need changed and it should work for future years/systems</a:t>
            </a:r>
          </a:p>
          <a:p>
            <a:r>
              <a:rPr lang="en-US" dirty="0"/>
              <a:t>Baud rates and communication rates can be changed easily</a:t>
            </a:r>
          </a:p>
          <a:p>
            <a:r>
              <a:rPr lang="en-US" dirty="0"/>
              <a:t>Support at least 200 Hz data communication</a:t>
            </a:r>
          </a:p>
        </p:txBody>
      </p:sp>
    </p:spTree>
    <p:extLst>
      <p:ext uri="{BB962C8B-B14F-4D97-AF65-F5344CB8AC3E}">
        <p14:creationId xmlns:p14="http://schemas.microsoft.com/office/powerpoint/2010/main" val="8145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830B-48C1-41D4-89F2-9429A7DC48D1}"/>
              </a:ext>
            </a:extLst>
          </p:cNvPr>
          <p:cNvSpPr>
            <a:spLocks noGrp="1"/>
          </p:cNvSpPr>
          <p:nvPr>
            <p:ph type="title"/>
          </p:nvPr>
        </p:nvSpPr>
        <p:spPr/>
        <p:txBody>
          <a:bodyPr/>
          <a:lstStyle/>
          <a:p>
            <a:r>
              <a:rPr lang="en-US" dirty="0"/>
              <a:t>Current limiting factor</a:t>
            </a:r>
          </a:p>
        </p:txBody>
      </p:sp>
      <p:sp>
        <p:nvSpPr>
          <p:cNvPr id="3" name="Content Placeholder 2">
            <a:extLst>
              <a:ext uri="{FF2B5EF4-FFF2-40B4-BE49-F238E27FC236}">
                <a16:creationId xmlns:a16="http://schemas.microsoft.com/office/drawing/2014/main" id="{403D89D9-8428-4EAA-A95D-F868B885B795}"/>
              </a:ext>
            </a:extLst>
          </p:cNvPr>
          <p:cNvSpPr>
            <a:spLocks noGrp="1"/>
          </p:cNvSpPr>
          <p:nvPr>
            <p:ph idx="1"/>
          </p:nvPr>
        </p:nvSpPr>
        <p:spPr>
          <a:xfrm>
            <a:off x="838200" y="1825624"/>
            <a:ext cx="10515600" cy="4843623"/>
          </a:xfrm>
        </p:spPr>
        <p:txBody>
          <a:bodyPr>
            <a:normAutofit lnSpcReduction="10000"/>
          </a:bodyPr>
          <a:lstStyle/>
          <a:p>
            <a:r>
              <a:rPr lang="en-US" dirty="0" err="1"/>
              <a:t>Xbee</a:t>
            </a:r>
            <a:r>
              <a:rPr lang="en-US" dirty="0"/>
              <a:t> communication rate is only 250 </a:t>
            </a:r>
            <a:r>
              <a:rPr lang="en-US" dirty="0" err="1"/>
              <a:t>Kb</a:t>
            </a:r>
            <a:r>
              <a:rPr lang="en-US" dirty="0"/>
              <a:t>/s (250,000 baud)</a:t>
            </a:r>
          </a:p>
          <a:p>
            <a:pPr marL="0" indent="0">
              <a:buNone/>
            </a:pPr>
            <a:r>
              <a:rPr lang="en-US" dirty="0"/>
              <a:t>250,000 baud / 200 Hz communication rate = 1250 bits/packet</a:t>
            </a:r>
          </a:p>
          <a:p>
            <a:pPr marL="0" indent="0">
              <a:buNone/>
            </a:pPr>
            <a:r>
              <a:rPr lang="en-US" dirty="0"/>
              <a:t>1250 bits / (8 bits/byte) = 156 bytes/packet max theoretical</a:t>
            </a:r>
          </a:p>
          <a:p>
            <a:pPr marL="0" indent="0">
              <a:buNone/>
            </a:pPr>
            <a:r>
              <a:rPr lang="en-US" dirty="0"/>
              <a:t>1 bytes is needed for read/write set and 8 bytes are needed for end code -&gt; 156 – 9 = 147 bytes/packet of sensor data.</a:t>
            </a:r>
          </a:p>
          <a:p>
            <a:pPr lvl="1"/>
            <a:r>
              <a:rPr lang="en-US" dirty="0"/>
              <a:t>Note that this is theoretical, but we can probably get close to this size of packet</a:t>
            </a:r>
          </a:p>
          <a:p>
            <a:pPr lvl="1"/>
            <a:r>
              <a:rPr lang="en-US" dirty="0"/>
              <a:t>Also note that Teensy FIFO buffers are 64 bytes by default. Things are generally easier if we stay at a packet size of less than 64 bytes, but this can be changed if we go above 64/bytes per packet. Otherwise the code will be blocking while it waits for the FIFO buffer to be available again.</a:t>
            </a:r>
          </a:p>
          <a:p>
            <a:r>
              <a:rPr lang="en-US" dirty="0"/>
              <a:t>Teensy 4.0 has a max baud rate of 4Mb/s for reference</a:t>
            </a:r>
          </a:p>
        </p:txBody>
      </p:sp>
    </p:spTree>
    <p:extLst>
      <p:ext uri="{BB962C8B-B14F-4D97-AF65-F5344CB8AC3E}">
        <p14:creationId xmlns:p14="http://schemas.microsoft.com/office/powerpoint/2010/main" val="216274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7B61-00A2-4516-A579-F6750A3B7A25}"/>
              </a:ext>
            </a:extLst>
          </p:cNvPr>
          <p:cNvSpPr>
            <a:spLocks noGrp="1"/>
          </p:cNvSpPr>
          <p:nvPr>
            <p:ph type="title"/>
          </p:nvPr>
        </p:nvSpPr>
        <p:spPr/>
        <p:txBody>
          <a:bodyPr/>
          <a:lstStyle/>
          <a:p>
            <a:r>
              <a:rPr lang="en-US" dirty="0"/>
              <a:t>How does it work? (Adding new sensors)</a:t>
            </a:r>
          </a:p>
        </p:txBody>
      </p:sp>
      <p:pic>
        <p:nvPicPr>
          <p:cNvPr id="5" name="Picture 4">
            <a:extLst>
              <a:ext uri="{FF2B5EF4-FFF2-40B4-BE49-F238E27FC236}">
                <a16:creationId xmlns:a16="http://schemas.microsoft.com/office/drawing/2014/main" id="{B31B3147-ED43-45F9-A521-B9E76B3CD5E6}"/>
              </a:ext>
            </a:extLst>
          </p:cNvPr>
          <p:cNvPicPr>
            <a:picLocks noChangeAspect="1"/>
          </p:cNvPicPr>
          <p:nvPr/>
        </p:nvPicPr>
        <p:blipFill>
          <a:blip r:embed="rId2"/>
          <a:stretch>
            <a:fillRect/>
          </a:stretch>
        </p:blipFill>
        <p:spPr>
          <a:xfrm>
            <a:off x="192487" y="1447428"/>
            <a:ext cx="11765971" cy="1417070"/>
          </a:xfrm>
          <a:prstGeom prst="rect">
            <a:avLst/>
          </a:prstGeom>
        </p:spPr>
      </p:pic>
      <p:pic>
        <p:nvPicPr>
          <p:cNvPr id="7" name="Picture 6">
            <a:extLst>
              <a:ext uri="{FF2B5EF4-FFF2-40B4-BE49-F238E27FC236}">
                <a16:creationId xmlns:a16="http://schemas.microsoft.com/office/drawing/2014/main" id="{8268969A-6F68-4E23-92E9-20F0A68ABB09}"/>
              </a:ext>
            </a:extLst>
          </p:cNvPr>
          <p:cNvPicPr>
            <a:picLocks noChangeAspect="1"/>
          </p:cNvPicPr>
          <p:nvPr/>
        </p:nvPicPr>
        <p:blipFill>
          <a:blip r:embed="rId3"/>
          <a:stretch>
            <a:fillRect/>
          </a:stretch>
        </p:blipFill>
        <p:spPr>
          <a:xfrm>
            <a:off x="192487" y="3091602"/>
            <a:ext cx="1838582" cy="3324689"/>
          </a:xfrm>
          <a:prstGeom prst="rect">
            <a:avLst/>
          </a:prstGeom>
        </p:spPr>
      </p:pic>
      <p:pic>
        <p:nvPicPr>
          <p:cNvPr id="9" name="Picture 8">
            <a:extLst>
              <a:ext uri="{FF2B5EF4-FFF2-40B4-BE49-F238E27FC236}">
                <a16:creationId xmlns:a16="http://schemas.microsoft.com/office/drawing/2014/main" id="{FF67DC18-6575-41D0-AC88-6682CAC08C10}"/>
              </a:ext>
            </a:extLst>
          </p:cNvPr>
          <p:cNvPicPr>
            <a:picLocks noChangeAspect="1"/>
          </p:cNvPicPr>
          <p:nvPr/>
        </p:nvPicPr>
        <p:blipFill>
          <a:blip r:embed="rId4"/>
          <a:stretch>
            <a:fillRect/>
          </a:stretch>
        </p:blipFill>
        <p:spPr>
          <a:xfrm>
            <a:off x="2260045" y="3089657"/>
            <a:ext cx="2717836" cy="3326634"/>
          </a:xfrm>
          <a:prstGeom prst="rect">
            <a:avLst/>
          </a:prstGeom>
        </p:spPr>
      </p:pic>
      <p:pic>
        <p:nvPicPr>
          <p:cNvPr id="11" name="Picture 10">
            <a:extLst>
              <a:ext uri="{FF2B5EF4-FFF2-40B4-BE49-F238E27FC236}">
                <a16:creationId xmlns:a16="http://schemas.microsoft.com/office/drawing/2014/main" id="{FE2C146A-59E9-4F1B-805F-F7A5788A198B}"/>
              </a:ext>
            </a:extLst>
          </p:cNvPr>
          <p:cNvPicPr>
            <a:picLocks noChangeAspect="1"/>
          </p:cNvPicPr>
          <p:nvPr/>
        </p:nvPicPr>
        <p:blipFill>
          <a:blip r:embed="rId5"/>
          <a:stretch>
            <a:fillRect/>
          </a:stretch>
        </p:blipFill>
        <p:spPr>
          <a:xfrm>
            <a:off x="5206857" y="3089657"/>
            <a:ext cx="4664931" cy="1170175"/>
          </a:xfrm>
          <a:prstGeom prst="rect">
            <a:avLst/>
          </a:prstGeom>
        </p:spPr>
      </p:pic>
      <p:sp>
        <p:nvSpPr>
          <p:cNvPr id="12" name="TextBox 11">
            <a:extLst>
              <a:ext uri="{FF2B5EF4-FFF2-40B4-BE49-F238E27FC236}">
                <a16:creationId xmlns:a16="http://schemas.microsoft.com/office/drawing/2014/main" id="{F94C09C4-A268-4BE6-9310-39B467957287}"/>
              </a:ext>
            </a:extLst>
          </p:cNvPr>
          <p:cNvSpPr txBox="1"/>
          <p:nvPr/>
        </p:nvSpPr>
        <p:spPr>
          <a:xfrm>
            <a:off x="5206858" y="4272677"/>
            <a:ext cx="6577705" cy="2308324"/>
          </a:xfrm>
          <a:prstGeom prst="rect">
            <a:avLst/>
          </a:prstGeom>
          <a:noFill/>
        </p:spPr>
        <p:txBody>
          <a:bodyPr wrap="square" rtlCol="0">
            <a:spAutoFit/>
          </a:bodyPr>
          <a:lstStyle/>
          <a:p>
            <a:r>
              <a:rPr lang="en-US" dirty="0"/>
              <a:t>_</a:t>
            </a:r>
            <a:r>
              <a:rPr lang="en-US" dirty="0" err="1"/>
              <a:t>sensor_is_sending</a:t>
            </a:r>
            <a:r>
              <a:rPr lang="en-US" dirty="0"/>
              <a:t> -&gt; For sensors that are connected to unit that you want to send to other units</a:t>
            </a:r>
          </a:p>
          <a:p>
            <a:r>
              <a:rPr lang="en-US" dirty="0"/>
              <a:t>_</a:t>
            </a:r>
            <a:r>
              <a:rPr lang="en-US" dirty="0" err="1"/>
              <a:t>sensor_is_receiving</a:t>
            </a:r>
            <a:r>
              <a:rPr lang="en-US" dirty="0"/>
              <a:t> -&gt; The array which says what sensor data is being received, these are port specific (9 serial ports on Teensy)</a:t>
            </a:r>
          </a:p>
          <a:p>
            <a:r>
              <a:rPr lang="en-US" dirty="0"/>
              <a:t>_</a:t>
            </a:r>
            <a:r>
              <a:rPr lang="en-US" dirty="0" err="1"/>
              <a:t>data_store</a:t>
            </a:r>
            <a:r>
              <a:rPr lang="en-US" dirty="0"/>
              <a:t> -&gt; This is a temp array to store incoming data before it is read from main code (Max size of a single “sensor” is 12 bytes).</a:t>
            </a:r>
          </a:p>
          <a:p>
            <a:r>
              <a:rPr lang="en-US" dirty="0"/>
              <a:t>_</a:t>
            </a:r>
            <a:r>
              <a:rPr lang="en-US" dirty="0" err="1"/>
              <a:t>has_new_data</a:t>
            </a:r>
            <a:r>
              <a:rPr lang="en-US" dirty="0"/>
              <a:t> -&gt; This array says if new data for a specific sensor has been received since last read</a:t>
            </a:r>
          </a:p>
        </p:txBody>
      </p:sp>
    </p:spTree>
    <p:extLst>
      <p:ext uri="{BB962C8B-B14F-4D97-AF65-F5344CB8AC3E}">
        <p14:creationId xmlns:p14="http://schemas.microsoft.com/office/powerpoint/2010/main" val="322705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6D91-A299-47C4-8267-02CF7DC2E362}"/>
              </a:ext>
            </a:extLst>
          </p:cNvPr>
          <p:cNvSpPr>
            <a:spLocks noGrp="1"/>
          </p:cNvSpPr>
          <p:nvPr>
            <p:ph type="title"/>
          </p:nvPr>
        </p:nvSpPr>
        <p:spPr/>
        <p:txBody>
          <a:bodyPr/>
          <a:lstStyle/>
          <a:p>
            <a:r>
              <a:rPr lang="en-US" dirty="0"/>
              <a:t>How does it work? (Using in main code)</a:t>
            </a:r>
          </a:p>
        </p:txBody>
      </p:sp>
      <p:sp>
        <p:nvSpPr>
          <p:cNvPr id="3" name="Content Placeholder 2">
            <a:extLst>
              <a:ext uri="{FF2B5EF4-FFF2-40B4-BE49-F238E27FC236}">
                <a16:creationId xmlns:a16="http://schemas.microsoft.com/office/drawing/2014/main" id="{FDFBC5C1-311A-4924-8248-13F4DBAC5491}"/>
              </a:ext>
            </a:extLst>
          </p:cNvPr>
          <p:cNvSpPr>
            <a:spLocks noGrp="1"/>
          </p:cNvSpPr>
          <p:nvPr>
            <p:ph idx="1"/>
          </p:nvPr>
        </p:nvSpPr>
        <p:spPr>
          <a:xfrm>
            <a:off x="838200" y="4170783"/>
            <a:ext cx="10515600" cy="2504223"/>
          </a:xfrm>
        </p:spPr>
        <p:txBody>
          <a:bodyPr>
            <a:normAutofit fontScale="92500" lnSpcReduction="10000"/>
          </a:bodyPr>
          <a:lstStyle/>
          <a:p>
            <a:r>
              <a:rPr lang="en-US" dirty="0"/>
              <a:t>Ex. On Dashboard you might call “Comms::</a:t>
            </a:r>
            <a:r>
              <a:rPr lang="en-US" dirty="0" err="1"/>
              <a:t>writeData</a:t>
            </a:r>
            <a:r>
              <a:rPr lang="en-US" dirty="0"/>
              <a:t>&lt;ENGINE_SPEED_RPM&gt;(</a:t>
            </a:r>
            <a:r>
              <a:rPr lang="en-US" dirty="0" err="1"/>
              <a:t>engine_rpm</a:t>
            </a:r>
            <a:r>
              <a:rPr lang="en-US" dirty="0"/>
              <a:t>)”</a:t>
            </a:r>
          </a:p>
          <a:p>
            <a:pPr lvl="1"/>
            <a:r>
              <a:rPr lang="en-US" dirty="0"/>
              <a:t>Right now ENGINE_SPEED_RPM is a 2-byte variable so if </a:t>
            </a:r>
            <a:r>
              <a:rPr lang="en-US" dirty="0" err="1"/>
              <a:t>engine_rpm</a:t>
            </a:r>
            <a:r>
              <a:rPr lang="en-US" dirty="0"/>
              <a:t> is not 2 bytes it will fail at compile time</a:t>
            </a:r>
          </a:p>
          <a:p>
            <a:r>
              <a:rPr lang="en-US" dirty="0"/>
              <a:t>Ex. On Dashboard if aux </a:t>
            </a:r>
            <a:r>
              <a:rPr lang="en-US" dirty="0" err="1"/>
              <a:t>daq</a:t>
            </a:r>
            <a:r>
              <a:rPr lang="en-US" dirty="0"/>
              <a:t> unit is connected you might call “Comms::</a:t>
            </a:r>
            <a:r>
              <a:rPr lang="en-US" dirty="0" err="1"/>
              <a:t>readData</a:t>
            </a:r>
            <a:r>
              <a:rPr lang="en-US" dirty="0"/>
              <a:t>&lt;FRONT_LEFT_SHOCK&gt;(&amp;</a:t>
            </a:r>
            <a:r>
              <a:rPr lang="en-US" dirty="0" err="1"/>
              <a:t>fl_lds</a:t>
            </a:r>
            <a:r>
              <a:rPr lang="en-US" dirty="0"/>
              <a:t>)”</a:t>
            </a:r>
          </a:p>
          <a:p>
            <a:pPr lvl="1"/>
            <a:r>
              <a:rPr lang="en-US" dirty="0"/>
              <a:t>Similarly, </a:t>
            </a:r>
            <a:r>
              <a:rPr lang="en-US" dirty="0" err="1"/>
              <a:t>fl_lds</a:t>
            </a:r>
            <a:r>
              <a:rPr lang="en-US" dirty="0"/>
              <a:t> must be a 2-byte variable (i.e. uint16_t) or it will fail compile time</a:t>
            </a:r>
          </a:p>
        </p:txBody>
      </p:sp>
      <p:pic>
        <p:nvPicPr>
          <p:cNvPr id="5" name="Picture 4">
            <a:extLst>
              <a:ext uri="{FF2B5EF4-FFF2-40B4-BE49-F238E27FC236}">
                <a16:creationId xmlns:a16="http://schemas.microsoft.com/office/drawing/2014/main" id="{CEA875A9-D786-42A4-A5C6-0355B7804217}"/>
              </a:ext>
            </a:extLst>
          </p:cNvPr>
          <p:cNvPicPr>
            <a:picLocks noChangeAspect="1"/>
          </p:cNvPicPr>
          <p:nvPr/>
        </p:nvPicPr>
        <p:blipFill>
          <a:blip r:embed="rId2"/>
          <a:stretch>
            <a:fillRect/>
          </a:stretch>
        </p:blipFill>
        <p:spPr>
          <a:xfrm>
            <a:off x="449751" y="1591916"/>
            <a:ext cx="11449866" cy="2504223"/>
          </a:xfrm>
          <a:prstGeom prst="rect">
            <a:avLst/>
          </a:prstGeom>
        </p:spPr>
      </p:pic>
    </p:spTree>
    <p:extLst>
      <p:ext uri="{BB962C8B-B14F-4D97-AF65-F5344CB8AC3E}">
        <p14:creationId xmlns:p14="http://schemas.microsoft.com/office/powerpoint/2010/main" val="226289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05B5-4701-44EE-9518-E76991A3485B}"/>
              </a:ext>
            </a:extLst>
          </p:cNvPr>
          <p:cNvSpPr>
            <a:spLocks noGrp="1"/>
          </p:cNvSpPr>
          <p:nvPr>
            <p:ph type="title"/>
          </p:nvPr>
        </p:nvSpPr>
        <p:spPr/>
        <p:txBody>
          <a:bodyPr/>
          <a:lstStyle/>
          <a:p>
            <a:r>
              <a:rPr lang="en-US" dirty="0"/>
              <a:t>Assumptions being made</a:t>
            </a:r>
          </a:p>
        </p:txBody>
      </p:sp>
      <p:sp>
        <p:nvSpPr>
          <p:cNvPr id="3" name="Content Placeholder 2">
            <a:extLst>
              <a:ext uri="{FF2B5EF4-FFF2-40B4-BE49-F238E27FC236}">
                <a16:creationId xmlns:a16="http://schemas.microsoft.com/office/drawing/2014/main" id="{7CF17442-1729-4E8F-8A50-84C5146E2F52}"/>
              </a:ext>
            </a:extLst>
          </p:cNvPr>
          <p:cNvSpPr>
            <a:spLocks noGrp="1"/>
          </p:cNvSpPr>
          <p:nvPr>
            <p:ph idx="1"/>
          </p:nvPr>
        </p:nvSpPr>
        <p:spPr/>
        <p:txBody>
          <a:bodyPr>
            <a:normAutofit lnSpcReduction="10000"/>
          </a:bodyPr>
          <a:lstStyle/>
          <a:p>
            <a:r>
              <a:rPr lang="en-US" dirty="0"/>
              <a:t>You will never both read and write the same sensor (so _</a:t>
            </a:r>
            <a:r>
              <a:rPr lang="en-US" dirty="0" err="1"/>
              <a:t>data_store</a:t>
            </a:r>
            <a:r>
              <a:rPr lang="en-US" dirty="0"/>
              <a:t> can work as temp storage for both)</a:t>
            </a:r>
          </a:p>
          <a:p>
            <a:r>
              <a:rPr lang="en-US" dirty="0"/>
              <a:t>You will also never receive data for the same sensor from two different sources</a:t>
            </a:r>
          </a:p>
          <a:p>
            <a:r>
              <a:rPr lang="en-US" dirty="0"/>
              <a:t>If you are sending data somewhere and have multiple nodes connected, you will want to send the same data to every node and not some sensors to one node and some sensors to another</a:t>
            </a:r>
          </a:p>
          <a:p>
            <a:r>
              <a:rPr lang="en-US" dirty="0"/>
              <a:t>A “sensor” does not have to be a physical sensor. For example, in the GUI when you say start collecting data, that can be sent out to all nodes through a “sensor” called COLLECT_DATA which is either ‘0’ or ‘1’. Same can be done for other settings we decide to add.</a:t>
            </a:r>
          </a:p>
        </p:txBody>
      </p:sp>
    </p:spTree>
    <p:extLst>
      <p:ext uri="{BB962C8B-B14F-4D97-AF65-F5344CB8AC3E}">
        <p14:creationId xmlns:p14="http://schemas.microsoft.com/office/powerpoint/2010/main" val="191324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7802-1580-4E66-BB61-032B114F8E9E}"/>
              </a:ext>
            </a:extLst>
          </p:cNvPr>
          <p:cNvSpPr>
            <a:spLocks noGrp="1"/>
          </p:cNvSpPr>
          <p:nvPr>
            <p:ph type="title"/>
          </p:nvPr>
        </p:nvSpPr>
        <p:spPr/>
        <p:txBody>
          <a:bodyPr/>
          <a:lstStyle/>
          <a:p>
            <a:r>
              <a:rPr lang="en-US" dirty="0"/>
              <a:t>Technical details (typical flow diagram)</a:t>
            </a:r>
          </a:p>
        </p:txBody>
      </p:sp>
      <p:sp>
        <p:nvSpPr>
          <p:cNvPr id="4" name="Rectangle 3">
            <a:extLst>
              <a:ext uri="{FF2B5EF4-FFF2-40B4-BE49-F238E27FC236}">
                <a16:creationId xmlns:a16="http://schemas.microsoft.com/office/drawing/2014/main" id="{CBC09B85-847E-42A2-8AAD-196B094C97E0}"/>
              </a:ext>
            </a:extLst>
          </p:cNvPr>
          <p:cNvSpPr/>
          <p:nvPr/>
        </p:nvSpPr>
        <p:spPr>
          <a:xfrm>
            <a:off x="1302390" y="1628079"/>
            <a:ext cx="1350628" cy="5368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Powered Off</a:t>
            </a:r>
          </a:p>
        </p:txBody>
      </p:sp>
      <p:sp>
        <p:nvSpPr>
          <p:cNvPr id="6" name="Rectangle 5">
            <a:extLst>
              <a:ext uri="{FF2B5EF4-FFF2-40B4-BE49-F238E27FC236}">
                <a16:creationId xmlns:a16="http://schemas.microsoft.com/office/drawing/2014/main" id="{FE2F1324-2EF4-4627-9CEA-6BE4F3A13FEA}"/>
              </a:ext>
            </a:extLst>
          </p:cNvPr>
          <p:cNvSpPr/>
          <p:nvPr/>
        </p:nvSpPr>
        <p:spPr>
          <a:xfrm>
            <a:off x="461744" y="2653547"/>
            <a:ext cx="3077362" cy="15345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Don’t 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Don’t know sending ports</a:t>
            </a:r>
          </a:p>
          <a:p>
            <a:pPr marL="285750" indent="-285750">
              <a:buFontTx/>
              <a:buChar char="-"/>
            </a:pPr>
            <a:r>
              <a:rPr lang="en-US" dirty="0">
                <a:solidFill>
                  <a:schemeClr val="tx1"/>
                </a:solidFill>
              </a:rPr>
              <a:t>Don’t know sending data</a:t>
            </a:r>
          </a:p>
          <a:p>
            <a:r>
              <a:rPr lang="en-US" dirty="0">
                <a:solidFill>
                  <a:schemeClr val="accent1"/>
                </a:solidFill>
              </a:rPr>
              <a:t>Do nothing</a:t>
            </a:r>
          </a:p>
        </p:txBody>
      </p:sp>
      <p:sp>
        <p:nvSpPr>
          <p:cNvPr id="8" name="Rectangle 7">
            <a:extLst>
              <a:ext uri="{FF2B5EF4-FFF2-40B4-BE49-F238E27FC236}">
                <a16:creationId xmlns:a16="http://schemas.microsoft.com/office/drawing/2014/main" id="{FAD0D25D-D697-45D9-8692-D081682DC9E3}"/>
              </a:ext>
            </a:extLst>
          </p:cNvPr>
          <p:cNvSpPr/>
          <p:nvPr/>
        </p:nvSpPr>
        <p:spPr>
          <a:xfrm>
            <a:off x="461744" y="474878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Don’t know sending data</a:t>
            </a:r>
          </a:p>
          <a:p>
            <a:r>
              <a:rPr lang="en-US" dirty="0">
                <a:solidFill>
                  <a:schemeClr val="accent1"/>
                </a:solidFill>
              </a:rPr>
              <a:t>Send settings request on receiving ports</a:t>
            </a:r>
          </a:p>
          <a:p>
            <a:r>
              <a:rPr lang="en-US" dirty="0">
                <a:solidFill>
                  <a:schemeClr val="accent1"/>
                </a:solidFill>
              </a:rPr>
              <a:t>Do nothing on sending ports</a:t>
            </a:r>
          </a:p>
        </p:txBody>
      </p:sp>
      <p:sp>
        <p:nvSpPr>
          <p:cNvPr id="10" name="Rectangle 9">
            <a:extLst>
              <a:ext uri="{FF2B5EF4-FFF2-40B4-BE49-F238E27FC236}">
                <a16:creationId xmlns:a16="http://schemas.microsoft.com/office/drawing/2014/main" id="{E25F8C6F-9C3F-45F1-AD61-1F65EF5DAF96}"/>
              </a:ext>
            </a:extLst>
          </p:cNvPr>
          <p:cNvSpPr/>
          <p:nvPr/>
        </p:nvSpPr>
        <p:spPr>
          <a:xfrm>
            <a:off x="5018714" y="474878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Send settings request on receiving ports</a:t>
            </a:r>
          </a:p>
          <a:p>
            <a:r>
              <a:rPr lang="en-US" dirty="0">
                <a:solidFill>
                  <a:schemeClr val="accent1"/>
                </a:solidFill>
              </a:rPr>
              <a:t>Do nothing on sending ports</a:t>
            </a:r>
          </a:p>
        </p:txBody>
      </p:sp>
      <p:sp>
        <p:nvSpPr>
          <p:cNvPr id="12" name="Rectangle 11">
            <a:extLst>
              <a:ext uri="{FF2B5EF4-FFF2-40B4-BE49-F238E27FC236}">
                <a16:creationId xmlns:a16="http://schemas.microsoft.com/office/drawing/2014/main" id="{CBB8C36D-22F4-4EC1-896A-4BF36CC90E54}"/>
              </a:ext>
            </a:extLst>
          </p:cNvPr>
          <p:cNvSpPr/>
          <p:nvPr/>
        </p:nvSpPr>
        <p:spPr>
          <a:xfrm>
            <a:off x="5018714" y="1507751"/>
            <a:ext cx="3077362" cy="22915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Don’t 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Send settings request on receiving ports</a:t>
            </a:r>
          </a:p>
          <a:p>
            <a:r>
              <a:rPr lang="en-US" dirty="0">
                <a:solidFill>
                  <a:schemeClr val="accent1"/>
                </a:solidFill>
              </a:rPr>
              <a:t>Send settings on sending ports then start sending data</a:t>
            </a:r>
          </a:p>
        </p:txBody>
      </p:sp>
      <p:sp>
        <p:nvSpPr>
          <p:cNvPr id="14" name="Rectangle 13">
            <a:extLst>
              <a:ext uri="{FF2B5EF4-FFF2-40B4-BE49-F238E27FC236}">
                <a16:creationId xmlns:a16="http://schemas.microsoft.com/office/drawing/2014/main" id="{93280401-D457-456E-88B3-969430756837}"/>
              </a:ext>
            </a:extLst>
          </p:cNvPr>
          <p:cNvSpPr/>
          <p:nvPr/>
        </p:nvSpPr>
        <p:spPr>
          <a:xfrm>
            <a:off x="8862270" y="3014274"/>
            <a:ext cx="3077362" cy="19372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Know receiving ports</a:t>
            </a:r>
          </a:p>
          <a:p>
            <a:pPr marL="285750" indent="-285750">
              <a:buFontTx/>
              <a:buChar char="-"/>
            </a:pPr>
            <a:r>
              <a:rPr lang="en-US" dirty="0">
                <a:solidFill>
                  <a:schemeClr val="tx1"/>
                </a:solidFill>
              </a:rPr>
              <a:t>Know receiving data</a:t>
            </a:r>
          </a:p>
          <a:p>
            <a:pPr marL="285750" indent="-285750">
              <a:buFontTx/>
              <a:buChar char="-"/>
            </a:pPr>
            <a:r>
              <a:rPr lang="en-US" dirty="0">
                <a:solidFill>
                  <a:schemeClr val="tx1"/>
                </a:solidFill>
              </a:rPr>
              <a:t>Know sending ports</a:t>
            </a:r>
          </a:p>
          <a:p>
            <a:pPr marL="285750" indent="-285750">
              <a:buFontTx/>
              <a:buChar char="-"/>
            </a:pPr>
            <a:r>
              <a:rPr lang="en-US" dirty="0">
                <a:solidFill>
                  <a:schemeClr val="tx1"/>
                </a:solidFill>
              </a:rPr>
              <a:t>Know sending data</a:t>
            </a:r>
          </a:p>
          <a:p>
            <a:r>
              <a:rPr lang="en-US" dirty="0">
                <a:solidFill>
                  <a:schemeClr val="accent1"/>
                </a:solidFill>
              </a:rPr>
              <a:t>Do nothing on receiving ports</a:t>
            </a:r>
          </a:p>
          <a:p>
            <a:r>
              <a:rPr lang="en-US" dirty="0">
                <a:solidFill>
                  <a:schemeClr val="accent1"/>
                </a:solidFill>
              </a:rPr>
              <a:t>Send data on sending ports</a:t>
            </a:r>
          </a:p>
        </p:txBody>
      </p:sp>
      <p:cxnSp>
        <p:nvCxnSpPr>
          <p:cNvPr id="16" name="Straight Arrow Connector 15">
            <a:extLst>
              <a:ext uri="{FF2B5EF4-FFF2-40B4-BE49-F238E27FC236}">
                <a16:creationId xmlns:a16="http://schemas.microsoft.com/office/drawing/2014/main" id="{94AD93E9-CED6-40CE-B073-B8A20FBC076A}"/>
              </a:ext>
            </a:extLst>
          </p:cNvPr>
          <p:cNvCxnSpPr>
            <a:stCxn id="4" idx="2"/>
            <a:endCxn id="6" idx="0"/>
          </p:cNvCxnSpPr>
          <p:nvPr/>
        </p:nvCxnSpPr>
        <p:spPr>
          <a:xfrm>
            <a:off x="1977704" y="2164975"/>
            <a:ext cx="0" cy="488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853E24D-8CD5-43FA-8561-97A7E1646314}"/>
              </a:ext>
            </a:extLst>
          </p:cNvPr>
          <p:cNvCxnSpPr>
            <a:cxnSpLocks/>
          </p:cNvCxnSpPr>
          <p:nvPr/>
        </p:nvCxnSpPr>
        <p:spPr>
          <a:xfrm>
            <a:off x="1960226" y="4188119"/>
            <a:ext cx="0" cy="566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595617-4C59-4AE6-B677-1A6646080CEE}"/>
              </a:ext>
            </a:extLst>
          </p:cNvPr>
          <p:cNvCxnSpPr>
            <a:cxnSpLocks/>
            <a:stCxn id="8" idx="3"/>
            <a:endCxn id="10" idx="1"/>
          </p:cNvCxnSpPr>
          <p:nvPr/>
        </p:nvCxnSpPr>
        <p:spPr>
          <a:xfrm>
            <a:off x="3539106" y="5717405"/>
            <a:ext cx="1479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BBCFD8-5A32-4F80-86EB-9B3DE0842409}"/>
              </a:ext>
            </a:extLst>
          </p:cNvPr>
          <p:cNvCxnSpPr>
            <a:cxnSpLocks/>
            <a:stCxn id="10" idx="0"/>
            <a:endCxn id="12" idx="2"/>
          </p:cNvCxnSpPr>
          <p:nvPr/>
        </p:nvCxnSpPr>
        <p:spPr>
          <a:xfrm flipV="1">
            <a:off x="6557395" y="3799343"/>
            <a:ext cx="0" cy="949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424CECC-F3B8-4EEB-89EC-31A105FB7ABC}"/>
              </a:ext>
            </a:extLst>
          </p:cNvPr>
          <p:cNvCxnSpPr>
            <a:cxnSpLocks/>
          </p:cNvCxnSpPr>
          <p:nvPr/>
        </p:nvCxnSpPr>
        <p:spPr>
          <a:xfrm>
            <a:off x="8096076" y="2409261"/>
            <a:ext cx="766194" cy="6050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10B144-BFBC-4E5E-BD30-AA2FB60EB721}"/>
              </a:ext>
            </a:extLst>
          </p:cNvPr>
          <p:cNvSpPr txBox="1"/>
          <p:nvPr/>
        </p:nvSpPr>
        <p:spPr>
          <a:xfrm>
            <a:off x="2015616" y="4286917"/>
            <a:ext cx="2425023" cy="369332"/>
          </a:xfrm>
          <a:prstGeom prst="rect">
            <a:avLst/>
          </a:prstGeom>
          <a:noFill/>
        </p:spPr>
        <p:txBody>
          <a:bodyPr wrap="none" rtlCol="0">
            <a:spAutoFit/>
          </a:bodyPr>
          <a:lstStyle/>
          <a:p>
            <a:r>
              <a:rPr lang="en-US" dirty="0"/>
              <a:t>Go through void setup()</a:t>
            </a:r>
          </a:p>
        </p:txBody>
      </p:sp>
      <p:sp>
        <p:nvSpPr>
          <p:cNvPr id="29" name="TextBox 28">
            <a:extLst>
              <a:ext uri="{FF2B5EF4-FFF2-40B4-BE49-F238E27FC236}">
                <a16:creationId xmlns:a16="http://schemas.microsoft.com/office/drawing/2014/main" id="{6910332C-9D4C-43E9-9EF4-BF3DE3C646C5}"/>
              </a:ext>
            </a:extLst>
          </p:cNvPr>
          <p:cNvSpPr txBox="1"/>
          <p:nvPr/>
        </p:nvSpPr>
        <p:spPr>
          <a:xfrm>
            <a:off x="1975811" y="2214310"/>
            <a:ext cx="1074781" cy="369332"/>
          </a:xfrm>
          <a:prstGeom prst="rect">
            <a:avLst/>
          </a:prstGeom>
          <a:noFill/>
        </p:spPr>
        <p:txBody>
          <a:bodyPr wrap="none" rtlCol="0">
            <a:spAutoFit/>
          </a:bodyPr>
          <a:lstStyle/>
          <a:p>
            <a:r>
              <a:rPr lang="en-US" dirty="0"/>
              <a:t>Power on</a:t>
            </a:r>
          </a:p>
        </p:txBody>
      </p:sp>
      <p:sp>
        <p:nvSpPr>
          <p:cNvPr id="31" name="TextBox 30">
            <a:extLst>
              <a:ext uri="{FF2B5EF4-FFF2-40B4-BE49-F238E27FC236}">
                <a16:creationId xmlns:a16="http://schemas.microsoft.com/office/drawing/2014/main" id="{09F3C7E7-41A1-4179-8A9B-2624154480F9}"/>
              </a:ext>
            </a:extLst>
          </p:cNvPr>
          <p:cNvSpPr txBox="1"/>
          <p:nvPr/>
        </p:nvSpPr>
        <p:spPr>
          <a:xfrm>
            <a:off x="3616769" y="4794434"/>
            <a:ext cx="1401945" cy="923330"/>
          </a:xfrm>
          <a:prstGeom prst="rect">
            <a:avLst/>
          </a:prstGeom>
          <a:noFill/>
        </p:spPr>
        <p:txBody>
          <a:bodyPr wrap="square" rtlCol="0">
            <a:spAutoFit/>
          </a:bodyPr>
          <a:lstStyle/>
          <a:p>
            <a:r>
              <a:rPr lang="en-US" dirty="0"/>
              <a:t>Go through one loop of void loop()</a:t>
            </a:r>
          </a:p>
        </p:txBody>
      </p:sp>
      <p:sp>
        <p:nvSpPr>
          <p:cNvPr id="33" name="TextBox 32">
            <a:extLst>
              <a:ext uri="{FF2B5EF4-FFF2-40B4-BE49-F238E27FC236}">
                <a16:creationId xmlns:a16="http://schemas.microsoft.com/office/drawing/2014/main" id="{D67941D0-E69C-4334-9D83-4E55C6940B9C}"/>
              </a:ext>
            </a:extLst>
          </p:cNvPr>
          <p:cNvSpPr txBox="1"/>
          <p:nvPr/>
        </p:nvSpPr>
        <p:spPr>
          <a:xfrm>
            <a:off x="6557395" y="3844634"/>
            <a:ext cx="2039100" cy="923330"/>
          </a:xfrm>
          <a:prstGeom prst="rect">
            <a:avLst/>
          </a:prstGeom>
          <a:noFill/>
        </p:spPr>
        <p:txBody>
          <a:bodyPr wrap="square" rtlCol="0">
            <a:spAutoFit/>
          </a:bodyPr>
          <a:lstStyle/>
          <a:p>
            <a:r>
              <a:rPr lang="en-US" dirty="0"/>
              <a:t>Get a settings request on a sending port</a:t>
            </a:r>
          </a:p>
        </p:txBody>
      </p:sp>
      <p:sp>
        <p:nvSpPr>
          <p:cNvPr id="35" name="TextBox 34">
            <a:extLst>
              <a:ext uri="{FF2B5EF4-FFF2-40B4-BE49-F238E27FC236}">
                <a16:creationId xmlns:a16="http://schemas.microsoft.com/office/drawing/2014/main" id="{9B893298-E035-43F7-859B-54C94CAC64C3}"/>
              </a:ext>
            </a:extLst>
          </p:cNvPr>
          <p:cNvSpPr txBox="1"/>
          <p:nvPr/>
        </p:nvSpPr>
        <p:spPr>
          <a:xfrm>
            <a:off x="8448719" y="2164975"/>
            <a:ext cx="2552438" cy="646331"/>
          </a:xfrm>
          <a:prstGeom prst="rect">
            <a:avLst/>
          </a:prstGeom>
          <a:noFill/>
        </p:spPr>
        <p:txBody>
          <a:bodyPr wrap="square" rtlCol="0">
            <a:spAutoFit/>
          </a:bodyPr>
          <a:lstStyle/>
          <a:p>
            <a:r>
              <a:rPr lang="en-US" dirty="0"/>
              <a:t>Get a settings array on a receiving port</a:t>
            </a:r>
          </a:p>
        </p:txBody>
      </p:sp>
    </p:spTree>
    <p:extLst>
      <p:ext uri="{BB962C8B-B14F-4D97-AF65-F5344CB8AC3E}">
        <p14:creationId xmlns:p14="http://schemas.microsoft.com/office/powerpoint/2010/main" val="132289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1378</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Comms Utility</vt:lpstr>
      <vt:lpstr>Problem it is trying to solve</vt:lpstr>
      <vt:lpstr>Problem it is trying to solve cont.</vt:lpstr>
      <vt:lpstr>High level goals: modularity/future-proof</vt:lpstr>
      <vt:lpstr>Current limiting factor</vt:lpstr>
      <vt:lpstr>How does it work? (Adding new sensors)</vt:lpstr>
      <vt:lpstr>How does it work? (Using in main code)</vt:lpstr>
      <vt:lpstr>Assumptions being made</vt:lpstr>
      <vt:lpstr>Technical details (typical flow diagram)</vt:lpstr>
      <vt:lpstr>Edge case (Settings have been sent but weren’t complete)</vt:lpstr>
      <vt:lpstr>Edge case (Data has stopped being received)</vt:lpstr>
      <vt:lpstr>Edge case (Only part of a packet was received)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Comms Utility</dc:title>
  <dc:creator>Hellrigel, Andrew T</dc:creator>
  <cp:lastModifiedBy>Hellrigel, Andrew T</cp:lastModifiedBy>
  <cp:revision>16</cp:revision>
  <dcterms:created xsi:type="dcterms:W3CDTF">2020-09-01T16:15:25Z</dcterms:created>
  <dcterms:modified xsi:type="dcterms:W3CDTF">2021-01-21T23:01:12Z</dcterms:modified>
</cp:coreProperties>
</file>