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0" r:id="rId1"/>
    <p:sldMasterId id="2147483648" r:id="rId2"/>
    <p:sldMasterId id="2147483667" r:id="rId3"/>
  </p:sldMasterIdLst>
  <p:notesMasterIdLst>
    <p:notesMasterId r:id="rId19"/>
  </p:notesMasterIdLst>
  <p:sldIdLst>
    <p:sldId id="261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8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73" userDrawn="1">
          <p15:clr>
            <a:srgbClr val="A4A3A4"/>
          </p15:clr>
        </p15:guide>
        <p15:guide id="2" pos="18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B211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0" autoAdjust="0"/>
    <p:restoredTop sz="94680"/>
  </p:normalViewPr>
  <p:slideViewPr>
    <p:cSldViewPr snapToGrid="0" snapToObjects="1">
      <p:cViewPr varScale="1">
        <p:scale>
          <a:sx n="108" d="100"/>
          <a:sy n="108" d="100"/>
        </p:scale>
        <p:origin x="972" y="102"/>
      </p:cViewPr>
      <p:guideLst>
        <p:guide orient="horz" pos="773"/>
        <p:guide pos="18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C873FC-CED5-4733-8DD2-FA5E02137543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BDD714-947C-49E2-A7C6-0EC454B32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50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25333" y="1557867"/>
            <a:ext cx="5096935" cy="2235200"/>
          </a:xfrm>
        </p:spPr>
        <p:txBody>
          <a:bodyPr anchor="b" anchorCtr="0">
            <a:noAutofit/>
          </a:bodyPr>
          <a:lstStyle>
            <a:lvl1pPr algn="l">
              <a:lnSpc>
                <a:spcPts val="3600"/>
              </a:lnSpc>
              <a:defRPr b="1" cap="all" spc="1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25332" y="4275668"/>
            <a:ext cx="5096935" cy="1202267"/>
          </a:xfrm>
        </p:spPr>
        <p:txBody>
          <a:bodyPr>
            <a:noAutofit/>
          </a:bodyPr>
          <a:lstStyle>
            <a:lvl1pPr marL="0" indent="0" algn="l">
              <a:lnSpc>
                <a:spcPts val="2100"/>
              </a:lnSpc>
              <a:buNone/>
              <a:defRPr sz="1800" cap="all" spc="3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27251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-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262467" y="1329267"/>
            <a:ext cx="2751666" cy="1400218"/>
          </a:xfrm>
        </p:spPr>
        <p:txBody>
          <a:bodyPr/>
          <a:lstStyle/>
          <a:p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092776" y="1329267"/>
            <a:ext cx="2805693" cy="1400218"/>
          </a:xfrm>
        </p:spPr>
        <p:txBody>
          <a:bodyPr/>
          <a:lstStyle/>
          <a:p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3132668" y="1329267"/>
            <a:ext cx="2870200" cy="1400218"/>
          </a:xfrm>
        </p:spPr>
        <p:txBody>
          <a:bodyPr/>
          <a:lstStyle/>
          <a:p>
            <a:endParaRPr lang="en-US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262467" y="2946400"/>
            <a:ext cx="2751666" cy="1514524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6092776" y="2946400"/>
            <a:ext cx="2805693" cy="1514524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3132668" y="2946400"/>
            <a:ext cx="2870200" cy="1514524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262467" y="4677839"/>
            <a:ext cx="2751666" cy="1507682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6092776" y="4677839"/>
            <a:ext cx="2805692" cy="1507682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132668" y="4677839"/>
            <a:ext cx="2870200" cy="150768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47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725333" y="1557867"/>
            <a:ext cx="5096935" cy="2235200"/>
          </a:xfrm>
        </p:spPr>
        <p:txBody>
          <a:bodyPr anchor="b" anchorCtr="0">
            <a:noAutofit/>
          </a:bodyPr>
          <a:lstStyle>
            <a:lvl1pPr algn="l">
              <a:lnSpc>
                <a:spcPts val="3600"/>
              </a:lnSpc>
              <a:defRPr b="1" cap="all" spc="1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25332" y="4275668"/>
            <a:ext cx="5096935" cy="1202267"/>
          </a:xfrm>
        </p:spPr>
        <p:txBody>
          <a:bodyPr>
            <a:noAutofit/>
          </a:bodyPr>
          <a:lstStyle>
            <a:lvl1pPr marL="0" indent="0" algn="l">
              <a:lnSpc>
                <a:spcPts val="2100"/>
              </a:lnSpc>
              <a:buNone/>
              <a:defRPr sz="1800" cap="all" spc="3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44983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490133"/>
            <a:ext cx="8830733" cy="4673600"/>
          </a:xfrm>
        </p:spPr>
        <p:txBody>
          <a:bodyPr>
            <a:noAutofit/>
          </a:bodyPr>
          <a:lstStyle>
            <a:lvl1pPr marL="0" indent="0">
              <a:spcAft>
                <a:spcPts val="450"/>
              </a:spcAft>
              <a:buFontTx/>
              <a:buNone/>
              <a:defRPr sz="1800"/>
            </a:lvl1pPr>
            <a:lvl2pPr marL="349758" indent="-214313">
              <a:spcAft>
                <a:spcPts val="450"/>
              </a:spcAft>
              <a:buFont typeface="Lucida Grande"/>
              <a:buChar char="•"/>
              <a:defRPr sz="1575"/>
            </a:lvl2pPr>
            <a:lvl3pPr>
              <a:spcAft>
                <a:spcPts val="450"/>
              </a:spcAft>
              <a:defRPr sz="1575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7972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1668" y="1456269"/>
            <a:ext cx="4224866" cy="4765611"/>
          </a:xfrm>
        </p:spPr>
        <p:txBody>
          <a:bodyPr lIns="274320" rIns="274320"/>
          <a:lstStyle>
            <a:lvl1pPr>
              <a:spcAft>
                <a:spcPts val="450"/>
              </a:spcAft>
              <a:defRPr sz="18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  <a:lvl2pPr>
              <a:spcAft>
                <a:spcPts val="450"/>
              </a:spcAft>
              <a:defRPr sz="1350">
                <a:solidFill>
                  <a:schemeClr val="bg1">
                    <a:lumMod val="50000"/>
                    <a:lumOff val="50000"/>
                  </a:schemeClr>
                </a:solidFill>
              </a:defRPr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49800" y="1456269"/>
            <a:ext cx="4106333" cy="4765611"/>
          </a:xfrm>
        </p:spPr>
        <p:txBody>
          <a:bodyPr lIns="274320" rIns="274320"/>
          <a:lstStyle>
            <a:lvl1pPr>
              <a:spcAft>
                <a:spcPts val="450"/>
              </a:spcAft>
              <a:defRPr sz="18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  <a:lvl2pPr>
              <a:spcAft>
                <a:spcPts val="450"/>
              </a:spcAft>
              <a:defRPr sz="1350">
                <a:solidFill>
                  <a:schemeClr val="bg1">
                    <a:lumMod val="50000"/>
                    <a:lumOff val="50000"/>
                  </a:schemeClr>
                </a:solidFill>
              </a:defRPr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77103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313268" y="1278466"/>
            <a:ext cx="4131733" cy="2346178"/>
          </a:xfrm>
        </p:spPr>
        <p:txBody>
          <a:bodyPr/>
          <a:lstStyle/>
          <a:p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48201" y="1278468"/>
            <a:ext cx="4174067" cy="2346177"/>
          </a:xfrm>
        </p:spPr>
        <p:txBody>
          <a:bodyPr/>
          <a:lstStyle/>
          <a:p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313268" y="3793066"/>
            <a:ext cx="4131733" cy="2451334"/>
          </a:xfrm>
        </p:spPr>
        <p:txBody>
          <a:bodyPr/>
          <a:lstStyle/>
          <a:p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4648201" y="3793068"/>
            <a:ext cx="4174067" cy="245133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475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-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220134" y="1303867"/>
            <a:ext cx="2794000" cy="1425618"/>
          </a:xfrm>
        </p:spPr>
        <p:txBody>
          <a:bodyPr/>
          <a:lstStyle/>
          <a:p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092776" y="1303867"/>
            <a:ext cx="2822625" cy="1425618"/>
          </a:xfrm>
        </p:spPr>
        <p:txBody>
          <a:bodyPr/>
          <a:lstStyle/>
          <a:p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3132667" y="1303867"/>
            <a:ext cx="2853266" cy="1425618"/>
          </a:xfrm>
        </p:spPr>
        <p:txBody>
          <a:bodyPr/>
          <a:lstStyle/>
          <a:p>
            <a:endParaRPr lang="en-US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220134" y="2878669"/>
            <a:ext cx="2794000" cy="1582257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6092776" y="2878669"/>
            <a:ext cx="2822625" cy="1582257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3120975" y="2878669"/>
            <a:ext cx="2864958" cy="1582257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220134" y="4610108"/>
            <a:ext cx="2794000" cy="1575415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6092776" y="4610108"/>
            <a:ext cx="2822625" cy="1575415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120975" y="4610108"/>
            <a:ext cx="2864958" cy="157541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712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413933"/>
            <a:ext cx="8873067" cy="4749800"/>
          </a:xfrm>
        </p:spPr>
        <p:txBody>
          <a:bodyPr>
            <a:noAutofit/>
          </a:bodyPr>
          <a:lstStyle>
            <a:lvl1pPr marL="0" indent="0">
              <a:spcAft>
                <a:spcPts val="450"/>
              </a:spcAft>
              <a:buFontTx/>
              <a:buNone/>
              <a:defRPr sz="1800"/>
            </a:lvl1pPr>
            <a:lvl2pPr marL="349758" indent="-214313">
              <a:spcAft>
                <a:spcPts val="450"/>
              </a:spcAft>
              <a:buFont typeface="Lucida Grande"/>
              <a:buChar char="•"/>
              <a:defRPr sz="1575"/>
            </a:lvl2pPr>
            <a:lvl3pPr>
              <a:spcAft>
                <a:spcPts val="450"/>
              </a:spcAft>
              <a:defRPr sz="1575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9236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1" y="1600200"/>
            <a:ext cx="4191000" cy="4621678"/>
          </a:xfrm>
        </p:spPr>
        <p:txBody>
          <a:bodyPr lIns="274320" rIns="274320"/>
          <a:lstStyle>
            <a:lvl1pPr>
              <a:spcAft>
                <a:spcPts val="450"/>
              </a:spcAft>
              <a:defRPr sz="18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>
              <a:spcAft>
                <a:spcPts val="450"/>
              </a:spcAft>
              <a:defRPr sz="1350">
                <a:solidFill>
                  <a:schemeClr val="bg1">
                    <a:lumMod val="85000"/>
                    <a:lumOff val="15000"/>
                  </a:schemeClr>
                </a:solidFill>
              </a:defRPr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63536" y="1600200"/>
            <a:ext cx="4351865" cy="4621678"/>
          </a:xfrm>
        </p:spPr>
        <p:txBody>
          <a:bodyPr lIns="274320" rIns="274320"/>
          <a:lstStyle>
            <a:lvl1pPr>
              <a:spcAft>
                <a:spcPts val="450"/>
              </a:spcAft>
              <a:defRPr sz="18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>
              <a:spcAft>
                <a:spcPts val="450"/>
              </a:spcAft>
              <a:defRPr sz="1350">
                <a:solidFill>
                  <a:schemeClr val="bg1">
                    <a:lumMod val="85000"/>
                    <a:lumOff val="15000"/>
                  </a:schemeClr>
                </a:solidFill>
              </a:defRPr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166170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254000" y="1371600"/>
            <a:ext cx="4216401" cy="22530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56667" y="1371600"/>
            <a:ext cx="4207934" cy="2253044"/>
          </a:xfrm>
        </p:spPr>
        <p:txBody>
          <a:bodyPr/>
          <a:lstStyle/>
          <a:p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254000" y="3784602"/>
            <a:ext cx="4216401" cy="2459799"/>
          </a:xfrm>
        </p:spPr>
        <p:txBody>
          <a:bodyPr/>
          <a:lstStyle/>
          <a:p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4656667" y="3784600"/>
            <a:ext cx="4207934" cy="2459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135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jp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jp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096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2981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</p:sldLayoutIdLst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" y="0"/>
            <a:ext cx="6138333" cy="991352"/>
          </a:xfrm>
          <a:prstGeom prst="rect">
            <a:avLst/>
          </a:prstGeom>
          <a:noFill/>
        </p:spPr>
        <p:txBody>
          <a:bodyPr vert="horz" lIns="27432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" y="1490133"/>
            <a:ext cx="8847667" cy="4707466"/>
          </a:xfrm>
          <a:prstGeom prst="rect">
            <a:avLst/>
          </a:prstGeom>
        </p:spPr>
        <p:txBody>
          <a:bodyPr vert="horz" lIns="274320" tIns="45720" rIns="27432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285076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4" r:id="rId3"/>
    <p:sldLayoutId id="2147483653" r:id="rId4"/>
  </p:sldLayoutIdLst>
  <p:txStyles>
    <p:titleStyle>
      <a:lvl1pPr algn="l" defTabSz="342900" rtl="0" eaLnBrk="1" latinLnBrk="0" hangingPunct="1">
        <a:spcBef>
          <a:spcPct val="0"/>
        </a:spcBef>
        <a:buNone/>
        <a:defRPr sz="1800" kern="1200" cap="all" spc="150">
          <a:solidFill>
            <a:srgbClr val="EEB211"/>
          </a:solidFill>
          <a:latin typeface="Calibri"/>
          <a:ea typeface="+mj-ea"/>
          <a:cs typeface="+mj-cs"/>
        </a:defRPr>
      </a:lvl1pPr>
    </p:titleStyle>
    <p:bodyStyle>
      <a:lvl1pPr marL="0" indent="0" algn="l" defTabSz="342900" rtl="0" eaLnBrk="1" latinLnBrk="0" hangingPunct="1">
        <a:spcBef>
          <a:spcPct val="20000"/>
        </a:spcBef>
        <a:buFont typeface="Arial"/>
        <a:buNone/>
        <a:defRPr sz="2400" kern="1200">
          <a:solidFill>
            <a:schemeClr val="bg1">
              <a:lumMod val="50000"/>
              <a:lumOff val="50000"/>
            </a:schemeClr>
          </a:solidFill>
          <a:latin typeface="+mn-lt"/>
          <a:ea typeface="+mn-ea"/>
          <a:cs typeface="+mn-cs"/>
        </a:defRPr>
      </a:lvl1pPr>
      <a:lvl2pPr marL="349758" indent="-214313" algn="l" defTabSz="342900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bg1">
              <a:lumMod val="50000"/>
              <a:lumOff val="50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bg1">
              <a:lumMod val="50000"/>
              <a:lumOff val="50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bg1"/>
          </a:solidFill>
          <a:latin typeface="Roboto Ligh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bg1"/>
          </a:solidFill>
          <a:latin typeface="Roboto Ligh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765800" cy="991352"/>
          </a:xfrm>
          <a:prstGeom prst="rect">
            <a:avLst/>
          </a:prstGeom>
          <a:solidFill>
            <a:schemeClr val="bg1"/>
          </a:solidFill>
        </p:spPr>
        <p:txBody>
          <a:bodyPr vert="horz" lIns="274320" tIns="45720" rIns="91440" bIns="45720" rtlCol="0" anchor="ctr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" y="1363133"/>
            <a:ext cx="8924509" cy="4834466"/>
          </a:xfrm>
          <a:prstGeom prst="rect">
            <a:avLst/>
          </a:prstGeom>
        </p:spPr>
        <p:txBody>
          <a:bodyPr vert="horz" lIns="274320" tIns="45720" rIns="27432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1277849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</p:sldLayoutIdLst>
  <p:txStyles>
    <p:titleStyle>
      <a:lvl1pPr algn="l" defTabSz="342900" rtl="0" eaLnBrk="1" latinLnBrk="0" hangingPunct="1">
        <a:spcBef>
          <a:spcPct val="0"/>
        </a:spcBef>
        <a:buNone/>
        <a:defRPr sz="1800" kern="1200" cap="all" spc="150">
          <a:solidFill>
            <a:srgbClr val="EEB211"/>
          </a:solidFill>
          <a:latin typeface="Calibri"/>
          <a:ea typeface="+mj-ea"/>
          <a:cs typeface="+mj-cs"/>
        </a:defRPr>
      </a:lvl1pPr>
    </p:titleStyle>
    <p:bodyStyle>
      <a:lvl1pPr marL="0" indent="0" algn="l" defTabSz="342900" rtl="0" eaLnBrk="1" latinLnBrk="0" hangingPunct="1">
        <a:spcBef>
          <a:spcPct val="20000"/>
        </a:spcBef>
        <a:buFont typeface="Arial"/>
        <a:buNone/>
        <a:defRPr sz="2400" kern="1200">
          <a:solidFill>
            <a:srgbClr val="262626"/>
          </a:solidFill>
          <a:latin typeface="+mn-lt"/>
          <a:ea typeface="+mn-ea"/>
          <a:cs typeface="+mn-cs"/>
        </a:defRPr>
      </a:lvl1pPr>
      <a:lvl2pPr marL="349758" indent="-214313" algn="l" defTabSz="342900" rtl="0" eaLnBrk="1" latinLnBrk="0" hangingPunct="1">
        <a:spcBef>
          <a:spcPct val="20000"/>
        </a:spcBef>
        <a:buFont typeface="Arial"/>
        <a:buChar char="•"/>
        <a:defRPr sz="2100" kern="1200">
          <a:solidFill>
            <a:srgbClr val="262626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262626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bg1"/>
          </a:solidFill>
          <a:latin typeface="Roboto Ligh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bg1"/>
          </a:solidFill>
          <a:latin typeface="Roboto Ligh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Georgia-Tech-Off-Road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ducation.github.com/pack" TargetMode="External"/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gitkraken.com/downloa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generated with high confidence">
            <a:extLst>
              <a:ext uri="{FF2B5EF4-FFF2-40B4-BE49-F238E27FC236}">
                <a16:creationId xmlns:a16="http://schemas.microsoft.com/office/drawing/2014/main" id="{142AF84D-C8FA-4C55-A8A3-F0FEEB2C96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592" b="89967" l="7795" r="95501">
                        <a14:foregroundMark x1="95627" y1="46748" x2="95627" y2="46748"/>
                        <a14:foregroundMark x1="69011" y1="77288" x2="70469" y2="77288"/>
                        <a14:foregroundMark x1="59632" y1="77288" x2="60837" y2="76847"/>
                        <a14:foregroundMark x1="54373" y1="78831" x2="54373" y2="80926"/>
                        <a14:foregroundMark x1="39544" y1="78501" x2="39163" y2="82249"/>
                        <a14:foregroundMark x1="33650" y1="81477" x2="34411" y2="81257"/>
                        <a14:foregroundMark x1="25856" y1="79713" x2="25856" y2="79713"/>
                        <a14:foregroundMark x1="18188" y1="78280" x2="18188" y2="78280"/>
                        <a14:foregroundMark x1="8302" y1="77619" x2="8302" y2="77619"/>
                        <a14:foregroundMark x1="7858" y1="68688" x2="7858" y2="68688"/>
                        <a14:foregroundMark x1="20406" y1="9592" x2="20406" y2="9592"/>
                        <a14:foregroundMark x1="15526" y1="57663" x2="15526" y2="57663"/>
                        <a14:foregroundMark x1="15906" y1="61191" x2="15906" y2="61191"/>
                        <a14:foregroundMark x1="17110" y1="61191" x2="17110" y2="61191"/>
                        <a14:foregroundMark x1="14829" y1="62955" x2="15399" y2="61963"/>
                        <a14:backgroundMark x1="17934" y1="12569" x2="17934" y2="12569"/>
                        <a14:backgroundMark x1="17237" y1="17641" x2="17237" y2="17641"/>
                        <a14:backgroundMark x1="23701" y1="27784" x2="23701" y2="27784"/>
                        <a14:backgroundMark x1="37959" y1="36053" x2="37959" y2="36053"/>
                        <a14:backgroundMark x1="39987" y1="32084" x2="39987" y2="32084"/>
                        <a14:backgroundMark x1="37452" y1="33076" x2="37452" y2="33076"/>
                        <a14:backgroundMark x1="16477" y1="57883" x2="16477" y2="57883"/>
                        <a14:backgroundMark x1="15779" y1="63286" x2="15779" y2="63286"/>
                      </a14:backgroundRemoval>
                    </a14:imgEffect>
                  </a14:imgLayer>
                </a14:imgProps>
              </a:ext>
            </a:extLst>
          </a:blip>
          <a:srcRect l="7363" t="7527" b="11841"/>
          <a:stretch/>
        </p:blipFill>
        <p:spPr>
          <a:xfrm>
            <a:off x="3850104" y="1380065"/>
            <a:ext cx="4871557" cy="2437177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How to use the </a:t>
            </a:r>
            <a:r>
              <a:rPr lang="en-US" dirty="0" err="1"/>
              <a:t>gtor</a:t>
            </a:r>
            <a:r>
              <a:rPr lang="en-US" dirty="0"/>
              <a:t>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Andrew Hellrigel – fall 2021</a:t>
            </a:r>
          </a:p>
        </p:txBody>
      </p:sp>
    </p:spTree>
    <p:extLst>
      <p:ext uri="{BB962C8B-B14F-4D97-AF65-F5344CB8AC3E}">
        <p14:creationId xmlns:p14="http://schemas.microsoft.com/office/powerpoint/2010/main" val="1982245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299A2-1AFD-4A9E-ADF8-67AC7EB60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6486524" cy="991352"/>
          </a:xfrm>
        </p:spPr>
        <p:txBody>
          <a:bodyPr/>
          <a:lstStyle/>
          <a:p>
            <a:r>
              <a:rPr lang="en-US" sz="3600" b="1" dirty="0"/>
              <a:t>Clone a repository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9C8FBA-B21C-418B-B92A-4499064AB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757" y="3192569"/>
            <a:ext cx="1898837" cy="4728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F5B6B02-0340-4F5F-84C4-5B3FD60B5F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415" y="3798420"/>
            <a:ext cx="3584665" cy="2555734"/>
          </a:xfrm>
          <a:prstGeom prst="rect">
            <a:avLst/>
          </a:prstGeom>
        </p:spPr>
      </p:pic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09D019BA-9735-45CF-970E-AD0789D953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1666" y="1010652"/>
            <a:ext cx="7298883" cy="269133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Add a new tab in </a:t>
            </a:r>
            <a:r>
              <a:rPr lang="en-US" sz="2800" dirty="0" err="1"/>
              <a:t>gitkracken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Choose a folder to clone into (I usually do Documents folder)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Use the URL of the repository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350" dirty="0"/>
          </a:p>
          <a:p>
            <a:endParaRPr lang="en-US" sz="28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0B4F383-3979-4AA1-B879-02801DB94C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0350" y="3203666"/>
            <a:ext cx="5221984" cy="41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249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299A2-1AFD-4A9E-ADF8-67AC7EB60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6486524" cy="991352"/>
          </a:xfrm>
        </p:spPr>
        <p:txBody>
          <a:bodyPr/>
          <a:lstStyle/>
          <a:p>
            <a:r>
              <a:rPr lang="en-US" sz="3600" b="1" dirty="0"/>
              <a:t>commits</a:t>
            </a:r>
            <a:endParaRPr lang="en-US" dirty="0"/>
          </a:p>
        </p:txBody>
      </p:sp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8435C986-EAD8-4E7F-A713-6E5983D5F1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1666" y="1010652"/>
            <a:ext cx="7298883" cy="464719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Commits are like a “snapshot” of everything in the repository at a point in time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4555C6-86CA-462E-B1F2-5A3DAC0DC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683" y="2191559"/>
            <a:ext cx="7510549" cy="379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920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299A2-1AFD-4A9E-ADF8-67AC7EB60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6486524" cy="991352"/>
          </a:xfrm>
        </p:spPr>
        <p:txBody>
          <a:bodyPr/>
          <a:lstStyle/>
          <a:p>
            <a:r>
              <a:rPr lang="en-US" sz="3600" b="1" dirty="0"/>
              <a:t>Make commits</a:t>
            </a:r>
            <a:endParaRPr lang="en-US" dirty="0"/>
          </a:p>
        </p:txBody>
      </p:sp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8435C986-EAD8-4E7F-A713-6E5983D5F1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1666" y="1010652"/>
            <a:ext cx="7298883" cy="464719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Stage all changes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Write a commit message</a:t>
            </a:r>
          </a:p>
          <a:p>
            <a:pPr marL="635508" lvl="1" indent="-285750">
              <a:buFont typeface="Arial" panose="020B0604020202020204" pitchFamily="34" charset="0"/>
              <a:buChar char="•"/>
            </a:pPr>
            <a:r>
              <a:rPr lang="en-US" sz="2350" dirty="0"/>
              <a:t>(Usually starts with a verb)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Commit changes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8C4E8E-D989-40DB-82B0-37285A606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8049" y="1207243"/>
            <a:ext cx="2781349" cy="50628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CFDD27-A00C-428E-9D87-1ECA032AB5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881" y="3738682"/>
            <a:ext cx="4505954" cy="2762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A1C7891-F6B4-4E0B-A8A8-252A452983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170" y="4383299"/>
            <a:ext cx="4477375" cy="28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393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299A2-1AFD-4A9E-ADF8-67AC7EB60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6486524" cy="991352"/>
          </a:xfrm>
        </p:spPr>
        <p:txBody>
          <a:bodyPr/>
          <a:lstStyle/>
          <a:p>
            <a:r>
              <a:rPr lang="en-US" sz="3600" b="1" dirty="0"/>
              <a:t>PUSH/pull</a:t>
            </a:r>
            <a:endParaRPr lang="en-US" dirty="0"/>
          </a:p>
        </p:txBody>
      </p:sp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8435C986-EAD8-4E7F-A713-6E5983D5F1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1666" y="1010652"/>
            <a:ext cx="7298883" cy="464719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“Pull” takes changes from origin (changes that other people have pushed) and updates your local repository to them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“Push” takes changes from your local repository (anything that you’ve committed) and updates the origin repository (what you see on github.com)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C97BB8-5450-4242-99A8-A71357B639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1401" y="4449079"/>
            <a:ext cx="3014328" cy="11763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272E84E-D492-4652-8E76-BEE360B839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763" y="4449079"/>
            <a:ext cx="4496427" cy="2857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A17594D-1BC6-48D7-9CEF-9F4C36D368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288" y="5037240"/>
            <a:ext cx="4477375" cy="29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9221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299A2-1AFD-4A9E-ADF8-67AC7EB60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6486524" cy="991352"/>
          </a:xfrm>
        </p:spPr>
        <p:txBody>
          <a:bodyPr/>
          <a:lstStyle/>
          <a:p>
            <a:r>
              <a:rPr lang="en-US" sz="3600" b="1" dirty="0"/>
              <a:t>Branches</a:t>
            </a:r>
            <a:endParaRPr lang="en-US" dirty="0"/>
          </a:p>
        </p:txBody>
      </p:sp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8435C986-EAD8-4E7F-A713-6E5983D5F1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1666" y="1010652"/>
            <a:ext cx="7298883" cy="464719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Branches</a:t>
            </a:r>
          </a:p>
        </p:txBody>
      </p:sp>
    </p:spTree>
    <p:extLst>
      <p:ext uri="{BB962C8B-B14F-4D97-AF65-F5344CB8AC3E}">
        <p14:creationId xmlns:p14="http://schemas.microsoft.com/office/powerpoint/2010/main" val="25979189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299A2-1AFD-4A9E-ADF8-67AC7EB60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6486524" cy="991352"/>
          </a:xfrm>
        </p:spPr>
        <p:txBody>
          <a:bodyPr/>
          <a:lstStyle/>
          <a:p>
            <a:r>
              <a:rPr lang="en-US" sz="3600" b="1" dirty="0"/>
              <a:t>Become a contributor</a:t>
            </a:r>
            <a:endParaRPr lang="en-US" dirty="0"/>
          </a:p>
        </p:txBody>
      </p:sp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8435C986-EAD8-4E7F-A713-6E5983D5F1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1666" y="1010652"/>
            <a:ext cx="7298883" cy="464719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Make an account on github.com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Send your username in the #git channel on the discord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One of the leads will add you as a contributor (Otherwise you can’t push)</a:t>
            </a:r>
          </a:p>
        </p:txBody>
      </p:sp>
    </p:spTree>
    <p:extLst>
      <p:ext uri="{BB962C8B-B14F-4D97-AF65-F5344CB8AC3E}">
        <p14:creationId xmlns:p14="http://schemas.microsoft.com/office/powerpoint/2010/main" val="1820056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299A2-1AFD-4A9E-ADF8-67AC7EB60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6486524" cy="991352"/>
          </a:xfrm>
        </p:spPr>
        <p:txBody>
          <a:bodyPr/>
          <a:lstStyle/>
          <a:p>
            <a:r>
              <a:rPr lang="en-US" sz="3600" b="1" dirty="0"/>
              <a:t>What is git/Github?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367BC25-DDAF-40FD-94DE-D71BD1336D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1666" y="1010652"/>
            <a:ext cx="7298883" cy="464719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Git is software for tracking changes in a set of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Allows for cloud storage of files and for improved workflows between team members working on the same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GitHub is the online interface for git</a:t>
            </a:r>
          </a:p>
          <a:p>
            <a:endParaRPr lang="en-US" sz="2800" dirty="0"/>
          </a:p>
        </p:txBody>
      </p:sp>
      <p:pic>
        <p:nvPicPr>
          <p:cNvPr id="1028" name="Picture 4" descr="upload.wikimedia.org/wikipedia/commons/thumb/e/...">
            <a:extLst>
              <a:ext uri="{FF2B5EF4-FFF2-40B4-BE49-F238E27FC236}">
                <a16:creationId xmlns:a16="http://schemas.microsoft.com/office/drawing/2014/main" id="{35619E83-A803-43FE-805C-D303FAD445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109" y="4237389"/>
            <a:ext cx="3641895" cy="1522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itHub Guide for Beginners | Analytics Vidhya">
            <a:extLst>
              <a:ext uri="{FF2B5EF4-FFF2-40B4-BE49-F238E27FC236}">
                <a16:creationId xmlns:a16="http://schemas.microsoft.com/office/drawing/2014/main" id="{F01487D2-3EBB-4570-82B8-E3FB5A61D0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2259" y="4237389"/>
            <a:ext cx="3462532" cy="1939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3151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299A2-1AFD-4A9E-ADF8-67AC7EB60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6486524" cy="991352"/>
          </a:xfrm>
        </p:spPr>
        <p:txBody>
          <a:bodyPr/>
          <a:lstStyle/>
          <a:p>
            <a:r>
              <a:rPr lang="en-US" sz="3600" b="1" dirty="0" err="1"/>
              <a:t>Gtor</a:t>
            </a:r>
            <a:r>
              <a:rPr lang="en-US" sz="3600" b="1" dirty="0"/>
              <a:t> </a:t>
            </a:r>
            <a:r>
              <a:rPr lang="en-US" sz="3600" b="1" dirty="0" err="1"/>
              <a:t>github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367BC25-DDAF-40FD-94DE-D71BD1336D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1666" y="1010652"/>
            <a:ext cx="7298883" cy="464719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GTOR GitHub is broken up into 5 main repositories: </a:t>
            </a:r>
            <a:r>
              <a:rPr lang="en-US" sz="2800" dirty="0">
                <a:hlinkClick r:id="rId2"/>
              </a:rPr>
              <a:t>https://github.com/Georgia-Tech-Off-Road</a:t>
            </a:r>
            <a:r>
              <a:rPr lang="en-US" sz="2800" dirty="0"/>
              <a:t> 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ECC9CF02-F83C-47E5-A35F-2026DA2386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345" y="2580273"/>
            <a:ext cx="7757309" cy="3163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100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299A2-1AFD-4A9E-ADF8-67AC7EB60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6486524" cy="991352"/>
          </a:xfrm>
        </p:spPr>
        <p:txBody>
          <a:bodyPr/>
          <a:lstStyle/>
          <a:p>
            <a:r>
              <a:rPr lang="en-US" sz="3600" b="1" dirty="0"/>
              <a:t>DAQ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367BC25-DDAF-40FD-94DE-D71BD1336D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1666" y="1010652"/>
            <a:ext cx="7298883" cy="464719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DAQ is the “main” repository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Contains PCB designs for all projects</a:t>
            </a:r>
          </a:p>
          <a:p>
            <a:pPr marL="635508" lvl="1" indent="-285750">
              <a:buFont typeface="Arial" panose="020B0604020202020204" pitchFamily="34" charset="0"/>
              <a:buChar char="•"/>
            </a:pPr>
            <a:r>
              <a:rPr lang="en-US" sz="1900" dirty="0"/>
              <a:t>Main projects (dashboard, aux </a:t>
            </a:r>
            <a:r>
              <a:rPr lang="en-US" sz="1900" dirty="0" err="1"/>
              <a:t>daq</a:t>
            </a:r>
            <a:r>
              <a:rPr lang="en-US" sz="1900" dirty="0"/>
              <a:t>) get top level folder</a:t>
            </a:r>
          </a:p>
          <a:p>
            <a:pPr marL="635508" lvl="1" indent="-285750">
              <a:buFont typeface="Arial" panose="020B0604020202020204" pitchFamily="34" charset="0"/>
              <a:buChar char="•"/>
            </a:pPr>
            <a:r>
              <a:rPr lang="en-US" sz="1900" dirty="0"/>
              <a:t>Others get subfolder in </a:t>
            </a:r>
            <a:r>
              <a:rPr lang="en-US" sz="1900" dirty="0" err="1"/>
              <a:t>Misc_Projects</a:t>
            </a:r>
            <a:endParaRPr lang="en-US" sz="19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Contains project specific software</a:t>
            </a:r>
          </a:p>
          <a:p>
            <a:pPr marL="635508" lvl="1" indent="-285750">
              <a:buFont typeface="Arial" panose="020B0604020202020204" pitchFamily="34" charset="0"/>
              <a:buChar char="•"/>
            </a:pPr>
            <a:r>
              <a:rPr lang="en-US" sz="2350" dirty="0"/>
              <a:t>Ex. Dashboard control software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Contains MATLAB scripts for data post processing</a:t>
            </a:r>
          </a:p>
        </p:txBody>
      </p:sp>
    </p:spTree>
    <p:extLst>
      <p:ext uri="{BB962C8B-B14F-4D97-AF65-F5344CB8AC3E}">
        <p14:creationId xmlns:p14="http://schemas.microsoft.com/office/powerpoint/2010/main" val="331788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299A2-1AFD-4A9E-ADF8-67AC7EB60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6486524" cy="991352"/>
          </a:xfrm>
        </p:spPr>
        <p:txBody>
          <a:bodyPr/>
          <a:lstStyle/>
          <a:p>
            <a:r>
              <a:rPr lang="en-US" sz="3600" b="1" dirty="0"/>
              <a:t>GTOR eagle lib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367BC25-DDAF-40FD-94DE-D71BD1336D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1666" y="1010652"/>
            <a:ext cx="7298883" cy="464719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GTOREagleLib</a:t>
            </a:r>
            <a:r>
              <a:rPr lang="en-US" sz="2800" dirty="0"/>
              <a:t> is the repository for EAGLE component libraries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5 main libraries</a:t>
            </a:r>
          </a:p>
          <a:p>
            <a:pPr marL="635508" lvl="1" indent="-285750">
              <a:buFont typeface="Arial" panose="020B0604020202020204" pitchFamily="34" charset="0"/>
              <a:buChar char="•"/>
            </a:pPr>
            <a:r>
              <a:rPr lang="en-US" sz="2350" dirty="0"/>
              <a:t>Active components</a:t>
            </a:r>
          </a:p>
          <a:p>
            <a:pPr marL="635508" lvl="1" indent="-285750">
              <a:buFont typeface="Arial" panose="020B0604020202020204" pitchFamily="34" charset="0"/>
              <a:buChar char="•"/>
            </a:pPr>
            <a:r>
              <a:rPr lang="en-US" sz="2350" dirty="0"/>
              <a:t>Passive components</a:t>
            </a:r>
          </a:p>
          <a:p>
            <a:pPr marL="635508" lvl="1" indent="-285750">
              <a:buFont typeface="Arial" panose="020B0604020202020204" pitchFamily="34" charset="0"/>
              <a:buChar char="•"/>
            </a:pPr>
            <a:r>
              <a:rPr lang="en-US" sz="2350" dirty="0"/>
              <a:t>Breakout Boards</a:t>
            </a:r>
          </a:p>
          <a:p>
            <a:pPr marL="635508" lvl="1" indent="-285750">
              <a:buFont typeface="Arial" panose="020B0604020202020204" pitchFamily="34" charset="0"/>
              <a:buChar char="•"/>
            </a:pPr>
            <a:r>
              <a:rPr lang="en-US" sz="2350" dirty="0"/>
              <a:t>Microcontroller</a:t>
            </a:r>
          </a:p>
          <a:p>
            <a:pPr marL="635508" lvl="1" indent="-285750">
              <a:buFont typeface="Arial" panose="020B0604020202020204" pitchFamily="34" charset="0"/>
              <a:buChar char="•"/>
            </a:pPr>
            <a:r>
              <a:rPr lang="en-US" sz="2350" dirty="0"/>
              <a:t>Connectors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See 03 – Electrical Documentation/Eagle_Libraries_Guide.docx</a:t>
            </a:r>
          </a:p>
        </p:txBody>
      </p:sp>
    </p:spTree>
    <p:extLst>
      <p:ext uri="{BB962C8B-B14F-4D97-AF65-F5344CB8AC3E}">
        <p14:creationId xmlns:p14="http://schemas.microsoft.com/office/powerpoint/2010/main" val="2812055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299A2-1AFD-4A9E-ADF8-67AC7EB60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6486524" cy="991352"/>
          </a:xfrm>
        </p:spPr>
        <p:txBody>
          <a:bodyPr/>
          <a:lstStyle/>
          <a:p>
            <a:r>
              <a:rPr lang="en-US" sz="3600" b="1" dirty="0"/>
              <a:t>GTOR Hardware Libraries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367BC25-DDAF-40FD-94DE-D71BD1336D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1666" y="1010652"/>
            <a:ext cx="7298883" cy="464719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GTORHardwareLibraries</a:t>
            </a:r>
            <a:r>
              <a:rPr lang="en-US" sz="2800" dirty="0"/>
              <a:t> is the repository for embedded C++ libraries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3 main folders **Still in progress</a:t>
            </a:r>
          </a:p>
          <a:p>
            <a:pPr marL="635508" lvl="1" indent="-285750">
              <a:buFont typeface="Arial" panose="020B0604020202020204" pitchFamily="34" charset="0"/>
              <a:buChar char="•"/>
            </a:pPr>
            <a:r>
              <a:rPr lang="en-US" sz="2350" dirty="0" err="1"/>
              <a:t>CommsUtility</a:t>
            </a:r>
            <a:endParaRPr lang="en-US" sz="2350" dirty="0"/>
          </a:p>
          <a:p>
            <a:pPr marL="635508" lvl="1" indent="-285750">
              <a:buFont typeface="Arial" panose="020B0604020202020204" pitchFamily="34" charset="0"/>
              <a:buChar char="•"/>
            </a:pPr>
            <a:r>
              <a:rPr lang="en-US" sz="2350" dirty="0"/>
              <a:t>Sensor</a:t>
            </a:r>
          </a:p>
          <a:p>
            <a:pPr marL="635508" lvl="1" indent="-285750">
              <a:buFont typeface="Arial" panose="020B0604020202020204" pitchFamily="34" charset="0"/>
              <a:buChar char="•"/>
            </a:pPr>
            <a:r>
              <a:rPr lang="en-US" sz="2350" dirty="0"/>
              <a:t>Other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See 04 – Software Documentation/Hardware_Libraries_Guide.docx</a:t>
            </a:r>
          </a:p>
        </p:txBody>
      </p:sp>
    </p:spTree>
    <p:extLst>
      <p:ext uri="{BB962C8B-B14F-4D97-AF65-F5344CB8AC3E}">
        <p14:creationId xmlns:p14="http://schemas.microsoft.com/office/powerpoint/2010/main" val="3183161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299A2-1AFD-4A9E-ADF8-67AC7EB60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6486524" cy="991352"/>
          </a:xfrm>
        </p:spPr>
        <p:txBody>
          <a:bodyPr/>
          <a:lstStyle/>
          <a:p>
            <a:r>
              <a:rPr lang="en-US" sz="3600" b="1" dirty="0"/>
              <a:t>GTOR </a:t>
            </a:r>
            <a:r>
              <a:rPr lang="en-US" sz="3600" b="1" dirty="0" err="1"/>
              <a:t>Daata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367BC25-DDAF-40FD-94DE-D71BD1336D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1666" y="1010652"/>
            <a:ext cx="7298883" cy="464719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GTORDaata</a:t>
            </a:r>
            <a:r>
              <a:rPr lang="en-US" sz="2800" dirty="0"/>
              <a:t> is the repository for the DAATA python application (Data Acquisition and telemetry application)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See 04 – Software Documentation/DAATA Documentation.docx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See 04 – Software Documentation/Python Software Documentation</a:t>
            </a:r>
          </a:p>
        </p:txBody>
      </p:sp>
    </p:spTree>
    <p:extLst>
      <p:ext uri="{BB962C8B-B14F-4D97-AF65-F5344CB8AC3E}">
        <p14:creationId xmlns:p14="http://schemas.microsoft.com/office/powerpoint/2010/main" val="1813416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299A2-1AFD-4A9E-ADF8-67AC7EB60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6486524" cy="991352"/>
          </a:xfrm>
        </p:spPr>
        <p:txBody>
          <a:bodyPr/>
          <a:lstStyle/>
          <a:p>
            <a:r>
              <a:rPr lang="en-US" sz="3600" b="1" dirty="0"/>
              <a:t>GTOR Documentation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367BC25-DDAF-40FD-94DE-D71BD1336D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1666" y="1010652"/>
            <a:ext cx="7298883" cy="464719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GTORDocumentation</a:t>
            </a:r>
            <a:r>
              <a:rPr lang="en-US" sz="2800" dirty="0"/>
              <a:t> is the repository for all documentation</a:t>
            </a:r>
          </a:p>
        </p:txBody>
      </p:sp>
      <p:pic>
        <p:nvPicPr>
          <p:cNvPr id="4" name="Picture 3" descr="A picture containing diagram&#10;&#10;Description automatically generated">
            <a:extLst>
              <a:ext uri="{FF2B5EF4-FFF2-40B4-BE49-F238E27FC236}">
                <a16:creationId xmlns:a16="http://schemas.microsoft.com/office/drawing/2014/main" id="{44260FF1-F1C2-49D5-ADB5-98FB01C89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079" y="2435755"/>
            <a:ext cx="6253842" cy="360225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4D33837-5A90-4E96-A78A-E5C133368967}"/>
              </a:ext>
            </a:extLst>
          </p:cNvPr>
          <p:cNvSpPr txBox="1"/>
          <p:nvPr/>
        </p:nvSpPr>
        <p:spPr>
          <a:xfrm>
            <a:off x="4024994" y="2717597"/>
            <a:ext cx="1008288" cy="24622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Documentation</a:t>
            </a:r>
          </a:p>
        </p:txBody>
      </p:sp>
    </p:spTree>
    <p:extLst>
      <p:ext uri="{BB962C8B-B14F-4D97-AF65-F5344CB8AC3E}">
        <p14:creationId xmlns:p14="http://schemas.microsoft.com/office/powerpoint/2010/main" val="3940115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299A2-1AFD-4A9E-ADF8-67AC7EB60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6486524" cy="991352"/>
          </a:xfrm>
        </p:spPr>
        <p:txBody>
          <a:bodyPr/>
          <a:lstStyle/>
          <a:p>
            <a:r>
              <a:rPr lang="en-US" sz="3600" b="1" dirty="0"/>
              <a:t>Installation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367BC25-DDAF-40FD-94DE-D71BD1336D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1666" y="1010652"/>
            <a:ext cx="7298883" cy="464719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Install git, the underlying version control software </a:t>
            </a:r>
            <a:r>
              <a:rPr lang="en-US" sz="2800" dirty="0">
                <a:hlinkClick r:id="rId2"/>
              </a:rPr>
              <a:t>https://git-scm.com/downloads</a:t>
            </a:r>
            <a:r>
              <a:rPr lang="en-US" sz="28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Install a user interface for git (or use git bash or command prompt if you prefer)</a:t>
            </a:r>
          </a:p>
          <a:p>
            <a:pPr marL="635508" lvl="1" indent="-285750">
              <a:buFont typeface="Arial" panose="020B0604020202020204" pitchFamily="34" charset="0"/>
              <a:buChar char="•"/>
            </a:pPr>
            <a:r>
              <a:rPr lang="en-US" sz="2350" dirty="0">
                <a:hlinkClick r:id="rId3"/>
              </a:rPr>
              <a:t>https://education.github.com/pack</a:t>
            </a:r>
            <a:endParaRPr lang="en-US" sz="2350" dirty="0"/>
          </a:p>
          <a:p>
            <a:pPr marL="635508" lvl="1" indent="-285750">
              <a:buFont typeface="Arial" panose="020B0604020202020204" pitchFamily="34" charset="0"/>
              <a:buChar char="•"/>
            </a:pPr>
            <a:r>
              <a:rPr lang="en-US" sz="2350" dirty="0">
                <a:hlinkClick r:id="rId4"/>
              </a:rPr>
              <a:t>https://www.gitkraken.com/download</a:t>
            </a:r>
            <a:endParaRPr lang="en-US" sz="235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9198100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Ma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White Ma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2015_editable_slide_template</Template>
  <TotalTime>17485</TotalTime>
  <Words>447</Words>
  <Application>Microsoft Office PowerPoint</Application>
  <PresentationFormat>On-screen Show (4:3)</PresentationFormat>
  <Paragraphs>64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Lucida Grande</vt:lpstr>
      <vt:lpstr>Roboto Light</vt:lpstr>
      <vt:lpstr>Custom Design</vt:lpstr>
      <vt:lpstr>Main</vt:lpstr>
      <vt:lpstr>White Main</vt:lpstr>
      <vt:lpstr>PowerPoint Presentation</vt:lpstr>
      <vt:lpstr>What is git/Github?</vt:lpstr>
      <vt:lpstr>Gtor github</vt:lpstr>
      <vt:lpstr>DAQ</vt:lpstr>
      <vt:lpstr>GTOR eagle lib</vt:lpstr>
      <vt:lpstr>GTOR Hardware Libraries</vt:lpstr>
      <vt:lpstr>GTOR Daata</vt:lpstr>
      <vt:lpstr>GTOR Documentation</vt:lpstr>
      <vt:lpstr>Installation</vt:lpstr>
      <vt:lpstr>Clone a repository</vt:lpstr>
      <vt:lpstr>commits</vt:lpstr>
      <vt:lpstr>Make commits</vt:lpstr>
      <vt:lpstr>PUSH/pull</vt:lpstr>
      <vt:lpstr>Branches</vt:lpstr>
      <vt:lpstr>Become a contributor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Hellrigel, Andrew T</cp:lastModifiedBy>
  <cp:revision>57</cp:revision>
  <dcterms:created xsi:type="dcterms:W3CDTF">2016-03-09T16:46:53Z</dcterms:created>
  <dcterms:modified xsi:type="dcterms:W3CDTF">2021-09-03T16:46:12Z</dcterms:modified>
</cp:coreProperties>
</file>