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42" r:id="rId18"/>
    <p:sldId id="346" r:id="rId19"/>
    <p:sldId id="339" r:id="rId20"/>
    <p:sldId id="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9" autoAdjust="0"/>
    <p:restoredTop sz="98827" autoAdjust="0"/>
  </p:normalViewPr>
  <p:slideViewPr>
    <p:cSldViewPr snapToGrid="0">
      <p:cViewPr varScale="1">
        <p:scale>
          <a:sx n="75" d="100"/>
          <a:sy n="75" d="100"/>
        </p:scale>
        <p:origin x="-276" y="-108"/>
      </p:cViewPr>
      <p:guideLst>
        <p:guide orient="horz" pos="1719"/>
        <p:guide pos="4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13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2018-02-11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dirty="0"/>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Objectives:</a:t>
            </a:r>
          </a:p>
          <a:p>
            <a:pPr algn="just"/>
            <a:endParaRPr lang="en-GB" dirty="0"/>
          </a:p>
          <a:p>
            <a:pPr algn="just"/>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primarily, to provide just sufficient detail for a user to “</a:t>
            </a:r>
            <a:r>
              <a:rPr lang="en-GB" b="1" dirty="0" smtClean="0"/>
              <a:t>read</a:t>
            </a:r>
            <a:r>
              <a:rPr lang="en-GB" dirty="0" smtClean="0"/>
              <a:t>” and “</a:t>
            </a:r>
            <a:r>
              <a:rPr lang="en-GB" b="1" dirty="0" smtClean="0"/>
              <a:t>comprehend</a:t>
            </a:r>
            <a:r>
              <a:rPr lang="en-GB" dirty="0" smtClean="0"/>
              <a:t>” such a file.</a:t>
            </a:r>
          </a:p>
          <a:p>
            <a:pPr algn="just"/>
            <a:endParaRPr lang="en-GB" dirty="0"/>
          </a:p>
          <a:p>
            <a:pPr algn="just"/>
            <a:r>
              <a:rPr lang="en-GB" dirty="0" smtClean="0"/>
              <a:t>To do that involves involved description of a number of the components of a </a:t>
            </a:r>
            <a:r>
              <a:rPr lang="en-GB" b="1" dirty="0" smtClean="0"/>
              <a:t>SAM</a:t>
            </a:r>
            <a:r>
              <a:rPr lang="en-GB" dirty="0" smtClean="0"/>
              <a:t>.</a:t>
            </a:r>
          </a:p>
          <a:p>
            <a:pPr algn="just"/>
            <a:endParaRPr lang="en-GB" dirty="0"/>
          </a:p>
          <a:p>
            <a:pPr algn="just"/>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pPr algn="just"/>
            <a:endParaRPr lang="en-GB" dirty="0"/>
          </a:p>
          <a:p>
            <a:pPr algn="just"/>
            <a:r>
              <a:rPr lang="en-GB" dirty="0" smtClean="0"/>
              <a:t>Thus far:</a:t>
            </a:r>
          </a:p>
          <a:p>
            <a:pPr algn="just"/>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pPr algn="just"/>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pPr algn="just"/>
            <a:r>
              <a:rPr lang="en-GB" dirty="0"/>
              <a:t>	</a:t>
            </a:r>
            <a:r>
              <a:rPr lang="en-GB" dirty="0" smtClean="0"/>
              <a:t>- The use of </a:t>
            </a:r>
            <a:r>
              <a:rPr lang="en-GB" b="1" dirty="0" smtClean="0"/>
              <a:t>Paired Sequencing Reads</a:t>
            </a:r>
          </a:p>
          <a:p>
            <a:pPr algn="just"/>
            <a:endParaRPr lang="en-GB" dirty="0"/>
          </a:p>
          <a:p>
            <a:pPr algn="just"/>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smtClean="0"/>
              <a:t>Contig</a:t>
            </a:r>
            <a:r>
              <a:rPr lang="en-GB" dirty="0" smtClean="0"/>
              <a:t>).</a:t>
            </a:r>
          </a:p>
          <a:p>
            <a:pPr algn="just"/>
            <a:endParaRPr lang="en-GB" dirty="0"/>
          </a:p>
          <a:p>
            <a:pPr algn="just"/>
            <a:r>
              <a:rPr lang="en-GB" b="1" u="sng" dirty="0" smtClean="0"/>
              <a:t>General Note:</a:t>
            </a:r>
          </a:p>
          <a:p>
            <a:pPr algn="just"/>
            <a:endParaRPr lang="en-GB" dirty="0"/>
          </a:p>
          <a:p>
            <a:pPr algn="just"/>
            <a:r>
              <a:rPr lang="en-GB" dirty="0" smtClean="0"/>
              <a:t>The intention is to offer these presentations, in the form of simple videos, for use before a formal class session.</a:t>
            </a:r>
          </a:p>
          <a:p>
            <a:pPr algn="just"/>
            <a:endParaRPr lang="en-GB" dirty="0"/>
          </a:p>
          <a:p>
            <a:pPr algn="just"/>
            <a:r>
              <a:rPr lang="en-GB" dirty="0" smtClean="0"/>
              <a:t>Thus, valuable class time should not be lost covering basic concepts (many already understood by a substantial proportion of the class).</a:t>
            </a:r>
          </a:p>
          <a:p>
            <a:pPr algn="just"/>
            <a:endParaRPr lang="en-GB" dirty="0"/>
          </a:p>
          <a:p>
            <a:pPr algn="just"/>
            <a:r>
              <a:rPr lang="en-GB" dirty="0" smtClean="0"/>
              <a:t>Also, an opportunity is provided to cover issues in greater depth than is strictly required to survive the class exercises and similar activities. Accordingly, course participants should not feel deflated if they find some of the content of these presentations non trivial. There will be time to elaborate any detail that is not immediately transparent. Generally, only the broad outline is vital.</a:t>
            </a:r>
          </a:p>
          <a:p>
            <a:pPr algn="just"/>
            <a:endParaRPr lang="en-GB" dirty="0"/>
          </a:p>
          <a:p>
            <a:pPr algn="just"/>
            <a:r>
              <a:rPr lang="en-GB" dirty="0" smtClean="0"/>
              <a:t>I would suggest that, in this presentation, the discussion of the “</a:t>
            </a:r>
            <a:r>
              <a:rPr lang="en-GB" b="1" dirty="0" smtClean="0"/>
              <a:t>P</a:t>
            </a:r>
            <a:r>
              <a:rPr lang="en-GB" dirty="0" smtClean="0"/>
              <a:t>” </a:t>
            </a:r>
            <a:r>
              <a:rPr lang="en-GB" b="1" dirty="0" smtClean="0"/>
              <a:t>CIGAR Code </a:t>
            </a:r>
            <a:r>
              <a:rPr lang="en-GB" dirty="0" smtClean="0"/>
              <a:t>is a good example of something that is not easy to grasp immediately. No matter, a broad understanding will get most people by. The detail is there if it interests you.</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Clearly, an assembly </a:t>
            </a:r>
            <a:r>
              <a:rPr lang="en-GB" b="1" dirty="0" smtClean="0"/>
              <a:t>Consensus</a:t>
            </a:r>
            <a:r>
              <a:rPr lang="en-GB" dirty="0" smtClean="0"/>
              <a:t> is not really the same as a </a:t>
            </a:r>
            <a:r>
              <a:rPr lang="en-GB" b="1" dirty="0" smtClean="0"/>
              <a:t>Reference Sequence</a:t>
            </a:r>
            <a:r>
              <a:rPr lang="en-GB" dirty="0" smtClean="0"/>
              <a:t>, as discussed up to this point.</a:t>
            </a:r>
          </a:p>
          <a:p>
            <a:pPr algn="just"/>
            <a:endParaRPr lang="en-GB" dirty="0"/>
          </a:p>
          <a:p>
            <a:pPr algn="just"/>
            <a:r>
              <a:rPr lang="en-GB" dirty="0" smtClean="0"/>
              <a:t>However, it </a:t>
            </a:r>
            <a:r>
              <a:rPr lang="en-GB" dirty="0" smtClean="0"/>
              <a:t>can be (and is) regarded as such in the </a:t>
            </a:r>
            <a:r>
              <a:rPr lang="en-GB" b="1" dirty="0" smtClean="0"/>
              <a:t>SAM</a:t>
            </a:r>
            <a:r>
              <a:rPr lang="en-GB" dirty="0" smtClean="0"/>
              <a:t> view of the world.</a:t>
            </a:r>
          </a:p>
          <a:p>
            <a:pPr algn="just"/>
            <a:endParaRPr lang="en-GB" dirty="0"/>
          </a:p>
          <a:p>
            <a:pPr algn="just"/>
            <a:r>
              <a:rPr lang="en-GB" dirty="0" smtClean="0"/>
              <a:t>A assembly </a:t>
            </a:r>
            <a:r>
              <a:rPr lang="en-GB" b="1" dirty="0" smtClean="0"/>
              <a:t>Consensus</a:t>
            </a:r>
            <a:r>
              <a:rPr lang="en-GB" dirty="0" smtClean="0"/>
              <a:t> will be naturally </a:t>
            </a:r>
            <a:r>
              <a:rPr lang="en-GB" b="1" dirty="0" smtClean="0"/>
              <a:t>Padded</a:t>
            </a:r>
            <a:r>
              <a:rPr lang="en-GB" dirty="0" smtClean="0"/>
              <a:t> and could be simply stored as such. That is, with all </a:t>
            </a:r>
            <a:r>
              <a:rPr lang="en-GB" b="1" dirty="0" smtClean="0"/>
              <a:t>Pads</a:t>
            </a:r>
            <a:r>
              <a:rPr lang="en-GB" dirty="0" smtClean="0"/>
              <a:t> (“</a:t>
            </a:r>
            <a:r>
              <a:rPr lang="en-GB" b="1" dirty="0" smtClean="0"/>
              <a:t>*</a:t>
            </a:r>
            <a:r>
              <a:rPr lang="en-GB" dirty="0" smtClean="0"/>
              <a:t>”s) in place.</a:t>
            </a:r>
            <a:endParaRPr lang="en-GB" dirty="0"/>
          </a:p>
          <a:p>
            <a:pPr algn="just"/>
            <a:endParaRPr lang="en-GB" dirty="0"/>
          </a:p>
          <a:p>
            <a:pPr algn="just"/>
            <a:r>
              <a:rPr lang="en-GB" dirty="0" smtClean="0"/>
              <a:t>This is not the way it is done for </a:t>
            </a:r>
            <a:r>
              <a:rPr lang="en-GB" b="1" dirty="0" smtClean="0"/>
              <a:t>SAM</a:t>
            </a:r>
            <a:r>
              <a:rPr lang="en-GB" dirty="0" smtClean="0"/>
              <a:t> (see Extra Notes below).  In a </a:t>
            </a:r>
            <a:r>
              <a:rPr lang="en-GB" b="1" dirty="0" smtClean="0"/>
              <a:t>SAM</a:t>
            </a:r>
            <a:r>
              <a:rPr lang="en-GB" dirty="0" smtClean="0"/>
              <a:t>, a </a:t>
            </a:r>
            <a:r>
              <a:rPr lang="en-GB" b="1" dirty="0" smtClean="0"/>
              <a:t>Padded Reference</a:t>
            </a:r>
            <a:r>
              <a:rPr lang="en-GB" dirty="0" smtClean="0"/>
              <a:t> is stored </a:t>
            </a:r>
            <a:r>
              <a:rPr lang="en-GB" b="1" dirty="0" smtClean="0"/>
              <a:t>Unpadded</a:t>
            </a:r>
            <a:r>
              <a:rPr lang="en-GB" dirty="0" smtClean="0"/>
              <a:t>, but with a </a:t>
            </a:r>
            <a:r>
              <a:rPr lang="en-GB" b="1" dirty="0" smtClean="0"/>
              <a:t>CIGAR</a:t>
            </a:r>
            <a:r>
              <a:rPr lang="en-GB" dirty="0" smtClean="0"/>
              <a:t> that allows simple reconstruction of the </a:t>
            </a:r>
            <a:r>
              <a:rPr lang="en-GB" b="1" dirty="0" smtClean="0"/>
              <a:t>Padded</a:t>
            </a:r>
            <a:r>
              <a:rPr lang="en-GB" dirty="0" smtClean="0"/>
              <a:t> sequence.</a:t>
            </a:r>
            <a:endParaRPr lang="en-GB" dirty="0" smtClean="0"/>
          </a:p>
          <a:p>
            <a:pPr algn="just"/>
            <a:endParaRPr lang="en-GB" dirty="0" smtClean="0"/>
          </a:p>
          <a:p>
            <a:pPr algn="just"/>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pPr algn="just"/>
            <a:endParaRPr lang="en-GB" dirty="0"/>
          </a:p>
          <a:p>
            <a:pPr algn="just"/>
            <a:r>
              <a:rPr lang="en-GB" dirty="0" smtClean="0"/>
              <a:t>But … it works </a:t>
            </a:r>
            <a:r>
              <a:rPr lang="en-GB" dirty="0"/>
              <a:t>, and it leads to simpler (shorter) </a:t>
            </a:r>
            <a:r>
              <a:rPr lang="en-GB" b="1" dirty="0" smtClean="0"/>
              <a:t>CIGARS</a:t>
            </a:r>
            <a:r>
              <a:rPr lang="en-GB" dirty="0" smtClean="0"/>
              <a:t>.</a:t>
            </a:r>
          </a:p>
          <a:p>
            <a:pPr algn="just"/>
            <a:endParaRPr lang="en-GB" dirty="0" smtClean="0"/>
          </a:p>
          <a:p>
            <a:pPr algn="just"/>
            <a:r>
              <a:rPr lang="en-GB" b="1" u="sng" dirty="0" smtClean="0"/>
              <a:t>Extra Notes:</a:t>
            </a:r>
          </a:p>
          <a:p>
            <a:pPr algn="just"/>
            <a:endParaRPr lang="en-GB" dirty="0"/>
          </a:p>
          <a:p>
            <a:pPr algn="just"/>
            <a:r>
              <a:rPr lang="en-GB" dirty="0" smtClean="0"/>
              <a:t>Why avoid the simple (obvious?) strategy of storing a </a:t>
            </a:r>
            <a:r>
              <a:rPr lang="en-GB" b="1" dirty="0" smtClean="0"/>
              <a:t>Padded</a:t>
            </a:r>
            <a:r>
              <a:rPr lang="en-GB" dirty="0" smtClean="0"/>
              <a:t> </a:t>
            </a:r>
            <a:r>
              <a:rPr lang="en-GB" b="1" dirty="0" smtClean="0"/>
              <a:t>Reference</a:t>
            </a:r>
            <a:r>
              <a:rPr lang="en-GB" dirty="0" smtClean="0"/>
              <a:t>/</a:t>
            </a:r>
            <a:r>
              <a:rPr lang="en-GB" b="1" dirty="0" smtClean="0"/>
              <a:t>Consensus</a:t>
            </a:r>
            <a:r>
              <a:rPr lang="en-GB" dirty="0" smtClean="0"/>
              <a:t> with all the “</a:t>
            </a:r>
            <a:r>
              <a:rPr lang="en-GB" b="1" dirty="0" smtClean="0"/>
              <a:t>*</a:t>
            </a:r>
            <a:r>
              <a:rPr lang="en-GB" dirty="0" smtClean="0"/>
              <a:t>”s in place?</a:t>
            </a:r>
          </a:p>
          <a:p>
            <a:pPr algn="just"/>
            <a:endParaRPr lang="en-GB" dirty="0"/>
          </a:p>
          <a:p>
            <a:pPr algn="just"/>
            <a:r>
              <a:rPr lang="en-GB" dirty="0" smtClean="0"/>
              <a:t>In the </a:t>
            </a:r>
            <a:r>
              <a:rPr lang="en-GB" b="1" dirty="0" smtClean="0"/>
              <a:t>SAM</a:t>
            </a:r>
            <a:r>
              <a:rPr lang="en-GB" dirty="0" smtClean="0"/>
              <a:t> Documentation (section </a:t>
            </a:r>
            <a:r>
              <a:rPr lang="en-GB" b="1" dirty="0" smtClean="0"/>
              <a:t>3.2</a:t>
            </a:r>
            <a:r>
              <a:rPr lang="en-GB" dirty="0" smtClean="0"/>
              <a:t>) it suggests this is the preferred practice for other systems (e.g. </a:t>
            </a:r>
            <a:r>
              <a:rPr lang="en-GB" b="1" dirty="0" smtClean="0"/>
              <a:t>ACE</a:t>
            </a:r>
            <a:r>
              <a:rPr lang="en-GB" dirty="0" smtClean="0"/>
              <a:t>) but </a:t>
            </a:r>
            <a:r>
              <a:rPr lang="en-GB" b="1" dirty="0" smtClean="0"/>
              <a:t>SAM</a:t>
            </a:r>
            <a:r>
              <a:rPr lang="en-GB" dirty="0" smtClean="0"/>
              <a:t> insists on storing the </a:t>
            </a:r>
            <a:r>
              <a:rPr lang="en-GB" b="1" dirty="0" smtClean="0"/>
              <a:t>Unpadded Reference </a:t>
            </a:r>
            <a:r>
              <a:rPr lang="en-GB" dirty="0" smtClean="0"/>
              <a:t>with a </a:t>
            </a:r>
            <a:r>
              <a:rPr lang="en-GB" b="1" dirty="0" smtClean="0"/>
              <a:t>CIGAR</a:t>
            </a:r>
            <a:r>
              <a:rPr lang="en-GB" dirty="0" smtClean="0"/>
              <a:t> that enables its conversion to a </a:t>
            </a:r>
            <a:r>
              <a:rPr lang="en-GB" b="1" dirty="0" smtClean="0"/>
              <a:t>Padded Reference</a:t>
            </a:r>
            <a:r>
              <a:rPr lang="en-GB" dirty="0" smtClean="0"/>
              <a:t>. In a footnote it is stated:</a:t>
            </a:r>
          </a:p>
          <a:p>
            <a:pPr algn="just"/>
            <a:endParaRPr lang="en-GB" dirty="0"/>
          </a:p>
          <a:p>
            <a:pPr algn="just"/>
            <a:r>
              <a:rPr lang="en-GB" dirty="0"/>
              <a:t>“Writing </a:t>
            </a:r>
            <a:r>
              <a:rPr lang="en-GB" b="1" dirty="0"/>
              <a:t>pads</a:t>
            </a:r>
            <a:r>
              <a:rPr lang="en-GB" dirty="0"/>
              <a:t>/</a:t>
            </a:r>
            <a:r>
              <a:rPr lang="en-GB" b="1" dirty="0"/>
              <a:t>gaps</a:t>
            </a:r>
            <a:r>
              <a:rPr lang="en-GB" dirty="0"/>
              <a:t> as </a:t>
            </a:r>
            <a:r>
              <a:rPr lang="en-GB" b="1" dirty="0"/>
              <a:t>*</a:t>
            </a:r>
            <a:r>
              <a:rPr lang="en-GB" dirty="0"/>
              <a:t>’s in the </a:t>
            </a:r>
            <a:r>
              <a:rPr lang="en-GB" b="1" dirty="0"/>
              <a:t>SEQ</a:t>
            </a:r>
            <a:r>
              <a:rPr lang="en-GB" dirty="0"/>
              <a:t> field might have been more convenient, but this caused concerns for backward</a:t>
            </a:r>
          </a:p>
          <a:p>
            <a:pPr algn="just"/>
            <a:r>
              <a:rPr lang="en-GB" dirty="0"/>
              <a:t>compatibility</a:t>
            </a:r>
            <a:r>
              <a:rPr lang="en-GB" dirty="0" smtClean="0"/>
              <a:t>.”</a:t>
            </a:r>
          </a:p>
          <a:p>
            <a:pPr algn="just"/>
            <a:endParaRPr lang="en-GB" dirty="0"/>
          </a:p>
          <a:p>
            <a:pPr algn="just"/>
            <a:r>
              <a:rPr lang="en-GB" dirty="0" smtClean="0"/>
              <a:t>I take this to mean that older software might not expect there to be “</a:t>
            </a:r>
            <a:r>
              <a:rPr lang="en-GB" b="1" dirty="0" smtClean="0"/>
              <a:t>*</a:t>
            </a:r>
            <a:r>
              <a:rPr lang="en-GB" dirty="0" smtClean="0"/>
              <a:t>”s in a </a:t>
            </a:r>
            <a:r>
              <a:rPr lang="en-GB" b="1" dirty="0" smtClean="0"/>
              <a:t>Reference Sequence </a:t>
            </a:r>
            <a:r>
              <a:rPr lang="en-GB" dirty="0" smtClean="0"/>
              <a:t>and would therefore break if any where included.</a:t>
            </a:r>
          </a:p>
          <a:p>
            <a:pPr algn="just"/>
            <a:endParaRPr lang="en-GB" dirty="0"/>
          </a:p>
          <a:p>
            <a:pPr algn="just"/>
            <a:r>
              <a:rPr lang="en-GB" dirty="0" smtClean="0"/>
              <a:t>********************************</a:t>
            </a:r>
            <a:endParaRPr lang="en-GB" dirty="0"/>
          </a:p>
          <a:p>
            <a:pPr algn="just"/>
            <a:endParaRPr lang="en-GB" dirty="0" smtClean="0"/>
          </a:p>
          <a:p>
            <a:pPr algn="just"/>
            <a:r>
              <a:rPr lang="en-GB" dirty="0" smtClean="0"/>
              <a:t>In this presentation I reflect the message from the </a:t>
            </a:r>
            <a:r>
              <a:rPr lang="en-GB" b="1" dirty="0" smtClean="0"/>
              <a:t>SAM</a:t>
            </a:r>
            <a:r>
              <a:rPr lang="en-GB" dirty="0" smtClean="0"/>
              <a:t> Documentation (section </a:t>
            </a:r>
            <a:r>
              <a:rPr lang="en-GB" b="1" dirty="0" smtClean="0"/>
              <a:t>3.1</a:t>
            </a:r>
            <a:r>
              <a:rPr lang="en-GB" dirty="0" smtClean="0"/>
              <a:t>) where it is stated :</a:t>
            </a:r>
          </a:p>
          <a:p>
            <a:pPr algn="just"/>
            <a:endParaRPr lang="en-GB" dirty="0"/>
          </a:p>
          <a:p>
            <a:pPr algn="just"/>
            <a:r>
              <a:rPr lang="en-GB" dirty="0"/>
              <a:t>“</a:t>
            </a:r>
            <a:r>
              <a:rPr lang="en-GB" i="1" dirty="0"/>
              <a:t>The unpadded representation is more common due to </a:t>
            </a:r>
            <a:r>
              <a:rPr lang="en-GB" i="1" dirty="0" smtClean="0"/>
              <a:t>the convenience </a:t>
            </a:r>
            <a:r>
              <a:rPr lang="en-GB" i="1" dirty="0"/>
              <a:t>of a fixed coordinate system, while the padded representation has the advantage that </a:t>
            </a:r>
            <a:r>
              <a:rPr lang="en-GB" i="1" dirty="0" smtClean="0"/>
              <a:t>alignments can </a:t>
            </a:r>
            <a:r>
              <a:rPr lang="en-GB" i="1" dirty="0"/>
              <a:t>be simply described by the start and end coordinates without using complex CIGAR strings. </a:t>
            </a:r>
            <a:r>
              <a:rPr lang="en-GB" b="1" i="1" dirty="0" smtClean="0"/>
              <a:t>SAM traditionally </a:t>
            </a:r>
            <a:r>
              <a:rPr lang="en-GB" b="1" i="1" dirty="0"/>
              <a:t>uses the padded representation for de novo assembly</a:t>
            </a:r>
            <a:r>
              <a:rPr lang="en-GB" i="1" dirty="0" smtClean="0"/>
              <a:t>.</a:t>
            </a:r>
            <a:r>
              <a:rPr lang="en-GB" dirty="0" smtClean="0"/>
              <a:t>”</a:t>
            </a:r>
            <a:endParaRPr lang="en-GB" dirty="0"/>
          </a:p>
          <a:p>
            <a:pPr algn="just"/>
            <a:endParaRPr lang="en-GB" dirty="0" smtClean="0"/>
          </a:p>
          <a:p>
            <a:pPr algn="just"/>
            <a:r>
              <a:rPr lang="en-GB" dirty="0" smtClean="0"/>
              <a:t>It would appear however, that practice is changing. From </a:t>
            </a:r>
            <a:r>
              <a:rPr lang="en-GB" b="1" dirty="0" smtClean="0"/>
              <a:t>James </a:t>
            </a:r>
            <a:r>
              <a:rPr lang="en-GB" b="1" dirty="0" err="1" smtClean="0"/>
              <a:t>Bonfield</a:t>
            </a:r>
            <a:r>
              <a:rPr lang="en-GB" b="1" dirty="0" smtClean="0"/>
              <a:t> </a:t>
            </a:r>
            <a:r>
              <a:rPr lang="en-GB" dirty="0" smtClean="0"/>
              <a:t>(personal email -</a:t>
            </a:r>
            <a:r>
              <a:rPr lang="en-GB" b="1" dirty="0" smtClean="0"/>
              <a:t>2018.02.06</a:t>
            </a:r>
            <a:r>
              <a:rPr lang="en-GB" dirty="0" smtClean="0"/>
              <a:t>):</a:t>
            </a:r>
          </a:p>
          <a:p>
            <a:pPr algn="just"/>
            <a:endParaRPr lang="en-GB" dirty="0"/>
          </a:p>
          <a:p>
            <a:pPr algn="just"/>
            <a:r>
              <a:rPr lang="en-GB" dirty="0" smtClean="0"/>
              <a:t>“</a:t>
            </a:r>
            <a:r>
              <a:rPr lang="en-GB" i="1" dirty="0" smtClean="0"/>
              <a:t> … most </a:t>
            </a:r>
            <a:r>
              <a:rPr lang="en-GB" i="1" dirty="0"/>
              <a:t>people use unpadded for everything as </a:t>
            </a:r>
            <a:r>
              <a:rPr lang="en-GB" i="1" dirty="0" smtClean="0"/>
              <a:t>they're looking </a:t>
            </a:r>
            <a:r>
              <a:rPr lang="en-GB" i="1" dirty="0"/>
              <a:t>at either sequence mapping to a reference or, </a:t>
            </a:r>
            <a:r>
              <a:rPr lang="en-GB" i="1" dirty="0" smtClean="0"/>
              <a:t>bizarrely, sequence </a:t>
            </a:r>
            <a:r>
              <a:rPr lang="en-GB" i="1" dirty="0"/>
              <a:t>mapping to a consensus generated from an assembler.  So </a:t>
            </a:r>
            <a:r>
              <a:rPr lang="en-GB" i="1" dirty="0" smtClean="0"/>
              <a:t>even in </a:t>
            </a:r>
            <a:r>
              <a:rPr lang="en-GB" i="1" dirty="0"/>
              <a:t>the assembly world, unpadded is common</a:t>
            </a:r>
            <a:r>
              <a:rPr lang="en-GB" i="1" dirty="0" smtClean="0"/>
              <a:t>.</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dirty="0"/>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Guided exclusively by the </a:t>
            </a:r>
            <a:r>
              <a:rPr lang="en-GB" b="1" dirty="0" smtClean="0"/>
              <a:t>Insertions</a:t>
            </a:r>
            <a:r>
              <a:rPr lang="en-GB" dirty="0" smtClean="0"/>
              <a:t> recorded in the </a:t>
            </a:r>
            <a:r>
              <a:rPr lang="en-GB" b="1" dirty="0" smtClean="0"/>
              <a:t>SAM Read CIGARs</a:t>
            </a:r>
            <a:r>
              <a:rPr lang="en-GB" dirty="0" smtClean="0"/>
              <a:t>, </a:t>
            </a:r>
            <a:r>
              <a:rPr lang="en-GB" b="1" dirty="0" smtClean="0"/>
              <a:t>Gaps</a:t>
            </a:r>
            <a:r>
              <a:rPr lang="en-GB" dirty="0" smtClean="0"/>
              <a:t> representing “</a:t>
            </a:r>
            <a:r>
              <a:rPr lang="en-GB" b="1" dirty="0" smtClean="0"/>
              <a:t>Insertions</a:t>
            </a:r>
            <a:r>
              <a:rPr lang="en-GB" dirty="0" smtClean="0"/>
              <a:t>” in the </a:t>
            </a:r>
            <a:r>
              <a:rPr lang="en-GB" b="1" dirty="0" smtClean="0"/>
              <a:t>Unpadded Consensus</a:t>
            </a:r>
            <a:r>
              <a:rPr lang="en-GB" dirty="0" smtClean="0"/>
              <a:t> stored in </a:t>
            </a:r>
            <a:r>
              <a:rPr lang="en-GB" dirty="0"/>
              <a:t>the </a:t>
            </a:r>
            <a:r>
              <a:rPr lang="en-GB" b="1" dirty="0"/>
              <a:t>SAM</a:t>
            </a:r>
            <a:r>
              <a:rPr lang="en-GB" dirty="0"/>
              <a:t> can be determined.</a:t>
            </a:r>
            <a:endParaRPr lang="en-GB" dirty="0" smtClean="0"/>
          </a:p>
          <a:p>
            <a:pPr algn="just"/>
            <a:endParaRPr lang="en-GB" dirty="0"/>
          </a:p>
          <a:p>
            <a:pPr algn="just"/>
            <a:r>
              <a:rPr lang="en-GB" b="1" dirty="0" smtClean="0"/>
              <a:t>Consensus</a:t>
            </a:r>
            <a:r>
              <a:rPr lang="en-GB" dirty="0" smtClean="0"/>
              <a:t> “</a:t>
            </a:r>
            <a:r>
              <a:rPr lang="en-GB" b="1" dirty="0" smtClean="0"/>
              <a:t>Insertions</a:t>
            </a:r>
            <a:r>
              <a:rPr lang="en-GB" dirty="0" smtClean="0"/>
              <a:t>” in this context, are positions where the strongest evidence of the </a:t>
            </a:r>
            <a:r>
              <a:rPr lang="en-GB" b="1" dirty="0" smtClean="0"/>
              <a:t>Read Assembly </a:t>
            </a:r>
            <a:r>
              <a:rPr lang="en-GB" dirty="0" smtClean="0"/>
              <a:t>suggests no </a:t>
            </a:r>
            <a:r>
              <a:rPr lang="en-GB" b="1" dirty="0" smtClean="0"/>
              <a:t>Base</a:t>
            </a:r>
            <a:r>
              <a:rPr lang="en-GB" dirty="0" smtClean="0"/>
              <a:t> is present. To be more precise would require a knowledge of exactly what the </a:t>
            </a:r>
            <a:r>
              <a:rPr lang="en-GB" b="1" dirty="0" smtClean="0"/>
              <a:t>Reads</a:t>
            </a:r>
            <a:r>
              <a:rPr lang="en-GB" dirty="0" smtClean="0"/>
              <a:t> represent.</a:t>
            </a:r>
          </a:p>
          <a:p>
            <a:pPr algn="just"/>
            <a:endParaRPr lang="en-GB" dirty="0" smtClean="0"/>
          </a:p>
          <a:p>
            <a:pPr algn="just"/>
            <a:r>
              <a:rPr lang="en-GB" b="1" dirty="0" smtClean="0"/>
              <a:t>Deletes</a:t>
            </a:r>
            <a:r>
              <a:rPr lang="en-GB" dirty="0" smtClean="0"/>
              <a:t> in </a:t>
            </a:r>
            <a:r>
              <a:rPr lang="en-GB" b="1" dirty="0" smtClean="0"/>
              <a:t>Reads</a:t>
            </a:r>
            <a:r>
              <a:rPr lang="en-GB" dirty="0" smtClean="0"/>
              <a:t> are now more strictly </a:t>
            </a:r>
            <a:r>
              <a:rPr lang="en-GB" b="1" dirty="0" smtClean="0"/>
              <a:t>Deletes</a:t>
            </a:r>
            <a:r>
              <a:rPr lang="en-GB" dirty="0" smtClean="0"/>
              <a:t>. They no longer also represent padded positions to stretch the </a:t>
            </a:r>
            <a:r>
              <a:rPr lang="en-GB" b="1" dirty="0" smtClean="0"/>
              <a:t>Read</a:t>
            </a:r>
            <a:r>
              <a:rPr lang="en-GB" dirty="0" smtClean="0"/>
              <a:t> over </a:t>
            </a:r>
            <a:r>
              <a:rPr lang="en-GB" b="1" dirty="0" smtClean="0"/>
              <a:t>Insertions</a:t>
            </a:r>
            <a:r>
              <a:rPr lang="en-GB" dirty="0" smtClean="0"/>
              <a:t> in the </a:t>
            </a:r>
            <a:r>
              <a:rPr lang="en-GB" b="1" dirty="0" smtClean="0"/>
              <a:t>Consensus</a:t>
            </a:r>
            <a:r>
              <a:rPr lang="en-GB" dirty="0" smtClean="0"/>
              <a:t>. That “</a:t>
            </a:r>
            <a:r>
              <a:rPr lang="en-GB" b="1" i="1" u="sng" dirty="0" smtClean="0"/>
              <a:t>trick</a:t>
            </a:r>
            <a:r>
              <a:rPr lang="en-GB" dirty="0" smtClean="0"/>
              <a:t>” required the </a:t>
            </a:r>
            <a:r>
              <a:rPr lang="en-GB" b="1" dirty="0" smtClean="0"/>
              <a:t>Consensus</a:t>
            </a:r>
            <a:r>
              <a:rPr lang="en-GB" dirty="0" smtClean="0"/>
              <a:t> in the </a:t>
            </a:r>
            <a:r>
              <a:rPr lang="en-GB" b="1" dirty="0" smtClean="0"/>
              <a:t>SAM</a:t>
            </a:r>
            <a:r>
              <a:rPr lang="en-GB" dirty="0" smtClean="0"/>
              <a:t> to be already </a:t>
            </a:r>
            <a:r>
              <a:rPr lang="en-GB" b="1" dirty="0" smtClean="0"/>
              <a:t>Padded</a:t>
            </a:r>
            <a:r>
              <a:rPr lang="en-GB" dirty="0" smtClean="0"/>
              <a:t>. With an </a:t>
            </a:r>
            <a:r>
              <a:rPr lang="en-GB" b="1" dirty="0" smtClean="0"/>
              <a:t>Unpadded Consensus</a:t>
            </a:r>
            <a:r>
              <a:rPr lang="en-GB" dirty="0" smtClean="0"/>
              <a:t>, determining the status of the </a:t>
            </a:r>
            <a:r>
              <a:rPr lang="en-GB" b="1" dirty="0" smtClean="0"/>
              <a:t>Consensus</a:t>
            </a:r>
            <a:r>
              <a:rPr lang="en-GB" dirty="0" smtClean="0"/>
              <a:t> where </a:t>
            </a:r>
            <a:r>
              <a:rPr lang="en-GB" b="1" dirty="0" smtClean="0"/>
              <a:t>Reads</a:t>
            </a:r>
            <a:r>
              <a:rPr lang="en-GB" dirty="0" smtClean="0"/>
              <a:t> present a combination of “</a:t>
            </a:r>
            <a:r>
              <a:rPr lang="en-GB" b="1" dirty="0" smtClean="0"/>
              <a:t>Deletions</a:t>
            </a:r>
            <a:r>
              <a:rPr lang="en-GB" dirty="0" smtClean="0"/>
              <a:t>” and </a:t>
            </a:r>
            <a:r>
              <a:rPr lang="en-GB" b="1" dirty="0" smtClean="0"/>
              <a:t>Insertions</a:t>
            </a:r>
            <a:r>
              <a:rPr lang="en-GB" dirty="0" smtClean="0"/>
              <a:t> would be ambiguous.</a:t>
            </a:r>
          </a:p>
          <a:p>
            <a:pPr algn="just"/>
            <a:endParaRPr lang="en-GB" dirty="0"/>
          </a:p>
          <a:p>
            <a:pPr algn="just"/>
            <a:r>
              <a:rPr lang="en-GB" dirty="0" smtClean="0"/>
              <a:t>Now </a:t>
            </a:r>
            <a:r>
              <a:rPr lang="en-GB" b="1" dirty="0" smtClean="0"/>
              <a:t>Deletes</a:t>
            </a:r>
            <a:r>
              <a:rPr lang="en-GB" dirty="0" smtClean="0"/>
              <a:t> represent </a:t>
            </a:r>
            <a:r>
              <a:rPr lang="en-GB" b="1" dirty="0" smtClean="0"/>
              <a:t>Gapped Read Positions </a:t>
            </a:r>
            <a:r>
              <a:rPr lang="en-GB" dirty="0" smtClean="0"/>
              <a:t>that align, exclusively, with </a:t>
            </a:r>
            <a:r>
              <a:rPr lang="en-GB" b="1" dirty="0" smtClean="0"/>
              <a:t>Base Code Consensus Positions</a:t>
            </a:r>
            <a:r>
              <a:rPr lang="en-GB" dirty="0" smtClean="0"/>
              <a:t>. A distinct </a:t>
            </a:r>
            <a:r>
              <a:rPr lang="en-GB" b="1" dirty="0" smtClean="0"/>
              <a:t>CIGAR Code </a:t>
            </a:r>
            <a:r>
              <a:rPr lang="en-GB" dirty="0" smtClean="0"/>
              <a:t>to represent </a:t>
            </a:r>
            <a:r>
              <a:rPr lang="en-GB" b="1" dirty="0" smtClean="0"/>
              <a:t>Gapped Read Positions </a:t>
            </a:r>
            <a:r>
              <a:rPr lang="en-GB" dirty="0" smtClean="0"/>
              <a:t>that are </a:t>
            </a:r>
            <a:r>
              <a:rPr lang="en-GB" b="1" i="1" u="sng" dirty="0" smtClean="0"/>
              <a:t>NOT</a:t>
            </a:r>
            <a:r>
              <a:rPr lang="en-GB" dirty="0" smtClean="0"/>
              <a:t> </a:t>
            </a:r>
            <a:r>
              <a:rPr lang="en-GB" b="1" dirty="0" smtClean="0"/>
              <a:t>Deletions</a:t>
            </a:r>
            <a:r>
              <a:rPr lang="en-GB" dirty="0" smtClean="0"/>
              <a:t> (i.e. positions aligned where the </a:t>
            </a:r>
            <a:r>
              <a:rPr lang="en-GB" b="1" dirty="0" smtClean="0"/>
              <a:t>Consensus</a:t>
            </a:r>
            <a:r>
              <a:rPr lang="en-GB" dirty="0" smtClean="0"/>
              <a:t> is a </a:t>
            </a:r>
            <a:r>
              <a:rPr lang="en-GB" b="1" dirty="0" smtClean="0"/>
              <a:t>Gap</a:t>
            </a:r>
            <a:r>
              <a:rPr lang="en-GB" dirty="0" smtClean="0"/>
              <a:t>/”</a:t>
            </a:r>
            <a:r>
              <a:rPr lang="en-GB" b="1" dirty="0" smtClean="0"/>
              <a:t>*</a:t>
            </a:r>
            <a:r>
              <a:rPr lang="en-GB" dirty="0" smtClean="0"/>
              <a:t>”/</a:t>
            </a:r>
            <a:r>
              <a:rPr lang="en-GB" b="1" dirty="0" smtClean="0"/>
              <a:t>Deletion</a:t>
            </a:r>
            <a:r>
              <a:rPr lang="en-GB" dirty="0" smtClean="0"/>
              <a:t>) is needed. That </a:t>
            </a:r>
            <a:r>
              <a:rPr lang="en-GB" b="1" dirty="0" smtClean="0"/>
              <a:t>CIGAR Code </a:t>
            </a:r>
            <a:r>
              <a:rPr lang="en-GB" dirty="0" smtClean="0"/>
              <a:t>is “</a:t>
            </a:r>
            <a:r>
              <a:rPr lang="en-GB" b="1" dirty="0" smtClean="0"/>
              <a:t>P</a:t>
            </a:r>
            <a:r>
              <a:rPr lang="en-GB" dirty="0" smtClean="0"/>
              <a:t>”.</a:t>
            </a:r>
          </a:p>
          <a:p>
            <a:pPr algn="just"/>
            <a:endParaRPr lang="en-GB" dirty="0" smtClean="0"/>
          </a:p>
          <a:p>
            <a:pPr algn="just"/>
            <a:r>
              <a:rPr lang="en-GB" dirty="0" smtClean="0"/>
              <a:t>To most obvious way to employ “</a:t>
            </a:r>
            <a:r>
              <a:rPr lang="en-GB" b="1" dirty="0" smtClean="0"/>
              <a:t>P</a:t>
            </a:r>
            <a:r>
              <a:rPr lang="en-GB" dirty="0" smtClean="0"/>
              <a:t>”s would be to put them everywhere a </a:t>
            </a:r>
            <a:r>
              <a:rPr lang="en-GB" b="1" dirty="0" smtClean="0"/>
              <a:t>Read Gap</a:t>
            </a:r>
            <a:r>
              <a:rPr lang="en-GB" dirty="0" smtClean="0"/>
              <a:t> is aligned with a </a:t>
            </a:r>
            <a:r>
              <a:rPr lang="en-GB" b="1" dirty="0" smtClean="0"/>
              <a:t>Consensus  Gap</a:t>
            </a:r>
            <a:r>
              <a:rPr lang="en-GB" dirty="0" smtClean="0"/>
              <a:t>. However, shorter </a:t>
            </a:r>
            <a:r>
              <a:rPr lang="en-GB" b="1" dirty="0" smtClean="0"/>
              <a:t>CIGARs</a:t>
            </a:r>
            <a:r>
              <a:rPr lang="en-GB" dirty="0" smtClean="0"/>
              <a:t> can be achieved by noting that many (most?) </a:t>
            </a:r>
            <a:r>
              <a:rPr lang="en-GB" b="1" dirty="0" smtClean="0"/>
              <a:t>CIGAR Positions </a:t>
            </a:r>
            <a:r>
              <a:rPr lang="en-GB" dirty="0" smtClean="0"/>
              <a:t>that are logically “</a:t>
            </a:r>
            <a:r>
              <a:rPr lang="en-GB" b="1" dirty="0" smtClean="0"/>
              <a:t>P</a:t>
            </a:r>
            <a:r>
              <a:rPr lang="en-GB" dirty="0" smtClean="0"/>
              <a:t>”s (i.e. just </a:t>
            </a:r>
            <a:r>
              <a:rPr lang="en-GB" b="1" dirty="0" smtClean="0"/>
              <a:t>P</a:t>
            </a:r>
            <a:r>
              <a:rPr lang="en-GB" dirty="0" smtClean="0"/>
              <a:t>ads) can be omitted as they are implied by their context.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The purpose</a:t>
            </a:r>
            <a:r>
              <a:rPr lang="en-GB" dirty="0" smtClean="0"/>
              <a:t> of a </a:t>
            </a:r>
            <a:r>
              <a:rPr lang="en-GB" b="1" dirty="0" smtClean="0"/>
              <a:t>CIGAR</a:t>
            </a:r>
            <a:r>
              <a:rPr lang="en-GB" dirty="0" smtClean="0"/>
              <a:t> is to define alignment between two </a:t>
            </a:r>
            <a:r>
              <a:rPr lang="en-GB" b="1" dirty="0" smtClean="0"/>
              <a:t>DNA Sequences</a:t>
            </a:r>
            <a:r>
              <a:rPr lang="en-GB" dirty="0" smtClean="0"/>
              <a:t>. Most commonly between a </a:t>
            </a:r>
            <a:r>
              <a:rPr lang="en-GB" b="1" dirty="0" smtClean="0"/>
              <a:t>Sequencing Read </a:t>
            </a:r>
            <a:r>
              <a:rPr lang="en-GB" dirty="0" smtClean="0"/>
              <a:t>and a corresponding </a:t>
            </a:r>
            <a:r>
              <a:rPr lang="en-GB" b="1" dirty="0" smtClean="0"/>
              <a:t>Reference Sequence</a:t>
            </a:r>
            <a:r>
              <a:rPr lang="en-GB" dirty="0" smtClean="0"/>
              <a:t>.</a:t>
            </a:r>
          </a:p>
          <a:p>
            <a:pPr algn="just"/>
            <a:endParaRPr lang="en-GB" dirty="0" smtClean="0"/>
          </a:p>
          <a:p>
            <a:pPr algn="just"/>
            <a:r>
              <a:rPr lang="en-GB" b="1" u="sng" dirty="0" smtClean="0"/>
              <a:t>The format</a:t>
            </a:r>
            <a:r>
              <a:rPr lang="en-GB" dirty="0" smtClean="0"/>
              <a:t> of a </a:t>
            </a:r>
            <a:r>
              <a:rPr lang="en-GB" b="1" dirty="0" smtClean="0"/>
              <a:t>CIGAR</a:t>
            </a:r>
            <a:r>
              <a:rPr lang="en-GB" dirty="0" smtClean="0"/>
              <a:t> is:</a:t>
            </a:r>
          </a:p>
          <a:p>
            <a:pPr algn="just"/>
            <a:endParaRPr lang="en-GB" dirty="0" smtClean="0"/>
          </a:p>
          <a:p>
            <a:pPr algn="just"/>
            <a:r>
              <a:rPr lang="en-GB" b="1" dirty="0" smtClean="0"/>
              <a:t>[&lt;Integer&gt;&lt;Single Letter Code&gt;]*</a:t>
            </a:r>
          </a:p>
          <a:p>
            <a:pPr algn="just"/>
            <a:endParaRPr lang="en-GB" b="1" dirty="0" smtClean="0"/>
          </a:p>
          <a:p>
            <a:pPr algn="just"/>
            <a:r>
              <a:rPr lang="en-GB" dirty="0" smtClean="0"/>
              <a:t>That is, a series of </a:t>
            </a:r>
            <a:r>
              <a:rPr lang="en-GB" b="1" dirty="0" smtClean="0"/>
              <a:t>1</a:t>
            </a:r>
            <a:r>
              <a:rPr lang="en-GB" dirty="0" smtClean="0"/>
              <a:t> or more </a:t>
            </a:r>
            <a:r>
              <a:rPr lang="en-GB" b="1" dirty="0" smtClean="0"/>
              <a:t>Integer, single character </a:t>
            </a:r>
            <a:r>
              <a:rPr lang="en-GB" dirty="0" smtClean="0"/>
              <a:t>pairs</a:t>
            </a:r>
          </a:p>
          <a:p>
            <a:pPr algn="just"/>
            <a:endParaRPr lang="en-GB" dirty="0"/>
          </a:p>
          <a:p>
            <a:pPr algn="just"/>
            <a:r>
              <a:rPr lang="en-GB" dirty="0" smtClean="0"/>
              <a:t>The format is Illustrated here with a simple </a:t>
            </a:r>
            <a:r>
              <a:rPr lang="en-GB" b="1" dirty="0" smtClean="0"/>
              <a:t>12M</a:t>
            </a:r>
            <a:r>
              <a:rPr lang="en-GB" dirty="0" smtClean="0"/>
              <a:t> example</a:t>
            </a:r>
          </a:p>
          <a:p>
            <a:pPr algn="just"/>
            <a:endParaRPr lang="en-GB" dirty="0" smtClean="0"/>
          </a:p>
          <a:p>
            <a:pPr algn="just"/>
            <a:r>
              <a:rPr lang="en-GB" dirty="0" smtClean="0"/>
              <a:t>The </a:t>
            </a:r>
            <a:r>
              <a:rPr lang="en-GB" b="1" dirty="0" smtClean="0"/>
              <a:t>CIGAR Code M</a:t>
            </a:r>
            <a:r>
              <a:rPr lang="en-GB" dirty="0" smtClean="0"/>
              <a:t> </a:t>
            </a:r>
            <a:r>
              <a:rPr lang="en-GB" b="1" dirty="0" smtClean="0"/>
              <a:t>(M</a:t>
            </a:r>
            <a:r>
              <a:rPr lang="en-GB" dirty="0" smtClean="0"/>
              <a:t>atch</a:t>
            </a:r>
            <a:r>
              <a:rPr lang="en-GB" b="1" dirty="0" smtClean="0"/>
              <a:t>)</a:t>
            </a:r>
            <a:r>
              <a:rPr lang="en-GB" dirty="0" smtClean="0"/>
              <a:t> implies an alignment between a </a:t>
            </a:r>
            <a:r>
              <a:rPr lang="en-GB" b="1" dirty="0" smtClean="0"/>
              <a:t>Base Code </a:t>
            </a:r>
            <a:r>
              <a:rPr lang="en-GB" dirty="0" smtClean="0"/>
              <a:t>of the </a:t>
            </a:r>
            <a:r>
              <a:rPr lang="en-GB" b="1" dirty="0" smtClean="0"/>
              <a:t>Sequence Read </a:t>
            </a:r>
            <a:r>
              <a:rPr lang="en-GB" dirty="0" smtClean="0"/>
              <a:t>with a </a:t>
            </a:r>
            <a:r>
              <a:rPr lang="en-GB" b="1" dirty="0" smtClean="0"/>
              <a:t>Base Code </a:t>
            </a:r>
            <a:r>
              <a:rPr lang="en-GB" dirty="0" smtClean="0"/>
              <a:t>of the </a:t>
            </a:r>
            <a:r>
              <a:rPr lang="en-GB" b="1" dirty="0" smtClean="0"/>
              <a:t>Reference Sequence</a:t>
            </a:r>
            <a:r>
              <a:rPr lang="en-GB" dirty="0" smtClean="0"/>
              <a:t>. </a:t>
            </a:r>
            <a:r>
              <a:rPr lang="en-GB" b="1" dirty="0" smtClean="0"/>
              <a:t>M</a:t>
            </a:r>
            <a:r>
              <a:rPr lang="en-GB" dirty="0" smtClean="0"/>
              <a:t> alignments cannot be used where either sequence is </a:t>
            </a:r>
            <a:r>
              <a:rPr lang="en-GB" b="1" dirty="0" smtClean="0"/>
              <a:t>Gapped</a:t>
            </a:r>
            <a:r>
              <a:rPr lang="en-GB" dirty="0" smtClean="0"/>
              <a:t> to accommodate </a:t>
            </a:r>
            <a:r>
              <a:rPr lang="en-GB" b="1" dirty="0" smtClean="0"/>
              <a:t>Insertions</a:t>
            </a:r>
            <a:r>
              <a:rPr lang="en-GB" dirty="0" smtClean="0"/>
              <a:t> or </a:t>
            </a:r>
            <a:r>
              <a:rPr lang="en-GB" b="1" dirty="0" smtClean="0"/>
              <a:t>Deletions</a:t>
            </a:r>
            <a:r>
              <a:rPr lang="en-GB" dirty="0" smtClean="0"/>
              <a:t> (</a:t>
            </a:r>
            <a:r>
              <a:rPr lang="en-GB" b="1" dirty="0" err="1" smtClean="0"/>
              <a:t>InDels</a:t>
            </a:r>
            <a:r>
              <a:rPr lang="en-GB" dirty="0" smtClean="0"/>
              <a:t>).</a:t>
            </a:r>
          </a:p>
          <a:p>
            <a:pPr algn="just"/>
            <a:endParaRPr lang="en-GB" b="1" dirty="0"/>
          </a:p>
          <a:p>
            <a:pPr algn="just"/>
            <a:r>
              <a:rPr lang="en-GB" b="1" dirty="0" smtClean="0"/>
              <a:t>The </a:t>
            </a:r>
            <a:r>
              <a:rPr lang="en-GB" dirty="0" smtClean="0"/>
              <a:t>12 states there are </a:t>
            </a:r>
            <a:r>
              <a:rPr lang="en-GB" b="1" dirty="0" smtClean="0"/>
              <a:t>12 </a:t>
            </a:r>
            <a:r>
              <a:rPr lang="en-GB" dirty="0" smtClean="0"/>
              <a:t>contiguous</a:t>
            </a:r>
            <a:r>
              <a:rPr lang="en-GB" b="1" dirty="0" smtClean="0"/>
              <a:t> M </a:t>
            </a:r>
            <a:r>
              <a:rPr lang="en-GB" dirty="0" smtClean="0"/>
              <a:t>associations. If </a:t>
            </a:r>
            <a:r>
              <a:rPr lang="en-GB" b="1" dirty="0" smtClean="0"/>
              <a:t>12M </a:t>
            </a:r>
            <a:r>
              <a:rPr lang="en-GB" dirty="0" smtClean="0"/>
              <a:t>is the whole </a:t>
            </a:r>
            <a:r>
              <a:rPr lang="en-GB" b="1" dirty="0" smtClean="0"/>
              <a:t>CIGAR </a:t>
            </a:r>
            <a:r>
              <a:rPr lang="en-GB" dirty="0" smtClean="0"/>
              <a:t>for a given </a:t>
            </a:r>
            <a:r>
              <a:rPr lang="en-GB" b="1" dirty="0" smtClean="0"/>
              <a:t>Read</a:t>
            </a:r>
            <a:r>
              <a:rPr lang="en-GB" dirty="0" smtClean="0"/>
              <a:t>, then that </a:t>
            </a:r>
            <a:r>
              <a:rPr lang="en-GB" b="1" dirty="0" smtClean="0"/>
              <a:t>Read </a:t>
            </a:r>
            <a:r>
              <a:rPr lang="en-GB" dirty="0" smtClean="0"/>
              <a:t>has length </a:t>
            </a:r>
            <a:r>
              <a:rPr lang="en-GB" b="1" dirty="0" smtClean="0"/>
              <a:t>12</a:t>
            </a:r>
            <a:r>
              <a:rPr lang="en-GB" dirty="0" smtClean="0"/>
              <a:t>.</a:t>
            </a:r>
          </a:p>
          <a:p>
            <a:pPr algn="just"/>
            <a:endParaRPr lang="en-GB" dirty="0"/>
          </a:p>
          <a:p>
            <a:pPr algn="just"/>
            <a:r>
              <a:rPr lang="en-GB" dirty="0" smtClean="0"/>
              <a:t>Note that, in order to be able to use a  </a:t>
            </a:r>
            <a:r>
              <a:rPr lang="en-GB" b="1" dirty="0" smtClean="0"/>
              <a:t>CIGAR</a:t>
            </a:r>
            <a:r>
              <a:rPr lang="en-GB" dirty="0" smtClean="0"/>
              <a:t> </a:t>
            </a:r>
            <a:r>
              <a:rPr lang="en-GB" dirty="0"/>
              <a:t>to </a:t>
            </a:r>
            <a:r>
              <a:rPr lang="en-GB" dirty="0" smtClean="0"/>
              <a:t>align a </a:t>
            </a:r>
            <a:r>
              <a:rPr lang="en-GB" b="1" dirty="0" smtClean="0"/>
              <a:t>Sequencing Read </a:t>
            </a:r>
            <a:r>
              <a:rPr lang="en-GB" dirty="0" smtClean="0"/>
              <a:t>with a </a:t>
            </a:r>
            <a:r>
              <a:rPr lang="en-GB" b="1" dirty="0" smtClean="0"/>
              <a:t>Reference Sequence</a:t>
            </a:r>
            <a:r>
              <a:rPr lang="en-GB" dirty="0" smtClean="0"/>
              <a:t>, it is essential for the </a:t>
            </a:r>
            <a:r>
              <a:rPr lang="en-GB" b="1" dirty="0" smtClean="0"/>
              <a:t>Start Position</a:t>
            </a:r>
            <a:r>
              <a:rPr lang="en-GB" dirty="0" smtClean="0"/>
              <a:t> of the </a:t>
            </a:r>
            <a:r>
              <a:rPr lang="en-GB" b="1" dirty="0" smtClean="0"/>
              <a:t>Read,</a:t>
            </a:r>
            <a:r>
              <a:rPr lang="en-GB" dirty="0" smtClean="0"/>
              <a:t> within the </a:t>
            </a:r>
            <a:r>
              <a:rPr lang="en-GB" b="1" dirty="0" smtClean="0"/>
              <a:t>Reference Sequence</a:t>
            </a:r>
            <a:r>
              <a:rPr lang="en-GB" dirty="0" smtClean="0"/>
              <a:t>, to be known. This information is recorded elsewhere in the </a:t>
            </a:r>
            <a:r>
              <a:rPr lang="en-GB" b="1" dirty="0" smtClean="0"/>
              <a:t>SAM</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pPr algn="just"/>
            <a:endParaRPr lang="en-GB" dirty="0" smtClean="0"/>
          </a:p>
          <a:p>
            <a:pPr algn="just"/>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Base Codes</a:t>
            </a:r>
            <a:r>
              <a:rPr lang="en-GB" dirty="0" smtClean="0"/>
              <a:t> are </a:t>
            </a:r>
            <a:r>
              <a:rPr lang="en-GB" b="1" dirty="0" smtClean="0"/>
              <a:t>Identica</a:t>
            </a:r>
            <a:r>
              <a:rPr lang="en-GB" dirty="0" smtClean="0"/>
              <a:t>l.</a:t>
            </a:r>
          </a:p>
          <a:p>
            <a:pPr algn="just"/>
            <a:endParaRPr lang="en-GB" b="1" dirty="0" smtClean="0"/>
          </a:p>
          <a:p>
            <a:pPr algn="just"/>
            <a:r>
              <a:rPr lang="en-GB" b="1" dirty="0" smtClean="0"/>
              <a:t>non-identical M</a:t>
            </a:r>
            <a:r>
              <a:rPr lang="en-GB" dirty="0" smtClean="0"/>
              <a:t>atched </a:t>
            </a:r>
            <a:r>
              <a:rPr lang="en-GB" b="1" dirty="0" smtClean="0"/>
              <a:t>Base Codes </a:t>
            </a:r>
            <a:r>
              <a:rPr lang="en-GB" dirty="0" smtClean="0"/>
              <a:t>would, in general, represent </a:t>
            </a:r>
            <a:r>
              <a:rPr lang="en-GB" b="1" dirty="0" smtClean="0"/>
              <a:t>Substitutions </a:t>
            </a:r>
            <a:r>
              <a:rPr lang="en-GB" dirty="0" smtClean="0"/>
              <a:t>(indicating difference between the source of the Reference and the source(s) of the </a:t>
            </a:r>
            <a:r>
              <a:rPr lang="en-GB" b="1" dirty="0" smtClean="0"/>
              <a:t>Reads)</a:t>
            </a:r>
            <a:r>
              <a:rPr lang="en-GB" dirty="0" smtClean="0"/>
              <a:t>. Although they could be </a:t>
            </a:r>
            <a:r>
              <a:rPr lang="en-GB" b="1" dirty="0" smtClean="0"/>
              <a:t>sequencing errors</a:t>
            </a:r>
            <a:r>
              <a:rPr lang="en-GB" dirty="0"/>
              <a:t>,</a:t>
            </a:r>
            <a:r>
              <a:rPr lang="en-GB" dirty="0" smtClean="0"/>
              <a:t> </a:t>
            </a:r>
            <a:r>
              <a:rPr lang="en-GB" b="1" dirty="0" smtClean="0"/>
              <a:t>alignment errors</a:t>
            </a:r>
            <a:r>
              <a:rPr lang="en-GB" dirty="0" smtClean="0"/>
              <a:t> or variation between sources of the </a:t>
            </a:r>
            <a:r>
              <a:rPr lang="en-GB" b="1" dirty="0" smtClean="0"/>
              <a:t>Reads</a:t>
            </a:r>
            <a:r>
              <a:rPr lang="en-GB" dirty="0" smtClean="0"/>
              <a:t>, of course?</a:t>
            </a:r>
          </a:p>
          <a:p>
            <a:pPr algn="just"/>
            <a:endParaRPr lang="en-GB" dirty="0" smtClean="0"/>
          </a:p>
          <a:p>
            <a:pPr algn="just"/>
            <a:r>
              <a:rPr lang="en-GB" b="1" dirty="0" smtClean="0"/>
              <a:t>CIGARs</a:t>
            </a:r>
            <a:r>
              <a:rPr lang="en-GB" dirty="0" smtClean="0"/>
              <a:t> are designed only to record the way two character strings should be matched. The purity of the consequent alignment is not an issue for the </a:t>
            </a:r>
            <a:r>
              <a:rPr lang="en-GB" b="1" dirty="0" smtClean="0"/>
              <a:t>CIGAR</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pPr algn="just"/>
            <a:endParaRPr lang="en-GB" dirty="0" smtClean="0"/>
          </a:p>
          <a:p>
            <a:pPr algn="just"/>
            <a:r>
              <a:rPr lang="en-GB" dirty="0" smtClean="0"/>
              <a:t>Their use results in </a:t>
            </a:r>
            <a:r>
              <a:rPr lang="en-GB" b="1" dirty="0" smtClean="0"/>
              <a:t>CIGARs</a:t>
            </a:r>
            <a:r>
              <a:rPr lang="en-GB" dirty="0" smtClean="0"/>
              <a:t> that carry more information (of very questionable value), but that are decidedly more clumsy!</a:t>
            </a:r>
          </a:p>
          <a:p>
            <a:pPr algn="just"/>
            <a:endParaRPr lang="en-GB" dirty="0"/>
          </a:p>
          <a:p>
            <a:pPr algn="just"/>
            <a:r>
              <a:rPr lang="en-GB" dirty="0" smtClean="0"/>
              <a:t>“</a:t>
            </a:r>
            <a:r>
              <a:rPr lang="en-GB" b="1" dirty="0" smtClean="0"/>
              <a:t>12M</a:t>
            </a:r>
            <a:r>
              <a:rPr lang="en-GB" dirty="0" smtClean="0"/>
              <a:t>” becomes </a:t>
            </a:r>
            <a:r>
              <a:rPr lang="en-GB" dirty="0"/>
              <a:t>“</a:t>
            </a:r>
            <a:r>
              <a:rPr lang="en-GB" b="1" dirty="0"/>
              <a:t>2=1X4=1X4</a:t>
            </a:r>
            <a:r>
              <a:rPr lang="en-GB" b="1" dirty="0" smtClean="0"/>
              <a:t>=</a:t>
            </a:r>
            <a:r>
              <a:rPr lang="en-GB" dirty="0" smtClean="0"/>
              <a:t>“ for example.</a:t>
            </a:r>
            <a:endParaRPr lang="en-GB" dirty="0"/>
          </a:p>
          <a:p>
            <a:pPr algn="just"/>
            <a:endParaRPr lang="en-GB" dirty="0"/>
          </a:p>
          <a:p>
            <a:pPr algn="just"/>
            <a:r>
              <a:rPr lang="en-GB" dirty="0"/>
              <a:t>I</a:t>
            </a:r>
            <a:r>
              <a:rPr lang="en-GB" dirty="0" smtClean="0"/>
              <a:t>t is difficult to imagine where this might be useful.</a:t>
            </a:r>
            <a:r>
              <a:rPr lang="en-GB" dirty="0"/>
              <a:t> </a:t>
            </a:r>
            <a:r>
              <a:rPr lang="en-GB" dirty="0" smtClean="0"/>
              <a:t>As long as the </a:t>
            </a:r>
            <a:r>
              <a:rPr lang="en-GB" b="1" dirty="0" smtClean="0"/>
              <a:t>CIGAR</a:t>
            </a:r>
            <a:r>
              <a:rPr lang="en-GB" dirty="0" smtClean="0"/>
              <a:t> is sufficient to reconstruct the alignment, software that processes </a:t>
            </a:r>
            <a:r>
              <a:rPr lang="en-GB" b="1" dirty="0" smtClean="0"/>
              <a:t>SAMs</a:t>
            </a:r>
            <a:r>
              <a:rPr lang="en-GB" dirty="0" smtClean="0"/>
              <a:t> can easily detect </a:t>
            </a:r>
            <a:r>
              <a:rPr lang="en-GB" b="1" dirty="0" smtClean="0"/>
              <a:t>Substitutions</a:t>
            </a:r>
            <a:r>
              <a:rPr lang="en-GB" dirty="0" smtClean="0"/>
              <a:t> (i.e. the </a:t>
            </a:r>
            <a:r>
              <a:rPr lang="en-GB" b="1" dirty="0" smtClean="0"/>
              <a:t>=</a:t>
            </a:r>
            <a:r>
              <a:rPr lang="en-GB" dirty="0" smtClean="0"/>
              <a:t>/</a:t>
            </a:r>
            <a:r>
              <a:rPr lang="en-GB" b="1" dirty="0" smtClean="0"/>
              <a:t>X</a:t>
            </a:r>
            <a:r>
              <a:rPr lang="en-GB" dirty="0" smtClean="0"/>
              <a:t> distinction). 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pPr algn="just"/>
            <a:endParaRPr lang="en-GB" dirty="0" smtClean="0"/>
          </a:p>
          <a:p>
            <a:pPr algn="just"/>
            <a:r>
              <a:rPr lang="en-GB" dirty="0" smtClean="0"/>
              <a:t>Typically they are </a:t>
            </a:r>
            <a:r>
              <a:rPr lang="en-GB" b="1" i="1" dirty="0" smtClean="0"/>
              <a:t>accepted</a:t>
            </a:r>
            <a:r>
              <a:rPr lang="en-GB" dirty="0" smtClean="0"/>
              <a:t> and </a:t>
            </a:r>
            <a:r>
              <a:rPr lang="en-GB" b="1" i="1" dirty="0" smtClean="0"/>
              <a:t>understood</a:t>
            </a:r>
            <a:r>
              <a:rPr lang="en-GB" dirty="0" smtClean="0"/>
              <a:t>, but not </a:t>
            </a:r>
            <a:r>
              <a:rPr lang="en-GB" b="1"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b="1" dirty="0" smtClean="0"/>
              <a:t>CIGAR Code </a:t>
            </a:r>
            <a:r>
              <a:rPr lang="en-GB" dirty="0" smtClean="0"/>
              <a:t>“</a:t>
            </a:r>
            <a:r>
              <a:rPr lang="en-GB" b="1" dirty="0" smtClean="0"/>
              <a:t>D</a:t>
            </a:r>
            <a:r>
              <a:rPr lang="en-GB" dirty="0" smtClean="0"/>
              <a:t>” represents </a:t>
            </a:r>
            <a:r>
              <a:rPr lang="en-GB" b="1" dirty="0" smtClean="0"/>
              <a:t>D</a:t>
            </a:r>
            <a:r>
              <a:rPr lang="en-GB" dirty="0" smtClean="0"/>
              <a:t>eletions.</a:t>
            </a:r>
          </a:p>
          <a:p>
            <a:endParaRPr lang="en-GB" dirty="0"/>
          </a:p>
          <a:p>
            <a:r>
              <a:rPr lang="en-GB" dirty="0" smtClean="0"/>
              <a:t>Illustration by example, specifically introducing a couple of </a:t>
            </a:r>
            <a:r>
              <a:rPr lang="en-GB" b="1" dirty="0" smtClean="0"/>
              <a:t>D</a:t>
            </a:r>
            <a:r>
              <a:rPr lang="en-GB" dirty="0" smtClean="0"/>
              <a:t>eletions into the </a:t>
            </a:r>
            <a:r>
              <a:rPr lang="en-GB" b="1" dirty="0" smtClean="0"/>
              <a:t>12M</a:t>
            </a:r>
            <a:r>
              <a:rPr lang="en-GB" dirty="0" smtClean="0"/>
              <a:t> example.</a:t>
            </a:r>
          </a:p>
          <a:p>
            <a:endParaRPr lang="en-GB" dirty="0"/>
          </a:p>
          <a:p>
            <a:r>
              <a:rPr lang="en-GB" dirty="0" smtClean="0"/>
              <a:t>Just </a:t>
            </a:r>
            <a:r>
              <a:rPr lang="en-GB" b="1" dirty="0" smtClean="0"/>
              <a:t>2</a:t>
            </a:r>
            <a:r>
              <a:rPr lang="en-GB" dirty="0" smtClean="0"/>
              <a:t> </a:t>
            </a:r>
            <a:r>
              <a:rPr lang="en-GB" b="1" dirty="0" smtClean="0"/>
              <a:t>Deletions</a:t>
            </a:r>
            <a:r>
              <a:rPr lang="en-GB" dirty="0" smtClean="0"/>
              <a:t> complicates the </a:t>
            </a:r>
            <a:r>
              <a:rPr lang="en-GB" b="1" dirty="0" smtClean="0"/>
              <a:t>CIGAR</a:t>
            </a:r>
            <a:r>
              <a:rPr lang="en-GB" dirty="0" smtClean="0"/>
              <a:t> significantly.</a:t>
            </a:r>
          </a:p>
          <a:p>
            <a:endParaRPr lang="en-GB" dirty="0"/>
          </a:p>
          <a:p>
            <a:r>
              <a:rPr lang="en-GB" dirty="0" smtClean="0"/>
              <a:t>“</a:t>
            </a:r>
            <a:r>
              <a:rPr lang="en-GB" b="1" dirty="0" smtClean="0"/>
              <a:t>12M</a:t>
            </a:r>
            <a:r>
              <a:rPr lang="en-GB" dirty="0" smtClean="0"/>
              <a:t>” </a:t>
            </a:r>
            <a:r>
              <a:rPr lang="en-GB" dirty="0"/>
              <a:t>becomes “</a:t>
            </a:r>
            <a:r>
              <a:rPr lang="en-GB" b="1" dirty="0"/>
              <a:t>1M1D2M1D7M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CIGAR Code </a:t>
            </a:r>
            <a:r>
              <a:rPr lang="en-GB" dirty="0"/>
              <a:t>“ </a:t>
            </a:r>
            <a:r>
              <a:rPr lang="en-GB" b="1" dirty="0" smtClean="0"/>
              <a:t>I</a:t>
            </a:r>
            <a:r>
              <a:rPr lang="en-GB" dirty="0"/>
              <a:t> ” </a:t>
            </a:r>
            <a:r>
              <a:rPr lang="en-GB" dirty="0" smtClean="0"/>
              <a:t>represents </a:t>
            </a:r>
            <a:r>
              <a:rPr lang="en-GB" b="1" dirty="0" smtClean="0"/>
              <a:t>I</a:t>
            </a:r>
            <a:r>
              <a:rPr lang="en-GB" dirty="0" smtClean="0"/>
              <a:t>nsertions.</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smtClean="0"/>
          </a:p>
          <a:p>
            <a:r>
              <a:rPr lang="en-GB" b="1" dirty="0" smtClean="0"/>
              <a:t>2</a:t>
            </a:r>
            <a:r>
              <a:rPr lang="en-GB" dirty="0" smtClean="0"/>
              <a:t> </a:t>
            </a:r>
            <a:r>
              <a:rPr lang="en-GB" b="1" dirty="0" smtClean="0"/>
              <a:t>Insertions</a:t>
            </a:r>
            <a:r>
              <a:rPr lang="en-GB" dirty="0" smtClean="0"/>
              <a:t>, on top of the </a:t>
            </a:r>
            <a:r>
              <a:rPr lang="en-GB" b="1" dirty="0" smtClean="0"/>
              <a:t>2</a:t>
            </a:r>
            <a:r>
              <a:rPr lang="en-GB" dirty="0" smtClean="0"/>
              <a:t> </a:t>
            </a:r>
            <a:r>
              <a:rPr lang="en-GB" b="1" dirty="0" smtClean="0"/>
              <a:t>Deletions</a:t>
            </a:r>
            <a:r>
              <a:rPr lang="en-GB" dirty="0" smtClean="0"/>
              <a:t> added </a:t>
            </a:r>
            <a:r>
              <a:rPr lang="en-GB" dirty="0"/>
              <a:t>previously, </a:t>
            </a:r>
            <a:r>
              <a:rPr lang="en-GB" dirty="0" smtClean="0"/>
              <a:t>complicates </a:t>
            </a:r>
            <a:r>
              <a:rPr lang="en-GB" dirty="0"/>
              <a:t>the </a:t>
            </a:r>
            <a:r>
              <a:rPr lang="en-GB" b="1" dirty="0"/>
              <a:t>CIGAR</a:t>
            </a:r>
            <a:r>
              <a:rPr lang="en-GB" dirty="0"/>
              <a:t> </a:t>
            </a:r>
            <a:r>
              <a:rPr lang="en-GB" dirty="0" smtClean="0"/>
              <a:t>horrendously!.</a:t>
            </a:r>
            <a:endParaRPr lang="en-GB" dirty="0"/>
          </a:p>
          <a:p>
            <a:endParaRPr lang="en-GB" dirty="0"/>
          </a:p>
          <a:p>
            <a:r>
              <a:rPr lang="en-GB" dirty="0"/>
              <a:t>“</a:t>
            </a:r>
            <a:r>
              <a:rPr lang="en-GB" b="1" dirty="0"/>
              <a:t>12M</a:t>
            </a:r>
            <a:r>
              <a:rPr lang="en-GB" dirty="0" smtClean="0"/>
              <a:t>”, via “</a:t>
            </a:r>
            <a:r>
              <a:rPr lang="en-GB" b="1" dirty="0" smtClean="0"/>
              <a:t>1M1D2M1D7M</a:t>
            </a:r>
            <a:r>
              <a:rPr lang="en-GB" dirty="0" smtClean="0"/>
              <a:t>“ becomes </a:t>
            </a:r>
            <a:r>
              <a:rPr lang="en-GB" dirty="0"/>
              <a:t>“</a:t>
            </a:r>
            <a:r>
              <a:rPr lang="en-GB" b="1" dirty="0"/>
              <a:t>1M1D2M1D4M1I2M1I1M</a:t>
            </a:r>
            <a:r>
              <a:rPr lang="en-GB" dirty="0" smtClean="0"/>
              <a:t>“.</a:t>
            </a:r>
          </a:p>
          <a:p>
            <a:endParaRPr lang="en-GB" dirty="0"/>
          </a:p>
          <a:p>
            <a:r>
              <a:rPr lang="en-GB" dirty="0" smtClean="0"/>
              <a:t>It is allowed to consider </a:t>
            </a:r>
            <a:r>
              <a:rPr lang="en-GB" b="1" dirty="0" smtClean="0"/>
              <a:t>1</a:t>
            </a:r>
            <a:r>
              <a:rPr lang="en-GB" dirty="0" smtClean="0"/>
              <a:t> as “</a:t>
            </a:r>
            <a:r>
              <a:rPr lang="en-GB" b="1" i="1" dirty="0" smtClean="0"/>
              <a:t>assumed</a:t>
            </a:r>
            <a:r>
              <a:rPr lang="en-GB" dirty="0" smtClean="0"/>
              <a:t>” if the </a:t>
            </a:r>
            <a:r>
              <a:rPr lang="en-GB" b="1" dirty="0" smtClean="0"/>
              <a:t>Integer</a:t>
            </a:r>
            <a:r>
              <a:rPr lang="en-GB" dirty="0" smtClean="0"/>
              <a:t> half of a </a:t>
            </a:r>
            <a:r>
              <a:rPr lang="en-GB" b="1" dirty="0" smtClean="0"/>
              <a:t>CIGAR</a:t>
            </a:r>
            <a:r>
              <a:rPr lang="en-GB" dirty="0" smtClean="0"/>
              <a:t> element be omitted. This allows some simplification in that:</a:t>
            </a:r>
          </a:p>
          <a:p>
            <a:endParaRPr lang="en-GB" dirty="0"/>
          </a:p>
          <a:p>
            <a:r>
              <a:rPr lang="en-GB" dirty="0"/>
              <a:t>“</a:t>
            </a:r>
            <a:r>
              <a:rPr lang="en-GB" b="1" dirty="0"/>
              <a:t>1M1D2M1D4M1I2M1I1M</a:t>
            </a:r>
            <a:r>
              <a:rPr lang="en-GB" dirty="0"/>
              <a:t>“ </a:t>
            </a:r>
            <a:r>
              <a:rPr lang="en-GB" dirty="0" smtClean="0"/>
              <a:t>can be written as </a:t>
            </a:r>
            <a:r>
              <a:rPr lang="en-GB" dirty="0"/>
              <a:t>“</a:t>
            </a:r>
            <a:r>
              <a:rPr lang="en-GB" b="1" dirty="0" smtClean="0"/>
              <a:t>MD2MD4MI2MIM</a:t>
            </a:r>
            <a:r>
              <a:rPr lang="en-GB" dirty="0"/>
              <a:t>“</a:t>
            </a:r>
          </a:p>
          <a:p>
            <a:endParaRPr lang="en-GB" dirty="0" smtClean="0"/>
          </a:p>
          <a:p>
            <a:r>
              <a:rPr lang="en-GB" dirty="0" smtClean="0"/>
              <a:t>Still time to cease using ever more complex versions of this example I think!</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1" u="sng" dirty="0" smtClean="0"/>
              <a:t>Representing poor quality end regions of Reads</a:t>
            </a:r>
          </a:p>
          <a:p>
            <a:pPr algn="just"/>
            <a:endParaRPr lang="en-GB" u="sng" dirty="0"/>
          </a:p>
          <a:p>
            <a:pPr algn="just"/>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pPr algn="just"/>
            <a:endParaRPr lang="en-GB" dirty="0" smtClean="0"/>
          </a:p>
          <a:p>
            <a:pPr algn="just"/>
            <a:r>
              <a:rPr lang="en-GB" u="sng" dirty="0" smtClean="0"/>
              <a:t>First the </a:t>
            </a:r>
            <a:r>
              <a:rPr lang="en-GB" b="1" u="sng" dirty="0" smtClean="0"/>
              <a:t>CIGAR Code</a:t>
            </a:r>
            <a:r>
              <a:rPr lang="en-GB" u="sng" dirty="0" smtClean="0"/>
              <a:t> “</a:t>
            </a:r>
            <a:r>
              <a:rPr lang="en-GB" b="1" u="sng" dirty="0" smtClean="0"/>
              <a:t>S</a:t>
            </a:r>
            <a:r>
              <a:rPr lang="en-GB" u="sng" dirty="0" smtClean="0"/>
              <a:t>” for  </a:t>
            </a:r>
            <a:r>
              <a:rPr lang="en-GB" b="1" u="sng" dirty="0" smtClean="0"/>
              <a:t>Soft Clipping</a:t>
            </a:r>
            <a:endParaRPr lang="en-GB" u="sng" dirty="0"/>
          </a:p>
          <a:p>
            <a:pPr algn="just"/>
            <a:endParaRPr lang="en-GB" dirty="0"/>
          </a:p>
          <a:p>
            <a:pPr algn="just"/>
            <a:r>
              <a:rPr lang="en-GB" dirty="0" smtClean="0"/>
              <a:t>Consider the original simple </a:t>
            </a:r>
            <a:r>
              <a:rPr lang="en-GB" b="1" dirty="0" smtClean="0"/>
              <a:t>12M</a:t>
            </a:r>
            <a:r>
              <a:rPr lang="en-GB" dirty="0" smtClean="0"/>
              <a:t> </a:t>
            </a:r>
            <a:r>
              <a:rPr lang="en-GB" b="1" dirty="0" smtClean="0"/>
              <a:t>CIGAR</a:t>
            </a:r>
            <a:r>
              <a:rPr lang="en-GB" dirty="0" smtClean="0"/>
              <a:t> example.</a:t>
            </a:r>
          </a:p>
          <a:p>
            <a:pPr algn="just"/>
            <a:endParaRPr lang="en-GB" dirty="0"/>
          </a:p>
          <a:p>
            <a:pPr algn="just"/>
            <a:r>
              <a:rPr lang="en-GB" dirty="0" smtClean="0"/>
              <a:t>It would not be uncommon for the associated </a:t>
            </a:r>
            <a:r>
              <a:rPr lang="en-GB" b="1" dirty="0" smtClean="0"/>
              <a:t>Read</a:t>
            </a:r>
            <a:r>
              <a:rPr lang="en-GB" dirty="0" smtClean="0"/>
              <a:t> to include calls of poor quality at either or both of its extremities.</a:t>
            </a:r>
          </a:p>
          <a:p>
            <a:pPr algn="just"/>
            <a:endParaRPr lang="en-GB" dirty="0"/>
          </a:p>
          <a:p>
            <a:pPr algn="just"/>
            <a:r>
              <a:rPr lang="en-GB" dirty="0" smtClean="0"/>
              <a:t>If these calls were thought of sufficient interest to be included in the </a:t>
            </a:r>
            <a:r>
              <a:rPr lang="en-GB" b="1" dirty="0" smtClean="0"/>
              <a:t>SAM</a:t>
            </a:r>
            <a:r>
              <a:rPr lang="en-GB" dirty="0" smtClean="0"/>
              <a:t>, they might be recorded in the </a:t>
            </a:r>
            <a:r>
              <a:rPr lang="en-GB" b="1" dirty="0" smtClean="0"/>
              <a:t>CIGAR</a:t>
            </a:r>
            <a:r>
              <a:rPr lang="en-GB" dirty="0" smtClean="0"/>
              <a:t> with the </a:t>
            </a:r>
            <a:r>
              <a:rPr lang="en-GB" b="1" dirty="0" smtClean="0"/>
              <a:t>Code</a:t>
            </a:r>
            <a:r>
              <a:rPr lang="en-GB" dirty="0" smtClean="0"/>
              <a:t> “</a:t>
            </a:r>
            <a:r>
              <a:rPr lang="en-GB" b="1" dirty="0" smtClean="0"/>
              <a:t>S</a:t>
            </a:r>
            <a:r>
              <a:rPr lang="en-GB" dirty="0" smtClean="0"/>
              <a:t>”, indicating they were not considered when the </a:t>
            </a:r>
            <a:r>
              <a:rPr lang="en-GB" b="1" dirty="0" smtClean="0"/>
              <a:t>Read</a:t>
            </a:r>
            <a:r>
              <a:rPr lang="en-GB" dirty="0" smtClean="0"/>
              <a:t>/</a:t>
            </a:r>
            <a:r>
              <a:rPr lang="en-GB" b="1" dirty="0" smtClean="0"/>
              <a:t>Reference</a:t>
            </a:r>
            <a:r>
              <a:rPr lang="en-GB" dirty="0" smtClean="0"/>
              <a:t> alignment was calculated. They have only a retrospective cosmetic role to play.</a:t>
            </a:r>
          </a:p>
          <a:p>
            <a:pPr algn="just"/>
            <a:endParaRPr lang="en-GB" dirty="0"/>
          </a:p>
          <a:p>
            <a:pPr algn="just"/>
            <a:r>
              <a:rPr lang="en-GB" dirty="0" smtClean="0"/>
              <a:t>Here is illustrated the circumstance where there are </a:t>
            </a:r>
            <a:r>
              <a:rPr lang="en-GB" b="1" dirty="0" smtClean="0"/>
              <a:t>6</a:t>
            </a:r>
            <a:r>
              <a:rPr lang="en-GB" dirty="0" smtClean="0"/>
              <a:t> such poor quality </a:t>
            </a:r>
            <a:r>
              <a:rPr lang="en-GB" b="1" dirty="0" smtClean="0"/>
              <a:t>Calls</a:t>
            </a:r>
            <a:r>
              <a:rPr lang="en-GB" dirty="0" smtClean="0"/>
              <a:t> preceding the </a:t>
            </a:r>
            <a:r>
              <a:rPr lang="en-GB" b="1" dirty="0" smtClean="0"/>
              <a:t>12 M</a:t>
            </a:r>
            <a:r>
              <a:rPr lang="en-GB" dirty="0" smtClean="0"/>
              <a:t>atched </a:t>
            </a:r>
            <a:r>
              <a:rPr lang="en-GB" b="1" dirty="0" smtClean="0"/>
              <a:t>Bases</a:t>
            </a:r>
            <a:r>
              <a:rPr lang="en-GB" dirty="0" smtClean="0"/>
              <a:t> and </a:t>
            </a:r>
            <a:r>
              <a:rPr lang="en-GB" b="1" dirty="0" smtClean="0"/>
              <a:t>9</a:t>
            </a:r>
            <a:r>
              <a:rPr lang="en-GB" dirty="0" smtClean="0"/>
              <a:t> poor quality </a:t>
            </a:r>
            <a:r>
              <a:rPr lang="en-GB" b="1" dirty="0" smtClean="0"/>
              <a:t>Calls</a:t>
            </a:r>
            <a:r>
              <a:rPr lang="en-GB" dirty="0" smtClean="0"/>
              <a:t> following the </a:t>
            </a:r>
            <a:r>
              <a:rPr lang="en-GB" b="1" dirty="0" smtClean="0"/>
              <a:t>12</a:t>
            </a:r>
            <a:r>
              <a:rPr lang="en-GB" dirty="0" smtClean="0"/>
              <a:t> </a:t>
            </a:r>
            <a:r>
              <a:rPr lang="en-GB" b="1" dirty="0" smtClean="0"/>
              <a:t>M</a:t>
            </a:r>
            <a:r>
              <a:rPr lang="en-GB" dirty="0" smtClean="0"/>
              <a:t>atched </a:t>
            </a:r>
            <a:r>
              <a:rPr lang="en-GB" b="1" dirty="0" smtClean="0"/>
              <a:t>Bases</a:t>
            </a:r>
            <a:r>
              <a:rPr lang="en-GB" dirty="0" smtClean="0"/>
              <a:t>. So the </a:t>
            </a:r>
            <a:r>
              <a:rPr lang="en-GB" b="1" dirty="0" smtClean="0"/>
              <a:t>CIGAR</a:t>
            </a:r>
            <a:r>
              <a:rPr lang="en-GB" dirty="0" smtClean="0"/>
              <a:t> becomes:</a:t>
            </a:r>
          </a:p>
          <a:p>
            <a:pPr algn="just"/>
            <a:endParaRPr lang="en-GB" dirty="0"/>
          </a:p>
          <a:p>
            <a:pPr algn="just"/>
            <a:r>
              <a:rPr lang="en-GB" dirty="0" smtClean="0"/>
              <a:t>“</a:t>
            </a:r>
            <a:r>
              <a:rPr lang="en-GB" b="1" dirty="0" smtClean="0"/>
              <a:t>6S12M9S</a:t>
            </a:r>
            <a:r>
              <a:rPr lang="en-GB" dirty="0" smtClean="0"/>
              <a:t>”</a:t>
            </a:r>
          </a:p>
          <a:p>
            <a:pPr algn="just"/>
            <a:endParaRPr lang="en-GB" dirty="0"/>
          </a:p>
          <a:p>
            <a:pPr algn="just"/>
            <a:r>
              <a:rPr lang="en-GB" dirty="0" smtClean="0"/>
              <a:t>The poor quality Calls are said to be  “</a:t>
            </a:r>
            <a:r>
              <a:rPr lang="en-GB" b="1" dirty="0" smtClean="0"/>
              <a:t>Clipped</a:t>
            </a:r>
            <a:r>
              <a:rPr lang="en-GB" dirty="0" smtClean="0"/>
              <a:t>”. That the </a:t>
            </a:r>
            <a:r>
              <a:rPr lang="en-GB" b="1" dirty="0" smtClean="0"/>
              <a:t>Clipping</a:t>
            </a:r>
            <a:r>
              <a:rPr lang="en-GB" dirty="0" smtClean="0"/>
              <a:t> is </a:t>
            </a:r>
            <a:r>
              <a:rPr lang="en-GB" b="1" dirty="0" smtClean="0"/>
              <a:t>Soft</a:t>
            </a:r>
            <a:r>
              <a:rPr lang="en-GB" dirty="0" smtClean="0"/>
              <a:t> (“</a:t>
            </a:r>
            <a:r>
              <a:rPr lang="en-GB" b="1" dirty="0" smtClean="0"/>
              <a:t>S</a:t>
            </a:r>
            <a:r>
              <a:rPr lang="en-GB" dirty="0" smtClean="0"/>
              <a:t>”) rather than </a:t>
            </a:r>
            <a:r>
              <a:rPr lang="en-GB" b="1" dirty="0" smtClean="0"/>
              <a:t>Hard</a:t>
            </a:r>
            <a:r>
              <a:rPr lang="en-GB" dirty="0" smtClean="0"/>
              <a:t> (“</a:t>
            </a:r>
            <a:r>
              <a:rPr lang="en-GB" b="1" dirty="0" smtClean="0"/>
              <a:t>H</a:t>
            </a:r>
            <a:r>
              <a:rPr lang="en-GB" dirty="0" smtClean="0"/>
              <a:t>”)</a:t>
            </a:r>
            <a:r>
              <a:rPr lang="en-GB" dirty="0"/>
              <a:t> </a:t>
            </a:r>
            <a:r>
              <a:rPr lang="en-GB" dirty="0" smtClean="0"/>
              <a:t>reflects the inclusion of the </a:t>
            </a:r>
            <a:r>
              <a:rPr lang="en-GB" b="1" dirty="0" smtClean="0"/>
              <a:t>Clipped</a:t>
            </a:r>
            <a:r>
              <a:rPr lang="en-GB" dirty="0" smtClean="0"/>
              <a:t> Calls in the </a:t>
            </a:r>
            <a:r>
              <a:rPr lang="en-GB" b="1" dirty="0" smtClean="0"/>
              <a:t>SAM</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u="sng" dirty="0" smtClean="0"/>
              <a:t>Now </a:t>
            </a:r>
            <a:r>
              <a:rPr lang="en-GB" u="sng" dirty="0"/>
              <a:t>the </a:t>
            </a:r>
            <a:r>
              <a:rPr lang="en-GB" b="1" u="sng" dirty="0"/>
              <a:t>CIGAR Code</a:t>
            </a:r>
            <a:r>
              <a:rPr lang="en-GB" u="sng" dirty="0"/>
              <a:t> </a:t>
            </a:r>
            <a:r>
              <a:rPr lang="en-GB" u="sng" dirty="0" smtClean="0"/>
              <a:t>“</a:t>
            </a:r>
            <a:r>
              <a:rPr lang="en-GB" b="1" u="sng" dirty="0" smtClean="0"/>
              <a:t>H</a:t>
            </a:r>
            <a:r>
              <a:rPr lang="en-GB" u="sng" dirty="0" smtClean="0"/>
              <a:t>” </a:t>
            </a:r>
            <a:r>
              <a:rPr lang="en-GB" u="sng" dirty="0"/>
              <a:t>for  </a:t>
            </a:r>
            <a:r>
              <a:rPr lang="en-GB" b="1" u="sng" dirty="0" smtClean="0"/>
              <a:t>Hard </a:t>
            </a:r>
            <a:r>
              <a:rPr lang="en-GB" b="1" u="sng" dirty="0"/>
              <a:t>Clipping</a:t>
            </a:r>
            <a:endParaRPr lang="en-GB" u="sng" dirty="0"/>
          </a:p>
          <a:p>
            <a:pPr algn="just"/>
            <a:endParaRPr lang="en-GB" dirty="0" smtClean="0"/>
          </a:p>
          <a:p>
            <a:pPr algn="just"/>
            <a:r>
              <a:rPr lang="en-GB" dirty="0" smtClean="0"/>
              <a:t>It is also acceptable </a:t>
            </a:r>
            <a:r>
              <a:rPr lang="en-GB" b="1" i="1" u="sng" dirty="0" smtClean="0"/>
              <a:t>NOT</a:t>
            </a:r>
            <a:r>
              <a:rPr lang="en-GB" dirty="0" smtClean="0"/>
              <a:t> to include clipped </a:t>
            </a:r>
            <a:r>
              <a:rPr lang="en-GB" b="1" dirty="0" smtClean="0"/>
              <a:t>Bases</a:t>
            </a:r>
            <a:r>
              <a:rPr lang="en-GB" dirty="0" smtClean="0"/>
              <a:t> in the </a:t>
            </a:r>
            <a:r>
              <a:rPr lang="en-GB" b="1" dirty="0" smtClean="0"/>
              <a:t>SAM</a:t>
            </a:r>
            <a:r>
              <a:rPr lang="en-GB" dirty="0" smtClean="0"/>
              <a:t>. This involves no data loss as the clipped </a:t>
            </a:r>
            <a:r>
              <a:rPr lang="en-GB" b="1" dirty="0" smtClean="0"/>
              <a:t>Bases</a:t>
            </a:r>
            <a:r>
              <a:rPr lang="en-GB" dirty="0" smtClean="0"/>
              <a:t> will still exist in the relevant </a:t>
            </a:r>
            <a:r>
              <a:rPr lang="en-GB" b="1" dirty="0" smtClean="0"/>
              <a:t>FASTQ</a:t>
            </a:r>
            <a:r>
              <a:rPr lang="en-GB" dirty="0" smtClean="0"/>
              <a:t> file. Not including </a:t>
            </a:r>
            <a:r>
              <a:rPr lang="en-GB" b="1" dirty="0" smtClean="0"/>
              <a:t>Clipped Bases </a:t>
            </a:r>
            <a:r>
              <a:rPr lang="en-GB" dirty="0" smtClean="0"/>
              <a:t>in the </a:t>
            </a:r>
            <a:r>
              <a:rPr lang="en-GB" b="1" dirty="0" smtClean="0"/>
              <a:t>SAM</a:t>
            </a:r>
            <a:r>
              <a:rPr lang="en-GB" dirty="0" smtClean="0"/>
              <a:t> is called </a:t>
            </a:r>
            <a:r>
              <a:rPr lang="en-GB" b="1" dirty="0" smtClean="0"/>
              <a:t>Hard Clipping</a:t>
            </a:r>
            <a:r>
              <a:rPr lang="en-GB" dirty="0" smtClean="0"/>
              <a:t>.</a:t>
            </a:r>
          </a:p>
          <a:p>
            <a:pPr algn="just"/>
            <a:endParaRPr lang="en-GB" dirty="0"/>
          </a:p>
          <a:p>
            <a:pPr algn="just"/>
            <a:r>
              <a:rPr lang="en-GB" dirty="0" smtClean="0"/>
              <a:t>The fact that </a:t>
            </a:r>
            <a:r>
              <a:rPr lang="en-GB" b="1" dirty="0" smtClean="0"/>
              <a:t>Bases</a:t>
            </a:r>
            <a:r>
              <a:rPr lang="en-GB" dirty="0" smtClean="0"/>
              <a:t> have been </a:t>
            </a:r>
            <a:r>
              <a:rPr lang="en-GB" b="1" dirty="0" smtClean="0"/>
              <a:t>Hard Clipped</a:t>
            </a:r>
            <a:r>
              <a:rPr lang="en-GB" dirty="0" smtClean="0"/>
              <a:t> is recorded in the </a:t>
            </a:r>
            <a:r>
              <a:rPr lang="en-GB" b="1" dirty="0" smtClean="0"/>
              <a:t>Read</a:t>
            </a:r>
            <a:r>
              <a:rPr lang="en-GB" dirty="0" smtClean="0"/>
              <a:t> </a:t>
            </a:r>
            <a:r>
              <a:rPr lang="en-GB" b="1" dirty="0" smtClean="0"/>
              <a:t>CIGAR</a:t>
            </a:r>
            <a:r>
              <a:rPr lang="en-GB" dirty="0" smtClean="0"/>
              <a:t> using the “</a:t>
            </a:r>
            <a:r>
              <a:rPr lang="en-GB" b="1" dirty="0" smtClean="0"/>
              <a:t>H</a:t>
            </a:r>
            <a:r>
              <a:rPr lang="en-GB" dirty="0" smtClean="0"/>
              <a:t>” (</a:t>
            </a:r>
            <a:r>
              <a:rPr lang="en-GB" b="1" dirty="0" smtClean="0"/>
              <a:t>Hard </a:t>
            </a:r>
            <a:r>
              <a:rPr lang="en-GB" b="1" dirty="0"/>
              <a:t>Clipping</a:t>
            </a:r>
            <a:r>
              <a:rPr lang="en-GB" dirty="0" smtClean="0"/>
              <a:t>) </a:t>
            </a:r>
            <a:r>
              <a:rPr lang="en-GB" b="1" dirty="0" smtClean="0"/>
              <a:t>CIGAR</a:t>
            </a:r>
            <a:r>
              <a:rPr lang="en-GB" dirty="0" smtClean="0"/>
              <a:t> </a:t>
            </a:r>
            <a:r>
              <a:rPr lang="en-GB" b="1" dirty="0" smtClean="0"/>
              <a:t>Code</a:t>
            </a:r>
            <a:r>
              <a:rPr lang="en-GB" dirty="0" smtClean="0"/>
              <a:t>.</a:t>
            </a:r>
          </a:p>
          <a:p>
            <a:pPr algn="just"/>
            <a:endParaRPr lang="en-GB" dirty="0"/>
          </a:p>
          <a:p>
            <a:pPr algn="just"/>
            <a:r>
              <a:rPr lang="en-GB" dirty="0" smtClean="0"/>
              <a:t>There are no </a:t>
            </a:r>
            <a:r>
              <a:rPr lang="en-GB" b="1" dirty="0" smtClean="0"/>
              <a:t>Read Bases </a:t>
            </a:r>
            <a:r>
              <a:rPr lang="en-GB" dirty="0" smtClean="0"/>
              <a:t>to be displayed, but there is a record of removed poor quality </a:t>
            </a:r>
            <a:r>
              <a:rPr lang="en-GB" b="1" dirty="0" smtClean="0"/>
              <a:t>Calls</a:t>
            </a:r>
            <a:r>
              <a:rPr lang="en-GB" dirty="0" smtClean="0"/>
              <a:t> in the </a:t>
            </a:r>
            <a:r>
              <a:rPr lang="en-GB" b="1" dirty="0" smtClean="0"/>
              <a:t>CIGAR</a:t>
            </a:r>
            <a:r>
              <a:rPr lang="en-GB" dirty="0" smtClean="0"/>
              <a:t> to which software interpreting the </a:t>
            </a:r>
            <a:r>
              <a:rPr lang="en-GB" b="1" dirty="0" smtClean="0"/>
              <a:t>SAM</a:t>
            </a:r>
            <a:r>
              <a:rPr lang="en-GB" dirty="0" smtClean="0"/>
              <a:t> may react as seen fit.</a:t>
            </a:r>
          </a:p>
          <a:p>
            <a:pPr algn="just"/>
            <a:endParaRPr lang="en-GB" dirty="0" smtClean="0"/>
          </a:p>
          <a:p>
            <a:pPr algn="just"/>
            <a:r>
              <a:rPr lang="en-GB" dirty="0" smtClean="0"/>
              <a:t>In the illustration offered here, the clipped regions are as for the previous slide. This time there are no </a:t>
            </a:r>
            <a:r>
              <a:rPr lang="en-GB" b="1" dirty="0" smtClean="0"/>
              <a:t>Base Codes </a:t>
            </a:r>
            <a:r>
              <a:rPr lang="en-GB" dirty="0" smtClean="0"/>
              <a:t>to be displayed and the </a:t>
            </a:r>
            <a:r>
              <a:rPr lang="en-GB" b="1" dirty="0" smtClean="0"/>
              <a:t>CIGAR</a:t>
            </a:r>
            <a:r>
              <a:rPr lang="en-GB" dirty="0" smtClean="0"/>
              <a:t> becomes:</a:t>
            </a:r>
          </a:p>
          <a:p>
            <a:pPr algn="just"/>
            <a:endParaRPr lang="en-GB" dirty="0"/>
          </a:p>
          <a:p>
            <a:pPr algn="just"/>
            <a:r>
              <a:rPr lang="en-GB" dirty="0" smtClean="0"/>
              <a:t>“</a:t>
            </a:r>
            <a:r>
              <a:rPr lang="en-GB" b="1" dirty="0" smtClean="0"/>
              <a:t>6H12M9H</a:t>
            </a:r>
            <a:r>
              <a:rPr lang="en-GB" dirty="0" smtClean="0"/>
              <a:t>”</a:t>
            </a:r>
          </a:p>
          <a:p>
            <a:pPr algn="just"/>
            <a:endParaRPr lang="en-GB" dirty="0"/>
          </a:p>
          <a:p>
            <a:pPr algn="just"/>
            <a:r>
              <a:rPr lang="en-GB" b="1" dirty="0" smtClean="0"/>
              <a:t>Note</a:t>
            </a:r>
            <a:r>
              <a:rPr lang="en-GB" dirty="0" smtClean="0"/>
              <a:t> the </a:t>
            </a:r>
            <a:r>
              <a:rPr lang="en-GB" b="1" dirty="0" smtClean="0"/>
              <a:t>Start</a:t>
            </a:r>
            <a:r>
              <a:rPr lang="en-GB" dirty="0" smtClean="0"/>
              <a:t> of the alignment references to position in the Reference of the first </a:t>
            </a:r>
            <a:r>
              <a:rPr lang="en-GB" b="1" i="1" dirty="0" smtClean="0"/>
              <a:t>unclipped</a:t>
            </a:r>
            <a:r>
              <a:rPr lang="en-GB" dirty="0" smtClean="0"/>
              <a:t> </a:t>
            </a:r>
            <a:r>
              <a:rPr lang="en-GB" b="1" dirty="0" smtClean="0"/>
              <a:t>Base</a:t>
            </a:r>
            <a:r>
              <a:rPr lang="en-GB" dirty="0" smtClean="0"/>
              <a:t> for </a:t>
            </a:r>
            <a:r>
              <a:rPr lang="en-GB" b="1" dirty="0" smtClean="0"/>
              <a:t>Hard Clipping</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The </a:t>
            </a:r>
            <a:r>
              <a:rPr lang="en-GB" b="1" dirty="0" smtClean="0"/>
              <a:t>CIGAR Code </a:t>
            </a:r>
            <a:r>
              <a:rPr lang="en-GB" dirty="0" smtClean="0"/>
              <a:t>“</a:t>
            </a:r>
            <a:r>
              <a:rPr lang="en-GB" b="1" dirty="0" smtClean="0"/>
              <a:t>N</a:t>
            </a:r>
            <a:r>
              <a:rPr lang="en-GB" dirty="0" smtClean="0"/>
              <a:t>” is specifically for representing </a:t>
            </a:r>
            <a:r>
              <a:rPr lang="en-GB" dirty="0" err="1" smtClean="0"/>
              <a:t>i</a:t>
            </a:r>
            <a:r>
              <a:rPr lang="en-GB" b="1" dirty="0" err="1" smtClean="0"/>
              <a:t>N</a:t>
            </a:r>
            <a:r>
              <a:rPr lang="en-GB" dirty="0" err="1" smtClean="0"/>
              <a:t>trons</a:t>
            </a:r>
            <a:endParaRPr lang="en-GB" dirty="0" smtClean="0"/>
          </a:p>
          <a:p>
            <a:pPr algn="just"/>
            <a:endParaRPr lang="en-GB" dirty="0" smtClean="0"/>
          </a:p>
          <a:p>
            <a:pPr algn="just"/>
            <a:r>
              <a:rPr lang="en-GB" dirty="0" smtClean="0"/>
              <a:t>It is not uncommon for </a:t>
            </a:r>
            <a:r>
              <a:rPr lang="en-GB" b="1" dirty="0" smtClean="0"/>
              <a:t>Reads</a:t>
            </a:r>
            <a:r>
              <a:rPr lang="en-GB" dirty="0" smtClean="0"/>
              <a:t> derived from </a:t>
            </a:r>
            <a:r>
              <a:rPr lang="en-GB" b="1" dirty="0" smtClean="0"/>
              <a:t>mRNA</a:t>
            </a:r>
            <a:r>
              <a:rPr lang="en-GB" dirty="0" smtClean="0"/>
              <a:t>/</a:t>
            </a:r>
            <a:r>
              <a:rPr lang="en-GB" b="1" dirty="0" smtClean="0"/>
              <a:t>cDNA</a:t>
            </a:r>
            <a:r>
              <a:rPr lang="en-GB" dirty="0" smtClean="0"/>
              <a:t> material to be </a:t>
            </a:r>
            <a:r>
              <a:rPr lang="en-GB" b="1" dirty="0" smtClean="0"/>
              <a:t>Mapped</a:t>
            </a:r>
            <a:r>
              <a:rPr lang="en-GB" dirty="0" smtClean="0"/>
              <a:t> onto a </a:t>
            </a:r>
            <a:r>
              <a:rPr lang="en-GB" b="1" dirty="0" smtClean="0"/>
              <a:t>Genomic Reference Sequence </a:t>
            </a:r>
            <a:r>
              <a:rPr lang="en-GB" dirty="0" smtClean="0"/>
              <a:t>(</a:t>
            </a:r>
            <a:r>
              <a:rPr lang="en-GB" b="1" dirty="0"/>
              <a:t>Mapping </a:t>
            </a:r>
            <a:r>
              <a:rPr lang="en-GB" b="1" dirty="0" smtClean="0"/>
              <a:t>Transcriptomes </a:t>
            </a:r>
            <a:r>
              <a:rPr lang="en-GB" dirty="0" smtClean="0"/>
              <a:t>or </a:t>
            </a:r>
            <a:r>
              <a:rPr lang="en-GB" b="1" dirty="0" smtClean="0"/>
              <a:t>Exome Sequencing for example</a:t>
            </a:r>
            <a:r>
              <a:rPr lang="en-GB" dirty="0" smtClean="0"/>
              <a:t>).</a:t>
            </a:r>
          </a:p>
          <a:p>
            <a:pPr algn="just"/>
            <a:endParaRPr lang="en-GB" dirty="0"/>
          </a:p>
          <a:p>
            <a:pPr algn="just"/>
            <a:r>
              <a:rPr lang="en-GB" dirty="0" smtClean="0"/>
              <a:t>In such cases, it is necessary to distinguish </a:t>
            </a:r>
            <a:r>
              <a:rPr lang="en-GB" b="1" dirty="0" smtClean="0"/>
              <a:t>Gaps</a:t>
            </a:r>
            <a:r>
              <a:rPr lang="en-GB" dirty="0" smtClean="0"/>
              <a:t> in </a:t>
            </a:r>
            <a:r>
              <a:rPr lang="en-GB" b="1" dirty="0" smtClean="0"/>
              <a:t>Reads</a:t>
            </a:r>
            <a:r>
              <a:rPr lang="en-GB" dirty="0" smtClean="0"/>
              <a:t> that are due to </a:t>
            </a:r>
            <a:r>
              <a:rPr lang="en-GB" b="1" dirty="0" smtClean="0"/>
              <a:t>Deletions</a:t>
            </a:r>
            <a:r>
              <a:rPr lang="en-GB" dirty="0" smtClean="0"/>
              <a:t> and those due to the removal of </a:t>
            </a:r>
            <a:r>
              <a:rPr lang="en-GB" b="1" dirty="0" smtClean="0"/>
              <a:t>Introns</a:t>
            </a:r>
            <a:r>
              <a:rPr lang="en-GB" dirty="0" smtClean="0"/>
              <a:t>.</a:t>
            </a:r>
          </a:p>
          <a:p>
            <a:pPr algn="just"/>
            <a:endParaRPr lang="en-GB" dirty="0"/>
          </a:p>
          <a:p>
            <a:pPr algn="just"/>
            <a:r>
              <a:rPr lang="en-GB" dirty="0" smtClean="0"/>
              <a:t>The sole purpose of the “</a:t>
            </a:r>
            <a:r>
              <a:rPr lang="en-GB" b="1" dirty="0" smtClean="0"/>
              <a:t>N</a:t>
            </a:r>
            <a:r>
              <a:rPr lang="en-GB" dirty="0" smtClean="0"/>
              <a:t>” </a:t>
            </a:r>
            <a:r>
              <a:rPr lang="en-GB" b="1" dirty="0" smtClean="0"/>
              <a:t>CIGAR Code </a:t>
            </a:r>
            <a:r>
              <a:rPr lang="en-GB" dirty="0" smtClean="0"/>
              <a:t>is to represent </a:t>
            </a:r>
            <a:r>
              <a:rPr lang="en-GB" b="1" dirty="0" smtClean="0"/>
              <a:t>Gaps</a:t>
            </a:r>
            <a:r>
              <a:rPr lang="en-GB" dirty="0" smtClean="0"/>
              <a:t> in </a:t>
            </a:r>
            <a:r>
              <a:rPr lang="en-GB" b="1" dirty="0" smtClean="0"/>
              <a:t>Reads</a:t>
            </a:r>
            <a:r>
              <a:rPr lang="en-GB" dirty="0" smtClean="0"/>
              <a:t> that represent </a:t>
            </a:r>
            <a:r>
              <a:rPr lang="en-GB" b="1" dirty="0" smtClean="0"/>
              <a:t>Introns</a:t>
            </a:r>
            <a:r>
              <a:rPr lang="en-GB" dirty="0" smtClean="0"/>
              <a:t> rather than evolutionary </a:t>
            </a:r>
            <a:r>
              <a:rPr lang="en-GB" b="1" dirty="0" smtClean="0"/>
              <a:t>Deletions</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dirty="0"/>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2018-02-11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dirty="0"/>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2018-02-11</a:t>
            </a:fld>
            <a:endParaRPr lang="en-GB" dirty="0"/>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dirty="0"/>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2018-02-11</a:t>
            </a:fld>
            <a:endParaRPr lang="en-GB" dirty="0"/>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dirty="0"/>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2018-02-11</a:t>
            </a:fld>
            <a:endParaRPr lang="en-GB"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dirty="0"/>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amtools.github.io/hts-specs/SAMv1.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par>
                                <p:cTn id="21" presetID="9" presetClass="emph" presetSubtype="0" grpId="1" nodeType="withEffect">
                                  <p:stCondLst>
                                    <p:cond delay="0"/>
                                  </p:stCondLst>
                                  <p:childTnLst>
                                    <p:set>
                                      <p:cBhvr rctx="PPT">
                                        <p:cTn id="22" dur="indefinite"/>
                                        <p:tgtEl>
                                          <p:spTgt spid="6"/>
                                        </p:tgtEl>
                                        <p:attrNameLst>
                                          <p:attrName>style.opacity</p:attrName>
                                        </p:attrNameLst>
                                      </p:cBhvr>
                                      <p:to>
                                        <p:strVal val="0.35"/>
                                      </p:to>
                                    </p:set>
                                    <p:animEffect filter="image" prLst="opacity: 0.35">
                                      <p:cBhvr rctx="IE">
                                        <p:cTn id="23"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663402"/>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6331500"/>
            <a:ext cx="9408500"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        </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2000"/>
                                        <p:tgtEl>
                                          <p:spTgt spid="16"/>
                                        </p:tgtEl>
                                      </p:cBhvr>
                                    </p:animEffect>
                                  </p:childTnLst>
                                </p:cTn>
                              </p:par>
                            </p:childTnLst>
                          </p:cTn>
                        </p:par>
                        <p:par>
                          <p:cTn id="71" fill="hold">
                            <p:stCondLst>
                              <p:cond delay="4000"/>
                            </p:stCondLst>
                            <p:childTnLst>
                              <p:par>
                                <p:cTn id="72" presetID="22" presetClass="entr" presetSubtype="8"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a:t>
            </a:r>
            <a:r>
              <a:rPr lang="en-GB" sz="2400" b="1" dirty="0" smtClean="0"/>
              <a:t>de Novo </a:t>
            </a:r>
            <a:r>
              <a:rPr lang="en-GB" sz="2400" dirty="0" smtClean="0"/>
              <a:t>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2000"/>
                                        <p:tgtEl>
                                          <p:spTgt spid="18"/>
                                        </p:tgtEl>
                                      </p:cBhvr>
                                    </p:animEffect>
                                  </p:childTnLst>
                                </p:cTn>
                              </p:par>
                              <p:par>
                                <p:cTn id="86" presetID="9" presetClass="emph" presetSubtype="0" grpId="1" nodeType="withEffect">
                                  <p:stCondLst>
                                    <p:cond delay="0"/>
                                  </p:stCondLst>
                                  <p:childTnLst>
                                    <p:set>
                                      <p:cBhvr rctx="PPT">
                                        <p:cTn id="87" dur="indefinite"/>
                                        <p:tgtEl>
                                          <p:spTgt spid="17"/>
                                        </p:tgtEl>
                                        <p:attrNameLst>
                                          <p:attrName>style.opacity</p:attrName>
                                        </p:attrNameLst>
                                      </p:cBhvr>
                                      <p:to>
                                        <p:strVal val="0.35"/>
                                      </p:to>
                                    </p:set>
                                    <p:animEffect filter="image" prLst="opacity: 0.35">
                                      <p:cBhvr rctx="IE">
                                        <p:cTn id="88" dur="indefinite"/>
                                        <p:tgtEl>
                                          <p:spTgt spid="17"/>
                                        </p:tgtEl>
                                      </p:cBhvr>
                                    </p:animEffect>
                                  </p:childTnLst>
                                </p:cTn>
                              </p:par>
                            </p:childTnLst>
                          </p:cTn>
                        </p:par>
                        <p:par>
                          <p:cTn id="89" fill="hold">
                            <p:stCondLst>
                              <p:cond delay="20000"/>
                            </p:stCondLst>
                            <p:childTnLst>
                              <p:par>
                                <p:cTn id="90" presetID="22" presetClass="entr" presetSubtype="8"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59198"/>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64233"/>
            <a:ext cx="332678" cy="4519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28366"/>
            <a:ext cx="540001" cy="46364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817823" y="2313539"/>
            <a:ext cx="10240917" cy="2014479"/>
            <a:chOff x="1810396" y="2311419"/>
            <a:chExt cx="10240917" cy="2014479"/>
          </a:xfrm>
        </p:grpSpPr>
        <p:sp>
          <p:nvSpPr>
            <p:cNvPr id="30" name="Rectangle 29"/>
            <p:cNvSpPr/>
            <p:nvPr/>
          </p:nvSpPr>
          <p:spPr>
            <a:xfrm>
              <a:off x="3984973"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86973"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10396"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86973"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35" name="TextBox 3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sp>
          <p:nvSpPr>
            <p:cNvPr id="37" name="TextBox 3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6636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6636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0" name="TextBox 39"/>
            <p:cNvSpPr txBox="1"/>
            <p:nvPr/>
          </p:nvSpPr>
          <p:spPr>
            <a:xfrm>
              <a:off x="686636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1" name="TextBox 40"/>
            <p:cNvSpPr txBox="1"/>
            <p:nvPr/>
          </p:nvSpPr>
          <p:spPr>
            <a:xfrm>
              <a:off x="686636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643226" y="3864232"/>
              <a:ext cx="180000" cy="443889"/>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3010867"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54"/>
            <p:cNvSpPr/>
            <p:nvPr/>
          </p:nvSpPr>
          <p:spPr>
            <a:xfrm>
              <a:off x="4800861"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9286170" y="1791093"/>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3" name="TextBox 2"/>
          <p:cNvSpPr txBox="1"/>
          <p:nvPr/>
        </p:nvSpPr>
        <p:spPr>
          <a:xfrm>
            <a:off x="9274295" y="1282981"/>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9775075" y="1788206"/>
            <a:ext cx="377849"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0856512" y="1788206"/>
            <a:ext cx="360000" cy="44771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9286170" y="1782596"/>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1M1D4M4I4M2D2M</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447232" y="1277525"/>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 name="TextBox 7">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9" name="TextBox 8"/>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3" name="TextBox 12"/>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14" name="TextBox 1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grpSp>
        <p:nvGrpSpPr>
          <p:cNvPr id="15" name="Group 14"/>
          <p:cNvGrpSpPr/>
          <p:nvPr/>
        </p:nvGrpSpPr>
        <p:grpSpPr>
          <a:xfrm>
            <a:off x="6878236" y="1279500"/>
            <a:ext cx="2363190" cy="978612"/>
            <a:chOff x="6878236" y="1279500"/>
            <a:chExt cx="2363190" cy="978612"/>
          </a:xfrm>
        </p:grpSpPr>
        <p:sp>
          <p:nvSpPr>
            <p:cNvPr id="16" name="TextBox 15"/>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grpSp>
      <p:sp>
        <p:nvSpPr>
          <p:cNvPr id="20" name="TextBox 19"/>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180000" y="4480627"/>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M</a:t>
            </a:r>
            <a:r>
              <a:rPr lang="en-GB" sz="2400" dirty="0" smtClean="0"/>
              <a:t> </a:t>
            </a:r>
            <a:r>
              <a:rPr lang="en-GB" sz="2400" b="1" dirty="0" smtClean="0"/>
              <a:t>Read</a:t>
            </a:r>
            <a:r>
              <a:rPr lang="en-GB" sz="2400" dirty="0" smtClean="0"/>
              <a:t> positions can only align with </a:t>
            </a:r>
            <a:r>
              <a:rPr lang="en-GB" sz="2400" b="1" dirty="0" smtClean="0"/>
              <a:t>Consensus Base codes</a:t>
            </a:r>
            <a:r>
              <a:rPr lang="en-GB" sz="2400" dirty="0" smtClean="0"/>
              <a:t> (i.e. NOT with “*”s), explicit recording of </a:t>
            </a:r>
            <a:r>
              <a:rPr lang="en-GB" sz="2400" b="1" dirty="0" smtClean="0"/>
              <a:t>Read Gaps </a:t>
            </a:r>
            <a:r>
              <a:rPr lang="en-GB" sz="2400" dirty="0" smtClean="0"/>
              <a:t>between </a:t>
            </a:r>
            <a:r>
              <a:rPr lang="en-GB" sz="2400" b="1" dirty="0" smtClean="0"/>
              <a:t>Match</a:t>
            </a:r>
            <a:r>
              <a:rPr lang="en-GB" sz="2400" dirty="0" smtClean="0"/>
              <a:t> positions in a </a:t>
            </a:r>
            <a:r>
              <a:rPr lang="en-GB" sz="2400" b="1" dirty="0" smtClean="0"/>
              <a:t>Read</a:t>
            </a:r>
            <a:r>
              <a:rPr lang="en-GB" sz="2400" dirty="0" smtClean="0"/>
              <a:t> is therefor unnecessary</a:t>
            </a:r>
          </a:p>
        </p:txBody>
      </p:sp>
      <p:sp>
        <p:nvSpPr>
          <p:cNvPr id="23" name="TextBox 22"/>
          <p:cNvSpPr txBox="1"/>
          <p:nvPr/>
        </p:nvSpPr>
        <p:spPr>
          <a:xfrm>
            <a:off x="180000" y="5847645"/>
            <a:ext cx="11951567" cy="830997"/>
          </a:xfrm>
          <a:prstGeom prst="rect">
            <a:avLst/>
          </a:prstGeom>
          <a:solidFill>
            <a:schemeClr val="accent2">
              <a:lumMod val="40000"/>
              <a:lumOff val="60000"/>
            </a:schemeClr>
          </a:solidFill>
        </p:spPr>
        <p:txBody>
          <a:bodyPr wrap="square" rtlCol="0">
            <a:spAutoFit/>
          </a:bodyPr>
          <a:lstStyle/>
          <a:p>
            <a:pPr algn="just"/>
            <a:r>
              <a:rPr lang="en-GB" sz="2400" dirty="0" smtClean="0"/>
              <a:t>As </a:t>
            </a:r>
            <a:r>
              <a:rPr lang="en-GB" sz="2400" b="1" dirty="0" smtClean="0"/>
              <a:t>D Read</a:t>
            </a:r>
            <a:r>
              <a:rPr lang="en-GB" sz="2400" dirty="0" smtClean="0"/>
              <a:t> </a:t>
            </a:r>
            <a:r>
              <a:rPr lang="en-GB" sz="2400" dirty="0"/>
              <a:t>positions can only align with </a:t>
            </a:r>
            <a:r>
              <a:rPr lang="en-GB" sz="2400" b="1" dirty="0"/>
              <a:t>Consensus Base </a:t>
            </a:r>
            <a:r>
              <a:rPr lang="en-GB" sz="2400" b="1" dirty="0" smtClean="0"/>
              <a:t>codes</a:t>
            </a:r>
            <a:r>
              <a:rPr lang="en-GB" sz="2400" dirty="0" smtClean="0"/>
              <a:t>, explicit </a:t>
            </a:r>
            <a:r>
              <a:rPr lang="en-GB" sz="2400" dirty="0"/>
              <a:t>recording of </a:t>
            </a:r>
            <a:r>
              <a:rPr lang="en-GB" sz="2400" b="1" dirty="0"/>
              <a:t>Read Gaps </a:t>
            </a:r>
            <a:r>
              <a:rPr lang="en-GB" sz="2400" dirty="0"/>
              <a:t>between </a:t>
            </a:r>
            <a:r>
              <a:rPr lang="en-GB" sz="2400" dirty="0" smtClean="0"/>
              <a:t>any combination of </a:t>
            </a:r>
            <a:r>
              <a:rPr lang="en-GB" sz="2400" b="1" dirty="0" smtClean="0"/>
              <a:t>Match</a:t>
            </a:r>
            <a:r>
              <a:rPr lang="en-GB" sz="2400" dirty="0" smtClean="0"/>
              <a:t> and </a:t>
            </a:r>
            <a:r>
              <a:rPr lang="en-GB" sz="2400" b="1" dirty="0" smtClean="0"/>
              <a:t>Delete</a:t>
            </a:r>
            <a:r>
              <a:rPr lang="en-GB" sz="2400" dirty="0" smtClean="0"/>
              <a:t> positions </a:t>
            </a:r>
            <a:r>
              <a:rPr lang="en-GB" sz="2400" dirty="0"/>
              <a:t>in a </a:t>
            </a:r>
            <a:r>
              <a:rPr lang="en-GB" sz="2400" b="1" dirty="0"/>
              <a:t>Read</a:t>
            </a:r>
            <a:r>
              <a:rPr lang="en-GB" sz="2400" dirty="0"/>
              <a:t> is </a:t>
            </a:r>
            <a:r>
              <a:rPr lang="en-GB" sz="2400" dirty="0" smtClean="0"/>
              <a:t>unnecessary</a:t>
            </a:r>
            <a:endParaRPr lang="en-GB" sz="2400" dirty="0"/>
          </a:p>
        </p:txBody>
      </p:sp>
      <p:sp>
        <p:nvSpPr>
          <p:cNvPr id="24" name="Rectangle 23"/>
          <p:cNvSpPr/>
          <p:nvPr/>
        </p:nvSpPr>
        <p:spPr>
          <a:xfrm>
            <a:off x="10141050" y="1291444"/>
            <a:ext cx="368303" cy="450911"/>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2990744" y="1806663"/>
            <a:ext cx="760022" cy="460802"/>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631115" y="1277525"/>
            <a:ext cx="537882" cy="44767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477838" y="1788206"/>
            <a:ext cx="864000" cy="46706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2826328" y="1279500"/>
            <a:ext cx="1051168" cy="445696"/>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481577"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490357" y="1288108"/>
            <a:ext cx="3600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763201" y="1289456"/>
            <a:ext cx="377849"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80000" y="3482941"/>
            <a:ext cx="7875383" cy="461665"/>
          </a:xfrm>
          <a:prstGeom prst="rect">
            <a:avLst/>
          </a:prstGeom>
          <a:solidFill>
            <a:schemeClr val="accent2">
              <a:lumMod val="40000"/>
              <a:lumOff val="60000"/>
            </a:schemeClr>
          </a:solidFill>
        </p:spPr>
        <p:txBody>
          <a:bodyPr wrap="square" rtlCol="0">
            <a:spAutoFit/>
          </a:bodyPr>
          <a:lstStyle/>
          <a:p>
            <a:pPr algn="just"/>
            <a:r>
              <a:rPr lang="en-GB" sz="2400" b="1" i="1" u="sng" dirty="0" smtClean="0"/>
              <a:t>All</a:t>
            </a:r>
            <a:r>
              <a:rPr lang="en-GB" sz="2400" b="1" dirty="0" smtClean="0"/>
              <a:t> Consensus </a:t>
            </a:r>
            <a:r>
              <a:rPr lang="en-GB" sz="2400" b="1" dirty="0"/>
              <a:t>Gaps </a:t>
            </a:r>
            <a:r>
              <a:rPr lang="en-GB" sz="2400" b="1" dirty="0" smtClean="0"/>
              <a:t>are implied by Insertions in Read CIGARs</a:t>
            </a:r>
            <a:endParaRPr lang="en-GB" sz="2400" b="1" dirty="0"/>
          </a:p>
        </p:txBody>
      </p:sp>
      <p:grpSp>
        <p:nvGrpSpPr>
          <p:cNvPr id="69" name="Group 68"/>
          <p:cNvGrpSpPr/>
          <p:nvPr/>
        </p:nvGrpSpPr>
        <p:grpSpPr>
          <a:xfrm>
            <a:off x="9272603" y="1287396"/>
            <a:ext cx="2764800" cy="474676"/>
            <a:chOff x="9286170" y="887727"/>
            <a:chExt cx="2764800" cy="648066"/>
          </a:xfrm>
        </p:grpSpPr>
        <p:sp>
          <p:nvSpPr>
            <p:cNvPr id="63" name="TextBox 62"/>
            <p:cNvSpPr txBox="1"/>
            <p:nvPr/>
          </p:nvSpPr>
          <p:spPr>
            <a:xfrm>
              <a:off x="9286170" y="887727"/>
              <a:ext cx="2764800" cy="62912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3M1D3M1D5M3I4M</a:t>
              </a:r>
              <a:endParaRPr lang="en-GB" sz="2400" b="1" dirty="0">
                <a:latin typeface="Courier New" panose="02070309020205020404" pitchFamily="49" charset="0"/>
                <a:cs typeface="Courier New" panose="02070309020205020404" pitchFamily="49" charset="0"/>
              </a:endParaRPr>
            </a:p>
          </p:txBody>
        </p:sp>
        <p:sp>
          <p:nvSpPr>
            <p:cNvPr id="68" name="Rectangle 67"/>
            <p:cNvSpPr/>
            <p:nvPr/>
          </p:nvSpPr>
          <p:spPr>
            <a:xfrm>
              <a:off x="11201065" y="906672"/>
              <a:ext cx="360000" cy="62912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ectangle 26"/>
          <p:cNvSpPr/>
          <p:nvPr/>
        </p:nvSpPr>
        <p:spPr>
          <a:xfrm>
            <a:off x="11202472" y="1797906"/>
            <a:ext cx="360000"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10481577" y="1292666"/>
            <a:ext cx="705921" cy="4509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2.82999E-6 2.0444E-6 L 2.82999E-6 -0.29186 " pathEditMode="fixed" rAng="0" ptsTypes="AA">
                                      <p:cBhvr>
                                        <p:cTn id="9" dur="3500" fill="hold"/>
                                        <p:tgtEl>
                                          <p:spTgt spid="14"/>
                                        </p:tgtEl>
                                        <p:attrNameLst>
                                          <p:attrName>ppt_x</p:attrName>
                                          <p:attrName>ppt_y</p:attrName>
                                        </p:attrNameLst>
                                      </p:cBhvr>
                                      <p:rCtr x="0" y="-14593"/>
                                    </p:animMotion>
                                  </p:childTnLst>
                                </p:cTn>
                              </p:par>
                              <p:par>
                                <p:cTn id="10" presetID="42" presetClass="path" presetSubtype="0" accel="50000" decel="50000" fill="hold" grpId="0" nodeType="withEffect">
                                  <p:stCondLst>
                                    <p:cond delay="0"/>
                                  </p:stCondLst>
                                  <p:childTnLst>
                                    <p:animMotion origin="layout" path="M -1.80942E-6 -5.08788E-7 L 0.00065 -0.2759 " pathEditMode="relative" rAng="0" ptsTypes="AA">
                                      <p:cBhvr>
                                        <p:cTn id="11" dur="3500" fill="hold"/>
                                        <p:tgtEl>
                                          <p:spTgt spid="12"/>
                                        </p:tgtEl>
                                        <p:attrNameLst>
                                          <p:attrName>ppt_x</p:attrName>
                                          <p:attrName>ppt_y</p:attrName>
                                        </p:attrNameLst>
                                      </p:cBhvr>
                                      <p:rCtr x="26" y="-13807"/>
                                    </p:animMotion>
                                  </p:childTnLst>
                                </p:cTn>
                              </p:par>
                              <p:par>
                                <p:cTn id="12" presetID="42" presetClass="path" presetSubtype="0" accel="50000" decel="50000" fill="hold" grpId="0" nodeType="withEffect">
                                  <p:stCondLst>
                                    <p:cond delay="0"/>
                                  </p:stCondLst>
                                  <p:childTnLst>
                                    <p:animMotion origin="layout" path="M 4.20203E-6 2.0444E-6 L 4.20203E-6 -0.29186 " pathEditMode="fixed" rAng="0" ptsTypes="AA">
                                      <p:cBhvr>
                                        <p:cTn id="13" dur="3500" fill="hold"/>
                                        <p:tgtEl>
                                          <p:spTgt spid="13"/>
                                        </p:tgtEl>
                                        <p:attrNameLst>
                                          <p:attrName>ppt_x</p:attrName>
                                          <p:attrName>ppt_y</p:attrName>
                                        </p:attrNameLst>
                                      </p:cBhvr>
                                      <p:rCtr x="0" y="-14593"/>
                                    </p:animMotion>
                                  </p:childTnLst>
                                </p:cTn>
                              </p:par>
                              <p:par>
                                <p:cTn id="14" presetID="42" presetClass="path" presetSubtype="0" accel="50000" decel="50000" fill="hold" grpId="0" nodeType="withEffect">
                                  <p:stCondLst>
                                    <p:cond delay="0"/>
                                  </p:stCondLst>
                                  <p:childTnLst>
                                    <p:animMotion origin="layout" path="M -3.17886E-6 -4.31082E-6 L -3.17886E-6 -0.28006 " pathEditMode="relative" rAng="0" ptsTypes="AA">
                                      <p:cBhvr>
                                        <p:cTn id="15" dur="3500" fill="hold"/>
                                        <p:tgtEl>
                                          <p:spTgt spid="11"/>
                                        </p:tgtEl>
                                        <p:attrNameLst>
                                          <p:attrName>ppt_x</p:attrName>
                                          <p:attrName>ppt_y</p:attrName>
                                        </p:attrNameLst>
                                      </p:cBhvr>
                                      <p:rCtr x="0" y="-14015"/>
                                    </p:animMotion>
                                  </p:childTnLst>
                                </p:cTn>
                              </p:par>
                              <p:par>
                                <p:cTn id="16" presetID="42" presetClass="path" presetSubtype="0" accel="50000" decel="50000" fill="hold" grpId="0" nodeType="withEffect">
                                  <p:stCondLst>
                                    <p:cond delay="0"/>
                                  </p:stCondLst>
                                  <p:childTnLst>
                                    <p:animMotion origin="layout" path="M -4.88935E-6 3.67253E-6 L -4.88935E-6 -0.12188 " pathEditMode="relative" rAng="0" ptsTypes="AA">
                                      <p:cBhvr>
                                        <p:cTn id="17" dur="2000" fill="hold"/>
                                        <p:tgtEl>
                                          <p:spTgt spid="20"/>
                                        </p:tgtEl>
                                        <p:attrNameLst>
                                          <p:attrName>ppt_x</p:attrName>
                                          <p:attrName>ppt_y</p:attrName>
                                        </p:attrNameLst>
                                      </p:cBhvr>
                                      <p:rCtr x="0" y="-6105"/>
                                    </p:animMotion>
                                  </p:childTnLst>
                                </p:cTn>
                              </p:par>
                              <p:par>
                                <p:cTn id="18" presetID="22" presetClass="exit" presetSubtype="4" fill="hold" nodeType="withEffect">
                                  <p:stCondLst>
                                    <p:cond delay="1500"/>
                                  </p:stCondLst>
                                  <p:childTnLst>
                                    <p:animEffect transition="out" filter="wipe(down)">
                                      <p:cBhvr>
                                        <p:cTn id="19" dur="2000"/>
                                        <p:tgtEl>
                                          <p:spTgt spid="15"/>
                                        </p:tgtEl>
                                      </p:cBhvr>
                                    </p:animEffect>
                                    <p:set>
                                      <p:cBhvr>
                                        <p:cTn id="20" dur="1" fill="hold">
                                          <p:stCondLst>
                                            <p:cond delay="1999"/>
                                          </p:stCondLst>
                                        </p:cTn>
                                        <p:tgtEl>
                                          <p:spTgt spid="1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2000"/>
                                        <p:tgtEl>
                                          <p:spTgt spid="14"/>
                                        </p:tgtEl>
                                      </p:cBhvr>
                                    </p:animEffect>
                                    <p:set>
                                      <p:cBhvr>
                                        <p:cTn id="23" dur="1" fill="hold">
                                          <p:stCondLst>
                                            <p:cond delay="1999"/>
                                          </p:stCondLst>
                                        </p:cTn>
                                        <p:tgtEl>
                                          <p:spTgt spid="14"/>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2000"/>
                                        <p:tgtEl>
                                          <p:spTgt spid="2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2000"/>
                                        <p:tgtEl>
                                          <p:spTgt spid="26"/>
                                        </p:tgtEl>
                                      </p:cBhvr>
                                    </p:animEffect>
                                  </p:childTnLst>
                                </p:cTn>
                              </p:par>
                              <p:par>
                                <p:cTn id="34" presetID="22" presetClass="exit" presetSubtype="1" fill="hold" grpId="0" nodeType="withEffect">
                                  <p:stCondLst>
                                    <p:cond delay="0"/>
                                  </p:stCondLst>
                                  <p:childTnLst>
                                    <p:animEffect transition="out" filter="wipe(up)">
                                      <p:cBhvr>
                                        <p:cTn id="35" dur="2000"/>
                                        <p:tgtEl>
                                          <p:spTgt spid="65"/>
                                        </p:tgtEl>
                                      </p:cBhvr>
                                    </p:animEffect>
                                    <p:set>
                                      <p:cBhvr>
                                        <p:cTn id="36" dur="1" fill="hold">
                                          <p:stCondLst>
                                            <p:cond delay="1999"/>
                                          </p:stCondLst>
                                        </p:cTn>
                                        <p:tgtEl>
                                          <p:spTgt spid="65"/>
                                        </p:tgtEl>
                                        <p:attrNameLst>
                                          <p:attrName>style.visibility</p:attrName>
                                        </p:attrNameLst>
                                      </p:cBhvr>
                                      <p:to>
                                        <p:strVal val="hidden"/>
                                      </p:to>
                                    </p:set>
                                  </p:childTnLst>
                                </p:cTn>
                              </p:par>
                              <p:par>
                                <p:cTn id="37" presetID="22" presetClass="exit" presetSubtype="1" fill="hold" grpId="0" nodeType="withEffect">
                                  <p:stCondLst>
                                    <p:cond delay="0"/>
                                  </p:stCondLst>
                                  <p:childTnLst>
                                    <p:animEffect transition="out" filter="wipe(up)">
                                      <p:cBhvr>
                                        <p:cTn id="38" dur="2000"/>
                                        <p:tgtEl>
                                          <p:spTgt spid="19"/>
                                        </p:tgtEl>
                                      </p:cBhvr>
                                    </p:animEffect>
                                    <p:set>
                                      <p:cBhvr>
                                        <p:cTn id="39" dur="1" fill="hold">
                                          <p:stCondLst>
                                            <p:cond delay="19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2000"/>
                                        <p:tgtEl>
                                          <p:spTgt spid="22"/>
                                        </p:tgtEl>
                                      </p:cBhvr>
                                    </p:animEffect>
                                  </p:childTnLst>
                                </p:cTn>
                              </p:par>
                              <p:par>
                                <p:cTn id="45" presetID="9" presetClass="emph" presetSubtype="0" grpId="1" nodeType="withEffect">
                                  <p:stCondLst>
                                    <p:cond delay="0"/>
                                  </p:stCondLst>
                                  <p:childTnLst>
                                    <p:set>
                                      <p:cBhvr rctx="PPT">
                                        <p:cTn id="46" dur="indefinite"/>
                                        <p:tgtEl>
                                          <p:spTgt spid="21"/>
                                        </p:tgtEl>
                                        <p:attrNameLst>
                                          <p:attrName>style.opacity</p:attrName>
                                        </p:attrNameLst>
                                      </p:cBhvr>
                                      <p:to>
                                        <p:strVal val="0.35"/>
                                      </p:to>
                                    </p:set>
                                    <p:animEffect filter="image" prLst="opacity: 0.35">
                                      <p:cBhvr rctx="IE">
                                        <p:cTn id="47" dur="indefinite"/>
                                        <p:tgtEl>
                                          <p:spTgt spid="21"/>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down)">
                                      <p:cBhvr>
                                        <p:cTn id="51" dur="2000"/>
                                        <p:tgtEl>
                                          <p:spTgt spid="5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2000"/>
                                        <p:tgtEl>
                                          <p:spTgt spid="24"/>
                                        </p:tgtEl>
                                      </p:cBhvr>
                                    </p:animEffect>
                                  </p:childTnLst>
                                </p:cTn>
                              </p:par>
                            </p:childTnLst>
                          </p:cTn>
                        </p:par>
                        <p:par>
                          <p:cTn id="55" fill="hold">
                            <p:stCondLst>
                              <p:cond delay="4000"/>
                            </p:stCondLst>
                            <p:childTnLst>
                              <p:par>
                                <p:cTn id="56" presetID="22" presetClass="entr" presetSubtype="4"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2000"/>
                                        <p:tgtEl>
                                          <p:spTgt spid="5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up)">
                                      <p:cBhvr>
                                        <p:cTn id="61" dur="20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3000"/>
                                        <p:tgtEl>
                                          <p:spTgt spid="23"/>
                                        </p:tgtEl>
                                      </p:cBhvr>
                                    </p:animEffect>
                                  </p:childTnLst>
                                </p:cTn>
                              </p:par>
                              <p:par>
                                <p:cTn id="67" presetID="9" presetClass="emph" presetSubtype="0" grpId="1" nodeType="withEffect">
                                  <p:stCondLst>
                                    <p:cond delay="0"/>
                                  </p:stCondLst>
                                  <p:childTnLst>
                                    <p:set>
                                      <p:cBhvr rctx="PPT">
                                        <p:cTn id="68" dur="indefinite"/>
                                        <p:tgtEl>
                                          <p:spTgt spid="22"/>
                                        </p:tgtEl>
                                        <p:attrNameLst>
                                          <p:attrName>style.opacity</p:attrName>
                                        </p:attrNameLst>
                                      </p:cBhvr>
                                      <p:to>
                                        <p:strVal val="0.35"/>
                                      </p:to>
                                    </p:set>
                                    <p:animEffect filter="image" prLst="opacity: 0.35">
                                      <p:cBhvr rctx="IE">
                                        <p:cTn id="69" dur="indefinite"/>
                                        <p:tgtEl>
                                          <p:spTgt spid="22"/>
                                        </p:tgtEl>
                                      </p:cBhvr>
                                    </p:animEffect>
                                  </p:childTnLst>
                                </p:cTn>
                              </p:par>
                            </p:childTnLst>
                          </p:cTn>
                        </p:par>
                        <p:par>
                          <p:cTn id="70" fill="hold">
                            <p:stCondLst>
                              <p:cond delay="3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1500"/>
                                        <p:tgtEl>
                                          <p:spTgt spid="7"/>
                                        </p:tgtEl>
                                      </p:cBhvr>
                                    </p:animEffect>
                                  </p:childTnLst>
                                </p:cTn>
                              </p:par>
                            </p:childTnLst>
                          </p:cTn>
                        </p:par>
                        <p:par>
                          <p:cTn id="74" fill="hold">
                            <p:stCondLst>
                              <p:cond delay="4500"/>
                            </p:stCondLst>
                            <p:childTnLst>
                              <p:par>
                                <p:cTn id="75" presetID="22" presetClass="entr" presetSubtype="8"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left)">
                                      <p:cBhvr>
                                        <p:cTn id="77" dur="1500"/>
                                        <p:tgtEl>
                                          <p:spTgt spid="69"/>
                                        </p:tgtEl>
                                      </p:cBhvr>
                                    </p:animEffect>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1500"/>
                                        <p:tgtEl>
                                          <p:spTgt spid="25"/>
                                        </p:tgtEl>
                                      </p:cBhvr>
                                    </p:animEffect>
                                  </p:childTnLst>
                                </p:cTn>
                              </p:par>
                            </p:childTnLst>
                          </p:cTn>
                        </p:par>
                        <p:par>
                          <p:cTn id="82" fill="hold">
                            <p:stCondLst>
                              <p:cond delay="7500"/>
                            </p:stCondLst>
                            <p:childTnLst>
                              <p:par>
                                <p:cTn id="83" presetID="22" presetClass="entr" presetSubtype="8" fill="hold" grpId="1" nodeType="after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wipe(left)">
                                      <p:cBhvr>
                                        <p:cTn id="85" dur="1500"/>
                                        <p:tgtEl>
                                          <p:spTgt spid="60"/>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wipe(up)">
                                      <p:cBhvr>
                                        <p:cTn id="89" dur="2000"/>
                                        <p:tgtEl>
                                          <p:spTgt spid="70"/>
                                        </p:tgtEl>
                                      </p:cBhvr>
                                    </p:animEffect>
                                  </p:childTnLst>
                                </p:cTn>
                              </p:par>
                            </p:childTnLst>
                          </p:cTn>
                        </p:par>
                        <p:par>
                          <p:cTn id="90" fill="hold">
                            <p:stCondLst>
                              <p:cond delay="11000"/>
                            </p:stCondLst>
                            <p:childTnLst>
                              <p:par>
                                <p:cTn id="91" presetID="22" presetClass="entr" presetSubtype="1"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up)">
                                      <p:cBhvr>
                                        <p:cTn id="9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60" grpId="1" animBg="1"/>
      <p:bldP spid="7" grpId="0" animBg="1"/>
      <p:bldP spid="11" grpId="0" animBg="1"/>
      <p:bldP spid="12" grpId="0" animBg="1"/>
      <p:bldP spid="13" grpId="0" animBg="1"/>
      <p:bldP spid="14" grpId="0" animBg="1"/>
      <p:bldP spid="14" grpId="1" animBg="1"/>
      <p:bldP spid="20" grpId="0" animBg="1"/>
      <p:bldP spid="22" grpId="0" animBg="1"/>
      <p:bldP spid="22" grpId="1" animBg="1"/>
      <p:bldP spid="23" grpId="0" animBg="1"/>
      <p:bldP spid="24" grpId="0" animBg="1"/>
      <p:bldP spid="25" grpId="0" animBg="1"/>
      <p:bldP spid="26" grpId="0" animBg="1"/>
      <p:bldP spid="28" grpId="0" animBg="1"/>
      <p:bldP spid="56" grpId="0" animBg="1"/>
      <p:bldP spid="57" grpId="0" animBg="1"/>
      <p:bldP spid="65" grpId="0" animBg="1"/>
      <p:bldP spid="21" grpId="0" animBg="1"/>
      <p:bldP spid="21" grpId="1" animBg="1"/>
      <p:bldP spid="27"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2024780" y="2325586"/>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p>
        </p:txBody>
      </p:sp>
      <p:grpSp>
        <p:nvGrpSpPr>
          <p:cNvPr id="7" name="Group 6"/>
          <p:cNvGrpSpPr/>
          <p:nvPr/>
        </p:nvGrpSpPr>
        <p:grpSpPr>
          <a:xfrm>
            <a:off x="149390" y="4377732"/>
            <a:ext cx="11314585" cy="707886"/>
            <a:chOff x="149390" y="4377732"/>
            <a:chExt cx="11314585" cy="707886"/>
          </a:xfrm>
        </p:grpSpPr>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grpSp>
      <p:sp>
        <p:nvSpPr>
          <p:cNvPr id="30" name="TextBox 29"/>
          <p:cNvSpPr txBox="1"/>
          <p:nvPr/>
        </p:nvSpPr>
        <p:spPr>
          <a:xfrm>
            <a:off x="180000" y="4718980"/>
            <a:ext cx="11809063" cy="830997"/>
          </a:xfrm>
          <a:prstGeom prst="rect">
            <a:avLst/>
          </a:prstGeom>
          <a:solidFill>
            <a:schemeClr val="accent2">
              <a:lumMod val="40000"/>
              <a:lumOff val="60000"/>
            </a:schemeClr>
          </a:solidFill>
        </p:spPr>
        <p:txBody>
          <a:bodyPr wrap="square" rtlCol="0">
            <a:spAutoFit/>
          </a:bodyPr>
          <a:lstStyle/>
          <a:p>
            <a:pPr algn="just"/>
            <a:r>
              <a:rPr lang="en-GB" sz="2400" dirty="0" smtClean="0"/>
              <a:t>Only where multiple possibilities exist, the </a:t>
            </a:r>
            <a:r>
              <a:rPr lang="en-GB" sz="2400" b="1" dirty="0" smtClean="0"/>
              <a:t>CIGAR</a:t>
            </a:r>
            <a:r>
              <a:rPr lang="en-GB" sz="2400" dirty="0" smtClean="0"/>
              <a:t> code (“</a:t>
            </a:r>
            <a:r>
              <a:rPr lang="en-GB" sz="2400" b="1" dirty="0" smtClean="0"/>
              <a:t>P</a:t>
            </a:r>
            <a:r>
              <a:rPr lang="en-GB" sz="2400" dirty="0" smtClean="0"/>
              <a:t>”) is used specify the precise alignment of a </a:t>
            </a:r>
            <a:r>
              <a:rPr lang="en-GB" sz="2400" b="1" dirty="0" smtClean="0"/>
              <a:t>Inserted Read Base </a:t>
            </a:r>
            <a:r>
              <a:rPr lang="en-GB" sz="2400" dirty="0" smtClean="0"/>
              <a:t>with a </a:t>
            </a:r>
            <a:r>
              <a:rPr lang="en-GB" sz="2400" b="1" dirty="0" smtClean="0"/>
              <a:t>Consensus Insertion Position</a:t>
            </a:r>
          </a:p>
        </p:txBody>
      </p:sp>
      <p:sp>
        <p:nvSpPr>
          <p:cNvPr id="31" name="TextBox 30"/>
          <p:cNvSpPr txBox="1"/>
          <p:nvPr/>
        </p:nvSpPr>
        <p:spPr>
          <a:xfrm>
            <a:off x="180000" y="5697195"/>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3P</a:t>
            </a:r>
            <a:r>
              <a:rPr lang="en-GB" sz="2400" dirty="0" smtClean="0"/>
              <a:t>” </a:t>
            </a:r>
            <a:r>
              <a:rPr lang="en-GB" sz="2400" b="1" dirty="0" smtClean="0"/>
              <a:t>CIGAR</a:t>
            </a:r>
            <a:r>
              <a:rPr lang="en-GB" sz="2400" dirty="0" smtClean="0"/>
              <a:t> codes indicated specify that the three </a:t>
            </a:r>
            <a:r>
              <a:rPr lang="en-GB" sz="2400" b="1" dirty="0" smtClean="0"/>
              <a:t>Read </a:t>
            </a:r>
            <a:r>
              <a:rPr lang="en-GB" sz="2400" dirty="0" smtClean="0"/>
              <a:t>Pads must precede the </a:t>
            </a:r>
            <a:r>
              <a:rPr lang="en-GB" sz="2400" b="1" dirty="0" smtClean="0"/>
              <a:t>Insert</a:t>
            </a:r>
            <a:r>
              <a:rPr lang="en-GB" sz="2400" dirty="0" smtClean="0"/>
              <a:t>ed </a:t>
            </a:r>
            <a:r>
              <a:rPr lang="en-GB" sz="2400" b="1" dirty="0" smtClean="0"/>
              <a:t>G</a:t>
            </a:r>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3993499" y="3847323"/>
            <a:ext cx="8057813" cy="478575"/>
            <a:chOff x="3993499" y="3847323"/>
            <a:chExt cx="8057813" cy="478575"/>
          </a:xfrm>
        </p:grpSpPr>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1M1D1M1P2I8M</a:t>
              </a:r>
              <a:endParaRPr lang="en-GB" sz="2400" b="1" dirty="0">
                <a:latin typeface="Courier New" panose="02070309020205020404" pitchFamily="49" charset="0"/>
                <a:cs typeface="Courier New" panose="02070309020205020404" pitchFamily="49" charset="0"/>
              </a:endParaRPr>
            </a:p>
          </p:txBody>
        </p:sp>
        <p:sp>
          <p:nvSpPr>
            <p:cNvPr id="53" name="Rectangle 52"/>
            <p:cNvSpPr/>
            <p:nvPr/>
          </p:nvSpPr>
          <p:spPr>
            <a:xfrm>
              <a:off x="4824747" y="3864233"/>
              <a:ext cx="316863" cy="455764"/>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39861" y="3864233"/>
              <a:ext cx="193395" cy="455764"/>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3" name="Rectangle 72"/>
          <p:cNvSpPr/>
          <p:nvPr/>
        </p:nvSpPr>
        <p:spPr>
          <a:xfrm>
            <a:off x="2998723" y="1796446"/>
            <a:ext cx="760022" cy="452559"/>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p:nvPr/>
        </p:nvGrpSpPr>
        <p:grpSpPr>
          <a:xfrm>
            <a:off x="1995450" y="2823983"/>
            <a:ext cx="10055862" cy="468023"/>
            <a:chOff x="1995450" y="2823983"/>
            <a:chExt cx="10055862" cy="468023"/>
          </a:xfrm>
        </p:grpSpPr>
        <p:sp>
          <p:nvSpPr>
            <p:cNvPr id="15" name="Rectangle 14"/>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84" name="Rectangle 83"/>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9770429" y="2823983"/>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80000" y="4110097"/>
            <a:ext cx="10833331"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a need for explicit padding to, unambiguously, align an </a:t>
            </a:r>
            <a:r>
              <a:rPr lang="en-GB" sz="2400" b="1" dirty="0" smtClean="0"/>
              <a:t>incomplete Insertion  </a:t>
            </a:r>
            <a:endParaRPr lang="en-GB" sz="2400" b="1" dirty="0"/>
          </a:p>
        </p:txBody>
      </p:sp>
      <p:grpSp>
        <p:nvGrpSpPr>
          <p:cNvPr id="29" name="Group 28"/>
          <p:cNvGrpSpPr/>
          <p:nvPr/>
        </p:nvGrpSpPr>
        <p:grpSpPr>
          <a:xfrm>
            <a:off x="9286512" y="2323294"/>
            <a:ext cx="2764800" cy="465822"/>
            <a:chOff x="9286512" y="2311419"/>
            <a:chExt cx="2764800" cy="465822"/>
          </a:xfrm>
        </p:grpSpPr>
        <p:sp>
          <p:nvSpPr>
            <p:cNvPr id="56" name="TextBox 55"/>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5M1I5M1I2P4M</a:t>
              </a:r>
              <a:endParaRPr lang="en-GB" sz="2400" b="1" dirty="0">
                <a:latin typeface="Courier New" panose="02070309020205020404" pitchFamily="49" charset="0"/>
                <a:cs typeface="Courier New" panose="02070309020205020404" pitchFamily="49" charset="0"/>
              </a:endParaRPr>
            </a:p>
          </p:txBody>
        </p:sp>
        <p:sp>
          <p:nvSpPr>
            <p:cNvPr id="59" name="Rectangle 58"/>
            <p:cNvSpPr/>
            <p:nvPr/>
          </p:nvSpPr>
          <p:spPr>
            <a:xfrm>
              <a:off x="10469701" y="2311419"/>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0861385" y="2311419"/>
              <a:ext cx="332678"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749432" y="2316441"/>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Arrow Connector 18"/>
          <p:cNvCxnSpPr/>
          <p:nvPr/>
        </p:nvCxnSpPr>
        <p:spPr>
          <a:xfrm>
            <a:off x="7433953" y="1662146"/>
            <a:ext cx="2336476"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0000" y="6306077"/>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Without the “</a:t>
            </a:r>
            <a:r>
              <a:rPr lang="en-GB" sz="2400" b="1" dirty="0" smtClean="0"/>
              <a:t>3P</a:t>
            </a:r>
            <a:r>
              <a:rPr lang="en-GB" sz="2400" dirty="0" smtClean="0"/>
              <a:t>” </a:t>
            </a:r>
            <a:r>
              <a:rPr lang="en-GB" sz="2400" b="1" dirty="0"/>
              <a:t>CIGAR</a:t>
            </a:r>
            <a:r>
              <a:rPr lang="en-GB" sz="2400" dirty="0"/>
              <a:t> codes ,</a:t>
            </a:r>
            <a:r>
              <a:rPr lang="en-GB" sz="2400" dirty="0" smtClean="0"/>
              <a:t> there are </a:t>
            </a:r>
            <a:r>
              <a:rPr lang="en-GB" sz="2400" b="1" i="1" u="sng" dirty="0" smtClean="0"/>
              <a:t>four</a:t>
            </a:r>
            <a:r>
              <a:rPr lang="en-GB" sz="2400" dirty="0" smtClean="0"/>
              <a:t> </a:t>
            </a:r>
            <a:r>
              <a:rPr lang="en-GB" sz="2400" dirty="0"/>
              <a:t>equally acceptable </a:t>
            </a:r>
            <a:r>
              <a:rPr lang="en-GB" sz="2400" dirty="0" smtClean="0"/>
              <a:t>positions for the </a:t>
            </a:r>
            <a:r>
              <a:rPr lang="en-GB" sz="2400" b="1" dirty="0" smtClean="0"/>
              <a:t>Insert</a:t>
            </a:r>
            <a:r>
              <a:rPr lang="en-GB" sz="2400" dirty="0" smtClean="0"/>
              <a:t>ed </a:t>
            </a:r>
            <a:r>
              <a:rPr lang="en-GB" sz="2400" b="1" dirty="0" smtClean="0"/>
              <a:t>G</a:t>
            </a:r>
          </a:p>
        </p:txBody>
      </p:sp>
      <p:grpSp>
        <p:nvGrpSpPr>
          <p:cNvPr id="32" name="Group 31"/>
          <p:cNvGrpSpPr/>
          <p:nvPr/>
        </p:nvGrpSpPr>
        <p:grpSpPr>
          <a:xfrm>
            <a:off x="1998792" y="2325153"/>
            <a:ext cx="4038182" cy="468291"/>
            <a:chOff x="2147850" y="137990"/>
            <a:chExt cx="4038182" cy="468291"/>
          </a:xfrm>
        </p:grpSpPr>
        <p:sp>
          <p:nvSpPr>
            <p:cNvPr id="69" name="Rectangle 68"/>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0" name="Rectangle 69"/>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p:cNvGrpSpPr/>
          <p:nvPr/>
        </p:nvGrpSpPr>
        <p:grpSpPr>
          <a:xfrm>
            <a:off x="1998792" y="2325153"/>
            <a:ext cx="4038182" cy="463640"/>
            <a:chOff x="7180875" y="105041"/>
            <a:chExt cx="4038182" cy="463640"/>
          </a:xfrm>
        </p:grpSpPr>
        <p:sp>
          <p:nvSpPr>
            <p:cNvPr id="78" name="Rectangle 7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9" name="Rectangle 7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p:cNvGrpSpPr/>
          <p:nvPr/>
        </p:nvGrpSpPr>
        <p:grpSpPr>
          <a:xfrm>
            <a:off x="1998792" y="2325153"/>
            <a:ext cx="4038182" cy="463640"/>
            <a:chOff x="5575775" y="1433066"/>
            <a:chExt cx="4038182" cy="463640"/>
          </a:xfrm>
        </p:grpSpPr>
        <p:sp>
          <p:nvSpPr>
            <p:cNvPr id="87" name="Rectangle 86"/>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88" name="Rectangle 87"/>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Rectangle 88"/>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Arrow Connector 47"/>
          <p:cNvCxnSpPr/>
          <p:nvPr/>
        </p:nvCxnSpPr>
        <p:spPr>
          <a:xfrm flipH="1">
            <a:off x="3562743" y="1662146"/>
            <a:ext cx="3871211" cy="700890"/>
          </a:xfrm>
          <a:prstGeom prst="straightConnector1">
            <a:avLst/>
          </a:prstGeom>
          <a:ln w="539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4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2000"/>
                                        <p:tgtEl>
                                          <p:spTgt spid="24"/>
                                        </p:tgtEl>
                                      </p:cBhvr>
                                    </p:animEffect>
                                    <p:set>
                                      <p:cBhvr>
                                        <p:cTn id="10" dur="1" fill="hold">
                                          <p:stCondLst>
                                            <p:cond delay="1999"/>
                                          </p:stCondLst>
                                        </p:cTn>
                                        <p:tgtEl>
                                          <p:spTgt spid="24"/>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2000"/>
                                        <p:tgtEl>
                                          <p:spTgt spid="13"/>
                                        </p:tgtEl>
                                      </p:cBhvr>
                                    </p:animEffect>
                                    <p:set>
                                      <p:cBhvr>
                                        <p:cTn id="13" dur="1" fill="hold">
                                          <p:stCondLst>
                                            <p:cond delay="1999"/>
                                          </p:stCondLst>
                                        </p:cTn>
                                        <p:tgtEl>
                                          <p:spTgt spid="13"/>
                                        </p:tgtEl>
                                        <p:attrNameLst>
                                          <p:attrName>style.visibility</p:attrName>
                                        </p:attrNameLst>
                                      </p:cBhvr>
                                      <p:to>
                                        <p:strVal val="hidden"/>
                                      </p:to>
                                    </p:set>
                                  </p:childTnLst>
                                </p:cTn>
                              </p:par>
                              <p:par>
                                <p:cTn id="14" presetID="22" presetClass="exit" presetSubtype="8" fill="hold" grpId="0" nodeType="withEffect">
                                  <p:stCondLst>
                                    <p:cond delay="0"/>
                                  </p:stCondLst>
                                  <p:childTnLst>
                                    <p:animEffect transition="out" filter="wipe(left)">
                                      <p:cBhvr>
                                        <p:cTn id="15" dur="2000"/>
                                        <p:tgtEl>
                                          <p:spTgt spid="26"/>
                                        </p:tgtEl>
                                      </p:cBhvr>
                                    </p:animEffect>
                                    <p:set>
                                      <p:cBhvr>
                                        <p:cTn id="16" dur="1" fill="hold">
                                          <p:stCondLst>
                                            <p:cond delay="1999"/>
                                          </p:stCondLst>
                                        </p:cTn>
                                        <p:tgtEl>
                                          <p:spTgt spid="26"/>
                                        </p:tgtEl>
                                        <p:attrNameLst>
                                          <p:attrName>style.visibility</p:attrName>
                                        </p:attrNameLst>
                                      </p:cBhvr>
                                      <p:to>
                                        <p:strVal val="hidden"/>
                                      </p:to>
                                    </p:set>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9487E-6 -9.06568E-7 L -1.69487E-6 -0.07354 " pathEditMode="relative" rAng="0" ptsTypes="AA">
                                      <p:cBhvr>
                                        <p:cTn id="19" dur="2000" fill="hold"/>
                                        <p:tgtEl>
                                          <p:spTgt spid="5"/>
                                        </p:tgtEl>
                                        <p:attrNameLst>
                                          <p:attrName>ppt_x</p:attrName>
                                          <p:attrName>ppt_y</p:attrName>
                                        </p:attrNameLst>
                                      </p:cBhvr>
                                      <p:rCtr x="0" y="-3677"/>
                                    </p:animMotion>
                                  </p:childTnLst>
                                </p:cTn>
                              </p:par>
                              <p:par>
                                <p:cTn id="20" presetID="42" presetClass="path" presetSubtype="0" accel="50000" decel="50000" fill="hold" nodeType="withEffect">
                                  <p:stCondLst>
                                    <p:cond delay="0"/>
                                  </p:stCondLst>
                                  <p:childTnLst>
                                    <p:animMotion origin="layout" path="M -1.41369E-6 -2.14616E-6 L -1.41369E-6 -0.14986 " pathEditMode="relative" rAng="0" ptsTypes="AA">
                                      <p:cBhvr>
                                        <p:cTn id="21" dur="2000" fill="hold"/>
                                        <p:tgtEl>
                                          <p:spTgt spid="6"/>
                                        </p:tgtEl>
                                        <p:attrNameLst>
                                          <p:attrName>ppt_x</p:attrName>
                                          <p:attrName>ppt_y</p:attrName>
                                        </p:attrNameLst>
                                      </p:cBhvr>
                                      <p:rCtr x="0" y="-7493"/>
                                    </p:animMotion>
                                  </p:childTnLst>
                                </p:cTn>
                              </p:par>
                              <p:par>
                                <p:cTn id="22" presetID="42" presetClass="path" presetSubtype="0" accel="50000" decel="50000" fill="hold" nodeType="withEffect">
                                  <p:stCondLst>
                                    <p:cond delay="0"/>
                                  </p:stCondLst>
                                  <p:childTnLst>
                                    <p:animMotion origin="layout" path="M 2.09581E-6 2.0444E-6 L 2.09581E-6 -0.15287 " pathEditMode="relative" rAng="0" ptsTypes="AA">
                                      <p:cBhvr>
                                        <p:cTn id="23" dur="2000" fill="hold"/>
                                        <p:tgtEl>
                                          <p:spTgt spid="7"/>
                                        </p:tgtEl>
                                        <p:attrNameLst>
                                          <p:attrName>ppt_x</p:attrName>
                                          <p:attrName>ppt_y</p:attrName>
                                        </p:attrNameLst>
                                      </p:cBhvr>
                                      <p:rCtr x="0" y="-7655"/>
                                    </p:animMotion>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0"/>
                                        <p:tgtEl>
                                          <p:spTgt spid="30"/>
                                        </p:tgtEl>
                                      </p:cBhvr>
                                    </p:animEffect>
                                  </p:childTnLst>
                                </p:cTn>
                              </p:par>
                              <p:par>
                                <p:cTn id="33" presetID="9" presetClass="emph" presetSubtype="0" grpId="1" nodeType="withEffect">
                                  <p:stCondLst>
                                    <p:cond delay="0"/>
                                  </p:stCondLst>
                                  <p:childTnLst>
                                    <p:set>
                                      <p:cBhvr rctx="PPT">
                                        <p:cTn id="34" dur="indefinite"/>
                                        <p:tgtEl>
                                          <p:spTgt spid="18"/>
                                        </p:tgtEl>
                                        <p:attrNameLst>
                                          <p:attrName>style.opacity</p:attrName>
                                        </p:attrNameLst>
                                      </p:cBhvr>
                                      <p:to>
                                        <p:strVal val="0.35"/>
                                      </p:to>
                                    </p:set>
                                    <p:animEffect filter="image" prLst="opacity: 0.35">
                                      <p:cBhvr rctx="IE">
                                        <p:cTn id="35" dur="indefinite"/>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2000"/>
                                        <p:tgtEl>
                                          <p:spTgt spid="31"/>
                                        </p:tgtEl>
                                      </p:cBhvr>
                                    </p:animEffect>
                                  </p:childTnLst>
                                </p:cTn>
                              </p:par>
                              <p:par>
                                <p:cTn id="41" presetID="9" presetClass="emph" presetSubtype="0" grpId="1" nodeType="withEffect">
                                  <p:stCondLst>
                                    <p:cond delay="0"/>
                                  </p:stCondLst>
                                  <p:childTnLst>
                                    <p:set>
                                      <p:cBhvr rctx="PPT">
                                        <p:cTn id="42" dur="indefinite"/>
                                        <p:tgtEl>
                                          <p:spTgt spid="30"/>
                                        </p:tgtEl>
                                        <p:attrNameLst>
                                          <p:attrName>style.opacity</p:attrName>
                                        </p:attrNameLst>
                                      </p:cBhvr>
                                      <p:to>
                                        <p:strVal val="0.35"/>
                                      </p:to>
                                    </p:set>
                                    <p:animEffect filter="image" prLst="opacity: 0.35">
                                      <p:cBhvr rctx="IE">
                                        <p:cTn id="43" dur="indefinite"/>
                                        <p:tgtEl>
                                          <p:spTgt spid="30"/>
                                        </p:tgtEl>
                                      </p:cBhvr>
                                    </p:animEffect>
                                  </p:childTnLst>
                                </p:cTn>
                              </p:par>
                              <p:par>
                                <p:cTn id="44" presetID="22" presetClass="entr" presetSubtype="8"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2000"/>
                                        <p:tgtEl>
                                          <p:spTgt spid="19"/>
                                        </p:tgtEl>
                                      </p:cBhvr>
                                    </p:animEffect>
                                  </p:childTnLst>
                                </p:cTn>
                              </p:par>
                            </p:childTnLst>
                          </p:cTn>
                        </p:par>
                        <p:par>
                          <p:cTn id="47" fill="hold">
                            <p:stCondLst>
                              <p:cond delay="2000"/>
                            </p:stCondLst>
                            <p:childTnLst>
                              <p:par>
                                <p:cTn id="48" presetID="22" presetClass="entr" presetSubtype="2"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right)">
                                      <p:cBhvr>
                                        <p:cTn id="50" dur="2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2000"/>
                                        <p:tgtEl>
                                          <p:spTgt spid="54"/>
                                        </p:tgtEl>
                                      </p:cBhvr>
                                    </p:animEffect>
                                  </p:childTnLst>
                                </p:cTn>
                              </p:par>
                              <p:par>
                                <p:cTn id="56" presetID="9" presetClass="emph" presetSubtype="0" grpId="1" nodeType="withEffect">
                                  <p:stCondLst>
                                    <p:cond delay="0"/>
                                  </p:stCondLst>
                                  <p:childTnLst>
                                    <p:set>
                                      <p:cBhvr rctx="PPT">
                                        <p:cTn id="57" dur="indefinite"/>
                                        <p:tgtEl>
                                          <p:spTgt spid="31"/>
                                        </p:tgtEl>
                                        <p:attrNameLst>
                                          <p:attrName>style.opacity</p:attrName>
                                        </p:attrNameLst>
                                      </p:cBhvr>
                                      <p:to>
                                        <p:strVal val="0.5"/>
                                      </p:to>
                                    </p:set>
                                    <p:animEffect filter="image" prLst="opacity: 0.5">
                                      <p:cBhvr rctx="IE">
                                        <p:cTn id="58" dur="indefinite"/>
                                        <p:tgtEl>
                                          <p:spTgt spid="31"/>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par>
                          <p:cTn id="63" fill="hold">
                            <p:stCondLst>
                              <p:cond delay="4000"/>
                            </p:stCondLst>
                            <p:childTnLst>
                              <p:par>
                                <p:cTn id="64" presetID="22" presetClass="entr" presetSubtype="4" fill="hold" grpId="1"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2000"/>
                                        <p:tgtEl>
                                          <p:spTgt spid="32"/>
                                        </p:tgtEl>
                                      </p:cBhvr>
                                    </p:animEffect>
                                  </p:childTnLst>
                                </p:cTn>
                              </p:par>
                            </p:childTnLst>
                          </p:cTn>
                        </p:par>
                        <p:par>
                          <p:cTn id="71" fill="hold">
                            <p:stCondLst>
                              <p:cond delay="6500"/>
                            </p:stCondLst>
                            <p:childTnLst>
                              <p:par>
                                <p:cTn id="72" presetID="22" presetClass="entr" presetSubtype="8" fill="hold"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000"/>
                                        <p:tgtEl>
                                          <p:spTgt spid="33"/>
                                        </p:tgtEl>
                                      </p:cBhvr>
                                    </p:animEffect>
                                  </p:childTnLst>
                                </p:cTn>
                              </p:par>
                            </p:childTnLst>
                          </p:cTn>
                        </p:par>
                        <p:par>
                          <p:cTn id="75" fill="hold">
                            <p:stCondLst>
                              <p:cond delay="8500"/>
                            </p:stCondLst>
                            <p:childTnLst>
                              <p:par>
                                <p:cTn id="76" presetID="22" presetClass="entr" presetSubtype="8"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24" grpId="0" animBg="1"/>
      <p:bldP spid="26" grpId="0" animBg="1"/>
      <p:bldP spid="30" grpId="0" animBg="1"/>
      <p:bldP spid="30" grpId="1" animBg="1"/>
      <p:bldP spid="31" grpId="0" animBg="1"/>
      <p:bldP spid="31" grpId="1" animBg="1"/>
      <p:bldP spid="18" grpId="0" animBg="1"/>
      <p:bldP spid="18" grpId="1"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pSp>
        <p:nvGrpSpPr>
          <p:cNvPr id="10" name="Group 9"/>
          <p:cNvGrpSpPr/>
          <p:nvPr/>
        </p:nvGrpSpPr>
        <p:grpSpPr>
          <a:xfrm>
            <a:off x="1998792" y="3396196"/>
            <a:ext cx="4038182" cy="468291"/>
            <a:chOff x="2147850" y="137990"/>
            <a:chExt cx="4038182" cy="468291"/>
          </a:xfrm>
        </p:grpSpPr>
        <p:sp>
          <p:nvSpPr>
            <p:cNvPr id="11" name="Rectangle 10"/>
            <p:cNvSpPr/>
            <p:nvPr/>
          </p:nvSpPr>
          <p:spPr>
            <a:xfrm>
              <a:off x="2147850" y="1446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3175143" y="142641"/>
              <a:ext cx="362926"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795628" y="1454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38068" y="145480"/>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965136" y="1454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731463" y="137990"/>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p:cNvGrpSpPr/>
          <p:nvPr/>
        </p:nvGrpSpPr>
        <p:grpSpPr>
          <a:xfrm>
            <a:off x="1998792" y="2586578"/>
            <a:ext cx="4038182" cy="463640"/>
            <a:chOff x="7180875" y="105041"/>
            <a:chExt cx="4038182" cy="463640"/>
          </a:xfrm>
        </p:grpSpPr>
        <p:sp>
          <p:nvSpPr>
            <p:cNvPr id="18" name="Rectangle 17"/>
            <p:cNvSpPr/>
            <p:nvPr/>
          </p:nvSpPr>
          <p:spPr>
            <a:xfrm>
              <a:off x="7180875" y="107016"/>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8576293" y="105041"/>
              <a:ext cx="3600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9828653" y="107880"/>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392968" y="107880"/>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9998161" y="107880"/>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218238" y="105041"/>
              <a:ext cx="181463"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p:cNvGrpSpPr/>
          <p:nvPr/>
        </p:nvGrpSpPr>
        <p:grpSpPr>
          <a:xfrm>
            <a:off x="1998792" y="1776960"/>
            <a:ext cx="4038182" cy="463640"/>
            <a:chOff x="5575775" y="1433066"/>
            <a:chExt cx="4038182" cy="463640"/>
          </a:xfrm>
        </p:grpSpPr>
        <p:sp>
          <p:nvSpPr>
            <p:cNvPr id="25" name="Rectangle 24"/>
            <p:cNvSpPr/>
            <p:nvPr/>
          </p:nvSpPr>
          <p:spPr>
            <a:xfrm>
              <a:off x="5575775" y="14350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6765993" y="1433066"/>
              <a:ext cx="565200" cy="45641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8223553" y="14359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585993" y="1435905"/>
              <a:ext cx="18000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8393061" y="14359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p:cNvGrpSpPr/>
          <p:nvPr/>
        </p:nvGrpSpPr>
        <p:grpSpPr>
          <a:xfrm>
            <a:off x="1998792" y="4210465"/>
            <a:ext cx="4038182" cy="468023"/>
            <a:chOff x="1995450" y="2823983"/>
            <a:chExt cx="4038182" cy="468023"/>
          </a:xfrm>
        </p:grpSpPr>
        <p:sp>
          <p:nvSpPr>
            <p:cNvPr id="31" name="Rectangle 30"/>
            <p:cNvSpPr/>
            <p:nvPr/>
          </p:nvSpPr>
          <p:spPr>
            <a:xfrm>
              <a:off x="1995450" y="2830341"/>
              <a:ext cx="4038182"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3022743" y="2823983"/>
              <a:ext cx="515326"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p:cNvSpPr/>
            <p:nvPr/>
          </p:nvSpPr>
          <p:spPr>
            <a:xfrm>
              <a:off x="4643228" y="2831205"/>
              <a:ext cx="181520"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538069" y="2831205"/>
              <a:ext cx="193395" cy="45357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812736" y="2831205"/>
              <a:ext cx="356260" cy="453577"/>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6545520" y="4210488"/>
            <a:ext cx="3240000" cy="468000"/>
            <a:chOff x="8823216" y="3201935"/>
            <a:chExt cx="2764800" cy="472992"/>
          </a:xfrm>
        </p:grpSpPr>
        <p:sp>
          <p:nvSpPr>
            <p:cNvPr id="37" name="TextBox 36"/>
            <p:cNvSpPr txBox="1"/>
            <p:nvPr/>
          </p:nvSpPr>
          <p:spPr>
            <a:xfrm>
              <a:off x="8823216" y="320631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38" name="Rectangle 37"/>
            <p:cNvSpPr/>
            <p:nvPr/>
          </p:nvSpPr>
          <p:spPr>
            <a:xfrm>
              <a:off x="10145110"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9213497" y="3201935"/>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430109" y="3209158"/>
              <a:ext cx="3072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9535773" y="3214127"/>
              <a:ext cx="307200"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p:cNvGrpSpPr/>
          <p:nvPr/>
        </p:nvGrpSpPr>
        <p:grpSpPr>
          <a:xfrm>
            <a:off x="6545520" y="3396680"/>
            <a:ext cx="3240000" cy="471005"/>
            <a:chOff x="8829542" y="2781311"/>
            <a:chExt cx="3221770" cy="471005"/>
          </a:xfrm>
        </p:grpSpPr>
        <p:sp>
          <p:nvSpPr>
            <p:cNvPr id="42" name="TextBox 41"/>
            <p:cNvSpPr txBox="1"/>
            <p:nvPr/>
          </p:nvSpPr>
          <p:spPr>
            <a:xfrm>
              <a:off x="8829542" y="2790651"/>
              <a:ext cx="322177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5M2P1I1P5M1I2P4M</a:t>
              </a:r>
              <a:endParaRPr lang="en-GB" sz="2400" b="1" dirty="0">
                <a:latin typeface="Courier New" panose="02070309020205020404" pitchFamily="49" charset="0"/>
                <a:cs typeface="Courier New" panose="02070309020205020404" pitchFamily="49" charset="0"/>
              </a:endParaRPr>
            </a:p>
          </p:txBody>
        </p:sp>
        <p:sp>
          <p:nvSpPr>
            <p:cNvPr id="43" name="Rectangle 42"/>
            <p:cNvSpPr/>
            <p:nvPr/>
          </p:nvSpPr>
          <p:spPr>
            <a:xfrm>
              <a:off x="10756589" y="2792077"/>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9277815" y="2781311"/>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1115102" y="2788534"/>
              <a:ext cx="360000" cy="453577"/>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9634744" y="2790651"/>
              <a:ext cx="360000" cy="45146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9978858" y="2787407"/>
              <a:ext cx="360000"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p:cNvGrpSpPr/>
          <p:nvPr/>
        </p:nvGrpSpPr>
        <p:grpSpPr>
          <a:xfrm>
            <a:off x="6545520" y="2576180"/>
            <a:ext cx="3240000" cy="477696"/>
            <a:chOff x="6796705" y="1316876"/>
            <a:chExt cx="3240000" cy="477696"/>
          </a:xfrm>
        </p:grpSpPr>
        <p:grpSp>
          <p:nvGrpSpPr>
            <p:cNvPr id="50" name="Group 49"/>
            <p:cNvGrpSpPr/>
            <p:nvPr/>
          </p:nvGrpSpPr>
          <p:grpSpPr>
            <a:xfrm>
              <a:off x="6796705" y="1322972"/>
              <a:ext cx="3240000" cy="471600"/>
              <a:chOff x="8823216" y="3201933"/>
              <a:chExt cx="2764800" cy="921176"/>
            </a:xfrm>
          </p:grpSpPr>
          <p:sp>
            <p:nvSpPr>
              <p:cNvPr id="51" name="TextBox 50"/>
              <p:cNvSpPr txBox="1"/>
              <p:nvPr/>
            </p:nvSpPr>
            <p:spPr>
              <a:xfrm>
                <a:off x="8823216" y="3206318"/>
                <a:ext cx="2764800" cy="916791"/>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5M1P1I2P5M1I2P4M</a:t>
                </a:r>
                <a:endParaRPr lang="en-GB" sz="2400" b="1" dirty="0">
                  <a:latin typeface="Courier New" panose="02070309020205020404" pitchFamily="49" charset="0"/>
                  <a:cs typeface="Courier New" panose="02070309020205020404" pitchFamily="49" charset="0"/>
                </a:endParaRPr>
              </a:p>
            </p:txBody>
          </p:sp>
          <p:sp>
            <p:nvSpPr>
              <p:cNvPr id="52" name="Rectangle 51"/>
              <p:cNvSpPr/>
              <p:nvPr/>
            </p:nvSpPr>
            <p:spPr>
              <a:xfrm>
                <a:off x="10470593" y="3201933"/>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9234655" y="3201933"/>
                <a:ext cx="305728" cy="916791"/>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10769971" y="3209154"/>
                <a:ext cx="305728" cy="90008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9546576" y="3201935"/>
                <a:ext cx="305728" cy="90008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ectangle 56"/>
            <p:cNvSpPr/>
            <p:nvPr/>
          </p:nvSpPr>
          <p:spPr>
            <a:xfrm>
              <a:off x="7979900" y="1316876"/>
              <a:ext cx="358275" cy="460800"/>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p:cNvGrpSpPr/>
          <p:nvPr/>
        </p:nvGrpSpPr>
        <p:grpSpPr>
          <a:xfrm>
            <a:off x="6545520" y="1760513"/>
            <a:ext cx="3240000" cy="472863"/>
            <a:chOff x="8823216" y="3201934"/>
            <a:chExt cx="2764800" cy="477907"/>
          </a:xfrm>
        </p:grpSpPr>
        <p:sp>
          <p:nvSpPr>
            <p:cNvPr id="60" name="TextBox 59"/>
            <p:cNvSpPr txBox="1"/>
            <p:nvPr/>
          </p:nvSpPr>
          <p:spPr>
            <a:xfrm>
              <a:off x="8823216" y="3206318"/>
              <a:ext cx="2764800" cy="466589"/>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5M1I3P5M1I2P4M</a:t>
              </a:r>
              <a:endParaRPr lang="en-GB" sz="2400" b="1" dirty="0">
                <a:latin typeface="Courier New" panose="02070309020205020404" pitchFamily="49" charset="0"/>
                <a:cs typeface="Courier New" panose="02070309020205020404" pitchFamily="49" charset="0"/>
              </a:endParaRPr>
            </a:p>
          </p:txBody>
        </p:sp>
        <p:sp>
          <p:nvSpPr>
            <p:cNvPr id="61" name="Rectangle 60"/>
            <p:cNvSpPr/>
            <p:nvPr/>
          </p:nvSpPr>
          <p:spPr>
            <a:xfrm>
              <a:off x="10145110"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9536009" y="3201934"/>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30109" y="3209157"/>
              <a:ext cx="307200" cy="465715"/>
            </a:xfrm>
            <a:prstGeom prst="rect">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p:cNvSpPr/>
            <p:nvPr/>
          </p:nvSpPr>
          <p:spPr>
            <a:xfrm>
              <a:off x="9213264" y="3214126"/>
              <a:ext cx="307200" cy="465715"/>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TextBox 64"/>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66" name="TextBox 65"/>
          <p:cNvSpPr txBox="1"/>
          <p:nvPr/>
        </p:nvSpPr>
        <p:spPr>
          <a:xfrm>
            <a:off x="180000" y="5322480"/>
            <a:ext cx="11473345"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ach of the </a:t>
            </a:r>
            <a:r>
              <a:rPr lang="en-GB" sz="2400" b="1" dirty="0" smtClean="0"/>
              <a:t>4</a:t>
            </a:r>
            <a:r>
              <a:rPr lang="en-GB" sz="2400" dirty="0" smtClean="0"/>
              <a:t> acceptable </a:t>
            </a:r>
            <a:r>
              <a:rPr lang="en-GB" sz="2400" dirty="0"/>
              <a:t>positions for the </a:t>
            </a:r>
            <a:r>
              <a:rPr lang="en-GB" sz="2400" b="1" dirty="0"/>
              <a:t>Insert</a:t>
            </a:r>
            <a:r>
              <a:rPr lang="en-GB" sz="2400" dirty="0"/>
              <a:t>ed </a:t>
            </a:r>
            <a:r>
              <a:rPr lang="en-GB" sz="2400" b="1" dirty="0" smtClean="0"/>
              <a:t>G</a:t>
            </a:r>
            <a:r>
              <a:rPr lang="en-GB" sz="2400" dirty="0" smtClean="0"/>
              <a:t> can be specified by a different arrangement of “</a:t>
            </a:r>
            <a:r>
              <a:rPr lang="en-GB" sz="2400" b="1" dirty="0" smtClean="0"/>
              <a:t>P</a:t>
            </a:r>
            <a:r>
              <a:rPr lang="en-GB" sz="2400" dirty="0" smtClean="0"/>
              <a:t>” </a:t>
            </a:r>
            <a:r>
              <a:rPr lang="en-GB" sz="2400" b="1" dirty="0" smtClean="0"/>
              <a:t>CIGAR Codes</a:t>
            </a:r>
            <a:endParaRPr lang="en-GB" sz="2400" b="1"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2000"/>
                                        <p:tgtEl>
                                          <p:spTgt spid="66"/>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2000"/>
                                        <p:tgtEl>
                                          <p:spTgt spid="24"/>
                                        </p:tgtEl>
                                      </p:cBhvr>
                                    </p:animEffect>
                                  </p:childTnLst>
                                </p:cTn>
                              </p:par>
                              <p:par>
                                <p:cTn id="12" presetID="22" presetClass="entr" presetSubtype="2" fill="hold" nodeType="withEffect">
                                  <p:stCondLst>
                                    <p:cond delay="1000"/>
                                  </p:stCondLst>
                                  <p:childTnLst>
                                    <p:set>
                                      <p:cBhvr>
                                        <p:cTn id="13" dur="1" fill="hold">
                                          <p:stCondLst>
                                            <p:cond delay="0"/>
                                          </p:stCondLst>
                                        </p:cTn>
                                        <p:tgtEl>
                                          <p:spTgt spid="59"/>
                                        </p:tgtEl>
                                        <p:attrNameLst>
                                          <p:attrName>style.visibility</p:attrName>
                                        </p:attrNameLst>
                                      </p:cBhvr>
                                      <p:to>
                                        <p:strVal val="visible"/>
                                      </p:to>
                                    </p:set>
                                    <p:animEffect transition="in" filter="wipe(right)">
                                      <p:cBhvr>
                                        <p:cTn id="14" dur="2000"/>
                                        <p:tgtEl>
                                          <p:spTgt spid="59"/>
                                        </p:tgtEl>
                                      </p:cBhvr>
                                    </p:animEffect>
                                  </p:childTnLst>
                                </p:cTn>
                              </p:par>
                            </p:childTnLst>
                          </p:cTn>
                        </p:par>
                        <p:par>
                          <p:cTn id="15" fill="hold">
                            <p:stCondLst>
                              <p:cond delay="5000"/>
                            </p:stCondLst>
                            <p:childTnLst>
                              <p:par>
                                <p:cTn id="16" presetID="22" presetClass="entr" presetSubtype="8" fill="hold" nodeType="afterEffect">
                                  <p:stCondLst>
                                    <p:cond delay="100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000"/>
                                        <p:tgtEl>
                                          <p:spTgt spid="17"/>
                                        </p:tgtEl>
                                      </p:cBhvr>
                                    </p:animEffect>
                                  </p:childTnLst>
                                </p:cTn>
                              </p:par>
                              <p:par>
                                <p:cTn id="19" presetID="22" presetClass="entr" presetSubtype="2" fill="hold" nodeType="withEffect">
                                  <p:stCondLst>
                                    <p:cond delay="1000"/>
                                  </p:stCondLst>
                                  <p:childTnLst>
                                    <p:set>
                                      <p:cBhvr>
                                        <p:cTn id="20" dur="1" fill="hold">
                                          <p:stCondLst>
                                            <p:cond delay="0"/>
                                          </p:stCondLst>
                                        </p:cTn>
                                        <p:tgtEl>
                                          <p:spTgt spid="58"/>
                                        </p:tgtEl>
                                        <p:attrNameLst>
                                          <p:attrName>style.visibility</p:attrName>
                                        </p:attrNameLst>
                                      </p:cBhvr>
                                      <p:to>
                                        <p:strVal val="visible"/>
                                      </p:to>
                                    </p:set>
                                    <p:animEffect transition="in" filter="wipe(right)">
                                      <p:cBhvr>
                                        <p:cTn id="21" dur="2000"/>
                                        <p:tgtEl>
                                          <p:spTgt spid="58"/>
                                        </p:tgtEl>
                                      </p:cBhvr>
                                    </p:animEffect>
                                  </p:childTnLst>
                                </p:cTn>
                              </p:par>
                            </p:childTnLst>
                          </p:cTn>
                        </p:par>
                        <p:par>
                          <p:cTn id="22" fill="hold">
                            <p:stCondLst>
                              <p:cond delay="8000"/>
                            </p:stCondLst>
                            <p:childTnLst>
                              <p:par>
                                <p:cTn id="23" presetID="22" presetClass="entr" presetSubtype="8" fill="hold" nodeType="afterEffect">
                                  <p:stCondLst>
                                    <p:cond delay="10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2" fill="hold" nodeType="withEffect">
                                  <p:stCondLst>
                                    <p:cond delay="1000"/>
                                  </p:stCondLst>
                                  <p:childTnLst>
                                    <p:set>
                                      <p:cBhvr>
                                        <p:cTn id="27" dur="1" fill="hold">
                                          <p:stCondLst>
                                            <p:cond delay="0"/>
                                          </p:stCondLst>
                                        </p:cTn>
                                        <p:tgtEl>
                                          <p:spTgt spid="49"/>
                                        </p:tgtEl>
                                        <p:attrNameLst>
                                          <p:attrName>style.visibility</p:attrName>
                                        </p:attrNameLst>
                                      </p:cBhvr>
                                      <p:to>
                                        <p:strVal val="visible"/>
                                      </p:to>
                                    </p:set>
                                    <p:animEffect transition="in" filter="wipe(right)">
                                      <p:cBhvr>
                                        <p:cTn id="28" dur="2000"/>
                                        <p:tgtEl>
                                          <p:spTgt spid="49"/>
                                        </p:tgtEl>
                                      </p:cBhvr>
                                    </p:animEffect>
                                  </p:childTnLst>
                                </p:cTn>
                              </p:par>
                            </p:childTnLst>
                          </p:cTn>
                        </p:par>
                        <p:par>
                          <p:cTn id="29" fill="hold">
                            <p:stCondLst>
                              <p:cond delay="11000"/>
                            </p:stCondLst>
                            <p:childTnLst>
                              <p:par>
                                <p:cTn id="30" presetID="22" presetClass="entr" presetSubtype="8" fill="hold" nodeType="afterEffect">
                                  <p:stCondLst>
                                    <p:cond delay="100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2000"/>
                                        <p:tgtEl>
                                          <p:spTgt spid="36"/>
                                        </p:tgtEl>
                                      </p:cBhvr>
                                    </p:animEffect>
                                  </p:childTnLst>
                                </p:cTn>
                              </p:par>
                              <p:par>
                                <p:cTn id="33" presetID="22" presetClass="entr" presetSubtype="2" fill="hold" nodeType="withEffect">
                                  <p:stCondLst>
                                    <p:cond delay="1000"/>
                                  </p:stCondLst>
                                  <p:childTnLst>
                                    <p:set>
                                      <p:cBhvr>
                                        <p:cTn id="34" dur="1" fill="hold">
                                          <p:stCondLst>
                                            <p:cond delay="0"/>
                                          </p:stCondLst>
                                        </p:cTn>
                                        <p:tgtEl>
                                          <p:spTgt spid="47"/>
                                        </p:tgtEl>
                                        <p:attrNameLst>
                                          <p:attrName>style.visibility</p:attrName>
                                        </p:attrNameLst>
                                      </p:cBhvr>
                                      <p:to>
                                        <p:strVal val="visible"/>
                                      </p:to>
                                    </p:set>
                                    <p:animEffect transition="in" filter="wipe(right)">
                                      <p:cBhvr>
                                        <p:cTn id="3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0" name="Rectangle 29"/>
          <p:cNvSpPr/>
          <p:nvPr/>
        </p:nvSpPr>
        <p:spPr>
          <a:xfrm>
            <a:off x="928175" y="2032563"/>
            <a:ext cx="8898577" cy="2585323"/>
          </a:xfrm>
          <a:prstGeom prst="rect">
            <a:avLst/>
          </a:prstGeom>
          <a:solidFill>
            <a:schemeClr val="bg1">
              <a:lumMod val="95000"/>
            </a:schemeClr>
          </a:solidFill>
          <a:ln w="19050">
            <a:solidFill>
              <a:schemeClr val="bg1">
                <a:lumMod val="85000"/>
              </a:schemeClr>
            </a:solidFill>
          </a:ln>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1" name="TextBox 30"/>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In summary, the full set of </a:t>
            </a:r>
            <a:r>
              <a:rPr lang="en-GB" sz="2400" b="1" dirty="0" smtClean="0"/>
              <a:t>CIGAR Codes </a:t>
            </a:r>
            <a:r>
              <a:rPr lang="en-GB" sz="2400" dirty="0" smtClean="0"/>
              <a:t>from the </a:t>
            </a:r>
            <a:r>
              <a:rPr lang="en-GB" sz="2400" b="1" dirty="0" smtClean="0">
                <a:hlinkClick r:id="rId4"/>
              </a:rPr>
              <a:t>SAM Manual</a:t>
            </a:r>
            <a:r>
              <a:rPr lang="en-GB" sz="2400" dirty="0" smtClean="0"/>
              <a:t>, is as follows:</a:t>
            </a:r>
            <a:endParaRPr lang="en-GB" sz="2400" b="1" dirty="0"/>
          </a:p>
        </p:txBody>
      </p:sp>
      <p:sp>
        <p:nvSpPr>
          <p:cNvPr id="34" name="TextBox 33"/>
          <p:cNvSpPr txBox="1"/>
          <p:nvPr/>
        </p:nvSpPr>
        <p:spPr>
          <a:xfrm>
            <a:off x="180000" y="5468784"/>
            <a:ext cx="9980262" cy="830997"/>
          </a:xfrm>
          <a:prstGeom prst="rect">
            <a:avLst/>
          </a:prstGeom>
          <a:solidFill>
            <a:schemeClr val="accent2">
              <a:lumMod val="40000"/>
              <a:lumOff val="60000"/>
            </a:schemeClr>
          </a:solidFill>
        </p:spPr>
        <p:txBody>
          <a:bodyPr wrap="square" rtlCol="0">
            <a:spAutoFit/>
          </a:bodyPr>
          <a:lstStyle/>
          <a:p>
            <a:pPr algn="just"/>
            <a:r>
              <a:rPr lang="en-GB" sz="2400" dirty="0" smtClean="0"/>
              <a:t>Some </a:t>
            </a:r>
            <a:r>
              <a:rPr lang="en-GB" sz="2400" b="1" dirty="0" smtClean="0"/>
              <a:t>Codes</a:t>
            </a:r>
            <a:r>
              <a:rPr lang="en-GB" sz="2400" dirty="0" smtClean="0"/>
              <a:t> are less vital than others, some are specific to particular types of project, all have received some sort of mention here</a:t>
            </a:r>
            <a:endParaRPr lang="en-GB" sz="2400" b="1" dirty="0"/>
          </a:p>
        </p:txBody>
      </p:sp>
    </p:spTree>
    <p:extLst>
      <p:ext uri="{BB962C8B-B14F-4D97-AF65-F5344CB8AC3E}">
        <p14:creationId xmlns:p14="http://schemas.microsoft.com/office/powerpoint/2010/main" val="402857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M M M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6"/>
            <a:ext cx="28322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000"/>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2800"/>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5600" y="2912400"/>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12400"/>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2800"/>
            <a:ext cx="514054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22800"/>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22800"/>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112755" y="2912400"/>
            <a:ext cx="5159347"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2000"/>
                                        <p:tgtEl>
                                          <p:spTgt spid="32"/>
                                        </p:tgtEl>
                                      </p:cBhvr>
                                    </p:animEffect>
                                  </p:childTnLst>
                                </p:cTn>
                              </p:par>
                            </p:childTnLst>
                          </p:cTn>
                        </p:par>
                        <p:par>
                          <p:cTn id="24" fill="hold">
                            <p:stCondLst>
                              <p:cond delay="6000"/>
                            </p:stCondLst>
                            <p:childTnLst>
                              <p:par>
                                <p:cTn id="25" presetID="22" presetClass="entr" presetSubtype="8"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2000"/>
                                        <p:tgtEl>
                                          <p:spTgt spid="66"/>
                                        </p:tgtEl>
                                      </p:cBhvr>
                                    </p:animEffect>
                                  </p:childTnLst>
                                </p:cTn>
                              </p:par>
                            </p:childTnLst>
                          </p:cTn>
                        </p:par>
                        <p:par>
                          <p:cTn id="28" fill="hold">
                            <p:stCondLst>
                              <p:cond delay="8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000"/>
                                        <p:tgtEl>
                                          <p:spTgt spid="17"/>
                                        </p:tgtEl>
                                      </p:cBhvr>
                                    </p:animEffect>
                                  </p:childTnLst>
                                </p:cTn>
                              </p:par>
                            </p:childTnLst>
                          </p:cTn>
                        </p:par>
                        <p:par>
                          <p:cTn id="32" fill="hold">
                            <p:stCondLst>
                              <p:cond delay="10000"/>
                            </p:stCondLst>
                            <p:childTnLst>
                              <p:par>
                                <p:cTn id="33" presetID="22" presetClass="entr" presetSubtype="8"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2000"/>
                                        <p:tgtEl>
                                          <p:spTgt spid="24"/>
                                        </p:tgtEl>
                                      </p:cBhvr>
                                    </p:animEffect>
                                  </p:childTnLst>
                                </p:cTn>
                              </p:par>
                            </p:childTnLst>
                          </p:cTn>
                        </p:par>
                        <p:par>
                          <p:cTn id="36" fill="hold">
                            <p:stCondLst>
                              <p:cond delay="12000"/>
                            </p:stCondLst>
                            <p:childTnLst>
                              <p:par>
                                <p:cTn id="37" presetID="22" presetClass="entr" presetSubtype="1"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up)">
                                      <p:cBhvr>
                                        <p:cTn id="39" dur="1000"/>
                                        <p:tgtEl>
                                          <p:spTgt spid="46"/>
                                        </p:tgtEl>
                                      </p:cBhvr>
                                    </p:animEffect>
                                  </p:childTnLst>
                                </p:cTn>
                              </p:par>
                              <p:par>
                                <p:cTn id="40" presetID="22" presetClass="entr" presetSubtype="1"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1000"/>
                                        <p:tgtEl>
                                          <p:spTgt spid="28"/>
                                        </p:tgtEl>
                                      </p:cBhvr>
                                    </p:animEffect>
                                  </p:childTnLst>
                                </p:cTn>
                              </p:par>
                            </p:childTnLst>
                          </p:cTn>
                        </p:par>
                        <p:par>
                          <p:cTn id="43" fill="hold">
                            <p:stCondLst>
                              <p:cond delay="130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2000"/>
                                        <p:tgtEl>
                                          <p:spTgt spid="2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up)">
                                      <p:cBhvr>
                                        <p:cTn id="49" dur="20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2"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2000"/>
                                        <p:tgtEl>
                                          <p:spTgt spid="33"/>
                                        </p:tgtEl>
                                      </p:cBhvr>
                                    </p:animEffect>
                                  </p:childTnLst>
                                </p:cTn>
                              </p:par>
                              <p:par>
                                <p:cTn id="55" presetID="9" presetClass="emph" presetSubtype="0" grpId="1" nodeType="withEffect">
                                  <p:stCondLst>
                                    <p:cond delay="0"/>
                                  </p:stCondLst>
                                  <p:childTnLst>
                                    <p:set>
                                      <p:cBhvr rctx="PPT">
                                        <p:cTn id="56" dur="indefinite"/>
                                        <p:tgtEl>
                                          <p:spTgt spid="32"/>
                                        </p:tgtEl>
                                        <p:attrNameLst>
                                          <p:attrName>style.opacity</p:attrName>
                                        </p:attrNameLst>
                                      </p:cBhvr>
                                      <p:to>
                                        <p:strVal val="0.35"/>
                                      </p:to>
                                    </p:set>
                                    <p:animEffect filter="image" prLst="opacity: 0.35">
                                      <p:cBhvr rctx="IE">
                                        <p:cTn id="57" dur="indefinite"/>
                                        <p:tgtEl>
                                          <p:spTgt spid="32"/>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2000"/>
                                        <p:tgtEl>
                                          <p:spTgt spid="6"/>
                                        </p:tgtEl>
                                      </p:cBhvr>
                                    </p:animEffect>
                                  </p:childTnLst>
                                </p:cTn>
                              </p:par>
                              <p:par>
                                <p:cTn id="67" presetID="9" presetClass="emph" presetSubtype="0" grpId="3" nodeType="withEffect">
                                  <p:stCondLst>
                                    <p:cond delay="0"/>
                                  </p:stCondLst>
                                  <p:childTnLst>
                                    <p:set>
                                      <p:cBhvr rctx="PPT">
                                        <p:cTn id="68" dur="indefinite"/>
                                        <p:tgtEl>
                                          <p:spTgt spid="33"/>
                                        </p:tgtEl>
                                        <p:attrNameLst>
                                          <p:attrName>style.opacity</p:attrName>
                                        </p:attrNameLst>
                                      </p:cBhvr>
                                      <p:to>
                                        <p:strVal val="0.35"/>
                                      </p:to>
                                    </p:set>
                                    <p:animEffect filter="image" prLst="opacity: 0.35">
                                      <p:cBhvr rctx="IE">
                                        <p:cTn id="69" dur="indefinite"/>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wipe(left)">
                                      <p:cBhvr>
                                        <p:cTn id="74" dur="2000"/>
                                        <p:tgtEl>
                                          <p:spTgt spid="64"/>
                                        </p:tgtEl>
                                      </p:cBhvr>
                                    </p:animEffect>
                                  </p:childTnLst>
                                </p:cTn>
                              </p:par>
                              <p:par>
                                <p:cTn id="75" presetID="9" presetClass="emph" presetSubtype="0" grpId="1" nodeType="withEffect">
                                  <p:stCondLst>
                                    <p:cond delay="0"/>
                                  </p:stCondLst>
                                  <p:childTnLst>
                                    <p:set>
                                      <p:cBhvr rctx="PPT">
                                        <p:cTn id="76" dur="indefinite"/>
                                        <p:tgtEl>
                                          <p:spTgt spid="6"/>
                                        </p:tgtEl>
                                        <p:attrNameLst>
                                          <p:attrName>style.opacity</p:attrName>
                                        </p:attrNameLst>
                                      </p:cBhvr>
                                      <p:to>
                                        <p:strVal val="0.35"/>
                                      </p:to>
                                    </p:set>
                                    <p:animEffect filter="image" prLst="opacity: 0.35">
                                      <p:cBhvr rctx="IE">
                                        <p:cTn id="77"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12400"/>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12400"/>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2800"/>
            <a:ext cx="5143992" cy="461665"/>
          </a:xfrm>
          <a:prstGeom prst="rect">
            <a:avLst/>
          </a:prstGeom>
          <a:solidFill>
            <a:schemeClr val="accent4">
              <a:lumMod val="20000"/>
              <a:lumOff val="80000"/>
            </a:schemeClr>
          </a:solidFill>
        </p:spPr>
        <p:txBody>
          <a:bodyPr wrap="square">
            <a:spAutoFit/>
          </a:bodyPr>
          <a:lstStyle/>
          <a:p>
            <a:r>
              <a:rPr lang="en-GB" sz="2400" b="1" dirty="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chemeClr val="bg1">
                    <a:lumMod val="85000"/>
                  </a:schemeClr>
                </a:solidFill>
                <a:latin typeface="Courier New" panose="02070309020205020404" pitchFamily="49" charset="0"/>
                <a:cs typeface="Courier New" panose="02070309020205020404" pitchFamily="49" charset="0"/>
              </a:rPr>
              <a:t> </a:t>
            </a:r>
            <a:r>
              <a:rPr lang="en-GB" sz="2400" b="1" dirty="0" smtClean="0">
                <a:solidFill>
                  <a:schemeClr val="bg1">
                    <a:lumMod val="85000"/>
                  </a:schemeClr>
                </a:solidFill>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22800"/>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22800"/>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17748</TotalTime>
  <Words>4658</Words>
  <Application>Microsoft Office PowerPoint</Application>
  <PresentationFormat>Custom</PresentationFormat>
  <Paragraphs>564</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745</cp:revision>
  <dcterms:created xsi:type="dcterms:W3CDTF">2017-11-18T14:47:33Z</dcterms:created>
  <dcterms:modified xsi:type="dcterms:W3CDTF">2018-02-11T05:50:55Z</dcterms:modified>
</cp:coreProperties>
</file>