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89" r:id="rId17"/>
    <p:sldId id="272" r:id="rId18"/>
    <p:sldId id="273" r:id="rId19"/>
    <p:sldId id="274" r:id="rId20"/>
    <p:sldId id="288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90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829" autoAdjust="0"/>
  </p:normalViewPr>
  <p:slideViewPr>
    <p:cSldViewPr showGuides="1">
      <p:cViewPr varScale="1">
        <p:scale>
          <a:sx n="96" d="100"/>
          <a:sy n="96" d="100"/>
        </p:scale>
        <p:origin x="-196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1775CDF-202D-43BF-9B4C-C6EE8F7590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09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7089CB1E-9622-42CF-9649-5F3D1D00BD45}" type="datetimeFigureOut">
              <a:rPr lang="en-GB"/>
              <a:pPr>
                <a:defRPr/>
              </a:pPr>
              <a:t>21/07/2016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B27EA5C1-2134-4979-B8F3-83CFE6127C9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268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GB" altLang="en-US" smtClean="0"/>
              <a:t>-Programme will assume that the two protein seq. given = homologous</a:t>
            </a:r>
          </a:p>
          <a:p>
            <a:pPr>
              <a:spcBef>
                <a:spcPct val="0"/>
              </a:spcBef>
            </a:pPr>
            <a:r>
              <a:rPr lang="en-GB" altLang="en-US" smtClean="0"/>
              <a:t>Even though they may not</a:t>
            </a:r>
          </a:p>
          <a:p>
            <a:pPr>
              <a:spcBef>
                <a:spcPct val="0"/>
              </a:spcBef>
            </a:pPr>
            <a:r>
              <a:rPr lang="en-GB" altLang="en-US" smtClean="0"/>
              <a:t>So if we give two diff prot. Seq from two diff sp.. = will still align= even though they shd not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94C1BE3E-B58F-4DA4-91CB-54B42EBE43CA}" type="slidenum">
              <a:rPr lang="en-GB" altLang="en-US" sz="1200"/>
              <a:pPr eaLnBrk="1" hangingPunct="1"/>
              <a:t>1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GB" altLang="en-US" dirty="0" smtClean="0"/>
              <a:t>-Seek for acceptance of same (matching) aa</a:t>
            </a:r>
          </a:p>
          <a:p>
            <a:pPr>
              <a:spcBef>
                <a:spcPct val="0"/>
              </a:spcBef>
            </a:pPr>
            <a:r>
              <a:rPr lang="en-GB" altLang="en-US" dirty="0" smtClean="0"/>
              <a:t>-Sometime aa changes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17EAC2AD-F71E-44A3-A30D-13AB786A9BC9}" type="slidenum">
              <a:rPr lang="en-GB" altLang="en-US" sz="1200"/>
              <a:pPr eaLnBrk="1" hangingPunct="1"/>
              <a:t>9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GB" altLang="en-US" smtClean="0"/>
              <a:t>PAM number : lowest (~1).. Max (50%</a:t>
            </a:r>
          </a:p>
          <a:p>
            <a:pPr>
              <a:spcBef>
                <a:spcPct val="0"/>
              </a:spcBef>
            </a:pPr>
            <a:r>
              <a:rPr lang="en-GB" altLang="en-US" smtClean="0"/>
              <a:t>)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A69785B5-4FF8-4905-864B-84E50355440B}" type="slidenum">
              <a:rPr lang="en-GB" altLang="en-US" sz="1200"/>
              <a:pPr eaLnBrk="1" hangingPunct="1"/>
              <a:t>15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GB" altLang="en-US" smtClean="0"/>
              <a:t>-Default at 62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D0F5B6EA-E197-4633-82C2-82F64C17510B}" type="slidenum">
              <a:rPr lang="en-GB" altLang="en-US" sz="1200"/>
              <a:pPr eaLnBrk="1" hangingPunct="1"/>
              <a:t>20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GB" altLang="en-US" smtClean="0"/>
              <a:t>-If we have a DNA seq. – translate it into protein first (if possible) before aligning it!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EC552A3B-E11A-40B3-829D-88F6C9D2FA01}" type="slidenum">
              <a:rPr lang="en-GB" altLang="en-US" sz="1200"/>
              <a:pPr eaLnBrk="1" hangingPunct="1"/>
              <a:t>21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GB" altLang="en-US" smtClean="0"/>
              <a:t>-Before , not matched because both not aligned… need to SHIFT.. </a:t>
            </a:r>
          </a:p>
          <a:p>
            <a:pPr>
              <a:spcBef>
                <a:spcPct val="0"/>
              </a:spcBef>
            </a:pPr>
            <a:r>
              <a:rPr lang="en-GB" altLang="en-US" smtClean="0"/>
              <a:t>Can add indel (insertion or deletion) but it may +/- for the total scroe!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5E727E81-8F79-49E9-92A4-7E58FFEEE540}" type="slidenum">
              <a:rPr lang="en-GB" altLang="en-US" sz="1200"/>
              <a:pPr eaLnBrk="1" hangingPunct="1"/>
              <a:t>29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GB" altLang="en-US" smtClean="0"/>
              <a:t>EMBOSS – more stringent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9D437BF9-3026-4C0D-B143-3306BF2F654A}" type="slidenum">
              <a:rPr lang="en-GB" altLang="en-US" sz="1200"/>
              <a:pPr eaLnBrk="1" hangingPunct="1"/>
              <a:t>32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GB" altLang="en-US" smtClean="0"/>
              <a:t>EMBOSS – more rigourous..</a:t>
            </a:r>
          </a:p>
          <a:p>
            <a:pPr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3C91C01C-992F-4BCC-96D8-4B38E7DF8105}" type="slidenum">
              <a:rPr lang="en-GB" altLang="en-US" sz="1200"/>
              <a:pPr eaLnBrk="1" hangingPunct="1"/>
              <a:t>33</a:t>
            </a:fld>
            <a:endParaRPr lang="en-GB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7DE35-2058-4388-8E92-923ED751C3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22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9FCFC2-8DE2-43EB-A4C3-489545ADDF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77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9BA746-7E8C-430E-AC64-C6D058E92E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63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E8989-5CD2-44FF-BDA8-BE52538826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53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7CB790-6C20-4537-833C-3FA30DEFDF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0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53E5F8-6926-4590-930B-ABC8AEF072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18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FC0A71-152D-4C51-970E-5DD82B768C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5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231705-EB64-43AC-B077-A3C4B7FF18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39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495D5F-5FB4-4A3B-9A05-C1D85AB722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6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BBB6B0-82FE-434A-A2BD-A865887033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66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4A3FB-5351-476C-A929-565DD20C26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6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E4FD5AD-92B2-45C2-A4C4-0148BD63F1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43400" y="4191000"/>
            <a:ext cx="4279900" cy="2286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sz="900" b="1">
                <a:solidFill>
                  <a:srgbClr val="000066"/>
                </a:solidFill>
                <a:latin typeface="Courier New" pitchFamily="49" charset="0"/>
              </a:rPr>
              <a:t>SQRGGKTVGYWSTDGYDFNDSKALRNGKFVGLALDEDNQSDLTDDRIKSWVAQLKSEFGL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4343400" y="6096000"/>
            <a:ext cx="4279900" cy="2286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sz="900" b="1">
                <a:solidFill>
                  <a:srgbClr val="000066"/>
                </a:solidFill>
                <a:latin typeface="Courier New" pitchFamily="49" charset="0"/>
              </a:rPr>
              <a:t>KDRGAKIVGSWSTDGYEFESSEAVVDGKFVGLALDLDNQSGKTDERVAAWLAQIAPEFGL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-12700" y="5143500"/>
            <a:ext cx="4279900" cy="2286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sz="900" b="1">
                <a:solidFill>
                  <a:srgbClr val="990000"/>
                </a:solidFill>
                <a:latin typeface="Courier New" pitchFamily="49" charset="0"/>
              </a:rPr>
              <a:t>AKQGAKPVGFSNPDDYDYEESKSVRDGKFLGLPLDMVNDQIPMEKRVAGWVEAVVSETGV</a:t>
            </a:r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>
            <a:off x="5562600" y="4343400"/>
            <a:ext cx="0" cy="1828800"/>
          </a:xfrm>
          <a:prstGeom prst="line">
            <a:avLst/>
          </a:prstGeom>
          <a:noFill/>
          <a:ln w="19050">
            <a:solidFill>
              <a:srgbClr val="990000"/>
            </a:solidFill>
            <a:round/>
            <a:headEnd type="stealth" w="sm" len="med"/>
            <a:tailEnd type="stealth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>
            <a:off x="6096000" y="4343400"/>
            <a:ext cx="0" cy="1828800"/>
          </a:xfrm>
          <a:prstGeom prst="line">
            <a:avLst/>
          </a:prstGeom>
          <a:noFill/>
          <a:ln w="19050">
            <a:solidFill>
              <a:srgbClr val="990000"/>
            </a:solidFill>
            <a:round/>
            <a:headEnd type="stealth" w="sm" len="med"/>
            <a:tailEnd type="stealth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9" name="Line 7"/>
          <p:cNvSpPr>
            <a:spLocks noChangeShapeType="1"/>
          </p:cNvSpPr>
          <p:nvPr/>
        </p:nvSpPr>
        <p:spPr bwMode="auto">
          <a:xfrm>
            <a:off x="6858000" y="4343400"/>
            <a:ext cx="0" cy="1828800"/>
          </a:xfrm>
          <a:prstGeom prst="line">
            <a:avLst/>
          </a:prstGeom>
          <a:noFill/>
          <a:ln w="19050">
            <a:solidFill>
              <a:srgbClr val="990000"/>
            </a:solidFill>
            <a:round/>
            <a:headEnd type="stealth" w="sm" len="med"/>
            <a:tailEnd type="stealth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7467600" y="4343400"/>
            <a:ext cx="0" cy="1828800"/>
          </a:xfrm>
          <a:prstGeom prst="line">
            <a:avLst/>
          </a:prstGeom>
          <a:noFill/>
          <a:ln w="19050">
            <a:solidFill>
              <a:srgbClr val="990000"/>
            </a:solidFill>
            <a:round/>
            <a:headEnd type="stealth" w="sm" len="med"/>
            <a:tailEnd type="stealth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3081" name="Group 9"/>
          <p:cNvGrpSpPr>
            <a:grpSpLocks/>
          </p:cNvGrpSpPr>
          <p:nvPr/>
        </p:nvGrpSpPr>
        <p:grpSpPr bwMode="auto">
          <a:xfrm>
            <a:off x="1676400" y="3276600"/>
            <a:ext cx="3886200" cy="1905000"/>
            <a:chOff x="1200" y="528"/>
            <a:chExt cx="2448" cy="1200"/>
          </a:xfrm>
        </p:grpSpPr>
        <p:sp>
          <p:nvSpPr>
            <p:cNvPr id="2" name="Line 10"/>
            <p:cNvSpPr>
              <a:spLocks noChangeShapeType="1"/>
            </p:cNvSpPr>
            <p:nvPr/>
          </p:nvSpPr>
          <p:spPr bwMode="auto">
            <a:xfrm flipV="1">
              <a:off x="3648" y="528"/>
              <a:ext cx="0" cy="576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98" name="Line 11"/>
            <p:cNvSpPr>
              <a:spLocks noChangeShapeType="1"/>
            </p:cNvSpPr>
            <p:nvPr/>
          </p:nvSpPr>
          <p:spPr bwMode="auto">
            <a:xfrm flipH="1">
              <a:off x="1200" y="528"/>
              <a:ext cx="2448" cy="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99" name="Line 12"/>
            <p:cNvSpPr>
              <a:spLocks noChangeShapeType="1"/>
            </p:cNvSpPr>
            <p:nvPr/>
          </p:nvSpPr>
          <p:spPr bwMode="auto">
            <a:xfrm>
              <a:off x="1200" y="528"/>
              <a:ext cx="0" cy="120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085" name="Line 13"/>
          <p:cNvSpPr>
            <a:spLocks noChangeShapeType="1"/>
          </p:cNvSpPr>
          <p:nvPr/>
        </p:nvSpPr>
        <p:spPr bwMode="auto">
          <a:xfrm flipV="1">
            <a:off x="4191000" y="4419600"/>
            <a:ext cx="762000" cy="762000"/>
          </a:xfrm>
          <a:prstGeom prst="line">
            <a:avLst/>
          </a:prstGeom>
          <a:noFill/>
          <a:ln w="38100" cap="rnd">
            <a:solidFill>
              <a:srgbClr val="FF99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4191000" y="5334000"/>
            <a:ext cx="762000" cy="762000"/>
          </a:xfrm>
          <a:prstGeom prst="line">
            <a:avLst/>
          </a:prstGeom>
          <a:noFill/>
          <a:ln w="38100" cap="rnd">
            <a:solidFill>
              <a:srgbClr val="FF99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3087" name="Group 15"/>
          <p:cNvGrpSpPr>
            <a:grpSpLocks/>
          </p:cNvGrpSpPr>
          <p:nvPr/>
        </p:nvGrpSpPr>
        <p:grpSpPr bwMode="auto">
          <a:xfrm>
            <a:off x="7772400" y="4648200"/>
            <a:ext cx="914400" cy="1295400"/>
            <a:chOff x="5136" y="2256"/>
            <a:chExt cx="576" cy="816"/>
          </a:xfrm>
        </p:grpSpPr>
        <p:sp>
          <p:nvSpPr>
            <p:cNvPr id="3" name="Oval 16"/>
            <p:cNvSpPr>
              <a:spLocks noChangeArrowheads="1"/>
            </p:cNvSpPr>
            <p:nvPr/>
          </p:nvSpPr>
          <p:spPr bwMode="auto">
            <a:xfrm>
              <a:off x="5136" y="2256"/>
              <a:ext cx="576" cy="816"/>
            </a:xfrm>
            <a:prstGeom prst="ellipse">
              <a:avLst/>
            </a:prstGeom>
            <a:solidFill>
              <a:srgbClr val="CCFFCC"/>
            </a:solidFill>
            <a:ln w="12700">
              <a:solidFill>
                <a:srgbClr val="008000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4" name="Text Box 17"/>
            <p:cNvSpPr txBox="1">
              <a:spLocks noChangeArrowheads="1"/>
            </p:cNvSpPr>
            <p:nvPr/>
          </p:nvSpPr>
          <p:spPr bwMode="auto">
            <a:xfrm>
              <a:off x="5184" y="2307"/>
              <a:ext cx="497" cy="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r>
                <a:rPr lang="en-GB" altLang="en-US" sz="6600">
                  <a:solidFill>
                    <a:srgbClr val="990000"/>
                  </a:solidFill>
                </a:rPr>
                <a:t>N</a:t>
              </a:r>
              <a:endParaRPr lang="en-US" altLang="en-US" sz="6600">
                <a:solidFill>
                  <a:srgbClr val="990000"/>
                </a:solidFill>
              </a:endParaRPr>
            </a:p>
          </p:txBody>
        </p:sp>
      </p:grpSp>
      <p:sp>
        <p:nvSpPr>
          <p:cNvPr id="5" name="Text Box 18"/>
          <p:cNvSpPr txBox="1">
            <a:spLocks noChangeArrowheads="1"/>
          </p:cNvSpPr>
          <p:nvPr/>
        </p:nvSpPr>
        <p:spPr bwMode="auto">
          <a:xfrm>
            <a:off x="1524000" y="0"/>
            <a:ext cx="6064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GB" altLang="en-US" sz="3600" b="1" u="sng">
                <a:solidFill>
                  <a:srgbClr val="990000"/>
                </a:solidFill>
              </a:rPr>
              <a:t>Comparing pairs of sequences</a:t>
            </a:r>
            <a:endParaRPr lang="en-US" altLang="en-US" sz="3600" b="1" u="sng">
              <a:solidFill>
                <a:srgbClr val="990000"/>
              </a:solidFill>
            </a:endParaRPr>
          </a:p>
        </p:txBody>
      </p:sp>
      <p:sp>
        <p:nvSpPr>
          <p:cNvPr id="3091" name="Text Box 19"/>
          <p:cNvSpPr txBox="1">
            <a:spLocks noChangeArrowheads="1"/>
          </p:cNvSpPr>
          <p:nvPr/>
        </p:nvSpPr>
        <p:spPr bwMode="auto">
          <a:xfrm>
            <a:off x="76200" y="650875"/>
            <a:ext cx="1655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GB" altLang="en-US" b="1" u="sng">
                <a:solidFill>
                  <a:srgbClr val="990000"/>
                </a:solidFill>
              </a:rPr>
              <a:t>Objectives:</a:t>
            </a:r>
            <a:endParaRPr lang="en-US" altLang="en-US" b="1" u="sng">
              <a:solidFill>
                <a:srgbClr val="990000"/>
              </a:solidFill>
            </a:endParaRPr>
          </a:p>
        </p:txBody>
      </p:sp>
      <p:sp>
        <p:nvSpPr>
          <p:cNvPr id="3092" name="Text Box 20"/>
          <p:cNvSpPr txBox="1">
            <a:spLocks noChangeArrowheads="1"/>
          </p:cNvSpPr>
          <p:nvPr/>
        </p:nvSpPr>
        <p:spPr bwMode="auto">
          <a:xfrm>
            <a:off x="1828800" y="658813"/>
            <a:ext cx="5908675" cy="39687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GB" altLang="en-US" sz="2000">
                <a:solidFill>
                  <a:srgbClr val="990000"/>
                </a:solidFill>
              </a:rPr>
              <a:t>To align two sequences in a biologically logical fashion.</a:t>
            </a:r>
            <a:endParaRPr lang="en-US" altLang="en-US" sz="2000">
              <a:solidFill>
                <a:srgbClr val="990000"/>
              </a:solidFill>
            </a:endParaRPr>
          </a:p>
        </p:txBody>
      </p:sp>
      <p:sp>
        <p:nvSpPr>
          <p:cNvPr id="3093" name="Text Box 21"/>
          <p:cNvSpPr txBox="1">
            <a:spLocks noChangeArrowheads="1"/>
          </p:cNvSpPr>
          <p:nvPr/>
        </p:nvSpPr>
        <p:spPr bwMode="auto">
          <a:xfrm>
            <a:off x="1828800" y="1050925"/>
            <a:ext cx="6632575" cy="39687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GB" altLang="en-US" sz="2000">
                <a:solidFill>
                  <a:srgbClr val="990000"/>
                </a:solidFill>
              </a:rPr>
              <a:t>To generate a score representing the “quality” of the alignment.</a:t>
            </a:r>
            <a:endParaRPr lang="en-US" altLang="en-US" sz="2000">
              <a:solidFill>
                <a:srgbClr val="990000"/>
              </a:solidFill>
            </a:endParaRPr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76200" y="1981200"/>
            <a:ext cx="184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GB" altLang="en-US" b="1" u="sng">
                <a:solidFill>
                  <a:srgbClr val="990000"/>
                </a:solidFill>
              </a:rPr>
              <a:t>Assumption:</a:t>
            </a:r>
            <a:endParaRPr lang="en-US" altLang="en-US" b="1" u="sng">
              <a:solidFill>
                <a:srgbClr val="990000"/>
              </a:solidFill>
            </a:endParaRPr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828800" y="1965325"/>
            <a:ext cx="4903788" cy="39687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GB" altLang="en-US" sz="2000">
                <a:solidFill>
                  <a:srgbClr val="990000"/>
                </a:solidFill>
              </a:rPr>
              <a:t>The proteins being compared are homologous.</a:t>
            </a:r>
            <a:endParaRPr lang="en-US" altLang="en-US" sz="2000">
              <a:solidFill>
                <a:srgbClr val="990000"/>
              </a:solidFill>
            </a:endParaRPr>
          </a:p>
        </p:txBody>
      </p:sp>
      <p:sp>
        <p:nvSpPr>
          <p:cNvPr id="3096" name="Text Box 24"/>
          <p:cNvSpPr txBox="1">
            <a:spLocks noChangeArrowheads="1"/>
          </p:cNvSpPr>
          <p:nvPr/>
        </p:nvSpPr>
        <p:spPr bwMode="auto">
          <a:xfrm>
            <a:off x="1900238" y="2286000"/>
            <a:ext cx="6999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GB" altLang="en-US" sz="1600">
                <a:solidFill>
                  <a:srgbClr val="990000"/>
                </a:solidFill>
              </a:rPr>
              <a:t>{so differences between the proteins are exclusively due to evolutionary processes}</a:t>
            </a:r>
            <a:endParaRPr lang="en-US" altLang="en-US" sz="1600">
              <a:solidFill>
                <a:srgbClr val="990000"/>
              </a:solidFill>
            </a:endParaRPr>
          </a:p>
        </p:txBody>
      </p:sp>
      <p:sp>
        <p:nvSpPr>
          <p:cNvPr id="3097" name="Text Box 25"/>
          <p:cNvSpPr txBox="1">
            <a:spLocks noChangeArrowheads="1"/>
          </p:cNvSpPr>
          <p:nvPr/>
        </p:nvSpPr>
        <p:spPr bwMode="auto">
          <a:xfrm>
            <a:off x="3622675" y="1416050"/>
            <a:ext cx="4759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GB" altLang="en-US" sz="1600">
                <a:solidFill>
                  <a:srgbClr val="990000"/>
                </a:solidFill>
              </a:rPr>
              <a:t>{Sadly, the computed score has little absolute meaning}</a:t>
            </a:r>
            <a:endParaRPr lang="en-US" altLang="en-US" sz="1600">
              <a:solidFill>
                <a:srgbClr val="990000"/>
              </a:solidFill>
            </a:endParaRPr>
          </a:p>
        </p:txBody>
      </p:sp>
      <p:sp>
        <p:nvSpPr>
          <p:cNvPr id="6" name="AutoShape 2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381000" cy="381000"/>
          </a:xfrm>
          <a:prstGeom prst="actionButtonBackPrevious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7" name="AutoShape 2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381000" y="0"/>
            <a:ext cx="381000" cy="384175"/>
          </a:xfrm>
          <a:prstGeom prst="actionButtonForwardNext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nimBg="1" autoUpdateAnimBg="0"/>
      <p:bldP spid="3075" grpId="0" animBg="1" autoUpdateAnimBg="0"/>
      <p:bldP spid="3076" grpId="0" animBg="1" autoUpdateAnimBg="0"/>
      <p:bldP spid="3077" grpId="0" animBg="1"/>
      <p:bldP spid="3078" grpId="0" animBg="1"/>
      <p:bldP spid="3079" grpId="0" animBg="1"/>
      <p:bldP spid="3080" grpId="0" animBg="1"/>
      <p:bldP spid="3085" grpId="0" animBg="1"/>
      <p:bldP spid="3086" grpId="0" animBg="1"/>
      <p:bldP spid="3091" grpId="0" autoUpdateAnimBg="0"/>
      <p:bldP spid="3092" grpId="0" animBg="1" autoUpdateAnimBg="0"/>
      <p:bldP spid="3093" grpId="0" animBg="1" autoUpdateAnimBg="0"/>
      <p:bldP spid="3094" grpId="0" autoUpdateAnimBg="0"/>
      <p:bldP spid="3095" grpId="0" animBg="1" autoUpdateAnimBg="0"/>
      <p:bldP spid="3096" grpId="0" autoUpdateAnimBg="0"/>
      <p:bldP spid="3097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685800" y="3244850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solidFill>
                  <a:srgbClr val="FF0000"/>
                </a:solidFill>
                <a:latin typeface="Courier New" pitchFamily="49" charset="0"/>
              </a:rPr>
              <a:t>F</a:t>
            </a:r>
            <a:endParaRPr lang="en-US" altLang="en-US" sz="2000" b="1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5211763" y="838200"/>
            <a:ext cx="346075" cy="406400"/>
          </a:xfrm>
          <a:prstGeom prst="rect">
            <a:avLst/>
          </a:prstGeom>
          <a:solidFill>
            <a:srgbClr val="00CCFF"/>
          </a:solidFill>
          <a:ln w="9525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solidFill>
                  <a:srgbClr val="663300"/>
                </a:solidFill>
                <a:latin typeface="Courier New" pitchFamily="49" charset="0"/>
              </a:rPr>
              <a:t>F</a:t>
            </a:r>
            <a:endParaRPr lang="en-US" altLang="en-US" sz="2000" b="1">
              <a:solidFill>
                <a:srgbClr val="663300"/>
              </a:solidFill>
              <a:latin typeface="Courier New" pitchFamily="49" charset="0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5211763" y="2587625"/>
            <a:ext cx="346075" cy="406400"/>
          </a:xfrm>
          <a:prstGeom prst="rect">
            <a:avLst/>
          </a:prstGeom>
          <a:solidFill>
            <a:srgbClr val="00CCFF"/>
          </a:solidFill>
          <a:ln w="9525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solidFill>
                  <a:srgbClr val="663300"/>
                </a:solidFill>
                <a:latin typeface="Courier New" pitchFamily="49" charset="0"/>
              </a:rPr>
              <a:t>F</a:t>
            </a:r>
            <a:endParaRPr lang="en-US" altLang="en-US" sz="2000" b="1">
              <a:solidFill>
                <a:srgbClr val="663300"/>
              </a:solidFill>
              <a:latin typeface="Courier New" pitchFamily="49" charset="0"/>
            </a:endParaRP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5211763" y="4625975"/>
            <a:ext cx="346075" cy="406400"/>
          </a:xfrm>
          <a:prstGeom prst="rect">
            <a:avLst/>
          </a:prstGeom>
          <a:solidFill>
            <a:srgbClr val="00CCFF"/>
          </a:solidFill>
          <a:ln w="9525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solidFill>
                  <a:srgbClr val="663300"/>
                </a:solidFill>
                <a:latin typeface="Courier New" pitchFamily="49" charset="0"/>
              </a:rPr>
              <a:t>F</a:t>
            </a:r>
            <a:endParaRPr lang="en-US" altLang="en-US" sz="2000" b="1">
              <a:solidFill>
                <a:srgbClr val="663300"/>
              </a:solidFill>
              <a:latin typeface="Courier New" pitchFamily="49" charset="0"/>
            </a:endParaRP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5211763" y="2878138"/>
            <a:ext cx="346075" cy="406400"/>
          </a:xfrm>
          <a:prstGeom prst="rect">
            <a:avLst/>
          </a:prstGeom>
          <a:solidFill>
            <a:srgbClr val="00CCFF"/>
          </a:solidFill>
          <a:ln w="9525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solidFill>
                  <a:srgbClr val="663300"/>
                </a:solidFill>
                <a:latin typeface="Courier New" pitchFamily="49" charset="0"/>
              </a:rPr>
              <a:t>F</a:t>
            </a:r>
            <a:endParaRPr lang="en-US" altLang="en-US" sz="2000" b="1">
              <a:solidFill>
                <a:srgbClr val="663300"/>
              </a:solidFill>
              <a:latin typeface="Courier New" pitchFamily="49" charset="0"/>
            </a:endParaRP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5211763" y="1130300"/>
            <a:ext cx="346075" cy="406400"/>
          </a:xfrm>
          <a:prstGeom prst="rect">
            <a:avLst/>
          </a:prstGeom>
          <a:solidFill>
            <a:srgbClr val="00CCFF"/>
          </a:solidFill>
          <a:ln w="9525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solidFill>
                  <a:srgbClr val="663300"/>
                </a:solidFill>
                <a:latin typeface="Courier New" pitchFamily="49" charset="0"/>
              </a:rPr>
              <a:t>F</a:t>
            </a:r>
            <a:endParaRPr lang="en-US" altLang="en-US" sz="2000" b="1">
              <a:solidFill>
                <a:srgbClr val="663300"/>
              </a:solidFill>
              <a:latin typeface="Courier New" pitchFamily="49" charset="0"/>
            </a:endParaRP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5211763" y="1712913"/>
            <a:ext cx="346075" cy="406400"/>
          </a:xfrm>
          <a:prstGeom prst="rect">
            <a:avLst/>
          </a:prstGeom>
          <a:solidFill>
            <a:srgbClr val="00CCFF"/>
          </a:solidFill>
          <a:ln w="9525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solidFill>
                  <a:srgbClr val="663300"/>
                </a:solidFill>
                <a:latin typeface="Courier New" pitchFamily="49" charset="0"/>
              </a:rPr>
              <a:t>F</a:t>
            </a:r>
            <a:endParaRPr lang="en-US" altLang="en-US" sz="2000" b="1">
              <a:solidFill>
                <a:srgbClr val="663300"/>
              </a:solidFill>
              <a:latin typeface="Courier New" pitchFamily="49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211763" y="4918075"/>
            <a:ext cx="346075" cy="406400"/>
          </a:xfrm>
          <a:prstGeom prst="rect">
            <a:avLst/>
          </a:prstGeom>
          <a:solidFill>
            <a:srgbClr val="00CCFF"/>
          </a:solidFill>
          <a:ln w="9525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solidFill>
                  <a:srgbClr val="663300"/>
                </a:solidFill>
                <a:latin typeface="Courier New" pitchFamily="49" charset="0"/>
              </a:rPr>
              <a:t>F</a:t>
            </a:r>
            <a:endParaRPr lang="en-US" altLang="en-US" sz="2000" b="1">
              <a:solidFill>
                <a:srgbClr val="663300"/>
              </a:solidFill>
              <a:latin typeface="Courier New" pitchFamily="49" charset="0"/>
            </a:endParaRP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5211763" y="5500688"/>
            <a:ext cx="346075" cy="406400"/>
          </a:xfrm>
          <a:prstGeom prst="rect">
            <a:avLst/>
          </a:prstGeom>
          <a:solidFill>
            <a:srgbClr val="00CCFF"/>
          </a:solidFill>
          <a:ln w="9525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solidFill>
                  <a:srgbClr val="663300"/>
                </a:solidFill>
                <a:latin typeface="Courier New" pitchFamily="49" charset="0"/>
              </a:rPr>
              <a:t>F</a:t>
            </a:r>
            <a:endParaRPr lang="en-US" altLang="en-US" sz="2000" b="1">
              <a:solidFill>
                <a:srgbClr val="663300"/>
              </a:solidFill>
              <a:latin typeface="Courier New" pitchFamily="49" charset="0"/>
            </a:endParaRP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5211763" y="2005013"/>
            <a:ext cx="346075" cy="406400"/>
          </a:xfrm>
          <a:prstGeom prst="rect">
            <a:avLst/>
          </a:prstGeom>
          <a:solidFill>
            <a:srgbClr val="00CCFF"/>
          </a:solidFill>
          <a:ln w="9525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solidFill>
                  <a:srgbClr val="663300"/>
                </a:solidFill>
                <a:latin typeface="Courier New" pitchFamily="49" charset="0"/>
              </a:rPr>
              <a:t>F</a:t>
            </a:r>
            <a:endParaRPr lang="en-US" altLang="en-US" sz="2000" b="1">
              <a:solidFill>
                <a:srgbClr val="663300"/>
              </a:solidFill>
              <a:latin typeface="Courier New" pitchFamily="49" charset="0"/>
            </a:endParaRPr>
          </a:p>
        </p:txBody>
      </p:sp>
      <p:grpSp>
        <p:nvGrpSpPr>
          <p:cNvPr id="12300" name="Group 12"/>
          <p:cNvGrpSpPr>
            <a:grpSpLocks/>
          </p:cNvGrpSpPr>
          <p:nvPr/>
        </p:nvGrpSpPr>
        <p:grpSpPr bwMode="auto">
          <a:xfrm>
            <a:off x="838200" y="228600"/>
            <a:ext cx="4572000" cy="3048000"/>
            <a:chOff x="528" y="144"/>
            <a:chExt cx="2880" cy="1920"/>
          </a:xfrm>
        </p:grpSpPr>
        <p:sp>
          <p:nvSpPr>
            <p:cNvPr id="12395" name="Line 13"/>
            <p:cNvSpPr>
              <a:spLocks noChangeShapeType="1"/>
            </p:cNvSpPr>
            <p:nvPr/>
          </p:nvSpPr>
          <p:spPr bwMode="auto">
            <a:xfrm flipV="1">
              <a:off x="528" y="144"/>
              <a:ext cx="0" cy="1920"/>
            </a:xfrm>
            <a:prstGeom prst="line">
              <a:avLst/>
            </a:prstGeom>
            <a:noFill/>
            <a:ln w="41275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" name="Line 14"/>
            <p:cNvSpPr>
              <a:spLocks noChangeShapeType="1"/>
            </p:cNvSpPr>
            <p:nvPr/>
          </p:nvSpPr>
          <p:spPr bwMode="auto">
            <a:xfrm flipH="1" flipV="1">
              <a:off x="528" y="144"/>
              <a:ext cx="2880" cy="0"/>
            </a:xfrm>
            <a:prstGeom prst="line">
              <a:avLst/>
            </a:prstGeom>
            <a:noFill/>
            <a:ln w="41275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" name="Line 15"/>
            <p:cNvSpPr>
              <a:spLocks noChangeShapeType="1"/>
            </p:cNvSpPr>
            <p:nvPr/>
          </p:nvSpPr>
          <p:spPr bwMode="auto">
            <a:xfrm>
              <a:off x="3408" y="192"/>
              <a:ext cx="0" cy="288"/>
            </a:xfrm>
            <a:prstGeom prst="line">
              <a:avLst/>
            </a:prstGeom>
            <a:noFill/>
            <a:ln w="41275" cap="rnd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5211763" y="5208588"/>
            <a:ext cx="346075" cy="406400"/>
          </a:xfrm>
          <a:prstGeom prst="rect">
            <a:avLst/>
          </a:prstGeom>
          <a:solidFill>
            <a:srgbClr val="0000FF"/>
          </a:solidFill>
          <a:ln w="9525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solidFill>
                  <a:schemeClr val="tx2"/>
                </a:solidFill>
                <a:latin typeface="Courier New" pitchFamily="49" charset="0"/>
              </a:rPr>
              <a:t>Y</a:t>
            </a:r>
            <a:endParaRPr lang="en-US" altLang="en-US" sz="2000" b="1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5211763" y="4335463"/>
            <a:ext cx="346075" cy="406400"/>
          </a:xfrm>
          <a:prstGeom prst="rect">
            <a:avLst/>
          </a:prstGeom>
          <a:solidFill>
            <a:srgbClr val="0000FF"/>
          </a:solidFill>
          <a:ln w="9525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solidFill>
                  <a:schemeClr val="tx2"/>
                </a:solidFill>
                <a:latin typeface="Courier New" pitchFamily="49" charset="0"/>
              </a:rPr>
              <a:t>Y</a:t>
            </a:r>
            <a:endParaRPr lang="en-US" altLang="en-US" sz="2000" b="1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12306" name="Text Box 18"/>
          <p:cNvSpPr txBox="1">
            <a:spLocks noChangeArrowheads="1"/>
          </p:cNvSpPr>
          <p:nvPr/>
        </p:nvSpPr>
        <p:spPr bwMode="auto">
          <a:xfrm>
            <a:off x="5211763" y="3170238"/>
            <a:ext cx="346075" cy="406400"/>
          </a:xfrm>
          <a:prstGeom prst="rect">
            <a:avLst/>
          </a:prstGeom>
          <a:solidFill>
            <a:srgbClr val="0000FF"/>
          </a:solidFill>
          <a:ln w="9525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solidFill>
                  <a:schemeClr val="tx2"/>
                </a:solidFill>
                <a:latin typeface="Courier New" pitchFamily="49" charset="0"/>
              </a:rPr>
              <a:t>Y</a:t>
            </a:r>
            <a:endParaRPr lang="en-US" altLang="en-US" sz="2000" b="1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12307" name="Text Box 19"/>
          <p:cNvSpPr txBox="1">
            <a:spLocks noChangeArrowheads="1"/>
          </p:cNvSpPr>
          <p:nvPr/>
        </p:nvSpPr>
        <p:spPr bwMode="auto">
          <a:xfrm>
            <a:off x="5211763" y="2295525"/>
            <a:ext cx="346075" cy="406400"/>
          </a:xfrm>
          <a:prstGeom prst="rect">
            <a:avLst/>
          </a:prstGeom>
          <a:solidFill>
            <a:srgbClr val="0000FF"/>
          </a:solidFill>
          <a:ln w="9525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solidFill>
                  <a:schemeClr val="tx2"/>
                </a:solidFill>
                <a:latin typeface="Courier New" pitchFamily="49" charset="0"/>
              </a:rPr>
              <a:t>Y</a:t>
            </a:r>
            <a:endParaRPr lang="en-US" altLang="en-US" sz="2000" b="1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12308" name="Text Box 20"/>
          <p:cNvSpPr txBox="1">
            <a:spLocks noChangeArrowheads="1"/>
          </p:cNvSpPr>
          <p:nvPr/>
        </p:nvSpPr>
        <p:spPr bwMode="auto">
          <a:xfrm>
            <a:off x="5211763" y="1422400"/>
            <a:ext cx="346075" cy="406400"/>
          </a:xfrm>
          <a:prstGeom prst="rect">
            <a:avLst/>
          </a:prstGeom>
          <a:solidFill>
            <a:srgbClr val="0000FF"/>
          </a:solidFill>
          <a:ln w="9525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solidFill>
                  <a:schemeClr val="tx2"/>
                </a:solidFill>
                <a:latin typeface="Courier New" pitchFamily="49" charset="0"/>
              </a:rPr>
              <a:t>Y</a:t>
            </a:r>
            <a:endParaRPr lang="en-US" altLang="en-US" sz="2000" b="1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5213350" y="5791200"/>
            <a:ext cx="346075" cy="406400"/>
          </a:xfrm>
          <a:prstGeom prst="rect">
            <a:avLst/>
          </a:prstGeom>
          <a:solidFill>
            <a:srgbClr val="00CCFF"/>
          </a:solidFill>
          <a:ln w="9525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solidFill>
                  <a:srgbClr val="663300"/>
                </a:solidFill>
                <a:latin typeface="Courier New" pitchFamily="49" charset="0"/>
              </a:rPr>
              <a:t>F</a:t>
            </a:r>
            <a:endParaRPr lang="en-US" altLang="en-US" sz="2000" b="1">
              <a:solidFill>
                <a:srgbClr val="663300"/>
              </a:solidFill>
              <a:latin typeface="Courier New" pitchFamily="49" charset="0"/>
            </a:endParaRPr>
          </a:p>
        </p:txBody>
      </p:sp>
      <p:sp>
        <p:nvSpPr>
          <p:cNvPr id="12310" name="Text Box 22"/>
          <p:cNvSpPr txBox="1">
            <a:spLocks noChangeArrowheads="1"/>
          </p:cNvSpPr>
          <p:nvPr/>
        </p:nvSpPr>
        <p:spPr bwMode="auto">
          <a:xfrm>
            <a:off x="1600200" y="3244850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solidFill>
                  <a:srgbClr val="FF0000"/>
                </a:solidFill>
                <a:latin typeface="Courier New" pitchFamily="49" charset="0"/>
              </a:rPr>
              <a:t>Y</a:t>
            </a:r>
            <a:endParaRPr lang="en-US" altLang="en-US" sz="2000" b="1">
              <a:solidFill>
                <a:srgbClr val="FF0000"/>
              </a:solidFill>
              <a:latin typeface="Courier New" pitchFamily="49" charset="0"/>
            </a:endParaRPr>
          </a:p>
        </p:txBody>
      </p:sp>
      <p:grpSp>
        <p:nvGrpSpPr>
          <p:cNvPr id="12311" name="Group 23"/>
          <p:cNvGrpSpPr>
            <a:grpSpLocks/>
          </p:cNvGrpSpPr>
          <p:nvPr/>
        </p:nvGrpSpPr>
        <p:grpSpPr bwMode="auto">
          <a:xfrm>
            <a:off x="1752600" y="457200"/>
            <a:ext cx="4572000" cy="2819400"/>
            <a:chOff x="1104" y="288"/>
            <a:chExt cx="2880" cy="1776"/>
          </a:xfrm>
        </p:grpSpPr>
        <p:sp>
          <p:nvSpPr>
            <p:cNvPr id="4" name="Line 24"/>
            <p:cNvSpPr>
              <a:spLocks noChangeShapeType="1"/>
            </p:cNvSpPr>
            <p:nvPr/>
          </p:nvSpPr>
          <p:spPr bwMode="auto">
            <a:xfrm flipV="1">
              <a:off x="1104" y="288"/>
              <a:ext cx="0" cy="1776"/>
            </a:xfrm>
            <a:prstGeom prst="line">
              <a:avLst/>
            </a:prstGeom>
            <a:noFill/>
            <a:ln w="41275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" name="Line 25"/>
            <p:cNvSpPr>
              <a:spLocks noChangeShapeType="1"/>
            </p:cNvSpPr>
            <p:nvPr/>
          </p:nvSpPr>
          <p:spPr bwMode="auto">
            <a:xfrm flipH="1" flipV="1">
              <a:off x="1104" y="288"/>
              <a:ext cx="2880" cy="0"/>
            </a:xfrm>
            <a:prstGeom prst="line">
              <a:avLst/>
            </a:prstGeom>
            <a:noFill/>
            <a:ln w="41275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94" name="Line 26"/>
            <p:cNvSpPr>
              <a:spLocks noChangeShapeType="1"/>
            </p:cNvSpPr>
            <p:nvPr/>
          </p:nvSpPr>
          <p:spPr bwMode="auto">
            <a:xfrm>
              <a:off x="3984" y="288"/>
              <a:ext cx="0" cy="192"/>
            </a:xfrm>
            <a:prstGeom prst="line">
              <a:avLst/>
            </a:prstGeom>
            <a:noFill/>
            <a:ln w="41275" cap="rnd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2315" name="Text Box 27"/>
          <p:cNvSpPr txBox="1">
            <a:spLocks noChangeArrowheads="1"/>
          </p:cNvSpPr>
          <p:nvPr/>
        </p:nvSpPr>
        <p:spPr bwMode="auto">
          <a:xfrm>
            <a:off x="6129338" y="838200"/>
            <a:ext cx="346075" cy="40640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latin typeface="Courier New" pitchFamily="49" charset="0"/>
              </a:rPr>
              <a:t>Y</a:t>
            </a:r>
            <a:endParaRPr lang="en-US" altLang="en-US" sz="2000" b="1">
              <a:latin typeface="Courier New" pitchFamily="49" charset="0"/>
            </a:endParaRPr>
          </a:p>
        </p:txBody>
      </p:sp>
      <p:sp>
        <p:nvSpPr>
          <p:cNvPr id="12316" name="Text Box 28"/>
          <p:cNvSpPr txBox="1">
            <a:spLocks noChangeArrowheads="1"/>
          </p:cNvSpPr>
          <p:nvPr/>
        </p:nvSpPr>
        <p:spPr bwMode="auto">
          <a:xfrm>
            <a:off x="6129338" y="2587625"/>
            <a:ext cx="346075" cy="40640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latin typeface="Courier New" pitchFamily="49" charset="0"/>
              </a:rPr>
              <a:t>Y</a:t>
            </a:r>
            <a:endParaRPr lang="en-US" altLang="en-US" sz="2000" b="1">
              <a:latin typeface="Courier New" pitchFamily="49" charset="0"/>
            </a:endParaRPr>
          </a:p>
        </p:txBody>
      </p:sp>
      <p:sp>
        <p:nvSpPr>
          <p:cNvPr id="12317" name="Text Box 29"/>
          <p:cNvSpPr txBox="1">
            <a:spLocks noChangeArrowheads="1"/>
          </p:cNvSpPr>
          <p:nvPr/>
        </p:nvSpPr>
        <p:spPr bwMode="auto">
          <a:xfrm>
            <a:off x="6129338" y="4043363"/>
            <a:ext cx="346075" cy="40640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latin typeface="Courier New" pitchFamily="49" charset="0"/>
              </a:rPr>
              <a:t>Y</a:t>
            </a:r>
            <a:endParaRPr lang="en-US" altLang="en-US" sz="2000" b="1">
              <a:latin typeface="Courier New" pitchFamily="49" charset="0"/>
            </a:endParaRPr>
          </a:p>
        </p:txBody>
      </p:sp>
      <p:sp>
        <p:nvSpPr>
          <p:cNvPr id="12318" name="Text Box 30"/>
          <p:cNvSpPr txBox="1">
            <a:spLocks noChangeArrowheads="1"/>
          </p:cNvSpPr>
          <p:nvPr/>
        </p:nvSpPr>
        <p:spPr bwMode="auto">
          <a:xfrm>
            <a:off x="6129338" y="4625975"/>
            <a:ext cx="346075" cy="406400"/>
          </a:xfrm>
          <a:prstGeom prst="rect">
            <a:avLst/>
          </a:prstGeom>
          <a:solidFill>
            <a:srgbClr val="00CCFF"/>
          </a:solidFill>
          <a:ln w="9525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solidFill>
                  <a:srgbClr val="663300"/>
                </a:solidFill>
                <a:latin typeface="Courier New" pitchFamily="49" charset="0"/>
              </a:rPr>
              <a:t>F</a:t>
            </a:r>
            <a:endParaRPr lang="en-US" altLang="en-US" sz="2000" b="1">
              <a:solidFill>
                <a:srgbClr val="663300"/>
              </a:solidFill>
              <a:latin typeface="Courier New" pitchFamily="49" charset="0"/>
            </a:endParaRPr>
          </a:p>
        </p:txBody>
      </p:sp>
      <p:sp>
        <p:nvSpPr>
          <p:cNvPr id="12319" name="Text Box 31"/>
          <p:cNvSpPr txBox="1">
            <a:spLocks noChangeArrowheads="1"/>
          </p:cNvSpPr>
          <p:nvPr/>
        </p:nvSpPr>
        <p:spPr bwMode="auto">
          <a:xfrm>
            <a:off x="6129338" y="2878138"/>
            <a:ext cx="346075" cy="406400"/>
          </a:xfrm>
          <a:prstGeom prst="rect">
            <a:avLst/>
          </a:prstGeom>
          <a:solidFill>
            <a:srgbClr val="00CCFF"/>
          </a:solidFill>
          <a:ln w="9525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solidFill>
                  <a:srgbClr val="663300"/>
                </a:solidFill>
                <a:latin typeface="Courier New" pitchFamily="49" charset="0"/>
              </a:rPr>
              <a:t>F</a:t>
            </a:r>
            <a:endParaRPr lang="en-US" altLang="en-US" sz="2000" b="1">
              <a:solidFill>
                <a:srgbClr val="663300"/>
              </a:solidFill>
              <a:latin typeface="Courier New" pitchFamily="49" charset="0"/>
            </a:endParaRPr>
          </a:p>
        </p:txBody>
      </p:sp>
      <p:sp>
        <p:nvSpPr>
          <p:cNvPr id="12320" name="Text Box 32"/>
          <p:cNvSpPr txBox="1">
            <a:spLocks noChangeArrowheads="1"/>
          </p:cNvSpPr>
          <p:nvPr/>
        </p:nvSpPr>
        <p:spPr bwMode="auto">
          <a:xfrm>
            <a:off x="6129338" y="1130300"/>
            <a:ext cx="346075" cy="40640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latin typeface="Courier New" pitchFamily="49" charset="0"/>
              </a:rPr>
              <a:t>Y</a:t>
            </a:r>
            <a:endParaRPr lang="en-US" altLang="en-US" sz="2000" b="1">
              <a:latin typeface="Courier New" pitchFamily="49" charset="0"/>
            </a:endParaRPr>
          </a:p>
        </p:txBody>
      </p:sp>
      <p:sp>
        <p:nvSpPr>
          <p:cNvPr id="12321" name="Text Box 33"/>
          <p:cNvSpPr txBox="1">
            <a:spLocks noChangeArrowheads="1"/>
          </p:cNvSpPr>
          <p:nvPr/>
        </p:nvSpPr>
        <p:spPr bwMode="auto">
          <a:xfrm>
            <a:off x="6129338" y="1712913"/>
            <a:ext cx="346075" cy="40640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latin typeface="Courier New" pitchFamily="49" charset="0"/>
              </a:rPr>
              <a:t>Y</a:t>
            </a:r>
            <a:endParaRPr lang="en-US" altLang="en-US" sz="2000" b="1">
              <a:latin typeface="Courier New" pitchFamily="49" charset="0"/>
            </a:endParaRPr>
          </a:p>
        </p:txBody>
      </p:sp>
      <p:sp>
        <p:nvSpPr>
          <p:cNvPr id="12322" name="Text Box 34"/>
          <p:cNvSpPr txBox="1">
            <a:spLocks noChangeArrowheads="1"/>
          </p:cNvSpPr>
          <p:nvPr/>
        </p:nvSpPr>
        <p:spPr bwMode="auto">
          <a:xfrm>
            <a:off x="6129338" y="4918075"/>
            <a:ext cx="346075" cy="40640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latin typeface="Courier New" pitchFamily="49" charset="0"/>
              </a:rPr>
              <a:t>Y</a:t>
            </a:r>
            <a:endParaRPr lang="en-US" altLang="en-US" sz="2000" b="1">
              <a:latin typeface="Courier New" pitchFamily="49" charset="0"/>
            </a:endParaRPr>
          </a:p>
        </p:txBody>
      </p:sp>
      <p:sp>
        <p:nvSpPr>
          <p:cNvPr id="12323" name="Text Box 35"/>
          <p:cNvSpPr txBox="1">
            <a:spLocks noChangeArrowheads="1"/>
          </p:cNvSpPr>
          <p:nvPr/>
        </p:nvSpPr>
        <p:spPr bwMode="auto">
          <a:xfrm>
            <a:off x="6129338" y="5500688"/>
            <a:ext cx="347662" cy="40640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latin typeface="Courier New" pitchFamily="49" charset="0"/>
              </a:rPr>
              <a:t>Y</a:t>
            </a:r>
            <a:endParaRPr lang="en-US" altLang="en-US" sz="2000" b="1">
              <a:latin typeface="Courier New" pitchFamily="49" charset="0"/>
            </a:endParaRPr>
          </a:p>
        </p:txBody>
      </p:sp>
      <p:sp>
        <p:nvSpPr>
          <p:cNvPr id="12324" name="Text Box 36"/>
          <p:cNvSpPr txBox="1">
            <a:spLocks noChangeArrowheads="1"/>
          </p:cNvSpPr>
          <p:nvPr/>
        </p:nvSpPr>
        <p:spPr bwMode="auto">
          <a:xfrm>
            <a:off x="6129338" y="2005013"/>
            <a:ext cx="346075" cy="406400"/>
          </a:xfrm>
          <a:prstGeom prst="rect">
            <a:avLst/>
          </a:prstGeom>
          <a:solidFill>
            <a:srgbClr val="00CCFF"/>
          </a:solidFill>
          <a:ln w="9525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solidFill>
                  <a:srgbClr val="663300"/>
                </a:solidFill>
                <a:latin typeface="Courier New" pitchFamily="49" charset="0"/>
              </a:rPr>
              <a:t>F</a:t>
            </a:r>
            <a:endParaRPr lang="en-US" altLang="en-US" sz="2000" b="1">
              <a:solidFill>
                <a:srgbClr val="663300"/>
              </a:solidFill>
              <a:latin typeface="Courier New" pitchFamily="49" charset="0"/>
            </a:endParaRPr>
          </a:p>
        </p:txBody>
      </p:sp>
      <p:sp>
        <p:nvSpPr>
          <p:cNvPr id="12325" name="Text Box 37"/>
          <p:cNvSpPr txBox="1">
            <a:spLocks noChangeArrowheads="1"/>
          </p:cNvSpPr>
          <p:nvPr/>
        </p:nvSpPr>
        <p:spPr bwMode="auto">
          <a:xfrm>
            <a:off x="6129338" y="5208588"/>
            <a:ext cx="346075" cy="40640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latin typeface="Courier New" pitchFamily="49" charset="0"/>
              </a:rPr>
              <a:t>Y</a:t>
            </a:r>
            <a:endParaRPr lang="en-US" altLang="en-US" sz="2000" b="1">
              <a:latin typeface="Courier New" pitchFamily="49" charset="0"/>
            </a:endParaRPr>
          </a:p>
        </p:txBody>
      </p:sp>
      <p:sp>
        <p:nvSpPr>
          <p:cNvPr id="12326" name="Text Box 38"/>
          <p:cNvSpPr txBox="1">
            <a:spLocks noChangeArrowheads="1"/>
          </p:cNvSpPr>
          <p:nvPr/>
        </p:nvSpPr>
        <p:spPr bwMode="auto">
          <a:xfrm>
            <a:off x="6129338" y="4335463"/>
            <a:ext cx="346075" cy="406400"/>
          </a:xfrm>
          <a:prstGeom prst="rect">
            <a:avLst/>
          </a:prstGeom>
          <a:solidFill>
            <a:srgbClr val="00CCFF"/>
          </a:solidFill>
          <a:ln w="9525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latin typeface="Courier New" pitchFamily="49" charset="0"/>
              </a:rPr>
              <a:t>F</a:t>
            </a:r>
            <a:endParaRPr lang="en-US" altLang="en-US" sz="2000" b="1">
              <a:latin typeface="Courier New" pitchFamily="49" charset="0"/>
            </a:endParaRPr>
          </a:p>
        </p:txBody>
      </p:sp>
      <p:sp>
        <p:nvSpPr>
          <p:cNvPr id="12327" name="Text Box 39"/>
          <p:cNvSpPr txBox="1">
            <a:spLocks noChangeArrowheads="1"/>
          </p:cNvSpPr>
          <p:nvPr/>
        </p:nvSpPr>
        <p:spPr bwMode="auto">
          <a:xfrm>
            <a:off x="6129338" y="3170238"/>
            <a:ext cx="346075" cy="40640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latin typeface="Courier New" pitchFamily="49" charset="0"/>
              </a:rPr>
              <a:t>Y</a:t>
            </a:r>
            <a:endParaRPr lang="en-US" altLang="en-US" sz="2000" b="1">
              <a:latin typeface="Courier New" pitchFamily="49" charset="0"/>
            </a:endParaRPr>
          </a:p>
        </p:txBody>
      </p:sp>
      <p:sp>
        <p:nvSpPr>
          <p:cNvPr id="12328" name="Text Box 40"/>
          <p:cNvSpPr txBox="1">
            <a:spLocks noChangeArrowheads="1"/>
          </p:cNvSpPr>
          <p:nvPr/>
        </p:nvSpPr>
        <p:spPr bwMode="auto">
          <a:xfrm>
            <a:off x="6129338" y="2295525"/>
            <a:ext cx="346075" cy="40640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latin typeface="Courier New" pitchFamily="49" charset="0"/>
              </a:rPr>
              <a:t>Y</a:t>
            </a:r>
            <a:endParaRPr lang="en-US" altLang="en-US" sz="2000" b="1">
              <a:latin typeface="Courier New" pitchFamily="49" charset="0"/>
            </a:endParaRPr>
          </a:p>
        </p:txBody>
      </p:sp>
      <p:sp>
        <p:nvSpPr>
          <p:cNvPr id="12329" name="Text Box 41"/>
          <p:cNvSpPr txBox="1">
            <a:spLocks noChangeArrowheads="1"/>
          </p:cNvSpPr>
          <p:nvPr/>
        </p:nvSpPr>
        <p:spPr bwMode="auto">
          <a:xfrm>
            <a:off x="6129338" y="1422400"/>
            <a:ext cx="346075" cy="40640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latin typeface="Courier New" pitchFamily="49" charset="0"/>
              </a:rPr>
              <a:t>Y</a:t>
            </a:r>
            <a:endParaRPr lang="en-US" altLang="en-US" sz="2000" b="1">
              <a:latin typeface="Courier New" pitchFamily="49" charset="0"/>
            </a:endParaRPr>
          </a:p>
        </p:txBody>
      </p:sp>
      <p:sp>
        <p:nvSpPr>
          <p:cNvPr id="12330" name="Text Box 42"/>
          <p:cNvSpPr txBox="1">
            <a:spLocks noChangeArrowheads="1"/>
          </p:cNvSpPr>
          <p:nvPr/>
        </p:nvSpPr>
        <p:spPr bwMode="auto">
          <a:xfrm>
            <a:off x="6122988" y="5791200"/>
            <a:ext cx="354012" cy="406400"/>
          </a:xfrm>
          <a:prstGeom prst="rect">
            <a:avLst/>
          </a:prstGeom>
          <a:solidFill>
            <a:srgbClr val="00CCFF"/>
          </a:solidFill>
          <a:ln w="9525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solidFill>
                  <a:srgbClr val="663300"/>
                </a:solidFill>
                <a:latin typeface="Courier New" pitchFamily="49" charset="0"/>
              </a:rPr>
              <a:t>F</a:t>
            </a:r>
            <a:endParaRPr lang="en-US" altLang="en-US" sz="2000" b="1">
              <a:solidFill>
                <a:srgbClr val="663300"/>
              </a:solidFill>
              <a:latin typeface="Courier New" pitchFamily="49" charset="0"/>
            </a:endParaRPr>
          </a:p>
        </p:txBody>
      </p:sp>
      <p:sp>
        <p:nvSpPr>
          <p:cNvPr id="12331" name="Text Box 43"/>
          <p:cNvSpPr txBox="1">
            <a:spLocks noChangeArrowheads="1"/>
          </p:cNvSpPr>
          <p:nvPr/>
        </p:nvSpPr>
        <p:spPr bwMode="auto">
          <a:xfrm>
            <a:off x="6129338" y="3460750"/>
            <a:ext cx="346075" cy="406400"/>
          </a:xfrm>
          <a:prstGeom prst="rect">
            <a:avLst/>
          </a:prstGeom>
          <a:solidFill>
            <a:srgbClr val="00CCFF"/>
          </a:solidFill>
          <a:ln w="9525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solidFill>
                  <a:srgbClr val="663300"/>
                </a:solidFill>
                <a:latin typeface="Courier New" pitchFamily="49" charset="0"/>
              </a:rPr>
              <a:t>F</a:t>
            </a:r>
            <a:endParaRPr lang="en-US" altLang="en-US" sz="2000" b="1">
              <a:solidFill>
                <a:srgbClr val="663300"/>
              </a:solidFill>
              <a:latin typeface="Courier New" pitchFamily="49" charset="0"/>
            </a:endParaRPr>
          </a:p>
        </p:txBody>
      </p:sp>
      <p:grpSp>
        <p:nvGrpSpPr>
          <p:cNvPr id="6" name="Group 44"/>
          <p:cNvGrpSpPr>
            <a:grpSpLocks/>
          </p:cNvGrpSpPr>
          <p:nvPr/>
        </p:nvGrpSpPr>
        <p:grpSpPr bwMode="auto">
          <a:xfrm>
            <a:off x="82550" y="1066800"/>
            <a:ext cx="9061450" cy="5476875"/>
            <a:chOff x="48" y="672"/>
            <a:chExt cx="5708" cy="3450"/>
          </a:xfrm>
        </p:grpSpPr>
        <p:grpSp>
          <p:nvGrpSpPr>
            <p:cNvPr id="12367" name="Group 45"/>
            <p:cNvGrpSpPr>
              <a:grpSpLocks/>
            </p:cNvGrpSpPr>
            <p:nvPr/>
          </p:nvGrpSpPr>
          <p:grpSpPr bwMode="auto">
            <a:xfrm>
              <a:off x="48" y="672"/>
              <a:ext cx="5664" cy="3216"/>
              <a:chOff x="48" y="672"/>
              <a:chExt cx="5664" cy="3216"/>
            </a:xfrm>
          </p:grpSpPr>
          <p:grpSp>
            <p:nvGrpSpPr>
              <p:cNvPr id="12370" name="Group 46"/>
              <p:cNvGrpSpPr>
                <a:grpSpLocks/>
              </p:cNvGrpSpPr>
              <p:nvPr/>
            </p:nvGrpSpPr>
            <p:grpSpPr bwMode="auto">
              <a:xfrm>
                <a:off x="2928" y="720"/>
                <a:ext cx="2784" cy="3120"/>
                <a:chOff x="2880" y="720"/>
                <a:chExt cx="2784" cy="3120"/>
              </a:xfrm>
            </p:grpSpPr>
            <p:sp>
              <p:nvSpPr>
                <p:cNvPr id="12374" name="Line 47"/>
                <p:cNvSpPr>
                  <a:spLocks noChangeShapeType="1"/>
                </p:cNvSpPr>
                <p:nvPr/>
              </p:nvSpPr>
              <p:spPr bwMode="auto">
                <a:xfrm>
                  <a:off x="2880" y="720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2375" name="Line 48"/>
                <p:cNvSpPr>
                  <a:spLocks noChangeShapeType="1"/>
                </p:cNvSpPr>
                <p:nvPr/>
              </p:nvSpPr>
              <p:spPr bwMode="auto">
                <a:xfrm>
                  <a:off x="2880" y="903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2376" name="Line 49"/>
                <p:cNvSpPr>
                  <a:spLocks noChangeShapeType="1"/>
                </p:cNvSpPr>
                <p:nvPr/>
              </p:nvSpPr>
              <p:spPr bwMode="auto">
                <a:xfrm>
                  <a:off x="2880" y="1087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2377" name="Line 50"/>
                <p:cNvSpPr>
                  <a:spLocks noChangeShapeType="1"/>
                </p:cNvSpPr>
                <p:nvPr/>
              </p:nvSpPr>
              <p:spPr bwMode="auto">
                <a:xfrm>
                  <a:off x="2880" y="1270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2378" name="Line 51"/>
                <p:cNvSpPr>
                  <a:spLocks noChangeShapeType="1"/>
                </p:cNvSpPr>
                <p:nvPr/>
              </p:nvSpPr>
              <p:spPr bwMode="auto">
                <a:xfrm>
                  <a:off x="2880" y="1454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2379" name="Line 52"/>
                <p:cNvSpPr>
                  <a:spLocks noChangeShapeType="1"/>
                </p:cNvSpPr>
                <p:nvPr/>
              </p:nvSpPr>
              <p:spPr bwMode="auto">
                <a:xfrm>
                  <a:off x="2880" y="1637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2380" name="Line 53"/>
                <p:cNvSpPr>
                  <a:spLocks noChangeShapeType="1"/>
                </p:cNvSpPr>
                <p:nvPr/>
              </p:nvSpPr>
              <p:spPr bwMode="auto">
                <a:xfrm>
                  <a:off x="2880" y="1821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2381" name="Line 54"/>
                <p:cNvSpPr>
                  <a:spLocks noChangeShapeType="1"/>
                </p:cNvSpPr>
                <p:nvPr/>
              </p:nvSpPr>
              <p:spPr bwMode="auto">
                <a:xfrm>
                  <a:off x="2880" y="2004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2382" name="Line 55"/>
                <p:cNvSpPr>
                  <a:spLocks noChangeShapeType="1"/>
                </p:cNvSpPr>
                <p:nvPr/>
              </p:nvSpPr>
              <p:spPr bwMode="auto">
                <a:xfrm>
                  <a:off x="2880" y="2188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2383" name="Line 56"/>
                <p:cNvSpPr>
                  <a:spLocks noChangeShapeType="1"/>
                </p:cNvSpPr>
                <p:nvPr/>
              </p:nvSpPr>
              <p:spPr bwMode="auto">
                <a:xfrm>
                  <a:off x="2880" y="2371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2384" name="Line 57"/>
                <p:cNvSpPr>
                  <a:spLocks noChangeShapeType="1"/>
                </p:cNvSpPr>
                <p:nvPr/>
              </p:nvSpPr>
              <p:spPr bwMode="auto">
                <a:xfrm>
                  <a:off x="2880" y="2555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2385" name="Line 58"/>
                <p:cNvSpPr>
                  <a:spLocks noChangeShapeType="1"/>
                </p:cNvSpPr>
                <p:nvPr/>
              </p:nvSpPr>
              <p:spPr bwMode="auto">
                <a:xfrm>
                  <a:off x="2880" y="2738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2386" name="Line 59"/>
                <p:cNvSpPr>
                  <a:spLocks noChangeShapeType="1"/>
                </p:cNvSpPr>
                <p:nvPr/>
              </p:nvSpPr>
              <p:spPr bwMode="auto">
                <a:xfrm>
                  <a:off x="2880" y="2922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2387" name="Line 60"/>
                <p:cNvSpPr>
                  <a:spLocks noChangeShapeType="1"/>
                </p:cNvSpPr>
                <p:nvPr/>
              </p:nvSpPr>
              <p:spPr bwMode="auto">
                <a:xfrm>
                  <a:off x="2880" y="3105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7" name="Line 61"/>
                <p:cNvSpPr>
                  <a:spLocks noChangeShapeType="1"/>
                </p:cNvSpPr>
                <p:nvPr/>
              </p:nvSpPr>
              <p:spPr bwMode="auto">
                <a:xfrm>
                  <a:off x="2880" y="3289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2389" name="Line 62"/>
                <p:cNvSpPr>
                  <a:spLocks noChangeShapeType="1"/>
                </p:cNvSpPr>
                <p:nvPr/>
              </p:nvSpPr>
              <p:spPr bwMode="auto">
                <a:xfrm>
                  <a:off x="2880" y="3472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2390" name="Line 63"/>
                <p:cNvSpPr>
                  <a:spLocks noChangeShapeType="1"/>
                </p:cNvSpPr>
                <p:nvPr/>
              </p:nvSpPr>
              <p:spPr bwMode="auto">
                <a:xfrm>
                  <a:off x="2880" y="3656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" name="Line 64"/>
                <p:cNvSpPr>
                  <a:spLocks noChangeShapeType="1"/>
                </p:cNvSpPr>
                <p:nvPr/>
              </p:nvSpPr>
              <p:spPr bwMode="auto">
                <a:xfrm>
                  <a:off x="2880" y="3840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2371" name="Group 65"/>
              <p:cNvGrpSpPr>
                <a:grpSpLocks/>
              </p:cNvGrpSpPr>
              <p:nvPr/>
            </p:nvGrpSpPr>
            <p:grpSpPr bwMode="auto">
              <a:xfrm>
                <a:off x="48" y="672"/>
                <a:ext cx="2880" cy="3216"/>
                <a:chOff x="0" y="672"/>
                <a:chExt cx="2880" cy="3216"/>
              </a:xfrm>
            </p:grpSpPr>
            <p:sp>
              <p:nvSpPr>
                <p:cNvPr id="12372" name="Line 66"/>
                <p:cNvSpPr>
                  <a:spLocks noChangeShapeType="1"/>
                </p:cNvSpPr>
                <p:nvPr/>
              </p:nvSpPr>
              <p:spPr bwMode="auto">
                <a:xfrm>
                  <a:off x="0" y="2280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FFCC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2373" name="AutoShape 67"/>
                <p:cNvSpPr>
                  <a:spLocks/>
                </p:cNvSpPr>
                <p:nvPr/>
              </p:nvSpPr>
              <p:spPr bwMode="auto">
                <a:xfrm>
                  <a:off x="2736" y="672"/>
                  <a:ext cx="144" cy="3216"/>
                </a:xfrm>
                <a:prstGeom prst="leftBrace">
                  <a:avLst>
                    <a:gd name="adj1" fmla="val 186111"/>
                    <a:gd name="adj2" fmla="val 50000"/>
                  </a:avLst>
                </a:prstGeom>
                <a:noFill/>
                <a:ln w="31750">
                  <a:solidFill>
                    <a:srgbClr val="FFCC00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99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en-GB" altLang="en-US"/>
                </a:p>
              </p:txBody>
            </p:sp>
          </p:grpSp>
        </p:grpSp>
        <p:sp>
          <p:nvSpPr>
            <p:cNvPr id="12368" name="Text Box 68"/>
            <p:cNvSpPr txBox="1">
              <a:spLocks noChangeArrowheads="1"/>
            </p:cNvSpPr>
            <p:nvPr/>
          </p:nvSpPr>
          <p:spPr bwMode="auto">
            <a:xfrm>
              <a:off x="540" y="2298"/>
              <a:ext cx="19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b="1">
                  <a:solidFill>
                    <a:srgbClr val="990000"/>
                  </a:solidFill>
                  <a:latin typeface="Courier New" pitchFamily="49" charset="0"/>
                </a:rPr>
                <a:t>Original protein</a:t>
              </a:r>
              <a:endParaRPr lang="en-US" altLang="en-US" b="1">
                <a:solidFill>
                  <a:srgbClr val="990000"/>
                </a:solidFill>
                <a:latin typeface="Courier New" pitchFamily="49" charset="0"/>
              </a:endParaRPr>
            </a:p>
          </p:txBody>
        </p:sp>
        <p:sp>
          <p:nvSpPr>
            <p:cNvPr id="12369" name="Text Box 69"/>
            <p:cNvSpPr txBox="1">
              <a:spLocks noChangeArrowheads="1"/>
            </p:cNvSpPr>
            <p:nvPr/>
          </p:nvSpPr>
          <p:spPr bwMode="auto">
            <a:xfrm>
              <a:off x="2880" y="3834"/>
              <a:ext cx="28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b="1">
                  <a:solidFill>
                    <a:srgbClr val="990000"/>
                  </a:solidFill>
                  <a:latin typeface="Courier New" pitchFamily="49" charset="0"/>
                </a:rPr>
                <a:t>Aligned current proteins</a:t>
              </a:r>
              <a:endParaRPr lang="en-US" altLang="en-US" b="1">
                <a:solidFill>
                  <a:srgbClr val="990000"/>
                </a:solidFill>
                <a:latin typeface="Courier New" pitchFamily="49" charset="0"/>
              </a:endParaRPr>
            </a:p>
          </p:txBody>
        </p:sp>
      </p:grpSp>
      <p:sp>
        <p:nvSpPr>
          <p:cNvPr id="12358" name="Text Box 70"/>
          <p:cNvSpPr txBox="1">
            <a:spLocks noChangeArrowheads="1"/>
          </p:cNvSpPr>
          <p:nvPr/>
        </p:nvSpPr>
        <p:spPr bwMode="auto">
          <a:xfrm>
            <a:off x="6129338" y="3752850"/>
            <a:ext cx="346075" cy="40640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latin typeface="Courier New" pitchFamily="49" charset="0"/>
              </a:rPr>
              <a:t>Y</a:t>
            </a:r>
            <a:endParaRPr lang="en-US" altLang="en-US" sz="2000" b="1">
              <a:latin typeface="Courier New" pitchFamily="49" charset="0"/>
            </a:endParaRPr>
          </a:p>
        </p:txBody>
      </p:sp>
      <p:sp>
        <p:nvSpPr>
          <p:cNvPr id="12359" name="Text Box 71"/>
          <p:cNvSpPr txBox="1">
            <a:spLocks noChangeArrowheads="1"/>
          </p:cNvSpPr>
          <p:nvPr/>
        </p:nvSpPr>
        <p:spPr bwMode="auto">
          <a:xfrm>
            <a:off x="5211763" y="4043363"/>
            <a:ext cx="346075" cy="406400"/>
          </a:xfrm>
          <a:prstGeom prst="rect">
            <a:avLst/>
          </a:prstGeom>
          <a:solidFill>
            <a:srgbClr val="00CCFF"/>
          </a:solidFill>
          <a:ln w="9525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solidFill>
                  <a:srgbClr val="663300"/>
                </a:solidFill>
                <a:latin typeface="Courier New" pitchFamily="49" charset="0"/>
              </a:rPr>
              <a:t>F</a:t>
            </a:r>
            <a:endParaRPr lang="en-US" altLang="en-US" sz="2000" b="1">
              <a:solidFill>
                <a:srgbClr val="663300"/>
              </a:solidFill>
              <a:latin typeface="Courier New" pitchFamily="49" charset="0"/>
            </a:endParaRPr>
          </a:p>
        </p:txBody>
      </p:sp>
      <p:sp>
        <p:nvSpPr>
          <p:cNvPr id="12360" name="Text Box 72"/>
          <p:cNvSpPr txBox="1">
            <a:spLocks noChangeArrowheads="1"/>
          </p:cNvSpPr>
          <p:nvPr/>
        </p:nvSpPr>
        <p:spPr bwMode="auto">
          <a:xfrm>
            <a:off x="5211763" y="3460750"/>
            <a:ext cx="346075" cy="406400"/>
          </a:xfrm>
          <a:prstGeom prst="rect">
            <a:avLst/>
          </a:prstGeom>
          <a:solidFill>
            <a:srgbClr val="00CCFF"/>
          </a:solidFill>
          <a:ln w="9525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solidFill>
                  <a:srgbClr val="663300"/>
                </a:solidFill>
                <a:latin typeface="Courier New" pitchFamily="49" charset="0"/>
              </a:rPr>
              <a:t>F</a:t>
            </a:r>
            <a:endParaRPr lang="en-US" altLang="en-US" sz="2000" b="1">
              <a:solidFill>
                <a:srgbClr val="663300"/>
              </a:solidFill>
              <a:latin typeface="Courier New" pitchFamily="49" charset="0"/>
            </a:endParaRPr>
          </a:p>
        </p:txBody>
      </p:sp>
      <p:sp>
        <p:nvSpPr>
          <p:cNvPr id="12361" name="Text Box 73"/>
          <p:cNvSpPr txBox="1">
            <a:spLocks noChangeArrowheads="1"/>
          </p:cNvSpPr>
          <p:nvPr/>
        </p:nvSpPr>
        <p:spPr bwMode="auto">
          <a:xfrm>
            <a:off x="5211763" y="3752850"/>
            <a:ext cx="346075" cy="406400"/>
          </a:xfrm>
          <a:prstGeom prst="rect">
            <a:avLst/>
          </a:prstGeom>
          <a:solidFill>
            <a:srgbClr val="0000FF"/>
          </a:solidFill>
          <a:ln w="9525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solidFill>
                  <a:schemeClr val="tx2"/>
                </a:solidFill>
                <a:latin typeface="Courier New" pitchFamily="49" charset="0"/>
              </a:rPr>
              <a:t>Y</a:t>
            </a:r>
            <a:endParaRPr lang="en-US" altLang="en-US" sz="2000" b="1">
              <a:solidFill>
                <a:schemeClr val="tx2"/>
              </a:solidFill>
              <a:latin typeface="Courier New" pitchFamily="49" charset="0"/>
            </a:endParaRPr>
          </a:p>
        </p:txBody>
      </p:sp>
      <p:grpSp>
        <p:nvGrpSpPr>
          <p:cNvPr id="9" name="Group 74"/>
          <p:cNvGrpSpPr>
            <a:grpSpLocks/>
          </p:cNvGrpSpPr>
          <p:nvPr/>
        </p:nvGrpSpPr>
        <p:grpSpPr bwMode="auto">
          <a:xfrm>
            <a:off x="82550" y="1066800"/>
            <a:ext cx="9061450" cy="5476875"/>
            <a:chOff x="48" y="672"/>
            <a:chExt cx="5708" cy="3450"/>
          </a:xfrm>
        </p:grpSpPr>
        <p:grpSp>
          <p:nvGrpSpPr>
            <p:cNvPr id="12342" name="Group 75"/>
            <p:cNvGrpSpPr>
              <a:grpSpLocks/>
            </p:cNvGrpSpPr>
            <p:nvPr/>
          </p:nvGrpSpPr>
          <p:grpSpPr bwMode="auto">
            <a:xfrm>
              <a:off x="48" y="672"/>
              <a:ext cx="5664" cy="3216"/>
              <a:chOff x="48" y="672"/>
              <a:chExt cx="5664" cy="3216"/>
            </a:xfrm>
          </p:grpSpPr>
          <p:grpSp>
            <p:nvGrpSpPr>
              <p:cNvPr id="12345" name="Group 76"/>
              <p:cNvGrpSpPr>
                <a:grpSpLocks/>
              </p:cNvGrpSpPr>
              <p:nvPr/>
            </p:nvGrpSpPr>
            <p:grpSpPr bwMode="auto">
              <a:xfrm>
                <a:off x="2928" y="720"/>
                <a:ext cx="2784" cy="3120"/>
                <a:chOff x="2880" y="720"/>
                <a:chExt cx="2784" cy="3120"/>
              </a:xfrm>
            </p:grpSpPr>
            <p:sp>
              <p:nvSpPr>
                <p:cNvPr id="12349" name="Line 77"/>
                <p:cNvSpPr>
                  <a:spLocks noChangeShapeType="1"/>
                </p:cNvSpPr>
                <p:nvPr/>
              </p:nvSpPr>
              <p:spPr bwMode="auto">
                <a:xfrm>
                  <a:off x="2880" y="720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2350" name="Line 78"/>
                <p:cNvSpPr>
                  <a:spLocks noChangeShapeType="1"/>
                </p:cNvSpPr>
                <p:nvPr/>
              </p:nvSpPr>
              <p:spPr bwMode="auto">
                <a:xfrm>
                  <a:off x="2880" y="903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2351" name="Line 79"/>
                <p:cNvSpPr>
                  <a:spLocks noChangeShapeType="1"/>
                </p:cNvSpPr>
                <p:nvPr/>
              </p:nvSpPr>
              <p:spPr bwMode="auto">
                <a:xfrm>
                  <a:off x="2880" y="1087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2352" name="Line 80"/>
                <p:cNvSpPr>
                  <a:spLocks noChangeShapeType="1"/>
                </p:cNvSpPr>
                <p:nvPr/>
              </p:nvSpPr>
              <p:spPr bwMode="auto">
                <a:xfrm>
                  <a:off x="2880" y="1270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2353" name="Line 81"/>
                <p:cNvSpPr>
                  <a:spLocks noChangeShapeType="1"/>
                </p:cNvSpPr>
                <p:nvPr/>
              </p:nvSpPr>
              <p:spPr bwMode="auto">
                <a:xfrm>
                  <a:off x="2880" y="1454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2354" name="Line 82"/>
                <p:cNvSpPr>
                  <a:spLocks noChangeShapeType="1"/>
                </p:cNvSpPr>
                <p:nvPr/>
              </p:nvSpPr>
              <p:spPr bwMode="auto">
                <a:xfrm>
                  <a:off x="2880" y="1637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2355" name="Line 83"/>
                <p:cNvSpPr>
                  <a:spLocks noChangeShapeType="1"/>
                </p:cNvSpPr>
                <p:nvPr/>
              </p:nvSpPr>
              <p:spPr bwMode="auto">
                <a:xfrm>
                  <a:off x="2880" y="1821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2356" name="Line 84"/>
                <p:cNvSpPr>
                  <a:spLocks noChangeShapeType="1"/>
                </p:cNvSpPr>
                <p:nvPr/>
              </p:nvSpPr>
              <p:spPr bwMode="auto">
                <a:xfrm>
                  <a:off x="2880" y="2004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2357" name="Line 85"/>
                <p:cNvSpPr>
                  <a:spLocks noChangeShapeType="1"/>
                </p:cNvSpPr>
                <p:nvPr/>
              </p:nvSpPr>
              <p:spPr bwMode="auto">
                <a:xfrm>
                  <a:off x="2880" y="2188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" name="Line 86"/>
                <p:cNvSpPr>
                  <a:spLocks noChangeShapeType="1"/>
                </p:cNvSpPr>
                <p:nvPr/>
              </p:nvSpPr>
              <p:spPr bwMode="auto">
                <a:xfrm>
                  <a:off x="2880" y="2371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1" name="Line 87"/>
                <p:cNvSpPr>
                  <a:spLocks noChangeShapeType="1"/>
                </p:cNvSpPr>
                <p:nvPr/>
              </p:nvSpPr>
              <p:spPr bwMode="auto">
                <a:xfrm>
                  <a:off x="2880" y="2555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2" name="Line 88"/>
                <p:cNvSpPr>
                  <a:spLocks noChangeShapeType="1"/>
                </p:cNvSpPr>
                <p:nvPr/>
              </p:nvSpPr>
              <p:spPr bwMode="auto">
                <a:xfrm>
                  <a:off x="2880" y="2738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3" name="Line 89"/>
                <p:cNvSpPr>
                  <a:spLocks noChangeShapeType="1"/>
                </p:cNvSpPr>
                <p:nvPr/>
              </p:nvSpPr>
              <p:spPr bwMode="auto">
                <a:xfrm>
                  <a:off x="2880" y="2922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2362" name="Line 90"/>
                <p:cNvSpPr>
                  <a:spLocks noChangeShapeType="1"/>
                </p:cNvSpPr>
                <p:nvPr/>
              </p:nvSpPr>
              <p:spPr bwMode="auto">
                <a:xfrm>
                  <a:off x="2880" y="3105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2363" name="Line 91"/>
                <p:cNvSpPr>
                  <a:spLocks noChangeShapeType="1"/>
                </p:cNvSpPr>
                <p:nvPr/>
              </p:nvSpPr>
              <p:spPr bwMode="auto">
                <a:xfrm>
                  <a:off x="2880" y="3289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2364" name="Line 92"/>
                <p:cNvSpPr>
                  <a:spLocks noChangeShapeType="1"/>
                </p:cNvSpPr>
                <p:nvPr/>
              </p:nvSpPr>
              <p:spPr bwMode="auto">
                <a:xfrm>
                  <a:off x="2880" y="3472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2365" name="Line 93"/>
                <p:cNvSpPr>
                  <a:spLocks noChangeShapeType="1"/>
                </p:cNvSpPr>
                <p:nvPr/>
              </p:nvSpPr>
              <p:spPr bwMode="auto">
                <a:xfrm>
                  <a:off x="2880" y="3656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2366" name="Line 94"/>
                <p:cNvSpPr>
                  <a:spLocks noChangeShapeType="1"/>
                </p:cNvSpPr>
                <p:nvPr/>
              </p:nvSpPr>
              <p:spPr bwMode="auto">
                <a:xfrm>
                  <a:off x="2880" y="3840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2346" name="Group 95"/>
              <p:cNvGrpSpPr>
                <a:grpSpLocks/>
              </p:cNvGrpSpPr>
              <p:nvPr/>
            </p:nvGrpSpPr>
            <p:grpSpPr bwMode="auto">
              <a:xfrm>
                <a:off x="48" y="672"/>
                <a:ext cx="2880" cy="3216"/>
                <a:chOff x="0" y="672"/>
                <a:chExt cx="2880" cy="3216"/>
              </a:xfrm>
            </p:grpSpPr>
            <p:sp>
              <p:nvSpPr>
                <p:cNvPr id="12347" name="Line 96"/>
                <p:cNvSpPr>
                  <a:spLocks noChangeShapeType="1"/>
                </p:cNvSpPr>
                <p:nvPr/>
              </p:nvSpPr>
              <p:spPr bwMode="auto">
                <a:xfrm>
                  <a:off x="0" y="2280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FFCC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2348" name="AutoShape 97"/>
                <p:cNvSpPr>
                  <a:spLocks/>
                </p:cNvSpPr>
                <p:nvPr/>
              </p:nvSpPr>
              <p:spPr bwMode="auto">
                <a:xfrm>
                  <a:off x="2736" y="672"/>
                  <a:ext cx="144" cy="3216"/>
                </a:xfrm>
                <a:prstGeom prst="leftBrace">
                  <a:avLst>
                    <a:gd name="adj1" fmla="val 186111"/>
                    <a:gd name="adj2" fmla="val 50000"/>
                  </a:avLst>
                </a:prstGeom>
                <a:noFill/>
                <a:ln w="31750">
                  <a:solidFill>
                    <a:srgbClr val="FFCC00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99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en-GB" altLang="en-US"/>
                </a:p>
              </p:txBody>
            </p:sp>
          </p:grpSp>
        </p:grpSp>
        <p:sp>
          <p:nvSpPr>
            <p:cNvPr id="12343" name="Text Box 98"/>
            <p:cNvSpPr txBox="1">
              <a:spLocks noChangeArrowheads="1"/>
            </p:cNvSpPr>
            <p:nvPr/>
          </p:nvSpPr>
          <p:spPr bwMode="auto">
            <a:xfrm>
              <a:off x="540" y="2298"/>
              <a:ext cx="19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b="1">
                  <a:solidFill>
                    <a:srgbClr val="990000"/>
                  </a:solidFill>
                  <a:latin typeface="Courier New" pitchFamily="49" charset="0"/>
                </a:rPr>
                <a:t>Original protein</a:t>
              </a:r>
              <a:endParaRPr lang="en-US" altLang="en-US" b="1">
                <a:solidFill>
                  <a:srgbClr val="990000"/>
                </a:solidFill>
                <a:latin typeface="Courier New" pitchFamily="49" charset="0"/>
              </a:endParaRPr>
            </a:p>
          </p:txBody>
        </p:sp>
        <p:sp>
          <p:nvSpPr>
            <p:cNvPr id="12344" name="Text Box 99"/>
            <p:cNvSpPr txBox="1">
              <a:spLocks noChangeArrowheads="1"/>
            </p:cNvSpPr>
            <p:nvPr/>
          </p:nvSpPr>
          <p:spPr bwMode="auto">
            <a:xfrm>
              <a:off x="2880" y="3834"/>
              <a:ext cx="28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b="1">
                  <a:solidFill>
                    <a:srgbClr val="990000"/>
                  </a:solidFill>
                  <a:latin typeface="Courier New" pitchFamily="49" charset="0"/>
                </a:rPr>
                <a:t>Aligned current proteins</a:t>
              </a:r>
              <a:endParaRPr lang="en-US" altLang="en-US" b="1">
                <a:solidFill>
                  <a:srgbClr val="990000"/>
                </a:solidFill>
                <a:latin typeface="Courier New" pitchFamily="49" charset="0"/>
              </a:endParaRPr>
            </a:p>
          </p:txBody>
        </p:sp>
      </p:grpSp>
      <p:grpSp>
        <p:nvGrpSpPr>
          <p:cNvPr id="12388" name="Group 100"/>
          <p:cNvGrpSpPr>
            <a:grpSpLocks/>
          </p:cNvGrpSpPr>
          <p:nvPr/>
        </p:nvGrpSpPr>
        <p:grpSpPr bwMode="auto">
          <a:xfrm>
            <a:off x="55563" y="4114800"/>
            <a:ext cx="4279900" cy="366713"/>
            <a:chOff x="35" y="2793"/>
            <a:chExt cx="2696" cy="250"/>
          </a:xfrm>
        </p:grpSpPr>
        <p:sp>
          <p:nvSpPr>
            <p:cNvPr id="12340" name="Text Box 101"/>
            <p:cNvSpPr txBox="1">
              <a:spLocks noChangeArrowheads="1"/>
            </p:cNvSpPr>
            <p:nvPr/>
          </p:nvSpPr>
          <p:spPr bwMode="auto">
            <a:xfrm>
              <a:off x="35" y="2793"/>
              <a:ext cx="2696" cy="25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sz="1800" b="1">
                  <a:solidFill>
                    <a:srgbClr val="990000"/>
                  </a:solidFill>
                  <a:latin typeface="Courier New" pitchFamily="49" charset="0"/>
                </a:rPr>
                <a:t>The High F    Y score implies:</a:t>
              </a:r>
              <a:endParaRPr lang="en-US" altLang="en-US" sz="1800" b="1">
                <a:solidFill>
                  <a:srgbClr val="990000"/>
                </a:solidFill>
                <a:latin typeface="Courier New" pitchFamily="49" charset="0"/>
              </a:endParaRPr>
            </a:p>
          </p:txBody>
        </p:sp>
        <p:sp>
          <p:nvSpPr>
            <p:cNvPr id="12341" name="Line 102"/>
            <p:cNvSpPr>
              <a:spLocks noChangeShapeType="1"/>
            </p:cNvSpPr>
            <p:nvPr/>
          </p:nvSpPr>
          <p:spPr bwMode="auto">
            <a:xfrm>
              <a:off x="960" y="2908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2391" name="Text Box 103"/>
          <p:cNvSpPr txBox="1">
            <a:spLocks noChangeArrowheads="1"/>
          </p:cNvSpPr>
          <p:nvPr/>
        </p:nvSpPr>
        <p:spPr bwMode="auto">
          <a:xfrm>
            <a:off x="39688" y="5119688"/>
            <a:ext cx="4416425" cy="3667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1800" b="1">
                <a:solidFill>
                  <a:srgbClr val="990000"/>
                </a:solidFill>
                <a:latin typeface="Courier New" pitchFamily="49" charset="0"/>
              </a:rPr>
              <a:t>F -&gt; Y substitutions are common</a:t>
            </a:r>
            <a:endParaRPr lang="en-US" altLang="en-US" sz="1800" b="1">
              <a:solidFill>
                <a:srgbClr val="990000"/>
              </a:solidFill>
              <a:latin typeface="Courier New" pitchFamily="49" charset="0"/>
            </a:endParaRPr>
          </a:p>
        </p:txBody>
      </p:sp>
      <p:sp>
        <p:nvSpPr>
          <p:cNvPr id="12392" name="Text Box 104"/>
          <p:cNvSpPr txBox="1">
            <a:spLocks noChangeArrowheads="1"/>
          </p:cNvSpPr>
          <p:nvPr/>
        </p:nvSpPr>
        <p:spPr bwMode="auto">
          <a:xfrm>
            <a:off x="2033588" y="5424488"/>
            <a:ext cx="4286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3200" b="1">
                <a:solidFill>
                  <a:srgbClr val="990000"/>
                </a:solidFill>
                <a:latin typeface="Courier New" pitchFamily="49" charset="0"/>
              </a:rPr>
              <a:t>+</a:t>
            </a:r>
            <a:endParaRPr lang="en-US" altLang="en-US" sz="3200" b="1">
              <a:solidFill>
                <a:srgbClr val="990000"/>
              </a:solidFill>
              <a:latin typeface="Courier New" pitchFamily="49" charset="0"/>
            </a:endParaRPr>
          </a:p>
        </p:txBody>
      </p:sp>
      <p:sp>
        <p:nvSpPr>
          <p:cNvPr id="12393" name="Text Box 105"/>
          <p:cNvSpPr txBox="1">
            <a:spLocks noChangeArrowheads="1"/>
          </p:cNvSpPr>
          <p:nvPr/>
        </p:nvSpPr>
        <p:spPr bwMode="auto">
          <a:xfrm>
            <a:off x="39688" y="6370638"/>
            <a:ext cx="4416425" cy="3667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1800" b="1">
                <a:solidFill>
                  <a:srgbClr val="990000"/>
                </a:solidFill>
                <a:latin typeface="Courier New" pitchFamily="49" charset="0"/>
              </a:rPr>
              <a:t>Y -&gt; F substitutions are common</a:t>
            </a:r>
            <a:endParaRPr lang="en-US" altLang="en-US" sz="1800" b="1">
              <a:solidFill>
                <a:srgbClr val="990000"/>
              </a:solidFill>
              <a:latin typeface="Courier New" pitchFamily="49" charset="0"/>
            </a:endParaRPr>
          </a:p>
        </p:txBody>
      </p:sp>
      <p:sp>
        <p:nvSpPr>
          <p:cNvPr id="12336" name="AutoShape 10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381000" cy="381000"/>
          </a:xfrm>
          <a:prstGeom prst="actionButtonBackPrevious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2337" name="AutoShape 10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381000" y="0"/>
            <a:ext cx="381000" cy="384175"/>
          </a:xfrm>
          <a:prstGeom prst="actionButtonForwardNext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2396" name="Text Box 108"/>
          <p:cNvSpPr txBox="1">
            <a:spLocks noChangeArrowheads="1"/>
          </p:cNvSpPr>
          <p:nvPr/>
        </p:nvSpPr>
        <p:spPr bwMode="auto">
          <a:xfrm>
            <a:off x="790575" y="4694238"/>
            <a:ext cx="2914650" cy="366712"/>
          </a:xfrm>
          <a:prstGeom prst="rect">
            <a:avLst/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1800" b="1">
                <a:solidFill>
                  <a:schemeClr val="bg1"/>
                </a:solidFill>
                <a:latin typeface="Courier New" pitchFamily="49" charset="0"/>
              </a:rPr>
              <a:t>Where F is conserved</a:t>
            </a:r>
            <a:endParaRPr lang="en-US" altLang="en-US" sz="1800" b="1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12397" name="Text Box 109"/>
          <p:cNvSpPr txBox="1">
            <a:spLocks noChangeArrowheads="1"/>
          </p:cNvSpPr>
          <p:nvPr/>
        </p:nvSpPr>
        <p:spPr bwMode="auto">
          <a:xfrm>
            <a:off x="790575" y="5943600"/>
            <a:ext cx="2914650" cy="366713"/>
          </a:xfrm>
          <a:prstGeom prst="rect">
            <a:avLst/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1800" b="1">
                <a:solidFill>
                  <a:schemeClr val="bg1"/>
                </a:solidFill>
                <a:latin typeface="Courier New" pitchFamily="49" charset="0"/>
              </a:rPr>
              <a:t>Where Y is conserved</a:t>
            </a:r>
            <a:endParaRPr lang="en-US" altLang="en-US" sz="1800" b="1">
              <a:solidFill>
                <a:schemeClr val="bg1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7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2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7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42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47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2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7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62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67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72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77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82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87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2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2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2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2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27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320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37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420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47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200"/>
                            </p:stCondLst>
                            <p:childTnLst>
                              <p:par>
                                <p:cTn id="1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700"/>
                            </p:stCondLst>
                            <p:childTnLst>
                              <p:par>
                                <p:cTn id="1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620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670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720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770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8200"/>
                            </p:stCondLst>
                            <p:childTnLst>
                              <p:par>
                                <p:cTn id="1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8700"/>
                            </p:stCondLst>
                            <p:childTnLst>
                              <p:par>
                                <p:cTn id="1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1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1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1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1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1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1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utoUpdateAnimBg="0"/>
      <p:bldP spid="12291" grpId="0" animBg="1" autoUpdateAnimBg="0"/>
      <p:bldP spid="12292" grpId="0" animBg="1" autoUpdateAnimBg="0"/>
      <p:bldP spid="12293" grpId="0" animBg="1" autoUpdateAnimBg="0"/>
      <p:bldP spid="12294" grpId="0" animBg="1" autoUpdateAnimBg="0"/>
      <p:bldP spid="12295" grpId="0" animBg="1" autoUpdateAnimBg="0"/>
      <p:bldP spid="12296" grpId="0" animBg="1" autoUpdateAnimBg="0"/>
      <p:bldP spid="12297" grpId="0" animBg="1" autoUpdateAnimBg="0"/>
      <p:bldP spid="12298" grpId="0" animBg="1" autoUpdateAnimBg="0"/>
      <p:bldP spid="12299" grpId="0" animBg="1" autoUpdateAnimBg="0"/>
      <p:bldP spid="12304" grpId="0" animBg="1" autoUpdateAnimBg="0"/>
      <p:bldP spid="12305" grpId="0" animBg="1" autoUpdateAnimBg="0"/>
      <p:bldP spid="12306" grpId="0" animBg="1" autoUpdateAnimBg="0"/>
      <p:bldP spid="12307" grpId="0" animBg="1" autoUpdateAnimBg="0"/>
      <p:bldP spid="12308" grpId="0" animBg="1" autoUpdateAnimBg="0"/>
      <p:bldP spid="12309" grpId="0" animBg="1" autoUpdateAnimBg="0"/>
      <p:bldP spid="12310" grpId="0" autoUpdateAnimBg="0"/>
      <p:bldP spid="12315" grpId="0" animBg="1" autoUpdateAnimBg="0"/>
      <p:bldP spid="12316" grpId="0" animBg="1" autoUpdateAnimBg="0"/>
      <p:bldP spid="12317" grpId="0" animBg="1" autoUpdateAnimBg="0"/>
      <p:bldP spid="12318" grpId="0" animBg="1" autoUpdateAnimBg="0"/>
      <p:bldP spid="12319" grpId="0" animBg="1" autoUpdateAnimBg="0"/>
      <p:bldP spid="12320" grpId="0" animBg="1" autoUpdateAnimBg="0"/>
      <p:bldP spid="12321" grpId="0" animBg="1" autoUpdateAnimBg="0"/>
      <p:bldP spid="12322" grpId="0" animBg="1" autoUpdateAnimBg="0"/>
      <p:bldP spid="12323" grpId="0" animBg="1" autoUpdateAnimBg="0"/>
      <p:bldP spid="12324" grpId="0" animBg="1" autoUpdateAnimBg="0"/>
      <p:bldP spid="12325" grpId="0" animBg="1" autoUpdateAnimBg="0"/>
      <p:bldP spid="12326" grpId="0" animBg="1" autoUpdateAnimBg="0"/>
      <p:bldP spid="12327" grpId="0" animBg="1" autoUpdateAnimBg="0"/>
      <p:bldP spid="12328" grpId="0" animBg="1" autoUpdateAnimBg="0"/>
      <p:bldP spid="12329" grpId="0" animBg="1" autoUpdateAnimBg="0"/>
      <p:bldP spid="12330" grpId="0" animBg="1" autoUpdateAnimBg="0"/>
      <p:bldP spid="12331" grpId="0" animBg="1" autoUpdateAnimBg="0"/>
      <p:bldP spid="12358" grpId="0" animBg="1" autoUpdateAnimBg="0"/>
      <p:bldP spid="12359" grpId="0" animBg="1" autoUpdateAnimBg="0"/>
      <p:bldP spid="12360" grpId="0" animBg="1" autoUpdateAnimBg="0"/>
      <p:bldP spid="12361" grpId="0" animBg="1" autoUpdateAnimBg="0"/>
      <p:bldP spid="12391" grpId="0" animBg="1" autoUpdateAnimBg="0"/>
      <p:bldP spid="12392" grpId="0" autoUpdateAnimBg="0"/>
      <p:bldP spid="12393" grpId="0" animBg="1" autoUpdateAnimBg="0"/>
      <p:bldP spid="12396" grpId="0" animBg="1" autoUpdateAnimBg="0"/>
      <p:bldP spid="12397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7" name="Group 6"/>
          <p:cNvGrpSpPr>
            <a:grpSpLocks/>
          </p:cNvGrpSpPr>
          <p:nvPr/>
        </p:nvGrpSpPr>
        <p:grpSpPr bwMode="auto">
          <a:xfrm>
            <a:off x="304800" y="771525"/>
            <a:ext cx="8763000" cy="6019800"/>
            <a:chOff x="192" y="528"/>
            <a:chExt cx="5520" cy="3792"/>
          </a:xfrm>
        </p:grpSpPr>
        <p:sp>
          <p:nvSpPr>
            <p:cNvPr id="658" name="Line 7"/>
            <p:cNvSpPr>
              <a:spLocks noChangeShapeType="1"/>
            </p:cNvSpPr>
            <p:nvPr/>
          </p:nvSpPr>
          <p:spPr bwMode="auto">
            <a:xfrm>
              <a:off x="3338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59" name="Line 8"/>
            <p:cNvSpPr>
              <a:spLocks noChangeShapeType="1"/>
            </p:cNvSpPr>
            <p:nvPr/>
          </p:nvSpPr>
          <p:spPr bwMode="auto">
            <a:xfrm>
              <a:off x="5516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0" name="Line 9"/>
            <p:cNvSpPr>
              <a:spLocks noChangeShapeType="1"/>
            </p:cNvSpPr>
            <p:nvPr/>
          </p:nvSpPr>
          <p:spPr bwMode="auto">
            <a:xfrm>
              <a:off x="3580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1" name="Line 10"/>
            <p:cNvSpPr>
              <a:spLocks noChangeShapeType="1"/>
            </p:cNvSpPr>
            <p:nvPr/>
          </p:nvSpPr>
          <p:spPr bwMode="auto">
            <a:xfrm>
              <a:off x="1402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2" name="Line 11"/>
            <p:cNvSpPr>
              <a:spLocks noChangeShapeType="1"/>
            </p:cNvSpPr>
            <p:nvPr/>
          </p:nvSpPr>
          <p:spPr bwMode="auto">
            <a:xfrm>
              <a:off x="3096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3" name="Line 12"/>
            <p:cNvSpPr>
              <a:spLocks noChangeShapeType="1"/>
            </p:cNvSpPr>
            <p:nvPr/>
          </p:nvSpPr>
          <p:spPr bwMode="auto">
            <a:xfrm>
              <a:off x="1886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4" name="Line 13"/>
            <p:cNvSpPr>
              <a:spLocks noChangeShapeType="1"/>
            </p:cNvSpPr>
            <p:nvPr/>
          </p:nvSpPr>
          <p:spPr bwMode="auto">
            <a:xfrm>
              <a:off x="3822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5" name="Line 14"/>
            <p:cNvSpPr>
              <a:spLocks noChangeShapeType="1"/>
            </p:cNvSpPr>
            <p:nvPr/>
          </p:nvSpPr>
          <p:spPr bwMode="auto">
            <a:xfrm>
              <a:off x="4064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6" name="Line 15"/>
            <p:cNvSpPr>
              <a:spLocks noChangeShapeType="1"/>
            </p:cNvSpPr>
            <p:nvPr/>
          </p:nvSpPr>
          <p:spPr bwMode="auto">
            <a:xfrm>
              <a:off x="4306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7" name="Line 16"/>
            <p:cNvSpPr>
              <a:spLocks noChangeShapeType="1"/>
            </p:cNvSpPr>
            <p:nvPr/>
          </p:nvSpPr>
          <p:spPr bwMode="auto">
            <a:xfrm>
              <a:off x="4548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8" name="Line 17"/>
            <p:cNvSpPr>
              <a:spLocks noChangeShapeType="1"/>
            </p:cNvSpPr>
            <p:nvPr/>
          </p:nvSpPr>
          <p:spPr bwMode="auto">
            <a:xfrm>
              <a:off x="4790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9" name="Line 18"/>
            <p:cNvSpPr>
              <a:spLocks noChangeShapeType="1"/>
            </p:cNvSpPr>
            <p:nvPr/>
          </p:nvSpPr>
          <p:spPr bwMode="auto">
            <a:xfrm>
              <a:off x="5032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70" name="Line 19"/>
            <p:cNvSpPr>
              <a:spLocks noChangeShapeType="1"/>
            </p:cNvSpPr>
            <p:nvPr/>
          </p:nvSpPr>
          <p:spPr bwMode="auto">
            <a:xfrm>
              <a:off x="5274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71" name="Line 20"/>
            <p:cNvSpPr>
              <a:spLocks noChangeShapeType="1"/>
            </p:cNvSpPr>
            <p:nvPr/>
          </p:nvSpPr>
          <p:spPr bwMode="auto">
            <a:xfrm>
              <a:off x="2854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72" name="Line 21"/>
            <p:cNvSpPr>
              <a:spLocks noChangeShapeType="1"/>
            </p:cNvSpPr>
            <p:nvPr/>
          </p:nvSpPr>
          <p:spPr bwMode="auto">
            <a:xfrm>
              <a:off x="2612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73" name="Line 22"/>
            <p:cNvSpPr>
              <a:spLocks noChangeShapeType="1"/>
            </p:cNvSpPr>
            <p:nvPr/>
          </p:nvSpPr>
          <p:spPr bwMode="auto">
            <a:xfrm>
              <a:off x="2370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74" name="Line 23"/>
            <p:cNvSpPr>
              <a:spLocks noChangeShapeType="1"/>
            </p:cNvSpPr>
            <p:nvPr/>
          </p:nvSpPr>
          <p:spPr bwMode="auto">
            <a:xfrm>
              <a:off x="2128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75" name="Line 24"/>
            <p:cNvSpPr>
              <a:spLocks noChangeShapeType="1"/>
            </p:cNvSpPr>
            <p:nvPr/>
          </p:nvSpPr>
          <p:spPr bwMode="auto">
            <a:xfrm>
              <a:off x="1644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76" name="Line 25"/>
            <p:cNvSpPr>
              <a:spLocks noChangeShapeType="1"/>
            </p:cNvSpPr>
            <p:nvPr/>
          </p:nvSpPr>
          <p:spPr bwMode="auto">
            <a:xfrm>
              <a:off x="918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77" name="Line 26"/>
            <p:cNvSpPr>
              <a:spLocks noChangeShapeType="1"/>
            </p:cNvSpPr>
            <p:nvPr/>
          </p:nvSpPr>
          <p:spPr bwMode="auto">
            <a:xfrm>
              <a:off x="676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78" name="Line 27"/>
            <p:cNvSpPr>
              <a:spLocks noChangeShapeType="1"/>
            </p:cNvSpPr>
            <p:nvPr/>
          </p:nvSpPr>
          <p:spPr bwMode="auto">
            <a:xfrm>
              <a:off x="1160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79" name="Line 28"/>
            <p:cNvSpPr>
              <a:spLocks noChangeShapeType="1"/>
            </p:cNvSpPr>
            <p:nvPr/>
          </p:nvSpPr>
          <p:spPr bwMode="auto">
            <a:xfrm>
              <a:off x="434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80" name="Line 29"/>
            <p:cNvSpPr>
              <a:spLocks noChangeShapeType="1"/>
            </p:cNvSpPr>
            <p:nvPr/>
          </p:nvSpPr>
          <p:spPr bwMode="auto">
            <a:xfrm>
              <a:off x="192" y="672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81" name="Line 30"/>
            <p:cNvSpPr>
              <a:spLocks noChangeShapeType="1"/>
            </p:cNvSpPr>
            <p:nvPr/>
          </p:nvSpPr>
          <p:spPr bwMode="auto">
            <a:xfrm>
              <a:off x="192" y="816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82" name="Line 31"/>
            <p:cNvSpPr>
              <a:spLocks noChangeShapeType="1"/>
            </p:cNvSpPr>
            <p:nvPr/>
          </p:nvSpPr>
          <p:spPr bwMode="auto">
            <a:xfrm>
              <a:off x="192" y="1008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83" name="Line 32"/>
            <p:cNvSpPr>
              <a:spLocks noChangeShapeType="1"/>
            </p:cNvSpPr>
            <p:nvPr/>
          </p:nvSpPr>
          <p:spPr bwMode="auto">
            <a:xfrm>
              <a:off x="192" y="1152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84" name="Line 33"/>
            <p:cNvSpPr>
              <a:spLocks noChangeShapeType="1"/>
            </p:cNvSpPr>
            <p:nvPr/>
          </p:nvSpPr>
          <p:spPr bwMode="auto">
            <a:xfrm>
              <a:off x="192" y="1352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85" name="Line 34"/>
            <p:cNvSpPr>
              <a:spLocks noChangeShapeType="1"/>
            </p:cNvSpPr>
            <p:nvPr/>
          </p:nvSpPr>
          <p:spPr bwMode="auto">
            <a:xfrm>
              <a:off x="192" y="1488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86" name="Line 35"/>
            <p:cNvSpPr>
              <a:spLocks noChangeShapeType="1"/>
            </p:cNvSpPr>
            <p:nvPr/>
          </p:nvSpPr>
          <p:spPr bwMode="auto">
            <a:xfrm>
              <a:off x="192" y="1680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87" name="Line 36"/>
            <p:cNvSpPr>
              <a:spLocks noChangeShapeType="1"/>
            </p:cNvSpPr>
            <p:nvPr/>
          </p:nvSpPr>
          <p:spPr bwMode="auto">
            <a:xfrm>
              <a:off x="192" y="1824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88" name="Line 37"/>
            <p:cNvSpPr>
              <a:spLocks noChangeShapeType="1"/>
            </p:cNvSpPr>
            <p:nvPr/>
          </p:nvSpPr>
          <p:spPr bwMode="auto">
            <a:xfrm>
              <a:off x="192" y="1968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89" name="Line 38"/>
            <p:cNvSpPr>
              <a:spLocks noChangeShapeType="1"/>
            </p:cNvSpPr>
            <p:nvPr/>
          </p:nvSpPr>
          <p:spPr bwMode="auto">
            <a:xfrm>
              <a:off x="192" y="2160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0" name="Line 39"/>
            <p:cNvSpPr>
              <a:spLocks noChangeShapeType="1"/>
            </p:cNvSpPr>
            <p:nvPr/>
          </p:nvSpPr>
          <p:spPr bwMode="auto">
            <a:xfrm>
              <a:off x="192" y="2304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1" name="Line 40"/>
            <p:cNvSpPr>
              <a:spLocks noChangeShapeType="1"/>
            </p:cNvSpPr>
            <p:nvPr/>
          </p:nvSpPr>
          <p:spPr bwMode="auto">
            <a:xfrm>
              <a:off x="192" y="2496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2" name="Line 41"/>
            <p:cNvSpPr>
              <a:spLocks noChangeShapeType="1"/>
            </p:cNvSpPr>
            <p:nvPr/>
          </p:nvSpPr>
          <p:spPr bwMode="auto">
            <a:xfrm>
              <a:off x="192" y="2640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3" name="Line 42"/>
            <p:cNvSpPr>
              <a:spLocks noChangeShapeType="1"/>
            </p:cNvSpPr>
            <p:nvPr/>
          </p:nvSpPr>
          <p:spPr bwMode="auto">
            <a:xfrm>
              <a:off x="192" y="2784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4" name="Line 43"/>
            <p:cNvSpPr>
              <a:spLocks noChangeShapeType="1"/>
            </p:cNvSpPr>
            <p:nvPr/>
          </p:nvSpPr>
          <p:spPr bwMode="auto">
            <a:xfrm>
              <a:off x="192" y="2976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5" name="Line 44"/>
            <p:cNvSpPr>
              <a:spLocks noChangeShapeType="1"/>
            </p:cNvSpPr>
            <p:nvPr/>
          </p:nvSpPr>
          <p:spPr bwMode="auto">
            <a:xfrm>
              <a:off x="192" y="3120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6" name="Line 45"/>
            <p:cNvSpPr>
              <a:spLocks noChangeShapeType="1"/>
            </p:cNvSpPr>
            <p:nvPr/>
          </p:nvSpPr>
          <p:spPr bwMode="auto">
            <a:xfrm>
              <a:off x="192" y="3312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7" name="Line 46"/>
            <p:cNvSpPr>
              <a:spLocks noChangeShapeType="1"/>
            </p:cNvSpPr>
            <p:nvPr/>
          </p:nvSpPr>
          <p:spPr bwMode="auto">
            <a:xfrm>
              <a:off x="192" y="3456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8" name="Line 47"/>
            <p:cNvSpPr>
              <a:spLocks noChangeShapeType="1"/>
            </p:cNvSpPr>
            <p:nvPr/>
          </p:nvSpPr>
          <p:spPr bwMode="auto">
            <a:xfrm>
              <a:off x="192" y="3600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9" name="Line 48"/>
            <p:cNvSpPr>
              <a:spLocks noChangeShapeType="1"/>
            </p:cNvSpPr>
            <p:nvPr/>
          </p:nvSpPr>
          <p:spPr bwMode="auto">
            <a:xfrm>
              <a:off x="192" y="3792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00" name="Line 49"/>
            <p:cNvSpPr>
              <a:spLocks noChangeShapeType="1"/>
            </p:cNvSpPr>
            <p:nvPr/>
          </p:nvSpPr>
          <p:spPr bwMode="auto">
            <a:xfrm>
              <a:off x="192" y="3936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01" name="Line 50"/>
            <p:cNvSpPr>
              <a:spLocks noChangeShapeType="1"/>
            </p:cNvSpPr>
            <p:nvPr/>
          </p:nvSpPr>
          <p:spPr bwMode="auto">
            <a:xfrm>
              <a:off x="192" y="4128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702" name="Group 701"/>
          <p:cNvGrpSpPr/>
          <p:nvPr/>
        </p:nvGrpSpPr>
        <p:grpSpPr>
          <a:xfrm>
            <a:off x="341669" y="765575"/>
            <a:ext cx="8466595" cy="5756960"/>
            <a:chOff x="341669" y="765575"/>
            <a:chExt cx="8466595" cy="5756960"/>
          </a:xfrm>
        </p:grpSpPr>
        <p:grpSp>
          <p:nvGrpSpPr>
            <p:cNvPr id="703" name="Group 13"/>
            <p:cNvGrpSpPr>
              <a:grpSpLocks/>
            </p:cNvGrpSpPr>
            <p:nvPr/>
          </p:nvGrpSpPr>
          <p:grpSpPr bwMode="auto">
            <a:xfrm>
              <a:off x="341669" y="773098"/>
              <a:ext cx="8466595" cy="5749437"/>
              <a:chOff x="366" y="482"/>
              <a:chExt cx="4684" cy="3138"/>
            </a:xfrm>
          </p:grpSpPr>
          <p:sp>
            <p:nvSpPr>
              <p:cNvPr id="705" name="Rectangle 14"/>
              <p:cNvSpPr>
                <a:spLocks noChangeArrowheads="1"/>
              </p:cNvSpPr>
              <p:nvPr/>
            </p:nvSpPr>
            <p:spPr bwMode="auto">
              <a:xfrm>
                <a:off x="366" y="3455"/>
                <a:ext cx="215" cy="165"/>
              </a:xfrm>
              <a:prstGeom prst="rect">
                <a:avLst/>
              </a:prstGeom>
              <a:solidFill>
                <a:srgbClr val="FFCC00">
                  <a:alpha val="39999"/>
                </a:srgbClr>
              </a:solidFill>
              <a:ln w="25400">
                <a:solidFill>
                  <a:srgbClr val="FFCC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PT" altLang="pt-PT" sz="1600"/>
              </a:p>
            </p:txBody>
          </p:sp>
          <p:sp>
            <p:nvSpPr>
              <p:cNvPr id="706" name="Rectangle 15"/>
              <p:cNvSpPr>
                <a:spLocks noChangeArrowheads="1"/>
              </p:cNvSpPr>
              <p:nvPr/>
            </p:nvSpPr>
            <p:spPr bwMode="auto">
              <a:xfrm>
                <a:off x="371" y="764"/>
                <a:ext cx="215" cy="165"/>
              </a:xfrm>
              <a:prstGeom prst="rect">
                <a:avLst/>
              </a:prstGeom>
              <a:solidFill>
                <a:srgbClr val="FFCC00">
                  <a:alpha val="39999"/>
                </a:srgbClr>
              </a:solidFill>
              <a:ln w="25400">
                <a:solidFill>
                  <a:srgbClr val="FFCC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PT" altLang="pt-PT" sz="1600"/>
              </a:p>
            </p:txBody>
          </p:sp>
          <p:sp>
            <p:nvSpPr>
              <p:cNvPr id="707" name="Rectangle 16"/>
              <p:cNvSpPr>
                <a:spLocks noChangeArrowheads="1"/>
              </p:cNvSpPr>
              <p:nvPr/>
            </p:nvSpPr>
            <p:spPr bwMode="auto">
              <a:xfrm>
                <a:off x="4772" y="490"/>
                <a:ext cx="215" cy="155"/>
              </a:xfrm>
              <a:prstGeom prst="rect">
                <a:avLst/>
              </a:prstGeom>
              <a:solidFill>
                <a:srgbClr val="FFCC00">
                  <a:alpha val="39999"/>
                </a:srgbClr>
              </a:solidFill>
              <a:ln w="25400">
                <a:solidFill>
                  <a:srgbClr val="FFCC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PT" altLang="pt-PT" sz="1600"/>
              </a:p>
            </p:txBody>
          </p:sp>
          <p:sp>
            <p:nvSpPr>
              <p:cNvPr id="708" name="Rectangle 17"/>
              <p:cNvSpPr>
                <a:spLocks noChangeArrowheads="1"/>
              </p:cNvSpPr>
              <p:nvPr/>
            </p:nvSpPr>
            <p:spPr bwMode="auto">
              <a:xfrm>
                <a:off x="762" y="490"/>
                <a:ext cx="215" cy="162"/>
              </a:xfrm>
              <a:prstGeom prst="rect">
                <a:avLst/>
              </a:prstGeom>
              <a:solidFill>
                <a:srgbClr val="FFCC00">
                  <a:alpha val="39999"/>
                </a:srgbClr>
              </a:solidFill>
              <a:ln w="25400">
                <a:solidFill>
                  <a:srgbClr val="FFCC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PT" altLang="pt-PT" sz="1600"/>
              </a:p>
            </p:txBody>
          </p:sp>
          <p:sp>
            <p:nvSpPr>
              <p:cNvPr id="709" name="Rectangle 19"/>
              <p:cNvSpPr>
                <a:spLocks noChangeArrowheads="1"/>
              </p:cNvSpPr>
              <p:nvPr/>
            </p:nvSpPr>
            <p:spPr bwMode="auto">
              <a:xfrm rot="16200000">
                <a:off x="2630" y="-1768"/>
                <a:ext cx="169" cy="4670"/>
              </a:xfrm>
              <a:prstGeom prst="rect">
                <a:avLst/>
              </a:prstGeom>
              <a:solidFill>
                <a:srgbClr val="FFCC99">
                  <a:alpha val="39999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PT" altLang="pt-PT" sz="1600"/>
              </a:p>
            </p:txBody>
          </p:sp>
          <p:sp>
            <p:nvSpPr>
              <p:cNvPr id="710" name="Rectangle 20"/>
              <p:cNvSpPr>
                <a:spLocks noChangeArrowheads="1"/>
              </p:cNvSpPr>
              <p:nvPr/>
            </p:nvSpPr>
            <p:spPr bwMode="auto">
              <a:xfrm>
                <a:off x="370" y="484"/>
                <a:ext cx="215" cy="3136"/>
              </a:xfrm>
              <a:prstGeom prst="rect">
                <a:avLst/>
              </a:prstGeom>
              <a:solidFill>
                <a:srgbClr val="FFCC99">
                  <a:alpha val="39999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PT" altLang="pt-PT" sz="1600"/>
              </a:p>
            </p:txBody>
          </p:sp>
        </p:grpSp>
        <p:sp>
          <p:nvSpPr>
            <p:cNvPr id="704" name="Text Box 18"/>
            <p:cNvSpPr txBox="1">
              <a:spLocks noChangeArrowheads="1"/>
            </p:cNvSpPr>
            <p:nvPr/>
          </p:nvSpPr>
          <p:spPr bwMode="auto">
            <a:xfrm>
              <a:off x="361547" y="765575"/>
              <a:ext cx="8439704" cy="5755422"/>
            </a:xfrm>
            <a:prstGeom prst="rect">
              <a:avLst/>
            </a:prstGeom>
            <a:solidFill>
              <a:srgbClr val="CCFFFF">
                <a:alpha val="50195"/>
              </a:srgbClr>
            </a:solidFill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dirty="0">
                  <a:latin typeface="Courier New" pitchFamily="49" charset="0"/>
                </a:rPr>
                <a:t>   </a:t>
              </a:r>
              <a:r>
                <a:rPr lang="en-GB" altLang="pt-PT" sz="1600" b="1" dirty="0">
                  <a:latin typeface="Courier New" pitchFamily="49" charset="0"/>
                </a:rPr>
                <a:t>A  B  C  D  E  F  G  H  I  K  L  M  N  P  Q  R  S  T  V  W  Y  Z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A </a:t>
              </a:r>
              <a:r>
                <a:rPr lang="en-GB" altLang="pt-PT" sz="1600" dirty="0">
                  <a:latin typeface="Courier New" pitchFamily="49" charset="0"/>
                </a:rPr>
                <a:t> </a:t>
              </a:r>
              <a:r>
                <a:rPr lang="en-GB" altLang="pt-PT" sz="1600" b="1" dirty="0">
                  <a:latin typeface="Courier New" pitchFamily="49" charset="0"/>
                </a:rPr>
                <a:t>2</a:t>
              </a:r>
              <a:r>
                <a:rPr lang="en-GB" altLang="pt-PT" sz="1600" dirty="0">
                  <a:latin typeface="Courier New" pitchFamily="49" charset="0"/>
                </a:rPr>
                <a:t>  0 -2  0  0 -4  1 -1 -1 -1 -2 -1  0  1  0 -2  1  1  0 -6 -3  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B</a:t>
              </a:r>
              <a:r>
                <a:rPr lang="en-GB" altLang="pt-PT" sz="1600" dirty="0">
                  <a:latin typeface="Courier New" pitchFamily="49" charset="0"/>
                </a:rPr>
                <a:t>  0  </a:t>
              </a:r>
              <a:r>
                <a:rPr lang="en-GB" altLang="pt-PT" sz="1600" b="1" dirty="0">
                  <a:latin typeface="Courier New" pitchFamily="49" charset="0"/>
                </a:rPr>
                <a:t>2</a:t>
              </a:r>
              <a:r>
                <a:rPr lang="en-GB" altLang="pt-PT" sz="1600" dirty="0">
                  <a:latin typeface="Courier New" pitchFamily="49" charset="0"/>
                </a:rPr>
                <a:t> -4  3  2 -5  0  1 -2  1 -3 -2  2 -1  1 -1  0  0 -2 -5 -3  2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C</a:t>
              </a:r>
              <a:r>
                <a:rPr lang="en-GB" altLang="pt-PT" sz="1600" dirty="0">
                  <a:latin typeface="Courier New" pitchFamily="49" charset="0"/>
                </a:rPr>
                <a:t> -2 -4 </a:t>
              </a:r>
              <a:r>
                <a:rPr lang="en-GB" altLang="pt-PT" sz="1600" b="1" dirty="0">
                  <a:latin typeface="Courier New" pitchFamily="49" charset="0"/>
                </a:rPr>
                <a:t>12</a:t>
              </a:r>
              <a:r>
                <a:rPr lang="en-GB" altLang="pt-PT" sz="1600" dirty="0">
                  <a:latin typeface="Courier New" pitchFamily="49" charset="0"/>
                </a:rPr>
                <a:t> -5 -5 -4 -3 -3 -2 -5 -6 -5 -4 -3 -5 -4  0 -2 -2 -8  0 -5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D</a:t>
              </a:r>
              <a:r>
                <a:rPr lang="en-GB" altLang="pt-PT" sz="1600" dirty="0">
                  <a:latin typeface="Courier New" pitchFamily="49" charset="0"/>
                </a:rPr>
                <a:t>  0  3 -5  </a:t>
              </a:r>
              <a:r>
                <a:rPr lang="en-GB" altLang="pt-PT" sz="1600" b="1" dirty="0">
                  <a:latin typeface="Courier New" pitchFamily="49" charset="0"/>
                </a:rPr>
                <a:t>4</a:t>
              </a:r>
              <a:r>
                <a:rPr lang="en-GB" altLang="pt-PT" sz="1600" dirty="0">
                  <a:latin typeface="Courier New" pitchFamily="49" charset="0"/>
                </a:rPr>
                <a:t>  3 -6  1  1 -2  0 -4 -3  2 -1  2 -1  0  0 -2 -7 -4  3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E</a:t>
              </a:r>
              <a:r>
                <a:rPr lang="en-GB" altLang="pt-PT" sz="1600" dirty="0">
                  <a:latin typeface="Courier New" pitchFamily="49" charset="0"/>
                </a:rPr>
                <a:t>  0  2 -5  3  </a:t>
              </a:r>
              <a:r>
                <a:rPr lang="en-GB" altLang="pt-PT" sz="1600" b="1" dirty="0">
                  <a:latin typeface="Courier New" pitchFamily="49" charset="0"/>
                </a:rPr>
                <a:t>4</a:t>
              </a:r>
              <a:r>
                <a:rPr lang="en-GB" altLang="pt-PT" sz="1600" dirty="0">
                  <a:latin typeface="Courier New" pitchFamily="49" charset="0"/>
                </a:rPr>
                <a:t> -5  0  1 -2  0 -3 -2  1 -1  2 -1  0  0 -2 -7 -4  3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F</a:t>
              </a:r>
              <a:r>
                <a:rPr lang="en-GB" altLang="pt-PT" sz="1600" dirty="0">
                  <a:latin typeface="Courier New" pitchFamily="49" charset="0"/>
                </a:rPr>
                <a:t> -4 -5 -4 -6 -5  </a:t>
              </a:r>
              <a:r>
                <a:rPr lang="en-GB" altLang="pt-PT" sz="1600" b="1" dirty="0">
                  <a:latin typeface="Courier New" pitchFamily="49" charset="0"/>
                </a:rPr>
                <a:t>9</a:t>
              </a:r>
              <a:r>
                <a:rPr lang="en-GB" altLang="pt-PT" sz="1600" dirty="0">
                  <a:latin typeface="Courier New" pitchFamily="49" charset="0"/>
                </a:rPr>
                <a:t> -5 -2  1 -5  2  0 -4 -5 -5 -4 -3 -3 -1  0  7 -5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G </a:t>
              </a:r>
              <a:r>
                <a:rPr lang="en-GB" altLang="pt-PT" sz="1600" dirty="0">
                  <a:latin typeface="Courier New" pitchFamily="49" charset="0"/>
                </a:rPr>
                <a:t> 1  0 -3  1  0 -5  </a:t>
              </a:r>
              <a:r>
                <a:rPr lang="en-GB" altLang="pt-PT" sz="1600" b="1" dirty="0">
                  <a:latin typeface="Courier New" pitchFamily="49" charset="0"/>
                </a:rPr>
                <a:t>5</a:t>
              </a:r>
              <a:r>
                <a:rPr lang="en-GB" altLang="pt-PT" sz="1600" dirty="0">
                  <a:latin typeface="Courier New" pitchFamily="49" charset="0"/>
                </a:rPr>
                <a:t> -2 -3 -2 -4 -3  0 -1 -1 -3  1  0 -1 -7 -6 -1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H</a:t>
              </a:r>
              <a:r>
                <a:rPr lang="en-GB" altLang="pt-PT" sz="1600" dirty="0">
                  <a:latin typeface="Courier New" pitchFamily="49" charset="0"/>
                </a:rPr>
                <a:t> -1  1 -3  1  1 -2 -2  </a:t>
              </a:r>
              <a:r>
                <a:rPr lang="en-GB" altLang="pt-PT" sz="1600" b="1" dirty="0">
                  <a:latin typeface="Courier New" pitchFamily="49" charset="0"/>
                </a:rPr>
                <a:t>6</a:t>
              </a:r>
              <a:r>
                <a:rPr lang="en-GB" altLang="pt-PT" sz="1600" dirty="0">
                  <a:latin typeface="Courier New" pitchFamily="49" charset="0"/>
                </a:rPr>
                <a:t> -2  0 -2 -2  2  0  3  2 -1 -1 -2 -3  0  2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I</a:t>
              </a:r>
              <a:r>
                <a:rPr lang="en-GB" altLang="pt-PT" sz="1600" dirty="0">
                  <a:latin typeface="Courier New" pitchFamily="49" charset="0"/>
                </a:rPr>
                <a:t> -1 -2 -2 -2 -2  1 -3 -2  </a:t>
              </a:r>
              <a:r>
                <a:rPr lang="en-GB" altLang="pt-PT" sz="1600" b="1" dirty="0">
                  <a:latin typeface="Courier New" pitchFamily="49" charset="0"/>
                </a:rPr>
                <a:t>5</a:t>
              </a:r>
              <a:r>
                <a:rPr lang="en-GB" altLang="pt-PT" sz="1600" dirty="0">
                  <a:latin typeface="Courier New" pitchFamily="49" charset="0"/>
                </a:rPr>
                <a:t> -2  2  2 -2 -2 -2 -2 -1  0  4 -5 -1 -2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K</a:t>
              </a:r>
              <a:r>
                <a:rPr lang="en-GB" altLang="pt-PT" sz="1600" dirty="0">
                  <a:latin typeface="Courier New" pitchFamily="49" charset="0"/>
                </a:rPr>
                <a:t> -1  1 -5  0  0 -5 -2  0 -2  </a:t>
              </a:r>
              <a:r>
                <a:rPr lang="en-GB" altLang="pt-PT" sz="1600" b="1" dirty="0">
                  <a:latin typeface="Courier New" pitchFamily="49" charset="0"/>
                </a:rPr>
                <a:t>5</a:t>
              </a:r>
              <a:r>
                <a:rPr lang="en-GB" altLang="pt-PT" sz="1600" dirty="0">
                  <a:latin typeface="Courier New" pitchFamily="49" charset="0"/>
                </a:rPr>
                <a:t> -3  0  1 -1  1  3  0  0 -2 -3 -4  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L </a:t>
              </a:r>
              <a:r>
                <a:rPr lang="en-GB" altLang="pt-PT" sz="1600" dirty="0">
                  <a:latin typeface="Courier New" pitchFamily="49" charset="0"/>
                </a:rPr>
                <a:t>-2 -3 -6 -4 -3  2 -4 -2  2 -3  </a:t>
              </a:r>
              <a:r>
                <a:rPr lang="en-GB" altLang="pt-PT" sz="1600" b="1" dirty="0">
                  <a:latin typeface="Courier New" pitchFamily="49" charset="0"/>
                </a:rPr>
                <a:t>6</a:t>
              </a:r>
              <a:r>
                <a:rPr lang="en-GB" altLang="pt-PT" sz="1600" dirty="0">
                  <a:latin typeface="Courier New" pitchFamily="49" charset="0"/>
                </a:rPr>
                <a:t>  4 -3 -3 -2 -3 -3 -2  2 -2 -1 -3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M</a:t>
              </a:r>
              <a:r>
                <a:rPr lang="en-GB" altLang="pt-PT" sz="1600" dirty="0">
                  <a:latin typeface="Courier New" pitchFamily="49" charset="0"/>
                </a:rPr>
                <a:t> -1 -2 -5 -3 -2  0 -3 -2  2  0  4  </a:t>
              </a:r>
              <a:r>
                <a:rPr lang="en-GB" altLang="pt-PT" sz="1600" b="1" dirty="0">
                  <a:latin typeface="Courier New" pitchFamily="49" charset="0"/>
                </a:rPr>
                <a:t>6</a:t>
              </a:r>
              <a:r>
                <a:rPr lang="en-GB" altLang="pt-PT" sz="1600" dirty="0">
                  <a:latin typeface="Courier New" pitchFamily="49" charset="0"/>
                </a:rPr>
                <a:t> -2 -2 -1  0 -2 -1  2 -4 -2 -2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N</a:t>
              </a:r>
              <a:r>
                <a:rPr lang="en-GB" altLang="pt-PT" sz="1600" dirty="0">
                  <a:latin typeface="Courier New" pitchFamily="49" charset="0"/>
                </a:rPr>
                <a:t>  0  2 -4  2  1 -4  0  2 -2  1 -3 -2  </a:t>
              </a:r>
              <a:r>
                <a:rPr lang="en-GB" altLang="pt-PT" sz="1600" b="1" dirty="0">
                  <a:latin typeface="Courier New" pitchFamily="49" charset="0"/>
                </a:rPr>
                <a:t>2</a:t>
              </a:r>
              <a:r>
                <a:rPr lang="en-GB" altLang="pt-PT" sz="1600" dirty="0">
                  <a:latin typeface="Courier New" pitchFamily="49" charset="0"/>
                </a:rPr>
                <a:t> -1  1  0  1  0 -2 -4 -2  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P</a:t>
              </a:r>
              <a:r>
                <a:rPr lang="en-GB" altLang="pt-PT" sz="1600" dirty="0">
                  <a:latin typeface="Courier New" pitchFamily="49" charset="0"/>
                </a:rPr>
                <a:t>  1 -1 -3 -1 -1 -5 -1  0 -2 -1 -3 -2 -1  </a:t>
              </a:r>
              <a:r>
                <a:rPr lang="en-GB" altLang="pt-PT" sz="1600" b="1" dirty="0">
                  <a:latin typeface="Courier New" pitchFamily="49" charset="0"/>
                </a:rPr>
                <a:t>6</a:t>
              </a:r>
              <a:r>
                <a:rPr lang="en-GB" altLang="pt-PT" sz="1600" dirty="0">
                  <a:latin typeface="Courier New" pitchFamily="49" charset="0"/>
                </a:rPr>
                <a:t>  0  0  1  0 -1 -6 -5  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Q</a:t>
              </a:r>
              <a:r>
                <a:rPr lang="en-GB" altLang="pt-PT" sz="1600" dirty="0">
                  <a:latin typeface="Courier New" pitchFamily="49" charset="0"/>
                </a:rPr>
                <a:t>  0  1 -5  2  2 -5 -1  3 -2  1 -2 -1  1  0  </a:t>
              </a:r>
              <a:r>
                <a:rPr lang="en-GB" altLang="pt-PT" sz="1600" b="1" dirty="0">
                  <a:latin typeface="Courier New" pitchFamily="49" charset="0"/>
                </a:rPr>
                <a:t>4</a:t>
              </a:r>
              <a:r>
                <a:rPr lang="en-GB" altLang="pt-PT" sz="1600" dirty="0">
                  <a:latin typeface="Courier New" pitchFamily="49" charset="0"/>
                </a:rPr>
                <a:t>  1 -1 -1 -2 -5 -4  3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R</a:t>
              </a:r>
              <a:r>
                <a:rPr lang="en-GB" altLang="pt-PT" sz="1600" dirty="0">
                  <a:latin typeface="Courier New" pitchFamily="49" charset="0"/>
                </a:rPr>
                <a:t> -2 -1 -4 -1 -1 -4 -3  2 -2  3 -3  0  0  0  1  </a:t>
              </a:r>
              <a:r>
                <a:rPr lang="en-GB" altLang="pt-PT" sz="1600" b="1" dirty="0">
                  <a:latin typeface="Courier New" pitchFamily="49" charset="0"/>
                </a:rPr>
                <a:t>6</a:t>
              </a:r>
              <a:r>
                <a:rPr lang="en-GB" altLang="pt-PT" sz="1600" dirty="0">
                  <a:latin typeface="Courier New" pitchFamily="49" charset="0"/>
                </a:rPr>
                <a:t>  0 -1 -2  2 -4  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S</a:t>
              </a:r>
              <a:r>
                <a:rPr lang="en-GB" altLang="pt-PT" sz="1600" dirty="0">
                  <a:latin typeface="Courier New" pitchFamily="49" charset="0"/>
                </a:rPr>
                <a:t>  1  0  0  0  0 -3  1 -1 -1  0 -3 -2  1  1 -1  0  </a:t>
              </a:r>
              <a:r>
                <a:rPr lang="en-GB" altLang="pt-PT" sz="1600" b="1" dirty="0">
                  <a:latin typeface="Courier New" pitchFamily="49" charset="0"/>
                </a:rPr>
                <a:t>2</a:t>
              </a:r>
              <a:r>
                <a:rPr lang="en-GB" altLang="pt-PT" sz="1600" dirty="0">
                  <a:latin typeface="Courier New" pitchFamily="49" charset="0"/>
                </a:rPr>
                <a:t>  1 -1 -2 -3  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T</a:t>
              </a:r>
              <a:r>
                <a:rPr lang="en-GB" altLang="pt-PT" sz="1600" dirty="0">
                  <a:latin typeface="Courier New" pitchFamily="49" charset="0"/>
                </a:rPr>
                <a:t>  1  0 -2  0  0 -3  0 -1  0  0 -2 -1  0  0 -1 -1  1  </a:t>
              </a:r>
              <a:r>
                <a:rPr lang="en-GB" altLang="pt-PT" sz="1600" b="1" dirty="0">
                  <a:latin typeface="Courier New" pitchFamily="49" charset="0"/>
                </a:rPr>
                <a:t>3</a:t>
              </a:r>
              <a:r>
                <a:rPr lang="en-GB" altLang="pt-PT" sz="1600" dirty="0">
                  <a:latin typeface="Courier New" pitchFamily="49" charset="0"/>
                </a:rPr>
                <a:t>  0 -5 -3 -1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V</a:t>
              </a:r>
              <a:r>
                <a:rPr lang="en-GB" altLang="pt-PT" sz="1600" dirty="0">
                  <a:latin typeface="Courier New" pitchFamily="49" charset="0"/>
                </a:rPr>
                <a:t>  0 -2 -2 -2 -2 -1 -1 -2  4 -2  2  2 -2 -1 -2 -2 -1  0  </a:t>
              </a:r>
              <a:r>
                <a:rPr lang="en-GB" altLang="pt-PT" sz="1600" b="1" dirty="0">
                  <a:latin typeface="Courier New" pitchFamily="49" charset="0"/>
                </a:rPr>
                <a:t>4</a:t>
              </a:r>
              <a:r>
                <a:rPr lang="en-GB" altLang="pt-PT" sz="1600" dirty="0">
                  <a:latin typeface="Courier New" pitchFamily="49" charset="0"/>
                </a:rPr>
                <a:t> -6 -2 -2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W</a:t>
              </a:r>
              <a:r>
                <a:rPr lang="en-GB" altLang="pt-PT" sz="1600" dirty="0">
                  <a:latin typeface="Courier New" pitchFamily="49" charset="0"/>
                </a:rPr>
                <a:t> -6 -5 -8 -7 -7  0 -7 -3 -5 -3 -2 -4 -4 -6 -5  2 -2 -5 -6 </a:t>
              </a:r>
              <a:r>
                <a:rPr lang="en-GB" altLang="pt-PT" sz="1600" b="1" dirty="0">
                  <a:latin typeface="Courier New" pitchFamily="49" charset="0"/>
                </a:rPr>
                <a:t>17</a:t>
              </a:r>
              <a:r>
                <a:rPr lang="en-GB" altLang="pt-PT" sz="1600" dirty="0">
                  <a:latin typeface="Courier New" pitchFamily="49" charset="0"/>
                </a:rPr>
                <a:t>  0 -6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Y</a:t>
              </a:r>
              <a:r>
                <a:rPr lang="en-GB" altLang="pt-PT" sz="1600" dirty="0">
                  <a:latin typeface="Courier New" pitchFamily="49" charset="0"/>
                </a:rPr>
                <a:t> -3 -3  0 -4 -4  7 -5  0 -1 -4 -1 -2 -2 -5 -4 -4 -3 -3 -2  0 </a:t>
              </a:r>
              <a:r>
                <a:rPr lang="en-GB" altLang="pt-PT" sz="1600" b="1" dirty="0">
                  <a:latin typeface="Courier New" pitchFamily="49" charset="0"/>
                </a:rPr>
                <a:t>10</a:t>
              </a:r>
              <a:r>
                <a:rPr lang="en-GB" altLang="pt-PT" sz="1600" dirty="0">
                  <a:latin typeface="Courier New" pitchFamily="49" charset="0"/>
                </a:rPr>
                <a:t> -4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Z</a:t>
              </a:r>
              <a:r>
                <a:rPr lang="en-GB" altLang="pt-PT" sz="1600" dirty="0">
                  <a:latin typeface="Courier New" pitchFamily="49" charset="0"/>
                </a:rPr>
                <a:t>  0  2 -5  3  3 -5 -1  2 -2  0 -3 -2  1  0  3  0  0 -1 -2 -6 -4  </a:t>
              </a:r>
              <a:r>
                <a:rPr lang="en-GB" altLang="pt-PT" sz="1600" b="1" dirty="0">
                  <a:latin typeface="Courier New" pitchFamily="49" charset="0"/>
                </a:rPr>
                <a:t>3</a:t>
              </a:r>
            </a:p>
          </p:txBody>
        </p:sp>
      </p:grpSp>
      <p:sp>
        <p:nvSpPr>
          <p:cNvPr id="711" name="Oval 4"/>
          <p:cNvSpPr>
            <a:spLocks noChangeArrowheads="1"/>
          </p:cNvSpPr>
          <p:nvPr/>
        </p:nvSpPr>
        <p:spPr bwMode="auto">
          <a:xfrm>
            <a:off x="376010" y="5668206"/>
            <a:ext cx="274320" cy="274320"/>
          </a:xfrm>
          <a:prstGeom prst="ellipse">
            <a:avLst/>
          </a:prstGeom>
          <a:solidFill>
            <a:srgbClr val="969696">
              <a:alpha val="40000"/>
            </a:srgbClr>
          </a:solidFill>
          <a:ln w="222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712" name="Line 5"/>
          <p:cNvSpPr>
            <a:spLocks noChangeShapeType="1"/>
          </p:cNvSpPr>
          <p:nvPr/>
        </p:nvSpPr>
        <p:spPr bwMode="auto">
          <a:xfrm>
            <a:off x="640391" y="5795426"/>
            <a:ext cx="6963733" cy="9940"/>
          </a:xfrm>
          <a:prstGeom prst="line">
            <a:avLst/>
          </a:prstGeom>
          <a:noFill/>
          <a:ln w="127000">
            <a:solidFill>
              <a:schemeClr val="accent2">
                <a:lumMod val="40000"/>
                <a:lumOff val="60000"/>
                <a:alpha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3" name="Oval 52"/>
          <p:cNvSpPr>
            <a:spLocks noChangeArrowheads="1"/>
          </p:cNvSpPr>
          <p:nvPr/>
        </p:nvSpPr>
        <p:spPr bwMode="auto">
          <a:xfrm>
            <a:off x="7699499" y="783764"/>
            <a:ext cx="274320" cy="274320"/>
          </a:xfrm>
          <a:prstGeom prst="ellipse">
            <a:avLst/>
          </a:prstGeom>
          <a:solidFill>
            <a:srgbClr val="969696">
              <a:alpha val="40000"/>
            </a:srgbClr>
          </a:solidFill>
          <a:ln w="222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714" name="Line 53"/>
          <p:cNvSpPr>
            <a:spLocks noChangeShapeType="1"/>
          </p:cNvSpPr>
          <p:nvPr/>
        </p:nvSpPr>
        <p:spPr bwMode="auto">
          <a:xfrm>
            <a:off x="7832238" y="1058085"/>
            <a:ext cx="0" cy="4610121"/>
          </a:xfrm>
          <a:prstGeom prst="line">
            <a:avLst/>
          </a:prstGeom>
          <a:noFill/>
          <a:ln w="127000">
            <a:solidFill>
              <a:schemeClr val="accent2">
                <a:lumMod val="40000"/>
                <a:lumOff val="60000"/>
                <a:alpha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5" name="Oval 54"/>
          <p:cNvSpPr>
            <a:spLocks noChangeArrowheads="1"/>
          </p:cNvSpPr>
          <p:nvPr/>
        </p:nvSpPr>
        <p:spPr bwMode="auto">
          <a:xfrm>
            <a:off x="7584247" y="5658266"/>
            <a:ext cx="457200" cy="274320"/>
          </a:xfrm>
          <a:prstGeom prst="ellipse">
            <a:avLst/>
          </a:prstGeom>
          <a:solidFill>
            <a:srgbClr val="FFFF00">
              <a:alpha val="50000"/>
            </a:srgbClr>
          </a:solidFill>
          <a:ln w="222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716" name="AutoShape 65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381000" cy="381000"/>
          </a:xfrm>
          <a:prstGeom prst="actionButtonBackPrevious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717" name="AutoShape 65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381000" y="0"/>
            <a:ext cx="381000" cy="384175"/>
          </a:xfrm>
          <a:prstGeom prst="actionButtonForwardNext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718" name="Text Box 622"/>
          <p:cNvSpPr txBox="1">
            <a:spLocks noChangeArrowheads="1"/>
          </p:cNvSpPr>
          <p:nvPr/>
        </p:nvSpPr>
        <p:spPr bwMode="auto">
          <a:xfrm>
            <a:off x="2445518" y="152400"/>
            <a:ext cx="42402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b="1" u="sng" dirty="0" err="1">
                <a:solidFill>
                  <a:srgbClr val="990000"/>
                </a:solidFill>
                <a:latin typeface="Courier New" pitchFamily="49" charset="0"/>
              </a:rPr>
              <a:t>Dayhoff</a:t>
            </a:r>
            <a:r>
              <a:rPr lang="en-GB" altLang="en-US" b="1" u="sng" dirty="0">
                <a:solidFill>
                  <a:srgbClr val="990000"/>
                </a:solidFill>
                <a:latin typeface="Courier New" pitchFamily="49" charset="0"/>
              </a:rPr>
              <a:t> PAM 250 Matrix</a:t>
            </a:r>
            <a:endParaRPr lang="en-US" altLang="en-US" b="1" u="sng" dirty="0">
              <a:solidFill>
                <a:srgbClr val="99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" grpId="0" animBg="1"/>
      <p:bldP spid="712" grpId="0" animBg="1"/>
      <p:bldP spid="713" grpId="0" animBg="1"/>
      <p:bldP spid="714" grpId="0" animBg="1"/>
      <p:bldP spid="7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2"/>
          <p:cNvGrpSpPr>
            <a:grpSpLocks/>
          </p:cNvGrpSpPr>
          <p:nvPr/>
        </p:nvGrpSpPr>
        <p:grpSpPr bwMode="auto">
          <a:xfrm>
            <a:off x="0" y="0"/>
            <a:ext cx="9144000" cy="6543675"/>
            <a:chOff x="0" y="0"/>
            <a:chExt cx="5760" cy="4122"/>
          </a:xfrm>
        </p:grpSpPr>
        <p:sp>
          <p:nvSpPr>
            <p:cNvPr id="14367" name="Text Box 3"/>
            <p:cNvSpPr txBox="1">
              <a:spLocks noChangeArrowheads="1"/>
            </p:cNvSpPr>
            <p:nvPr/>
          </p:nvSpPr>
          <p:spPr bwMode="auto">
            <a:xfrm>
              <a:off x="432" y="2044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sz="2000" b="1">
                  <a:solidFill>
                    <a:srgbClr val="FF0000"/>
                  </a:solidFill>
                  <a:latin typeface="Courier New" pitchFamily="49" charset="0"/>
                </a:rPr>
                <a:t>F</a:t>
              </a:r>
              <a:endParaRPr lang="en-US" altLang="en-US" sz="2000" b="1">
                <a:solidFill>
                  <a:srgbClr val="FF0000"/>
                </a:solidFill>
                <a:latin typeface="Courier New" pitchFamily="49" charset="0"/>
              </a:endParaRPr>
            </a:p>
          </p:txBody>
        </p:sp>
        <p:sp>
          <p:nvSpPr>
            <p:cNvPr id="14368" name="Text Box 4"/>
            <p:cNvSpPr txBox="1">
              <a:spLocks noChangeArrowheads="1"/>
            </p:cNvSpPr>
            <p:nvPr/>
          </p:nvSpPr>
          <p:spPr bwMode="auto">
            <a:xfrm>
              <a:off x="3283" y="528"/>
              <a:ext cx="218" cy="256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rgbClr val="00CC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sz="2000" b="1">
                  <a:solidFill>
                    <a:srgbClr val="663300"/>
                  </a:solidFill>
                  <a:latin typeface="Courier New" pitchFamily="49" charset="0"/>
                </a:rPr>
                <a:t>F</a:t>
              </a:r>
              <a:endParaRPr lang="en-US" altLang="en-US" sz="2000" b="1">
                <a:solidFill>
                  <a:srgbClr val="663300"/>
                </a:solidFill>
                <a:latin typeface="Courier New" pitchFamily="49" charset="0"/>
              </a:endParaRPr>
            </a:p>
          </p:txBody>
        </p:sp>
        <p:sp>
          <p:nvSpPr>
            <p:cNvPr id="14369" name="Text Box 5"/>
            <p:cNvSpPr txBox="1">
              <a:spLocks noChangeArrowheads="1"/>
            </p:cNvSpPr>
            <p:nvPr/>
          </p:nvSpPr>
          <p:spPr bwMode="auto">
            <a:xfrm>
              <a:off x="3283" y="1630"/>
              <a:ext cx="218" cy="256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rgbClr val="00CC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sz="2000" b="1">
                  <a:solidFill>
                    <a:srgbClr val="663300"/>
                  </a:solidFill>
                  <a:latin typeface="Courier New" pitchFamily="49" charset="0"/>
                </a:rPr>
                <a:t>F</a:t>
              </a:r>
              <a:endParaRPr lang="en-US" altLang="en-US" sz="2000" b="1">
                <a:solidFill>
                  <a:srgbClr val="663300"/>
                </a:solidFill>
                <a:latin typeface="Courier New" pitchFamily="49" charset="0"/>
              </a:endParaRPr>
            </a:p>
          </p:txBody>
        </p:sp>
        <p:sp>
          <p:nvSpPr>
            <p:cNvPr id="14370" name="Text Box 6"/>
            <p:cNvSpPr txBox="1">
              <a:spLocks noChangeArrowheads="1"/>
            </p:cNvSpPr>
            <p:nvPr/>
          </p:nvSpPr>
          <p:spPr bwMode="auto">
            <a:xfrm>
              <a:off x="3283" y="2914"/>
              <a:ext cx="218" cy="256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rgbClr val="00CC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sz="2000" b="1">
                  <a:solidFill>
                    <a:srgbClr val="663300"/>
                  </a:solidFill>
                  <a:latin typeface="Courier New" pitchFamily="49" charset="0"/>
                </a:rPr>
                <a:t>F</a:t>
              </a:r>
              <a:endParaRPr lang="en-US" altLang="en-US" sz="2000" b="1">
                <a:solidFill>
                  <a:srgbClr val="663300"/>
                </a:solidFill>
                <a:latin typeface="Courier New" pitchFamily="49" charset="0"/>
              </a:endParaRPr>
            </a:p>
          </p:txBody>
        </p:sp>
        <p:sp>
          <p:nvSpPr>
            <p:cNvPr id="14371" name="Text Box 7"/>
            <p:cNvSpPr txBox="1">
              <a:spLocks noChangeArrowheads="1"/>
            </p:cNvSpPr>
            <p:nvPr/>
          </p:nvSpPr>
          <p:spPr bwMode="auto">
            <a:xfrm>
              <a:off x="3283" y="1813"/>
              <a:ext cx="218" cy="256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rgbClr val="00CC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sz="2000" b="1">
                  <a:solidFill>
                    <a:srgbClr val="663300"/>
                  </a:solidFill>
                  <a:latin typeface="Courier New" pitchFamily="49" charset="0"/>
                </a:rPr>
                <a:t>F</a:t>
              </a:r>
              <a:endParaRPr lang="en-US" altLang="en-US" sz="2000" b="1">
                <a:solidFill>
                  <a:srgbClr val="663300"/>
                </a:solidFill>
                <a:latin typeface="Courier New" pitchFamily="49" charset="0"/>
              </a:endParaRPr>
            </a:p>
          </p:txBody>
        </p:sp>
        <p:sp>
          <p:nvSpPr>
            <p:cNvPr id="14372" name="Text Box 8"/>
            <p:cNvSpPr txBox="1">
              <a:spLocks noChangeArrowheads="1"/>
            </p:cNvSpPr>
            <p:nvPr/>
          </p:nvSpPr>
          <p:spPr bwMode="auto">
            <a:xfrm>
              <a:off x="3283" y="712"/>
              <a:ext cx="218" cy="256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rgbClr val="00CC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sz="2000" b="1">
                  <a:solidFill>
                    <a:srgbClr val="663300"/>
                  </a:solidFill>
                  <a:latin typeface="Courier New" pitchFamily="49" charset="0"/>
                </a:rPr>
                <a:t>F</a:t>
              </a:r>
              <a:endParaRPr lang="en-US" altLang="en-US" sz="2000" b="1">
                <a:solidFill>
                  <a:srgbClr val="663300"/>
                </a:solidFill>
                <a:latin typeface="Courier New" pitchFamily="49" charset="0"/>
              </a:endParaRPr>
            </a:p>
          </p:txBody>
        </p:sp>
        <p:sp>
          <p:nvSpPr>
            <p:cNvPr id="14373" name="Text Box 9"/>
            <p:cNvSpPr txBox="1">
              <a:spLocks noChangeArrowheads="1"/>
            </p:cNvSpPr>
            <p:nvPr/>
          </p:nvSpPr>
          <p:spPr bwMode="auto">
            <a:xfrm>
              <a:off x="3283" y="1079"/>
              <a:ext cx="218" cy="256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rgbClr val="00CC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sz="2000" b="1">
                  <a:solidFill>
                    <a:srgbClr val="663300"/>
                  </a:solidFill>
                  <a:latin typeface="Courier New" pitchFamily="49" charset="0"/>
                </a:rPr>
                <a:t>F</a:t>
              </a:r>
              <a:endParaRPr lang="en-US" altLang="en-US" sz="2000" b="1">
                <a:solidFill>
                  <a:srgbClr val="663300"/>
                </a:solidFill>
                <a:latin typeface="Courier New" pitchFamily="49" charset="0"/>
              </a:endParaRPr>
            </a:p>
          </p:txBody>
        </p:sp>
        <p:sp>
          <p:nvSpPr>
            <p:cNvPr id="14374" name="Text Box 10"/>
            <p:cNvSpPr txBox="1">
              <a:spLocks noChangeArrowheads="1"/>
            </p:cNvSpPr>
            <p:nvPr/>
          </p:nvSpPr>
          <p:spPr bwMode="auto">
            <a:xfrm>
              <a:off x="3283" y="3098"/>
              <a:ext cx="218" cy="256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rgbClr val="00CC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sz="2000" b="1">
                  <a:solidFill>
                    <a:srgbClr val="663300"/>
                  </a:solidFill>
                  <a:latin typeface="Courier New" pitchFamily="49" charset="0"/>
                </a:rPr>
                <a:t>F</a:t>
              </a:r>
              <a:endParaRPr lang="en-US" altLang="en-US" sz="2000" b="1">
                <a:solidFill>
                  <a:srgbClr val="663300"/>
                </a:solidFill>
                <a:latin typeface="Courier New" pitchFamily="49" charset="0"/>
              </a:endParaRPr>
            </a:p>
          </p:txBody>
        </p:sp>
        <p:sp>
          <p:nvSpPr>
            <p:cNvPr id="14375" name="Text Box 11"/>
            <p:cNvSpPr txBox="1">
              <a:spLocks noChangeArrowheads="1"/>
            </p:cNvSpPr>
            <p:nvPr/>
          </p:nvSpPr>
          <p:spPr bwMode="auto">
            <a:xfrm>
              <a:off x="3283" y="3465"/>
              <a:ext cx="218" cy="256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rgbClr val="00CC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sz="2000" b="1">
                  <a:solidFill>
                    <a:srgbClr val="663300"/>
                  </a:solidFill>
                  <a:latin typeface="Courier New" pitchFamily="49" charset="0"/>
                </a:rPr>
                <a:t>F</a:t>
              </a:r>
              <a:endParaRPr lang="en-US" altLang="en-US" sz="2000" b="1">
                <a:solidFill>
                  <a:srgbClr val="663300"/>
                </a:solidFill>
                <a:latin typeface="Courier New" pitchFamily="49" charset="0"/>
              </a:endParaRPr>
            </a:p>
          </p:txBody>
        </p:sp>
        <p:sp>
          <p:nvSpPr>
            <p:cNvPr id="14376" name="Text Box 12"/>
            <p:cNvSpPr txBox="1">
              <a:spLocks noChangeArrowheads="1"/>
            </p:cNvSpPr>
            <p:nvPr/>
          </p:nvSpPr>
          <p:spPr bwMode="auto">
            <a:xfrm>
              <a:off x="3283" y="1263"/>
              <a:ext cx="218" cy="256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rgbClr val="00CC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sz="2000" b="1">
                  <a:solidFill>
                    <a:srgbClr val="663300"/>
                  </a:solidFill>
                  <a:latin typeface="Courier New" pitchFamily="49" charset="0"/>
                </a:rPr>
                <a:t>F</a:t>
              </a:r>
              <a:endParaRPr lang="en-US" altLang="en-US" sz="2000" b="1">
                <a:solidFill>
                  <a:srgbClr val="663300"/>
                </a:solidFill>
                <a:latin typeface="Courier New" pitchFamily="49" charset="0"/>
              </a:endParaRPr>
            </a:p>
          </p:txBody>
        </p:sp>
        <p:grpSp>
          <p:nvGrpSpPr>
            <p:cNvPr id="14377" name="Group 13"/>
            <p:cNvGrpSpPr>
              <a:grpSpLocks/>
            </p:cNvGrpSpPr>
            <p:nvPr/>
          </p:nvGrpSpPr>
          <p:grpSpPr bwMode="auto">
            <a:xfrm>
              <a:off x="528" y="144"/>
              <a:ext cx="2880" cy="1920"/>
              <a:chOff x="528" y="144"/>
              <a:chExt cx="2880" cy="1920"/>
            </a:xfrm>
          </p:grpSpPr>
          <p:sp>
            <p:nvSpPr>
              <p:cNvPr id="14464" name="Line 14"/>
              <p:cNvSpPr>
                <a:spLocks noChangeShapeType="1"/>
              </p:cNvSpPr>
              <p:nvPr/>
            </p:nvSpPr>
            <p:spPr bwMode="auto">
              <a:xfrm flipV="1">
                <a:off x="528" y="144"/>
                <a:ext cx="0" cy="1920"/>
              </a:xfrm>
              <a:prstGeom prst="line">
                <a:avLst/>
              </a:prstGeom>
              <a:noFill/>
              <a:ln w="41275" cap="rnd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465" name="Line 15"/>
              <p:cNvSpPr>
                <a:spLocks noChangeShapeType="1"/>
              </p:cNvSpPr>
              <p:nvPr/>
            </p:nvSpPr>
            <p:spPr bwMode="auto">
              <a:xfrm flipH="1" flipV="1">
                <a:off x="528" y="144"/>
                <a:ext cx="2880" cy="0"/>
              </a:xfrm>
              <a:prstGeom prst="line">
                <a:avLst/>
              </a:prstGeom>
              <a:noFill/>
              <a:ln w="41275" cap="rnd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466" name="Line 16"/>
              <p:cNvSpPr>
                <a:spLocks noChangeShapeType="1"/>
              </p:cNvSpPr>
              <p:nvPr/>
            </p:nvSpPr>
            <p:spPr bwMode="auto">
              <a:xfrm>
                <a:off x="3408" y="192"/>
                <a:ext cx="0" cy="288"/>
              </a:xfrm>
              <a:prstGeom prst="line">
                <a:avLst/>
              </a:prstGeom>
              <a:noFill/>
              <a:ln w="41275" cap="rnd">
                <a:solidFill>
                  <a:srgbClr val="FF0000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14378" name="Text Box 17"/>
            <p:cNvSpPr txBox="1">
              <a:spLocks noChangeArrowheads="1"/>
            </p:cNvSpPr>
            <p:nvPr/>
          </p:nvSpPr>
          <p:spPr bwMode="auto">
            <a:xfrm>
              <a:off x="3283" y="3281"/>
              <a:ext cx="218" cy="256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CC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sz="2000" b="1">
                  <a:solidFill>
                    <a:schemeClr val="tx2"/>
                  </a:solidFill>
                  <a:latin typeface="Courier New" pitchFamily="49" charset="0"/>
                </a:rPr>
                <a:t>Y</a:t>
              </a:r>
              <a:endParaRPr lang="en-US" altLang="en-US" sz="2000" b="1">
                <a:solidFill>
                  <a:schemeClr val="tx2"/>
                </a:solidFill>
                <a:latin typeface="Courier New" pitchFamily="49" charset="0"/>
              </a:endParaRPr>
            </a:p>
          </p:txBody>
        </p:sp>
        <p:sp>
          <p:nvSpPr>
            <p:cNvPr id="14379" name="Text Box 18"/>
            <p:cNvSpPr txBox="1">
              <a:spLocks noChangeArrowheads="1"/>
            </p:cNvSpPr>
            <p:nvPr/>
          </p:nvSpPr>
          <p:spPr bwMode="auto">
            <a:xfrm>
              <a:off x="3283" y="2731"/>
              <a:ext cx="218" cy="256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CC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sz="2000" b="1">
                  <a:solidFill>
                    <a:schemeClr val="tx2"/>
                  </a:solidFill>
                  <a:latin typeface="Courier New" pitchFamily="49" charset="0"/>
                </a:rPr>
                <a:t>Y</a:t>
              </a:r>
              <a:endParaRPr lang="en-US" altLang="en-US" sz="2000" b="1">
                <a:solidFill>
                  <a:schemeClr val="tx2"/>
                </a:solidFill>
                <a:latin typeface="Courier New" pitchFamily="49" charset="0"/>
              </a:endParaRPr>
            </a:p>
          </p:txBody>
        </p:sp>
        <p:sp>
          <p:nvSpPr>
            <p:cNvPr id="14380" name="Text Box 19"/>
            <p:cNvSpPr txBox="1">
              <a:spLocks noChangeArrowheads="1"/>
            </p:cNvSpPr>
            <p:nvPr/>
          </p:nvSpPr>
          <p:spPr bwMode="auto">
            <a:xfrm>
              <a:off x="3283" y="1997"/>
              <a:ext cx="218" cy="256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CC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sz="2000" b="1">
                  <a:solidFill>
                    <a:schemeClr val="tx2"/>
                  </a:solidFill>
                  <a:latin typeface="Courier New" pitchFamily="49" charset="0"/>
                </a:rPr>
                <a:t>Y</a:t>
              </a:r>
              <a:endParaRPr lang="en-US" altLang="en-US" sz="2000" b="1">
                <a:solidFill>
                  <a:schemeClr val="tx2"/>
                </a:solidFill>
                <a:latin typeface="Courier New" pitchFamily="49" charset="0"/>
              </a:endParaRPr>
            </a:p>
          </p:txBody>
        </p:sp>
        <p:sp>
          <p:nvSpPr>
            <p:cNvPr id="14381" name="Text Box 20"/>
            <p:cNvSpPr txBox="1">
              <a:spLocks noChangeArrowheads="1"/>
            </p:cNvSpPr>
            <p:nvPr/>
          </p:nvSpPr>
          <p:spPr bwMode="auto">
            <a:xfrm>
              <a:off x="3283" y="1446"/>
              <a:ext cx="218" cy="256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CC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sz="2000" b="1">
                  <a:solidFill>
                    <a:schemeClr val="tx2"/>
                  </a:solidFill>
                  <a:latin typeface="Courier New" pitchFamily="49" charset="0"/>
                </a:rPr>
                <a:t>Y</a:t>
              </a:r>
              <a:endParaRPr lang="en-US" altLang="en-US" sz="2000" b="1">
                <a:solidFill>
                  <a:schemeClr val="tx2"/>
                </a:solidFill>
                <a:latin typeface="Courier New" pitchFamily="49" charset="0"/>
              </a:endParaRPr>
            </a:p>
          </p:txBody>
        </p:sp>
        <p:sp>
          <p:nvSpPr>
            <p:cNvPr id="14382" name="Text Box 21"/>
            <p:cNvSpPr txBox="1">
              <a:spLocks noChangeArrowheads="1"/>
            </p:cNvSpPr>
            <p:nvPr/>
          </p:nvSpPr>
          <p:spPr bwMode="auto">
            <a:xfrm>
              <a:off x="3283" y="896"/>
              <a:ext cx="218" cy="256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CC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sz="2000" b="1">
                  <a:solidFill>
                    <a:schemeClr val="tx2"/>
                  </a:solidFill>
                  <a:latin typeface="Courier New" pitchFamily="49" charset="0"/>
                </a:rPr>
                <a:t>Y</a:t>
              </a:r>
              <a:endParaRPr lang="en-US" altLang="en-US" sz="2000" b="1">
                <a:solidFill>
                  <a:schemeClr val="tx2"/>
                </a:solidFill>
                <a:latin typeface="Courier New" pitchFamily="49" charset="0"/>
              </a:endParaRPr>
            </a:p>
          </p:txBody>
        </p:sp>
        <p:sp>
          <p:nvSpPr>
            <p:cNvPr id="14383" name="Text Box 22"/>
            <p:cNvSpPr txBox="1">
              <a:spLocks noChangeArrowheads="1"/>
            </p:cNvSpPr>
            <p:nvPr/>
          </p:nvSpPr>
          <p:spPr bwMode="auto">
            <a:xfrm>
              <a:off x="3284" y="3648"/>
              <a:ext cx="218" cy="256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rgbClr val="00CC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sz="2000" b="1">
                  <a:solidFill>
                    <a:srgbClr val="663300"/>
                  </a:solidFill>
                  <a:latin typeface="Courier New" pitchFamily="49" charset="0"/>
                </a:rPr>
                <a:t>F</a:t>
              </a:r>
              <a:endParaRPr lang="en-US" altLang="en-US" sz="2000" b="1">
                <a:solidFill>
                  <a:srgbClr val="663300"/>
                </a:solidFill>
                <a:latin typeface="Courier New" pitchFamily="49" charset="0"/>
              </a:endParaRPr>
            </a:p>
          </p:txBody>
        </p:sp>
        <p:sp>
          <p:nvSpPr>
            <p:cNvPr id="14384" name="Text Box 23"/>
            <p:cNvSpPr txBox="1">
              <a:spLocks noChangeArrowheads="1"/>
            </p:cNvSpPr>
            <p:nvPr/>
          </p:nvSpPr>
          <p:spPr bwMode="auto">
            <a:xfrm>
              <a:off x="1008" y="2044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sz="2000" b="1">
                  <a:solidFill>
                    <a:srgbClr val="FF0000"/>
                  </a:solidFill>
                  <a:latin typeface="Courier New" pitchFamily="49" charset="0"/>
                </a:rPr>
                <a:t>Y</a:t>
              </a:r>
              <a:endParaRPr lang="en-US" altLang="en-US" sz="2000" b="1">
                <a:solidFill>
                  <a:srgbClr val="FF0000"/>
                </a:solidFill>
                <a:latin typeface="Courier New" pitchFamily="49" charset="0"/>
              </a:endParaRPr>
            </a:p>
          </p:txBody>
        </p:sp>
        <p:grpSp>
          <p:nvGrpSpPr>
            <p:cNvPr id="14385" name="Group 24"/>
            <p:cNvGrpSpPr>
              <a:grpSpLocks/>
            </p:cNvGrpSpPr>
            <p:nvPr/>
          </p:nvGrpSpPr>
          <p:grpSpPr bwMode="auto">
            <a:xfrm>
              <a:off x="1104" y="288"/>
              <a:ext cx="2880" cy="1776"/>
              <a:chOff x="1104" y="288"/>
              <a:chExt cx="2880" cy="1776"/>
            </a:xfrm>
          </p:grpSpPr>
          <p:sp>
            <p:nvSpPr>
              <p:cNvPr id="2" name="Line 25"/>
              <p:cNvSpPr>
                <a:spLocks noChangeShapeType="1"/>
              </p:cNvSpPr>
              <p:nvPr/>
            </p:nvSpPr>
            <p:spPr bwMode="auto">
              <a:xfrm flipV="1">
                <a:off x="1104" y="288"/>
                <a:ext cx="0" cy="1776"/>
              </a:xfrm>
              <a:prstGeom prst="line">
                <a:avLst/>
              </a:prstGeom>
              <a:noFill/>
              <a:ln w="41275" cap="rnd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" name="Line 26"/>
              <p:cNvSpPr>
                <a:spLocks noChangeShapeType="1"/>
              </p:cNvSpPr>
              <p:nvPr/>
            </p:nvSpPr>
            <p:spPr bwMode="auto">
              <a:xfrm flipH="1" flipV="1">
                <a:off x="1104" y="288"/>
                <a:ext cx="2880" cy="0"/>
              </a:xfrm>
              <a:prstGeom prst="line">
                <a:avLst/>
              </a:prstGeom>
              <a:noFill/>
              <a:ln w="41275" cap="rnd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" name="Line 27"/>
              <p:cNvSpPr>
                <a:spLocks noChangeShapeType="1"/>
              </p:cNvSpPr>
              <p:nvPr/>
            </p:nvSpPr>
            <p:spPr bwMode="auto">
              <a:xfrm>
                <a:off x="3984" y="288"/>
                <a:ext cx="0" cy="192"/>
              </a:xfrm>
              <a:prstGeom prst="line">
                <a:avLst/>
              </a:prstGeom>
              <a:noFill/>
              <a:ln w="41275" cap="rnd">
                <a:solidFill>
                  <a:srgbClr val="FF0000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14386" name="Text Box 28"/>
            <p:cNvSpPr txBox="1">
              <a:spLocks noChangeArrowheads="1"/>
            </p:cNvSpPr>
            <p:nvPr/>
          </p:nvSpPr>
          <p:spPr bwMode="auto">
            <a:xfrm>
              <a:off x="3861" y="528"/>
              <a:ext cx="218" cy="256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sz="2000" b="1">
                  <a:latin typeface="Courier New" pitchFamily="49" charset="0"/>
                </a:rPr>
                <a:t>Y</a:t>
              </a:r>
              <a:endParaRPr lang="en-US" altLang="en-US" sz="2000" b="1">
                <a:latin typeface="Courier New" pitchFamily="49" charset="0"/>
              </a:endParaRPr>
            </a:p>
          </p:txBody>
        </p:sp>
        <p:sp>
          <p:nvSpPr>
            <p:cNvPr id="14387" name="Text Box 29"/>
            <p:cNvSpPr txBox="1">
              <a:spLocks noChangeArrowheads="1"/>
            </p:cNvSpPr>
            <p:nvPr/>
          </p:nvSpPr>
          <p:spPr bwMode="auto">
            <a:xfrm>
              <a:off x="3861" y="1630"/>
              <a:ext cx="218" cy="256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sz="2000" b="1">
                  <a:latin typeface="Courier New" pitchFamily="49" charset="0"/>
                </a:rPr>
                <a:t>Y</a:t>
              </a:r>
              <a:endParaRPr lang="en-US" altLang="en-US" sz="2000" b="1">
                <a:latin typeface="Courier New" pitchFamily="49" charset="0"/>
              </a:endParaRPr>
            </a:p>
          </p:txBody>
        </p:sp>
        <p:sp>
          <p:nvSpPr>
            <p:cNvPr id="14388" name="Text Box 30"/>
            <p:cNvSpPr txBox="1">
              <a:spLocks noChangeArrowheads="1"/>
            </p:cNvSpPr>
            <p:nvPr/>
          </p:nvSpPr>
          <p:spPr bwMode="auto">
            <a:xfrm>
              <a:off x="3861" y="2547"/>
              <a:ext cx="218" cy="256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sz="2000" b="1">
                  <a:latin typeface="Courier New" pitchFamily="49" charset="0"/>
                </a:rPr>
                <a:t>Y</a:t>
              </a:r>
              <a:endParaRPr lang="en-US" altLang="en-US" sz="2000" b="1">
                <a:latin typeface="Courier New" pitchFamily="49" charset="0"/>
              </a:endParaRPr>
            </a:p>
          </p:txBody>
        </p:sp>
        <p:sp>
          <p:nvSpPr>
            <p:cNvPr id="14389" name="Text Box 31"/>
            <p:cNvSpPr txBox="1">
              <a:spLocks noChangeArrowheads="1"/>
            </p:cNvSpPr>
            <p:nvPr/>
          </p:nvSpPr>
          <p:spPr bwMode="auto">
            <a:xfrm>
              <a:off x="3861" y="2914"/>
              <a:ext cx="218" cy="256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rgbClr val="00CC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sz="2000" b="1">
                  <a:solidFill>
                    <a:srgbClr val="663300"/>
                  </a:solidFill>
                  <a:latin typeface="Courier New" pitchFamily="49" charset="0"/>
                </a:rPr>
                <a:t>F</a:t>
              </a:r>
              <a:endParaRPr lang="en-US" altLang="en-US" sz="2000" b="1">
                <a:solidFill>
                  <a:srgbClr val="663300"/>
                </a:solidFill>
                <a:latin typeface="Courier New" pitchFamily="49" charset="0"/>
              </a:endParaRPr>
            </a:p>
          </p:txBody>
        </p:sp>
        <p:sp>
          <p:nvSpPr>
            <p:cNvPr id="14390" name="Text Box 32"/>
            <p:cNvSpPr txBox="1">
              <a:spLocks noChangeArrowheads="1"/>
            </p:cNvSpPr>
            <p:nvPr/>
          </p:nvSpPr>
          <p:spPr bwMode="auto">
            <a:xfrm>
              <a:off x="3861" y="1813"/>
              <a:ext cx="218" cy="256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rgbClr val="00CC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sz="2000" b="1">
                  <a:solidFill>
                    <a:srgbClr val="663300"/>
                  </a:solidFill>
                  <a:latin typeface="Courier New" pitchFamily="49" charset="0"/>
                </a:rPr>
                <a:t>F</a:t>
              </a:r>
              <a:endParaRPr lang="en-US" altLang="en-US" sz="2000" b="1">
                <a:solidFill>
                  <a:srgbClr val="663300"/>
                </a:solidFill>
                <a:latin typeface="Courier New" pitchFamily="49" charset="0"/>
              </a:endParaRPr>
            </a:p>
          </p:txBody>
        </p:sp>
        <p:sp>
          <p:nvSpPr>
            <p:cNvPr id="14391" name="Text Box 33"/>
            <p:cNvSpPr txBox="1">
              <a:spLocks noChangeArrowheads="1"/>
            </p:cNvSpPr>
            <p:nvPr/>
          </p:nvSpPr>
          <p:spPr bwMode="auto">
            <a:xfrm>
              <a:off x="3861" y="712"/>
              <a:ext cx="218" cy="256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sz="2000" b="1">
                  <a:latin typeface="Courier New" pitchFamily="49" charset="0"/>
                </a:rPr>
                <a:t>Y</a:t>
              </a:r>
              <a:endParaRPr lang="en-US" altLang="en-US" sz="2000" b="1">
                <a:latin typeface="Courier New" pitchFamily="49" charset="0"/>
              </a:endParaRPr>
            </a:p>
          </p:txBody>
        </p:sp>
        <p:sp>
          <p:nvSpPr>
            <p:cNvPr id="14392" name="Text Box 34"/>
            <p:cNvSpPr txBox="1">
              <a:spLocks noChangeArrowheads="1"/>
            </p:cNvSpPr>
            <p:nvPr/>
          </p:nvSpPr>
          <p:spPr bwMode="auto">
            <a:xfrm>
              <a:off x="3861" y="1079"/>
              <a:ext cx="218" cy="256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sz="2000" b="1">
                  <a:latin typeface="Courier New" pitchFamily="49" charset="0"/>
                </a:rPr>
                <a:t>Y</a:t>
              </a:r>
              <a:endParaRPr lang="en-US" altLang="en-US" sz="2000" b="1">
                <a:latin typeface="Courier New" pitchFamily="49" charset="0"/>
              </a:endParaRPr>
            </a:p>
          </p:txBody>
        </p:sp>
        <p:sp>
          <p:nvSpPr>
            <p:cNvPr id="14393" name="Text Box 35"/>
            <p:cNvSpPr txBox="1">
              <a:spLocks noChangeArrowheads="1"/>
            </p:cNvSpPr>
            <p:nvPr/>
          </p:nvSpPr>
          <p:spPr bwMode="auto">
            <a:xfrm>
              <a:off x="3861" y="3098"/>
              <a:ext cx="218" cy="256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sz="2000" b="1">
                  <a:latin typeface="Courier New" pitchFamily="49" charset="0"/>
                </a:rPr>
                <a:t>Y</a:t>
              </a:r>
              <a:endParaRPr lang="en-US" altLang="en-US" sz="2000" b="1">
                <a:latin typeface="Courier New" pitchFamily="49" charset="0"/>
              </a:endParaRPr>
            </a:p>
          </p:txBody>
        </p:sp>
        <p:sp>
          <p:nvSpPr>
            <p:cNvPr id="14394" name="Text Box 36"/>
            <p:cNvSpPr txBox="1">
              <a:spLocks noChangeArrowheads="1"/>
            </p:cNvSpPr>
            <p:nvPr/>
          </p:nvSpPr>
          <p:spPr bwMode="auto">
            <a:xfrm>
              <a:off x="3861" y="3465"/>
              <a:ext cx="219" cy="256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sz="2000" b="1">
                  <a:latin typeface="Courier New" pitchFamily="49" charset="0"/>
                </a:rPr>
                <a:t>Y</a:t>
              </a:r>
              <a:endParaRPr lang="en-US" altLang="en-US" sz="2000" b="1">
                <a:latin typeface="Courier New" pitchFamily="49" charset="0"/>
              </a:endParaRPr>
            </a:p>
          </p:txBody>
        </p:sp>
        <p:sp>
          <p:nvSpPr>
            <p:cNvPr id="14395" name="Text Box 37"/>
            <p:cNvSpPr txBox="1">
              <a:spLocks noChangeArrowheads="1"/>
            </p:cNvSpPr>
            <p:nvPr/>
          </p:nvSpPr>
          <p:spPr bwMode="auto">
            <a:xfrm>
              <a:off x="3861" y="1263"/>
              <a:ext cx="218" cy="256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rgbClr val="00CC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sz="2000" b="1">
                  <a:solidFill>
                    <a:srgbClr val="663300"/>
                  </a:solidFill>
                  <a:latin typeface="Courier New" pitchFamily="49" charset="0"/>
                </a:rPr>
                <a:t>F</a:t>
              </a:r>
              <a:endParaRPr lang="en-US" altLang="en-US" sz="2000" b="1">
                <a:solidFill>
                  <a:srgbClr val="663300"/>
                </a:solidFill>
                <a:latin typeface="Courier New" pitchFamily="49" charset="0"/>
              </a:endParaRPr>
            </a:p>
          </p:txBody>
        </p:sp>
        <p:sp>
          <p:nvSpPr>
            <p:cNvPr id="14396" name="Text Box 38"/>
            <p:cNvSpPr txBox="1">
              <a:spLocks noChangeArrowheads="1"/>
            </p:cNvSpPr>
            <p:nvPr/>
          </p:nvSpPr>
          <p:spPr bwMode="auto">
            <a:xfrm>
              <a:off x="3861" y="3281"/>
              <a:ext cx="218" cy="256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sz="2000" b="1">
                  <a:latin typeface="Courier New" pitchFamily="49" charset="0"/>
                </a:rPr>
                <a:t>Y</a:t>
              </a:r>
              <a:endParaRPr lang="en-US" altLang="en-US" sz="2000" b="1">
                <a:latin typeface="Courier New" pitchFamily="49" charset="0"/>
              </a:endParaRPr>
            </a:p>
          </p:txBody>
        </p:sp>
        <p:sp>
          <p:nvSpPr>
            <p:cNvPr id="14397" name="Text Box 39"/>
            <p:cNvSpPr txBox="1">
              <a:spLocks noChangeArrowheads="1"/>
            </p:cNvSpPr>
            <p:nvPr/>
          </p:nvSpPr>
          <p:spPr bwMode="auto">
            <a:xfrm>
              <a:off x="3861" y="2731"/>
              <a:ext cx="218" cy="256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rgbClr val="00CC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sz="2000" b="1">
                  <a:latin typeface="Courier New" pitchFamily="49" charset="0"/>
                </a:rPr>
                <a:t>F</a:t>
              </a:r>
              <a:endParaRPr lang="en-US" altLang="en-US" sz="2000" b="1">
                <a:latin typeface="Courier New" pitchFamily="49" charset="0"/>
              </a:endParaRPr>
            </a:p>
          </p:txBody>
        </p:sp>
        <p:sp>
          <p:nvSpPr>
            <p:cNvPr id="14398" name="Text Box 40"/>
            <p:cNvSpPr txBox="1">
              <a:spLocks noChangeArrowheads="1"/>
            </p:cNvSpPr>
            <p:nvPr/>
          </p:nvSpPr>
          <p:spPr bwMode="auto">
            <a:xfrm>
              <a:off x="3861" y="1997"/>
              <a:ext cx="218" cy="256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sz="2000" b="1">
                  <a:latin typeface="Courier New" pitchFamily="49" charset="0"/>
                </a:rPr>
                <a:t>Y</a:t>
              </a:r>
              <a:endParaRPr lang="en-US" altLang="en-US" sz="2000" b="1">
                <a:latin typeface="Courier New" pitchFamily="49" charset="0"/>
              </a:endParaRPr>
            </a:p>
          </p:txBody>
        </p:sp>
        <p:sp>
          <p:nvSpPr>
            <p:cNvPr id="14399" name="Text Box 41"/>
            <p:cNvSpPr txBox="1">
              <a:spLocks noChangeArrowheads="1"/>
            </p:cNvSpPr>
            <p:nvPr/>
          </p:nvSpPr>
          <p:spPr bwMode="auto">
            <a:xfrm>
              <a:off x="3861" y="1446"/>
              <a:ext cx="218" cy="256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sz="2000" b="1">
                  <a:latin typeface="Courier New" pitchFamily="49" charset="0"/>
                </a:rPr>
                <a:t>Y</a:t>
              </a:r>
              <a:endParaRPr lang="en-US" altLang="en-US" sz="2000" b="1">
                <a:latin typeface="Courier New" pitchFamily="49" charset="0"/>
              </a:endParaRPr>
            </a:p>
          </p:txBody>
        </p:sp>
        <p:sp>
          <p:nvSpPr>
            <p:cNvPr id="14400" name="Text Box 42"/>
            <p:cNvSpPr txBox="1">
              <a:spLocks noChangeArrowheads="1"/>
            </p:cNvSpPr>
            <p:nvPr/>
          </p:nvSpPr>
          <p:spPr bwMode="auto">
            <a:xfrm>
              <a:off x="3861" y="896"/>
              <a:ext cx="218" cy="256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sz="2000" b="1">
                  <a:latin typeface="Courier New" pitchFamily="49" charset="0"/>
                </a:rPr>
                <a:t>Y</a:t>
              </a:r>
              <a:endParaRPr lang="en-US" altLang="en-US" sz="2000" b="1">
                <a:latin typeface="Courier New" pitchFamily="49" charset="0"/>
              </a:endParaRPr>
            </a:p>
          </p:txBody>
        </p:sp>
        <p:sp>
          <p:nvSpPr>
            <p:cNvPr id="14401" name="Text Box 43"/>
            <p:cNvSpPr txBox="1">
              <a:spLocks noChangeArrowheads="1"/>
            </p:cNvSpPr>
            <p:nvPr/>
          </p:nvSpPr>
          <p:spPr bwMode="auto">
            <a:xfrm>
              <a:off x="3857" y="3648"/>
              <a:ext cx="223" cy="256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rgbClr val="00CC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sz="2000" b="1">
                  <a:solidFill>
                    <a:srgbClr val="663300"/>
                  </a:solidFill>
                  <a:latin typeface="Courier New" pitchFamily="49" charset="0"/>
                </a:rPr>
                <a:t>F</a:t>
              </a:r>
              <a:endParaRPr lang="en-US" altLang="en-US" sz="2000" b="1">
                <a:solidFill>
                  <a:srgbClr val="663300"/>
                </a:solidFill>
                <a:latin typeface="Courier New" pitchFamily="49" charset="0"/>
              </a:endParaRPr>
            </a:p>
          </p:txBody>
        </p:sp>
        <p:sp>
          <p:nvSpPr>
            <p:cNvPr id="14402" name="Text Box 44"/>
            <p:cNvSpPr txBox="1">
              <a:spLocks noChangeArrowheads="1"/>
            </p:cNvSpPr>
            <p:nvPr/>
          </p:nvSpPr>
          <p:spPr bwMode="auto">
            <a:xfrm>
              <a:off x="3861" y="2180"/>
              <a:ext cx="218" cy="256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rgbClr val="00CC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sz="2000" b="1">
                  <a:solidFill>
                    <a:srgbClr val="663300"/>
                  </a:solidFill>
                  <a:latin typeface="Courier New" pitchFamily="49" charset="0"/>
                </a:rPr>
                <a:t>F</a:t>
              </a:r>
              <a:endParaRPr lang="en-US" altLang="en-US" sz="2000" b="1">
                <a:solidFill>
                  <a:srgbClr val="663300"/>
                </a:solidFill>
                <a:latin typeface="Courier New" pitchFamily="49" charset="0"/>
              </a:endParaRPr>
            </a:p>
          </p:txBody>
        </p:sp>
        <p:grpSp>
          <p:nvGrpSpPr>
            <p:cNvPr id="14403" name="Group 45"/>
            <p:cNvGrpSpPr>
              <a:grpSpLocks/>
            </p:cNvGrpSpPr>
            <p:nvPr/>
          </p:nvGrpSpPr>
          <p:grpSpPr bwMode="auto">
            <a:xfrm>
              <a:off x="52" y="672"/>
              <a:ext cx="5708" cy="3450"/>
              <a:chOff x="48" y="672"/>
              <a:chExt cx="5708" cy="3450"/>
            </a:xfrm>
          </p:grpSpPr>
          <p:grpSp>
            <p:nvGrpSpPr>
              <p:cNvPr id="14436" name="Group 46"/>
              <p:cNvGrpSpPr>
                <a:grpSpLocks/>
              </p:cNvGrpSpPr>
              <p:nvPr/>
            </p:nvGrpSpPr>
            <p:grpSpPr bwMode="auto">
              <a:xfrm>
                <a:off x="48" y="672"/>
                <a:ext cx="5664" cy="3216"/>
                <a:chOff x="48" y="672"/>
                <a:chExt cx="5664" cy="3216"/>
              </a:xfrm>
            </p:grpSpPr>
            <p:grpSp>
              <p:nvGrpSpPr>
                <p:cNvPr id="5" name="Group 47"/>
                <p:cNvGrpSpPr>
                  <a:grpSpLocks/>
                </p:cNvGrpSpPr>
                <p:nvPr/>
              </p:nvGrpSpPr>
              <p:grpSpPr bwMode="auto">
                <a:xfrm>
                  <a:off x="2928" y="720"/>
                  <a:ext cx="2784" cy="3120"/>
                  <a:chOff x="2880" y="720"/>
                  <a:chExt cx="2784" cy="3120"/>
                </a:xfrm>
              </p:grpSpPr>
              <p:sp>
                <p:nvSpPr>
                  <p:cNvPr id="6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720"/>
                    <a:ext cx="2784" cy="0"/>
                  </a:xfrm>
                  <a:prstGeom prst="line">
                    <a:avLst/>
                  </a:prstGeom>
                  <a:noFill/>
                  <a:ln w="44450">
                    <a:solidFill>
                      <a:srgbClr val="99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7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903"/>
                    <a:ext cx="2784" cy="0"/>
                  </a:xfrm>
                  <a:prstGeom prst="line">
                    <a:avLst/>
                  </a:prstGeom>
                  <a:noFill/>
                  <a:ln w="44450">
                    <a:solidFill>
                      <a:srgbClr val="99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8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1087"/>
                    <a:ext cx="2784" cy="0"/>
                  </a:xfrm>
                  <a:prstGeom prst="line">
                    <a:avLst/>
                  </a:prstGeom>
                  <a:noFill/>
                  <a:ln w="44450">
                    <a:solidFill>
                      <a:srgbClr val="99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9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1270"/>
                    <a:ext cx="2784" cy="0"/>
                  </a:xfrm>
                  <a:prstGeom prst="line">
                    <a:avLst/>
                  </a:prstGeom>
                  <a:noFill/>
                  <a:ln w="44450">
                    <a:solidFill>
                      <a:srgbClr val="99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0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1454"/>
                    <a:ext cx="2784" cy="0"/>
                  </a:xfrm>
                  <a:prstGeom prst="line">
                    <a:avLst/>
                  </a:prstGeom>
                  <a:noFill/>
                  <a:ln w="44450">
                    <a:solidFill>
                      <a:srgbClr val="99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1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1637"/>
                    <a:ext cx="2784" cy="0"/>
                  </a:xfrm>
                  <a:prstGeom prst="line">
                    <a:avLst/>
                  </a:prstGeom>
                  <a:noFill/>
                  <a:ln w="44450">
                    <a:solidFill>
                      <a:srgbClr val="99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2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1821"/>
                    <a:ext cx="2784" cy="0"/>
                  </a:xfrm>
                  <a:prstGeom prst="line">
                    <a:avLst/>
                  </a:prstGeom>
                  <a:noFill/>
                  <a:ln w="44450">
                    <a:solidFill>
                      <a:srgbClr val="99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3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2004"/>
                    <a:ext cx="2784" cy="0"/>
                  </a:xfrm>
                  <a:prstGeom prst="line">
                    <a:avLst/>
                  </a:prstGeom>
                  <a:noFill/>
                  <a:ln w="44450">
                    <a:solidFill>
                      <a:srgbClr val="99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4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2188"/>
                    <a:ext cx="2784" cy="0"/>
                  </a:xfrm>
                  <a:prstGeom prst="line">
                    <a:avLst/>
                  </a:prstGeom>
                  <a:noFill/>
                  <a:ln w="44450">
                    <a:solidFill>
                      <a:srgbClr val="99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5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2371"/>
                    <a:ext cx="2784" cy="0"/>
                  </a:xfrm>
                  <a:prstGeom prst="line">
                    <a:avLst/>
                  </a:prstGeom>
                  <a:noFill/>
                  <a:ln w="44450">
                    <a:solidFill>
                      <a:srgbClr val="99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6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2555"/>
                    <a:ext cx="2784" cy="0"/>
                  </a:xfrm>
                  <a:prstGeom prst="line">
                    <a:avLst/>
                  </a:prstGeom>
                  <a:noFill/>
                  <a:ln w="44450">
                    <a:solidFill>
                      <a:srgbClr val="99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7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2738"/>
                    <a:ext cx="2784" cy="0"/>
                  </a:xfrm>
                  <a:prstGeom prst="line">
                    <a:avLst/>
                  </a:prstGeom>
                  <a:noFill/>
                  <a:ln w="44450">
                    <a:solidFill>
                      <a:srgbClr val="99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8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2922"/>
                    <a:ext cx="2784" cy="0"/>
                  </a:xfrm>
                  <a:prstGeom prst="line">
                    <a:avLst/>
                  </a:prstGeom>
                  <a:noFill/>
                  <a:ln w="44450">
                    <a:solidFill>
                      <a:srgbClr val="99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9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3105"/>
                    <a:ext cx="2784" cy="0"/>
                  </a:xfrm>
                  <a:prstGeom prst="line">
                    <a:avLst/>
                  </a:prstGeom>
                  <a:noFill/>
                  <a:ln w="44450">
                    <a:solidFill>
                      <a:srgbClr val="99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20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3289"/>
                    <a:ext cx="2784" cy="0"/>
                  </a:xfrm>
                  <a:prstGeom prst="line">
                    <a:avLst/>
                  </a:prstGeom>
                  <a:noFill/>
                  <a:ln w="44450">
                    <a:solidFill>
                      <a:srgbClr val="99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21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3472"/>
                    <a:ext cx="2784" cy="0"/>
                  </a:xfrm>
                  <a:prstGeom prst="line">
                    <a:avLst/>
                  </a:prstGeom>
                  <a:noFill/>
                  <a:ln w="44450">
                    <a:solidFill>
                      <a:srgbClr val="99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22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3656"/>
                    <a:ext cx="2784" cy="0"/>
                  </a:xfrm>
                  <a:prstGeom prst="line">
                    <a:avLst/>
                  </a:prstGeom>
                  <a:noFill/>
                  <a:ln w="44450">
                    <a:solidFill>
                      <a:srgbClr val="99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23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3840"/>
                    <a:ext cx="2784" cy="0"/>
                  </a:xfrm>
                  <a:prstGeom prst="line">
                    <a:avLst/>
                  </a:prstGeom>
                  <a:noFill/>
                  <a:ln w="44450">
                    <a:solidFill>
                      <a:srgbClr val="99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14440" name="Group 66"/>
                <p:cNvGrpSpPr>
                  <a:grpSpLocks/>
                </p:cNvGrpSpPr>
                <p:nvPr/>
              </p:nvGrpSpPr>
              <p:grpSpPr bwMode="auto">
                <a:xfrm>
                  <a:off x="48" y="672"/>
                  <a:ext cx="2880" cy="3216"/>
                  <a:chOff x="0" y="672"/>
                  <a:chExt cx="2880" cy="3216"/>
                </a:xfrm>
              </p:grpSpPr>
              <p:sp>
                <p:nvSpPr>
                  <p:cNvPr id="14441" name="Line 67"/>
                  <p:cNvSpPr>
                    <a:spLocks noChangeShapeType="1"/>
                  </p:cNvSpPr>
                  <p:nvPr/>
                </p:nvSpPr>
                <p:spPr bwMode="auto">
                  <a:xfrm>
                    <a:off x="0" y="2280"/>
                    <a:ext cx="2784" cy="0"/>
                  </a:xfrm>
                  <a:prstGeom prst="line">
                    <a:avLst/>
                  </a:prstGeom>
                  <a:noFill/>
                  <a:ln w="44450">
                    <a:solidFill>
                      <a:srgbClr val="FFCC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24" name="AutoShape 68"/>
                  <p:cNvSpPr>
                    <a:spLocks/>
                  </p:cNvSpPr>
                  <p:nvPr/>
                </p:nvSpPr>
                <p:spPr bwMode="auto">
                  <a:xfrm>
                    <a:off x="2736" y="672"/>
                    <a:ext cx="144" cy="3216"/>
                  </a:xfrm>
                  <a:prstGeom prst="leftBrace">
                    <a:avLst>
                      <a:gd name="adj1" fmla="val 186111"/>
                      <a:gd name="adj2" fmla="val 50000"/>
                    </a:avLst>
                  </a:prstGeom>
                  <a:noFill/>
                  <a:ln w="31750">
                    <a:solidFill>
                      <a:srgbClr val="FFCC00"/>
                    </a:solidFill>
                    <a:prstDash val="sys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99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eaLnBrk="1" hangingPunct="1"/>
                    <a:endParaRPr lang="en-GB" altLang="en-US"/>
                  </a:p>
                </p:txBody>
              </p:sp>
            </p:grpSp>
          </p:grpSp>
          <p:sp>
            <p:nvSpPr>
              <p:cNvPr id="14437" name="Text Box 69"/>
              <p:cNvSpPr txBox="1">
                <a:spLocks noChangeArrowheads="1"/>
              </p:cNvSpPr>
              <p:nvPr/>
            </p:nvSpPr>
            <p:spPr bwMode="auto">
              <a:xfrm>
                <a:off x="540" y="2298"/>
                <a:ext cx="195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99CC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GB" altLang="en-US" b="1">
                    <a:solidFill>
                      <a:srgbClr val="990000"/>
                    </a:solidFill>
                    <a:latin typeface="Courier New" pitchFamily="49" charset="0"/>
                  </a:rPr>
                  <a:t>Original protein</a:t>
                </a:r>
                <a:endParaRPr lang="en-US" altLang="en-US" b="1">
                  <a:solidFill>
                    <a:srgbClr val="99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4438" name="Text Box 70"/>
              <p:cNvSpPr txBox="1">
                <a:spLocks noChangeArrowheads="1"/>
              </p:cNvSpPr>
              <p:nvPr/>
            </p:nvSpPr>
            <p:spPr bwMode="auto">
              <a:xfrm>
                <a:off x="2880" y="3834"/>
                <a:ext cx="28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99CC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GB" altLang="en-US" b="1">
                    <a:solidFill>
                      <a:srgbClr val="990000"/>
                    </a:solidFill>
                    <a:latin typeface="Courier New" pitchFamily="49" charset="0"/>
                  </a:rPr>
                  <a:t>Aligned current proteins</a:t>
                </a:r>
                <a:endParaRPr lang="en-US" altLang="en-US" b="1">
                  <a:solidFill>
                    <a:srgbClr val="990000"/>
                  </a:solidFill>
                  <a:latin typeface="Courier New" pitchFamily="49" charset="0"/>
                </a:endParaRPr>
              </a:p>
            </p:txBody>
          </p:sp>
        </p:grpSp>
        <p:sp>
          <p:nvSpPr>
            <p:cNvPr id="14404" name="Text Box 71"/>
            <p:cNvSpPr txBox="1">
              <a:spLocks noChangeArrowheads="1"/>
            </p:cNvSpPr>
            <p:nvPr/>
          </p:nvSpPr>
          <p:spPr bwMode="auto">
            <a:xfrm>
              <a:off x="3861" y="2364"/>
              <a:ext cx="218" cy="256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sz="2000" b="1">
                  <a:latin typeface="Courier New" pitchFamily="49" charset="0"/>
                </a:rPr>
                <a:t>Y</a:t>
              </a:r>
              <a:endParaRPr lang="en-US" altLang="en-US" sz="2000" b="1">
                <a:latin typeface="Courier New" pitchFamily="49" charset="0"/>
              </a:endParaRPr>
            </a:p>
          </p:txBody>
        </p:sp>
        <p:sp>
          <p:nvSpPr>
            <p:cNvPr id="14405" name="Text Box 72"/>
            <p:cNvSpPr txBox="1">
              <a:spLocks noChangeArrowheads="1"/>
            </p:cNvSpPr>
            <p:nvPr/>
          </p:nvSpPr>
          <p:spPr bwMode="auto">
            <a:xfrm>
              <a:off x="3283" y="2547"/>
              <a:ext cx="218" cy="256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rgbClr val="00CC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sz="2000" b="1">
                  <a:solidFill>
                    <a:srgbClr val="663300"/>
                  </a:solidFill>
                  <a:latin typeface="Courier New" pitchFamily="49" charset="0"/>
                </a:rPr>
                <a:t>F</a:t>
              </a:r>
              <a:endParaRPr lang="en-US" altLang="en-US" sz="2000" b="1">
                <a:solidFill>
                  <a:srgbClr val="663300"/>
                </a:solidFill>
                <a:latin typeface="Courier New" pitchFamily="49" charset="0"/>
              </a:endParaRPr>
            </a:p>
          </p:txBody>
        </p:sp>
        <p:sp>
          <p:nvSpPr>
            <p:cNvPr id="14406" name="Text Box 73"/>
            <p:cNvSpPr txBox="1">
              <a:spLocks noChangeArrowheads="1"/>
            </p:cNvSpPr>
            <p:nvPr/>
          </p:nvSpPr>
          <p:spPr bwMode="auto">
            <a:xfrm>
              <a:off x="3283" y="2180"/>
              <a:ext cx="218" cy="256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rgbClr val="00CC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sz="2000" b="1">
                  <a:solidFill>
                    <a:srgbClr val="663300"/>
                  </a:solidFill>
                  <a:latin typeface="Courier New" pitchFamily="49" charset="0"/>
                </a:rPr>
                <a:t>F</a:t>
              </a:r>
              <a:endParaRPr lang="en-US" altLang="en-US" sz="2000" b="1">
                <a:solidFill>
                  <a:srgbClr val="663300"/>
                </a:solidFill>
                <a:latin typeface="Courier New" pitchFamily="49" charset="0"/>
              </a:endParaRPr>
            </a:p>
          </p:txBody>
        </p:sp>
        <p:sp>
          <p:nvSpPr>
            <p:cNvPr id="14407" name="Text Box 74"/>
            <p:cNvSpPr txBox="1">
              <a:spLocks noChangeArrowheads="1"/>
            </p:cNvSpPr>
            <p:nvPr/>
          </p:nvSpPr>
          <p:spPr bwMode="auto">
            <a:xfrm>
              <a:off x="3283" y="2364"/>
              <a:ext cx="218" cy="256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CC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sz="2000" b="1">
                  <a:solidFill>
                    <a:schemeClr val="tx2"/>
                  </a:solidFill>
                  <a:latin typeface="Courier New" pitchFamily="49" charset="0"/>
                </a:rPr>
                <a:t>Y</a:t>
              </a:r>
              <a:endParaRPr lang="en-US" altLang="en-US" sz="2000" b="1">
                <a:solidFill>
                  <a:schemeClr val="tx2"/>
                </a:solidFill>
                <a:latin typeface="Courier New" pitchFamily="49" charset="0"/>
              </a:endParaRPr>
            </a:p>
          </p:txBody>
        </p:sp>
        <p:grpSp>
          <p:nvGrpSpPr>
            <p:cNvPr id="14408" name="Group 75"/>
            <p:cNvGrpSpPr>
              <a:grpSpLocks/>
            </p:cNvGrpSpPr>
            <p:nvPr/>
          </p:nvGrpSpPr>
          <p:grpSpPr bwMode="auto">
            <a:xfrm>
              <a:off x="52" y="672"/>
              <a:ext cx="5708" cy="3450"/>
              <a:chOff x="48" y="672"/>
              <a:chExt cx="5708" cy="3450"/>
            </a:xfrm>
          </p:grpSpPr>
          <p:grpSp>
            <p:nvGrpSpPr>
              <p:cNvPr id="14411" name="Group 76"/>
              <p:cNvGrpSpPr>
                <a:grpSpLocks/>
              </p:cNvGrpSpPr>
              <p:nvPr/>
            </p:nvGrpSpPr>
            <p:grpSpPr bwMode="auto">
              <a:xfrm>
                <a:off x="48" y="672"/>
                <a:ext cx="5664" cy="3216"/>
                <a:chOff x="48" y="672"/>
                <a:chExt cx="5664" cy="3216"/>
              </a:xfrm>
            </p:grpSpPr>
            <p:grpSp>
              <p:nvGrpSpPr>
                <p:cNvPr id="14414" name="Group 77"/>
                <p:cNvGrpSpPr>
                  <a:grpSpLocks/>
                </p:cNvGrpSpPr>
                <p:nvPr/>
              </p:nvGrpSpPr>
              <p:grpSpPr bwMode="auto">
                <a:xfrm>
                  <a:off x="2928" y="720"/>
                  <a:ext cx="2784" cy="3120"/>
                  <a:chOff x="2880" y="720"/>
                  <a:chExt cx="2784" cy="3120"/>
                </a:xfrm>
              </p:grpSpPr>
              <p:sp>
                <p:nvSpPr>
                  <p:cNvPr id="14418" name="Line 78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720"/>
                    <a:ext cx="2784" cy="0"/>
                  </a:xfrm>
                  <a:prstGeom prst="line">
                    <a:avLst/>
                  </a:prstGeom>
                  <a:noFill/>
                  <a:ln w="44450">
                    <a:solidFill>
                      <a:srgbClr val="99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4419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903"/>
                    <a:ext cx="2784" cy="0"/>
                  </a:xfrm>
                  <a:prstGeom prst="line">
                    <a:avLst/>
                  </a:prstGeom>
                  <a:noFill/>
                  <a:ln w="44450">
                    <a:solidFill>
                      <a:srgbClr val="99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4420" name="Line 80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1087"/>
                    <a:ext cx="2784" cy="0"/>
                  </a:xfrm>
                  <a:prstGeom prst="line">
                    <a:avLst/>
                  </a:prstGeom>
                  <a:noFill/>
                  <a:ln w="44450">
                    <a:solidFill>
                      <a:srgbClr val="99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4421" name="Line 81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1270"/>
                    <a:ext cx="2784" cy="0"/>
                  </a:xfrm>
                  <a:prstGeom prst="line">
                    <a:avLst/>
                  </a:prstGeom>
                  <a:noFill/>
                  <a:ln w="44450">
                    <a:solidFill>
                      <a:srgbClr val="99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4422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1454"/>
                    <a:ext cx="2784" cy="0"/>
                  </a:xfrm>
                  <a:prstGeom prst="line">
                    <a:avLst/>
                  </a:prstGeom>
                  <a:noFill/>
                  <a:ln w="44450">
                    <a:solidFill>
                      <a:srgbClr val="99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4423" name="Line 83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1637"/>
                    <a:ext cx="2784" cy="0"/>
                  </a:xfrm>
                  <a:prstGeom prst="line">
                    <a:avLst/>
                  </a:prstGeom>
                  <a:noFill/>
                  <a:ln w="44450">
                    <a:solidFill>
                      <a:srgbClr val="99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4424" name="Line 84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1821"/>
                    <a:ext cx="2784" cy="0"/>
                  </a:xfrm>
                  <a:prstGeom prst="line">
                    <a:avLst/>
                  </a:prstGeom>
                  <a:noFill/>
                  <a:ln w="44450">
                    <a:solidFill>
                      <a:srgbClr val="99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4425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2004"/>
                    <a:ext cx="2784" cy="0"/>
                  </a:xfrm>
                  <a:prstGeom prst="line">
                    <a:avLst/>
                  </a:prstGeom>
                  <a:noFill/>
                  <a:ln w="44450">
                    <a:solidFill>
                      <a:srgbClr val="99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4426" name="Line 86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2188"/>
                    <a:ext cx="2784" cy="0"/>
                  </a:xfrm>
                  <a:prstGeom prst="line">
                    <a:avLst/>
                  </a:prstGeom>
                  <a:noFill/>
                  <a:ln w="44450">
                    <a:solidFill>
                      <a:srgbClr val="99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4427" name="Line 87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2371"/>
                    <a:ext cx="2784" cy="0"/>
                  </a:xfrm>
                  <a:prstGeom prst="line">
                    <a:avLst/>
                  </a:prstGeom>
                  <a:noFill/>
                  <a:ln w="44450">
                    <a:solidFill>
                      <a:srgbClr val="99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4428" name="Line 88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2555"/>
                    <a:ext cx="2784" cy="0"/>
                  </a:xfrm>
                  <a:prstGeom prst="line">
                    <a:avLst/>
                  </a:prstGeom>
                  <a:noFill/>
                  <a:ln w="44450">
                    <a:solidFill>
                      <a:srgbClr val="99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4429" name="Line 89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2738"/>
                    <a:ext cx="2784" cy="0"/>
                  </a:xfrm>
                  <a:prstGeom prst="line">
                    <a:avLst/>
                  </a:prstGeom>
                  <a:noFill/>
                  <a:ln w="44450">
                    <a:solidFill>
                      <a:srgbClr val="99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4430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2922"/>
                    <a:ext cx="2784" cy="0"/>
                  </a:xfrm>
                  <a:prstGeom prst="line">
                    <a:avLst/>
                  </a:prstGeom>
                  <a:noFill/>
                  <a:ln w="44450">
                    <a:solidFill>
                      <a:srgbClr val="99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4431" name="Line 91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3105"/>
                    <a:ext cx="2784" cy="0"/>
                  </a:xfrm>
                  <a:prstGeom prst="line">
                    <a:avLst/>
                  </a:prstGeom>
                  <a:noFill/>
                  <a:ln w="44450">
                    <a:solidFill>
                      <a:srgbClr val="99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4432" name="Line 92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3289"/>
                    <a:ext cx="2784" cy="0"/>
                  </a:xfrm>
                  <a:prstGeom prst="line">
                    <a:avLst/>
                  </a:prstGeom>
                  <a:noFill/>
                  <a:ln w="44450">
                    <a:solidFill>
                      <a:srgbClr val="99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4433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3472"/>
                    <a:ext cx="2784" cy="0"/>
                  </a:xfrm>
                  <a:prstGeom prst="line">
                    <a:avLst/>
                  </a:prstGeom>
                  <a:noFill/>
                  <a:ln w="44450">
                    <a:solidFill>
                      <a:srgbClr val="99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4434" name="Line 94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3656"/>
                    <a:ext cx="2784" cy="0"/>
                  </a:xfrm>
                  <a:prstGeom prst="line">
                    <a:avLst/>
                  </a:prstGeom>
                  <a:noFill/>
                  <a:ln w="44450">
                    <a:solidFill>
                      <a:srgbClr val="99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4435" name="Line 95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3840"/>
                    <a:ext cx="2784" cy="0"/>
                  </a:xfrm>
                  <a:prstGeom prst="line">
                    <a:avLst/>
                  </a:prstGeom>
                  <a:noFill/>
                  <a:ln w="44450">
                    <a:solidFill>
                      <a:srgbClr val="99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14415" name="Group 96"/>
                <p:cNvGrpSpPr>
                  <a:grpSpLocks/>
                </p:cNvGrpSpPr>
                <p:nvPr/>
              </p:nvGrpSpPr>
              <p:grpSpPr bwMode="auto">
                <a:xfrm>
                  <a:off x="48" y="672"/>
                  <a:ext cx="2880" cy="3216"/>
                  <a:chOff x="0" y="672"/>
                  <a:chExt cx="2880" cy="3216"/>
                </a:xfrm>
              </p:grpSpPr>
              <p:sp>
                <p:nvSpPr>
                  <p:cNvPr id="14416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0" y="2280"/>
                    <a:ext cx="2784" cy="0"/>
                  </a:xfrm>
                  <a:prstGeom prst="line">
                    <a:avLst/>
                  </a:prstGeom>
                  <a:noFill/>
                  <a:ln w="44450">
                    <a:solidFill>
                      <a:srgbClr val="FFCC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4417" name="AutoShape 98"/>
                  <p:cNvSpPr>
                    <a:spLocks/>
                  </p:cNvSpPr>
                  <p:nvPr/>
                </p:nvSpPr>
                <p:spPr bwMode="auto">
                  <a:xfrm>
                    <a:off x="2736" y="672"/>
                    <a:ext cx="144" cy="3216"/>
                  </a:xfrm>
                  <a:prstGeom prst="leftBrace">
                    <a:avLst>
                      <a:gd name="adj1" fmla="val 186111"/>
                      <a:gd name="adj2" fmla="val 50000"/>
                    </a:avLst>
                  </a:prstGeom>
                  <a:noFill/>
                  <a:ln w="31750">
                    <a:solidFill>
                      <a:srgbClr val="FFCC00"/>
                    </a:solidFill>
                    <a:prstDash val="sys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99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eaLnBrk="1" hangingPunct="1"/>
                    <a:endParaRPr lang="en-GB" altLang="en-US"/>
                  </a:p>
                </p:txBody>
              </p:sp>
            </p:grpSp>
          </p:grpSp>
          <p:sp>
            <p:nvSpPr>
              <p:cNvPr id="14412" name="Text Box 99"/>
              <p:cNvSpPr txBox="1">
                <a:spLocks noChangeArrowheads="1"/>
              </p:cNvSpPr>
              <p:nvPr/>
            </p:nvSpPr>
            <p:spPr bwMode="auto">
              <a:xfrm>
                <a:off x="540" y="2298"/>
                <a:ext cx="195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99CC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GB" altLang="en-US" b="1">
                    <a:solidFill>
                      <a:srgbClr val="990000"/>
                    </a:solidFill>
                    <a:latin typeface="Courier New" pitchFamily="49" charset="0"/>
                  </a:rPr>
                  <a:t>Original protein</a:t>
                </a:r>
                <a:endParaRPr lang="en-US" altLang="en-US" b="1">
                  <a:solidFill>
                    <a:srgbClr val="99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4413" name="Text Box 100"/>
              <p:cNvSpPr txBox="1">
                <a:spLocks noChangeArrowheads="1"/>
              </p:cNvSpPr>
              <p:nvPr/>
            </p:nvSpPr>
            <p:spPr bwMode="auto">
              <a:xfrm>
                <a:off x="2880" y="3834"/>
                <a:ext cx="28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99CC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GB" altLang="en-US" b="1">
                    <a:solidFill>
                      <a:srgbClr val="990000"/>
                    </a:solidFill>
                    <a:latin typeface="Courier New" pitchFamily="49" charset="0"/>
                  </a:rPr>
                  <a:t>Aligned current proteins</a:t>
                </a:r>
                <a:endParaRPr lang="en-US" altLang="en-US" b="1">
                  <a:solidFill>
                    <a:srgbClr val="990000"/>
                  </a:solidFill>
                  <a:latin typeface="Courier New" pitchFamily="49" charset="0"/>
                </a:endParaRPr>
              </a:p>
            </p:txBody>
          </p:sp>
        </p:grpSp>
        <p:sp>
          <p:nvSpPr>
            <p:cNvPr id="14409" name="AutoShape 101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40" cy="240"/>
            </a:xfrm>
            <a:prstGeom prst="actionButtonBackPrevious">
              <a:avLst/>
            </a:prstGeom>
            <a:noFill/>
            <a:ln w="9525">
              <a:solidFill>
                <a:srgbClr val="99CC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4410" name="AutoShape 102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240" y="0"/>
              <a:ext cx="240" cy="242"/>
            </a:xfrm>
            <a:prstGeom prst="actionButtonForwardNext">
              <a:avLst/>
            </a:prstGeom>
            <a:noFill/>
            <a:ln w="9525">
              <a:solidFill>
                <a:srgbClr val="99CC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</p:grpSp>
      <p:grpSp>
        <p:nvGrpSpPr>
          <p:cNvPr id="14439" name="Group 103"/>
          <p:cNvGrpSpPr>
            <a:grpSpLocks/>
          </p:cNvGrpSpPr>
          <p:nvPr/>
        </p:nvGrpSpPr>
        <p:grpSpPr bwMode="auto">
          <a:xfrm>
            <a:off x="80963" y="4191000"/>
            <a:ext cx="4279900" cy="366713"/>
            <a:chOff x="35" y="2793"/>
            <a:chExt cx="2696" cy="250"/>
          </a:xfrm>
        </p:grpSpPr>
        <p:sp>
          <p:nvSpPr>
            <p:cNvPr id="14365" name="Text Box 104"/>
            <p:cNvSpPr txBox="1">
              <a:spLocks noChangeArrowheads="1"/>
            </p:cNvSpPr>
            <p:nvPr/>
          </p:nvSpPr>
          <p:spPr bwMode="auto">
            <a:xfrm>
              <a:off x="35" y="2793"/>
              <a:ext cx="2696" cy="25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sz="1800" b="1">
                  <a:solidFill>
                    <a:srgbClr val="990000"/>
                  </a:solidFill>
                  <a:latin typeface="Courier New" pitchFamily="49" charset="0"/>
                </a:rPr>
                <a:t>The High W    W score implies:</a:t>
              </a:r>
              <a:endParaRPr lang="en-US" altLang="en-US" sz="1800" b="1">
                <a:solidFill>
                  <a:srgbClr val="990000"/>
                </a:solidFill>
                <a:latin typeface="Courier New" pitchFamily="49" charset="0"/>
              </a:endParaRPr>
            </a:p>
          </p:txBody>
        </p:sp>
        <p:sp>
          <p:nvSpPr>
            <p:cNvPr id="14366" name="Line 105"/>
            <p:cNvSpPr>
              <a:spLocks noChangeShapeType="1"/>
            </p:cNvSpPr>
            <p:nvPr/>
          </p:nvSpPr>
          <p:spPr bwMode="auto">
            <a:xfrm>
              <a:off x="960" y="2908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4442" name="Text Box 106"/>
          <p:cNvSpPr txBox="1">
            <a:spLocks noChangeArrowheads="1"/>
          </p:cNvSpPr>
          <p:nvPr/>
        </p:nvSpPr>
        <p:spPr bwMode="auto">
          <a:xfrm>
            <a:off x="82550" y="5653088"/>
            <a:ext cx="4279900" cy="3667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1800" b="1">
                <a:solidFill>
                  <a:srgbClr val="990000"/>
                </a:solidFill>
                <a:latin typeface="Courier New" pitchFamily="49" charset="0"/>
              </a:rPr>
              <a:t>Any substitutions are uncommon</a:t>
            </a:r>
            <a:endParaRPr lang="en-US" altLang="en-US" sz="1800" b="1">
              <a:solidFill>
                <a:srgbClr val="990000"/>
              </a:solidFill>
              <a:latin typeface="Courier New" pitchFamily="49" charset="0"/>
            </a:endParaRPr>
          </a:p>
        </p:txBody>
      </p:sp>
      <p:sp>
        <p:nvSpPr>
          <p:cNvPr id="14443" name="Text Box 107"/>
          <p:cNvSpPr txBox="1">
            <a:spLocks noChangeArrowheads="1"/>
          </p:cNvSpPr>
          <p:nvPr/>
        </p:nvSpPr>
        <p:spPr bwMode="auto">
          <a:xfrm>
            <a:off x="765175" y="4921250"/>
            <a:ext cx="2914650" cy="366713"/>
          </a:xfrm>
          <a:prstGeom prst="rect">
            <a:avLst/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1800" b="1">
                <a:solidFill>
                  <a:schemeClr val="bg1"/>
                </a:solidFill>
                <a:latin typeface="Courier New" pitchFamily="49" charset="0"/>
              </a:rPr>
              <a:t>Where W is conserved</a:t>
            </a:r>
            <a:endParaRPr lang="en-US" altLang="en-US" sz="1800" b="1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14444" name="Text Box 108"/>
          <p:cNvSpPr txBox="1">
            <a:spLocks noChangeArrowheads="1"/>
          </p:cNvSpPr>
          <p:nvPr/>
        </p:nvSpPr>
        <p:spPr bwMode="auto">
          <a:xfrm>
            <a:off x="2895600" y="3244850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solidFill>
                  <a:srgbClr val="FF0000"/>
                </a:solidFill>
                <a:latin typeface="Courier New" pitchFamily="49" charset="0"/>
              </a:rPr>
              <a:t>W</a:t>
            </a:r>
            <a:endParaRPr lang="en-US" altLang="en-US" sz="2000" b="1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14445" name="Text Box 109"/>
          <p:cNvSpPr txBox="1">
            <a:spLocks noChangeArrowheads="1"/>
          </p:cNvSpPr>
          <p:nvPr/>
        </p:nvSpPr>
        <p:spPr bwMode="auto">
          <a:xfrm>
            <a:off x="7451725" y="838200"/>
            <a:ext cx="320675" cy="39687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solidFill>
                  <a:schemeClr val="bg1"/>
                </a:solidFill>
                <a:latin typeface="Courier New" pitchFamily="49" charset="0"/>
              </a:rPr>
              <a:t>W</a:t>
            </a:r>
            <a:endParaRPr lang="en-US" altLang="en-US" sz="2000" b="1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14446" name="Text Box 110"/>
          <p:cNvSpPr txBox="1">
            <a:spLocks noChangeArrowheads="1"/>
          </p:cNvSpPr>
          <p:nvPr/>
        </p:nvSpPr>
        <p:spPr bwMode="auto">
          <a:xfrm>
            <a:off x="7451725" y="1131888"/>
            <a:ext cx="320675" cy="39687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solidFill>
                  <a:schemeClr val="bg1"/>
                </a:solidFill>
                <a:latin typeface="Courier New" pitchFamily="49" charset="0"/>
              </a:rPr>
              <a:t>W</a:t>
            </a:r>
            <a:endParaRPr lang="en-US" altLang="en-US" sz="2000" b="1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14447" name="Text Box 111"/>
          <p:cNvSpPr txBox="1">
            <a:spLocks noChangeArrowheads="1"/>
          </p:cNvSpPr>
          <p:nvPr/>
        </p:nvSpPr>
        <p:spPr bwMode="auto">
          <a:xfrm>
            <a:off x="7451725" y="2890838"/>
            <a:ext cx="320675" cy="39687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solidFill>
                  <a:schemeClr val="bg1"/>
                </a:solidFill>
                <a:latin typeface="Courier New" pitchFamily="49" charset="0"/>
              </a:rPr>
              <a:t>W</a:t>
            </a:r>
            <a:endParaRPr lang="en-US" altLang="en-US" sz="2000" b="1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14448" name="Text Box 112"/>
          <p:cNvSpPr txBox="1">
            <a:spLocks noChangeArrowheads="1"/>
          </p:cNvSpPr>
          <p:nvPr/>
        </p:nvSpPr>
        <p:spPr bwMode="auto">
          <a:xfrm>
            <a:off x="7451725" y="2597150"/>
            <a:ext cx="320675" cy="39687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solidFill>
                  <a:schemeClr val="bg1"/>
                </a:solidFill>
                <a:latin typeface="Courier New" pitchFamily="49" charset="0"/>
              </a:rPr>
              <a:t>W</a:t>
            </a:r>
            <a:endParaRPr lang="en-US" altLang="en-US" sz="2000" b="1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14449" name="Text Box 113"/>
          <p:cNvSpPr txBox="1">
            <a:spLocks noChangeArrowheads="1"/>
          </p:cNvSpPr>
          <p:nvPr/>
        </p:nvSpPr>
        <p:spPr bwMode="auto">
          <a:xfrm>
            <a:off x="7451725" y="2305050"/>
            <a:ext cx="320675" cy="39687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solidFill>
                  <a:schemeClr val="bg1"/>
                </a:solidFill>
                <a:latin typeface="Courier New" pitchFamily="49" charset="0"/>
              </a:rPr>
              <a:t>W</a:t>
            </a:r>
            <a:endParaRPr lang="en-US" altLang="en-US" sz="2000" b="1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14450" name="Text Box 114"/>
          <p:cNvSpPr txBox="1">
            <a:spLocks noChangeArrowheads="1"/>
          </p:cNvSpPr>
          <p:nvPr/>
        </p:nvSpPr>
        <p:spPr bwMode="auto">
          <a:xfrm>
            <a:off x="7451725" y="1717675"/>
            <a:ext cx="320675" cy="39687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solidFill>
                  <a:schemeClr val="bg1"/>
                </a:solidFill>
                <a:latin typeface="Courier New" pitchFamily="49" charset="0"/>
              </a:rPr>
              <a:t>W</a:t>
            </a:r>
            <a:endParaRPr lang="en-US" altLang="en-US" sz="2000" b="1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14451" name="Text Box 115"/>
          <p:cNvSpPr txBox="1">
            <a:spLocks noChangeArrowheads="1"/>
          </p:cNvSpPr>
          <p:nvPr/>
        </p:nvSpPr>
        <p:spPr bwMode="auto">
          <a:xfrm>
            <a:off x="7451725" y="1425575"/>
            <a:ext cx="320675" cy="39687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solidFill>
                  <a:schemeClr val="bg1"/>
                </a:solidFill>
                <a:latin typeface="Courier New" pitchFamily="49" charset="0"/>
              </a:rPr>
              <a:t>W</a:t>
            </a:r>
            <a:endParaRPr lang="en-US" altLang="en-US" sz="2000" b="1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14452" name="Text Box 116"/>
          <p:cNvSpPr txBox="1">
            <a:spLocks noChangeArrowheads="1"/>
          </p:cNvSpPr>
          <p:nvPr/>
        </p:nvSpPr>
        <p:spPr bwMode="auto">
          <a:xfrm>
            <a:off x="7451725" y="5821363"/>
            <a:ext cx="320675" cy="39687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solidFill>
                  <a:schemeClr val="bg1"/>
                </a:solidFill>
                <a:latin typeface="Courier New" pitchFamily="49" charset="0"/>
              </a:rPr>
              <a:t>W</a:t>
            </a:r>
            <a:endParaRPr lang="en-US" altLang="en-US" sz="2000" b="1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14453" name="Text Box 117"/>
          <p:cNvSpPr txBox="1">
            <a:spLocks noChangeArrowheads="1"/>
          </p:cNvSpPr>
          <p:nvPr/>
        </p:nvSpPr>
        <p:spPr bwMode="auto">
          <a:xfrm>
            <a:off x="7451725" y="2011363"/>
            <a:ext cx="320675" cy="39687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solidFill>
                  <a:schemeClr val="bg1"/>
                </a:solidFill>
                <a:latin typeface="Courier New" pitchFamily="49" charset="0"/>
              </a:rPr>
              <a:t>W</a:t>
            </a:r>
            <a:endParaRPr lang="en-US" altLang="en-US" sz="2000" b="1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14454" name="Text Box 118"/>
          <p:cNvSpPr txBox="1">
            <a:spLocks noChangeArrowheads="1"/>
          </p:cNvSpPr>
          <p:nvPr/>
        </p:nvSpPr>
        <p:spPr bwMode="auto">
          <a:xfrm>
            <a:off x="7451725" y="3184525"/>
            <a:ext cx="320675" cy="39687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solidFill>
                  <a:schemeClr val="bg1"/>
                </a:solidFill>
                <a:latin typeface="Courier New" pitchFamily="49" charset="0"/>
              </a:rPr>
              <a:t>W</a:t>
            </a:r>
            <a:endParaRPr lang="en-US" altLang="en-US" sz="2000" b="1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14455" name="Text Box 119"/>
          <p:cNvSpPr txBox="1">
            <a:spLocks noChangeArrowheads="1"/>
          </p:cNvSpPr>
          <p:nvPr/>
        </p:nvSpPr>
        <p:spPr bwMode="auto">
          <a:xfrm>
            <a:off x="7451725" y="3476625"/>
            <a:ext cx="320675" cy="39687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solidFill>
                  <a:schemeClr val="bg1"/>
                </a:solidFill>
                <a:latin typeface="Courier New" pitchFamily="49" charset="0"/>
              </a:rPr>
              <a:t>W</a:t>
            </a:r>
            <a:endParaRPr lang="en-US" altLang="en-US" sz="2000" b="1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14456" name="Text Box 120"/>
          <p:cNvSpPr txBox="1">
            <a:spLocks noChangeArrowheads="1"/>
          </p:cNvSpPr>
          <p:nvPr/>
        </p:nvSpPr>
        <p:spPr bwMode="auto">
          <a:xfrm>
            <a:off x="7451725" y="3770313"/>
            <a:ext cx="320675" cy="39687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solidFill>
                  <a:schemeClr val="bg1"/>
                </a:solidFill>
                <a:latin typeface="Courier New" pitchFamily="49" charset="0"/>
              </a:rPr>
              <a:t>W</a:t>
            </a:r>
            <a:endParaRPr lang="en-US" altLang="en-US" sz="2000" b="1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14457" name="Text Box 121"/>
          <p:cNvSpPr txBox="1">
            <a:spLocks noChangeArrowheads="1"/>
          </p:cNvSpPr>
          <p:nvPr/>
        </p:nvSpPr>
        <p:spPr bwMode="auto">
          <a:xfrm>
            <a:off x="7451725" y="4064000"/>
            <a:ext cx="320675" cy="39687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solidFill>
                  <a:schemeClr val="bg1"/>
                </a:solidFill>
                <a:latin typeface="Courier New" pitchFamily="49" charset="0"/>
              </a:rPr>
              <a:t>W</a:t>
            </a:r>
            <a:endParaRPr lang="en-US" altLang="en-US" sz="2000" b="1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14458" name="Text Box 122"/>
          <p:cNvSpPr txBox="1">
            <a:spLocks noChangeArrowheads="1"/>
          </p:cNvSpPr>
          <p:nvPr/>
        </p:nvSpPr>
        <p:spPr bwMode="auto">
          <a:xfrm>
            <a:off x="7451725" y="4356100"/>
            <a:ext cx="320675" cy="39687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solidFill>
                  <a:schemeClr val="bg1"/>
                </a:solidFill>
                <a:latin typeface="Courier New" pitchFamily="49" charset="0"/>
              </a:rPr>
              <a:t>W</a:t>
            </a:r>
            <a:endParaRPr lang="en-US" altLang="en-US" sz="2000" b="1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14459" name="Text Box 123"/>
          <p:cNvSpPr txBox="1">
            <a:spLocks noChangeArrowheads="1"/>
          </p:cNvSpPr>
          <p:nvPr/>
        </p:nvSpPr>
        <p:spPr bwMode="auto">
          <a:xfrm>
            <a:off x="7451725" y="4649788"/>
            <a:ext cx="320675" cy="39687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solidFill>
                  <a:schemeClr val="bg1"/>
                </a:solidFill>
                <a:latin typeface="Courier New" pitchFamily="49" charset="0"/>
              </a:rPr>
              <a:t>W</a:t>
            </a:r>
            <a:endParaRPr lang="en-US" altLang="en-US" sz="2000" b="1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14460" name="Text Box 124"/>
          <p:cNvSpPr txBox="1">
            <a:spLocks noChangeArrowheads="1"/>
          </p:cNvSpPr>
          <p:nvPr/>
        </p:nvSpPr>
        <p:spPr bwMode="auto">
          <a:xfrm>
            <a:off x="7451725" y="4943475"/>
            <a:ext cx="320675" cy="39687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solidFill>
                  <a:schemeClr val="bg1"/>
                </a:solidFill>
                <a:latin typeface="Courier New" pitchFamily="49" charset="0"/>
              </a:rPr>
              <a:t>W</a:t>
            </a:r>
            <a:endParaRPr lang="en-US" altLang="en-US" sz="2000" b="1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14461" name="Text Box 125"/>
          <p:cNvSpPr txBox="1">
            <a:spLocks noChangeArrowheads="1"/>
          </p:cNvSpPr>
          <p:nvPr/>
        </p:nvSpPr>
        <p:spPr bwMode="auto">
          <a:xfrm>
            <a:off x="7451725" y="5235575"/>
            <a:ext cx="320675" cy="39687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solidFill>
                  <a:schemeClr val="bg1"/>
                </a:solidFill>
                <a:latin typeface="Courier New" pitchFamily="49" charset="0"/>
              </a:rPr>
              <a:t>W</a:t>
            </a:r>
            <a:endParaRPr lang="en-US" altLang="en-US" sz="2000" b="1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14462" name="Text Box 126"/>
          <p:cNvSpPr txBox="1">
            <a:spLocks noChangeArrowheads="1"/>
          </p:cNvSpPr>
          <p:nvPr/>
        </p:nvSpPr>
        <p:spPr bwMode="auto">
          <a:xfrm>
            <a:off x="7451725" y="5529263"/>
            <a:ext cx="320675" cy="39687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solidFill>
                  <a:schemeClr val="bg1"/>
                </a:solidFill>
                <a:latin typeface="Courier New" pitchFamily="49" charset="0"/>
              </a:rPr>
              <a:t>W</a:t>
            </a:r>
            <a:endParaRPr lang="en-US" altLang="en-US" sz="2000" b="1">
              <a:solidFill>
                <a:schemeClr val="bg1"/>
              </a:solidFill>
              <a:latin typeface="Courier New" pitchFamily="49" charset="0"/>
            </a:endParaRPr>
          </a:p>
        </p:txBody>
      </p:sp>
      <p:grpSp>
        <p:nvGrpSpPr>
          <p:cNvPr id="14463" name="Group 127"/>
          <p:cNvGrpSpPr>
            <a:grpSpLocks/>
          </p:cNvGrpSpPr>
          <p:nvPr/>
        </p:nvGrpSpPr>
        <p:grpSpPr bwMode="auto">
          <a:xfrm>
            <a:off x="3048000" y="152400"/>
            <a:ext cx="4572000" cy="3124200"/>
            <a:chOff x="1920" y="96"/>
            <a:chExt cx="2880" cy="1968"/>
          </a:xfrm>
        </p:grpSpPr>
        <p:sp>
          <p:nvSpPr>
            <p:cNvPr id="14362" name="Line 128"/>
            <p:cNvSpPr>
              <a:spLocks noChangeShapeType="1"/>
            </p:cNvSpPr>
            <p:nvPr/>
          </p:nvSpPr>
          <p:spPr bwMode="auto">
            <a:xfrm flipV="1">
              <a:off x="1920" y="96"/>
              <a:ext cx="0" cy="1968"/>
            </a:xfrm>
            <a:prstGeom prst="line">
              <a:avLst/>
            </a:prstGeom>
            <a:noFill/>
            <a:ln w="41275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63" name="Line 129"/>
            <p:cNvSpPr>
              <a:spLocks noChangeShapeType="1"/>
            </p:cNvSpPr>
            <p:nvPr/>
          </p:nvSpPr>
          <p:spPr bwMode="auto">
            <a:xfrm flipH="1" flipV="1">
              <a:off x="1920" y="96"/>
              <a:ext cx="2880" cy="0"/>
            </a:xfrm>
            <a:prstGeom prst="line">
              <a:avLst/>
            </a:prstGeom>
            <a:noFill/>
            <a:ln w="41275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64" name="Line 130"/>
            <p:cNvSpPr>
              <a:spLocks noChangeShapeType="1"/>
            </p:cNvSpPr>
            <p:nvPr/>
          </p:nvSpPr>
          <p:spPr bwMode="auto">
            <a:xfrm>
              <a:off x="4800" y="96"/>
              <a:ext cx="0" cy="384"/>
            </a:xfrm>
            <a:prstGeom prst="line">
              <a:avLst/>
            </a:prstGeom>
            <a:noFill/>
            <a:ln w="41275" cap="rnd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4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7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2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7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42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47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2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7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62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67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72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77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82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87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4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99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4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9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14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19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24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2" grpId="0" animBg="1" autoUpdateAnimBg="0"/>
      <p:bldP spid="14443" grpId="0" animBg="1" autoUpdateAnimBg="0"/>
      <p:bldP spid="14444" grpId="0" autoUpdateAnimBg="0"/>
      <p:bldP spid="14445" grpId="0" animBg="1" autoUpdateAnimBg="0"/>
      <p:bldP spid="14446" grpId="0" animBg="1" autoUpdateAnimBg="0"/>
      <p:bldP spid="14447" grpId="0" animBg="1" autoUpdateAnimBg="0"/>
      <p:bldP spid="14448" grpId="0" animBg="1" autoUpdateAnimBg="0"/>
      <p:bldP spid="14449" grpId="0" animBg="1" autoUpdateAnimBg="0"/>
      <p:bldP spid="14450" grpId="0" animBg="1" autoUpdateAnimBg="0"/>
      <p:bldP spid="14451" grpId="0" animBg="1" autoUpdateAnimBg="0"/>
      <p:bldP spid="14452" grpId="0" animBg="1" autoUpdateAnimBg="0"/>
      <p:bldP spid="14453" grpId="0" animBg="1" autoUpdateAnimBg="0"/>
      <p:bldP spid="14454" grpId="0" animBg="1" autoUpdateAnimBg="0"/>
      <p:bldP spid="14455" grpId="0" animBg="1" autoUpdateAnimBg="0"/>
      <p:bldP spid="14456" grpId="0" animBg="1" autoUpdateAnimBg="0"/>
      <p:bldP spid="14457" grpId="0" animBg="1" autoUpdateAnimBg="0"/>
      <p:bldP spid="14458" grpId="0" animBg="1" autoUpdateAnimBg="0"/>
      <p:bldP spid="14459" grpId="0" animBg="1" autoUpdateAnimBg="0"/>
      <p:bldP spid="14460" grpId="0" animBg="1" autoUpdateAnimBg="0"/>
      <p:bldP spid="14461" grpId="0" animBg="1" autoUpdateAnimBg="0"/>
      <p:bldP spid="14462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3" name="Group 6"/>
          <p:cNvGrpSpPr>
            <a:grpSpLocks/>
          </p:cNvGrpSpPr>
          <p:nvPr/>
        </p:nvGrpSpPr>
        <p:grpSpPr bwMode="auto">
          <a:xfrm>
            <a:off x="304800" y="771525"/>
            <a:ext cx="8763000" cy="6019800"/>
            <a:chOff x="192" y="528"/>
            <a:chExt cx="5520" cy="3792"/>
          </a:xfrm>
        </p:grpSpPr>
        <p:sp>
          <p:nvSpPr>
            <p:cNvPr id="654" name="Line 7"/>
            <p:cNvSpPr>
              <a:spLocks noChangeShapeType="1"/>
            </p:cNvSpPr>
            <p:nvPr/>
          </p:nvSpPr>
          <p:spPr bwMode="auto">
            <a:xfrm>
              <a:off x="3338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55" name="Line 8"/>
            <p:cNvSpPr>
              <a:spLocks noChangeShapeType="1"/>
            </p:cNvSpPr>
            <p:nvPr/>
          </p:nvSpPr>
          <p:spPr bwMode="auto">
            <a:xfrm>
              <a:off x="5516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56" name="Line 9"/>
            <p:cNvSpPr>
              <a:spLocks noChangeShapeType="1"/>
            </p:cNvSpPr>
            <p:nvPr/>
          </p:nvSpPr>
          <p:spPr bwMode="auto">
            <a:xfrm>
              <a:off x="3580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57" name="Line 10"/>
            <p:cNvSpPr>
              <a:spLocks noChangeShapeType="1"/>
            </p:cNvSpPr>
            <p:nvPr/>
          </p:nvSpPr>
          <p:spPr bwMode="auto">
            <a:xfrm>
              <a:off x="1402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58" name="Line 11"/>
            <p:cNvSpPr>
              <a:spLocks noChangeShapeType="1"/>
            </p:cNvSpPr>
            <p:nvPr/>
          </p:nvSpPr>
          <p:spPr bwMode="auto">
            <a:xfrm>
              <a:off x="3096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59" name="Line 12"/>
            <p:cNvSpPr>
              <a:spLocks noChangeShapeType="1"/>
            </p:cNvSpPr>
            <p:nvPr/>
          </p:nvSpPr>
          <p:spPr bwMode="auto">
            <a:xfrm>
              <a:off x="1886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0" name="Line 13"/>
            <p:cNvSpPr>
              <a:spLocks noChangeShapeType="1"/>
            </p:cNvSpPr>
            <p:nvPr/>
          </p:nvSpPr>
          <p:spPr bwMode="auto">
            <a:xfrm>
              <a:off x="3822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1" name="Line 14"/>
            <p:cNvSpPr>
              <a:spLocks noChangeShapeType="1"/>
            </p:cNvSpPr>
            <p:nvPr/>
          </p:nvSpPr>
          <p:spPr bwMode="auto">
            <a:xfrm>
              <a:off x="4064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2" name="Line 15"/>
            <p:cNvSpPr>
              <a:spLocks noChangeShapeType="1"/>
            </p:cNvSpPr>
            <p:nvPr/>
          </p:nvSpPr>
          <p:spPr bwMode="auto">
            <a:xfrm>
              <a:off x="4306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3" name="Line 16"/>
            <p:cNvSpPr>
              <a:spLocks noChangeShapeType="1"/>
            </p:cNvSpPr>
            <p:nvPr/>
          </p:nvSpPr>
          <p:spPr bwMode="auto">
            <a:xfrm>
              <a:off x="4548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4" name="Line 17"/>
            <p:cNvSpPr>
              <a:spLocks noChangeShapeType="1"/>
            </p:cNvSpPr>
            <p:nvPr/>
          </p:nvSpPr>
          <p:spPr bwMode="auto">
            <a:xfrm>
              <a:off x="4790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5" name="Line 18"/>
            <p:cNvSpPr>
              <a:spLocks noChangeShapeType="1"/>
            </p:cNvSpPr>
            <p:nvPr/>
          </p:nvSpPr>
          <p:spPr bwMode="auto">
            <a:xfrm>
              <a:off x="5032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6" name="Line 19"/>
            <p:cNvSpPr>
              <a:spLocks noChangeShapeType="1"/>
            </p:cNvSpPr>
            <p:nvPr/>
          </p:nvSpPr>
          <p:spPr bwMode="auto">
            <a:xfrm>
              <a:off x="5274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7" name="Line 20"/>
            <p:cNvSpPr>
              <a:spLocks noChangeShapeType="1"/>
            </p:cNvSpPr>
            <p:nvPr/>
          </p:nvSpPr>
          <p:spPr bwMode="auto">
            <a:xfrm>
              <a:off x="2854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8" name="Line 21"/>
            <p:cNvSpPr>
              <a:spLocks noChangeShapeType="1"/>
            </p:cNvSpPr>
            <p:nvPr/>
          </p:nvSpPr>
          <p:spPr bwMode="auto">
            <a:xfrm>
              <a:off x="2612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9" name="Line 22"/>
            <p:cNvSpPr>
              <a:spLocks noChangeShapeType="1"/>
            </p:cNvSpPr>
            <p:nvPr/>
          </p:nvSpPr>
          <p:spPr bwMode="auto">
            <a:xfrm>
              <a:off x="2370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70" name="Line 23"/>
            <p:cNvSpPr>
              <a:spLocks noChangeShapeType="1"/>
            </p:cNvSpPr>
            <p:nvPr/>
          </p:nvSpPr>
          <p:spPr bwMode="auto">
            <a:xfrm>
              <a:off x="2128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71" name="Line 24"/>
            <p:cNvSpPr>
              <a:spLocks noChangeShapeType="1"/>
            </p:cNvSpPr>
            <p:nvPr/>
          </p:nvSpPr>
          <p:spPr bwMode="auto">
            <a:xfrm>
              <a:off x="1644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72" name="Line 25"/>
            <p:cNvSpPr>
              <a:spLocks noChangeShapeType="1"/>
            </p:cNvSpPr>
            <p:nvPr/>
          </p:nvSpPr>
          <p:spPr bwMode="auto">
            <a:xfrm>
              <a:off x="918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73" name="Line 26"/>
            <p:cNvSpPr>
              <a:spLocks noChangeShapeType="1"/>
            </p:cNvSpPr>
            <p:nvPr/>
          </p:nvSpPr>
          <p:spPr bwMode="auto">
            <a:xfrm>
              <a:off x="676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74" name="Line 27"/>
            <p:cNvSpPr>
              <a:spLocks noChangeShapeType="1"/>
            </p:cNvSpPr>
            <p:nvPr/>
          </p:nvSpPr>
          <p:spPr bwMode="auto">
            <a:xfrm>
              <a:off x="1160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75" name="Line 28"/>
            <p:cNvSpPr>
              <a:spLocks noChangeShapeType="1"/>
            </p:cNvSpPr>
            <p:nvPr/>
          </p:nvSpPr>
          <p:spPr bwMode="auto">
            <a:xfrm>
              <a:off x="434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76" name="Line 29"/>
            <p:cNvSpPr>
              <a:spLocks noChangeShapeType="1"/>
            </p:cNvSpPr>
            <p:nvPr/>
          </p:nvSpPr>
          <p:spPr bwMode="auto">
            <a:xfrm>
              <a:off x="192" y="672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77" name="Line 30"/>
            <p:cNvSpPr>
              <a:spLocks noChangeShapeType="1"/>
            </p:cNvSpPr>
            <p:nvPr/>
          </p:nvSpPr>
          <p:spPr bwMode="auto">
            <a:xfrm>
              <a:off x="192" y="816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78" name="Line 31"/>
            <p:cNvSpPr>
              <a:spLocks noChangeShapeType="1"/>
            </p:cNvSpPr>
            <p:nvPr/>
          </p:nvSpPr>
          <p:spPr bwMode="auto">
            <a:xfrm>
              <a:off x="192" y="1008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79" name="Line 32"/>
            <p:cNvSpPr>
              <a:spLocks noChangeShapeType="1"/>
            </p:cNvSpPr>
            <p:nvPr/>
          </p:nvSpPr>
          <p:spPr bwMode="auto">
            <a:xfrm>
              <a:off x="192" y="1152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80" name="Line 33"/>
            <p:cNvSpPr>
              <a:spLocks noChangeShapeType="1"/>
            </p:cNvSpPr>
            <p:nvPr/>
          </p:nvSpPr>
          <p:spPr bwMode="auto">
            <a:xfrm>
              <a:off x="192" y="1352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81" name="Line 34"/>
            <p:cNvSpPr>
              <a:spLocks noChangeShapeType="1"/>
            </p:cNvSpPr>
            <p:nvPr/>
          </p:nvSpPr>
          <p:spPr bwMode="auto">
            <a:xfrm>
              <a:off x="192" y="1488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82" name="Line 35"/>
            <p:cNvSpPr>
              <a:spLocks noChangeShapeType="1"/>
            </p:cNvSpPr>
            <p:nvPr/>
          </p:nvSpPr>
          <p:spPr bwMode="auto">
            <a:xfrm>
              <a:off x="192" y="1680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83" name="Line 36"/>
            <p:cNvSpPr>
              <a:spLocks noChangeShapeType="1"/>
            </p:cNvSpPr>
            <p:nvPr/>
          </p:nvSpPr>
          <p:spPr bwMode="auto">
            <a:xfrm>
              <a:off x="192" y="1824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84" name="Line 37"/>
            <p:cNvSpPr>
              <a:spLocks noChangeShapeType="1"/>
            </p:cNvSpPr>
            <p:nvPr/>
          </p:nvSpPr>
          <p:spPr bwMode="auto">
            <a:xfrm>
              <a:off x="192" y="1968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85" name="Line 38"/>
            <p:cNvSpPr>
              <a:spLocks noChangeShapeType="1"/>
            </p:cNvSpPr>
            <p:nvPr/>
          </p:nvSpPr>
          <p:spPr bwMode="auto">
            <a:xfrm>
              <a:off x="192" y="2160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86" name="Line 39"/>
            <p:cNvSpPr>
              <a:spLocks noChangeShapeType="1"/>
            </p:cNvSpPr>
            <p:nvPr/>
          </p:nvSpPr>
          <p:spPr bwMode="auto">
            <a:xfrm>
              <a:off x="192" y="2304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87" name="Line 40"/>
            <p:cNvSpPr>
              <a:spLocks noChangeShapeType="1"/>
            </p:cNvSpPr>
            <p:nvPr/>
          </p:nvSpPr>
          <p:spPr bwMode="auto">
            <a:xfrm>
              <a:off x="192" y="2496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88" name="Line 41"/>
            <p:cNvSpPr>
              <a:spLocks noChangeShapeType="1"/>
            </p:cNvSpPr>
            <p:nvPr/>
          </p:nvSpPr>
          <p:spPr bwMode="auto">
            <a:xfrm>
              <a:off x="192" y="2640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89" name="Line 42"/>
            <p:cNvSpPr>
              <a:spLocks noChangeShapeType="1"/>
            </p:cNvSpPr>
            <p:nvPr/>
          </p:nvSpPr>
          <p:spPr bwMode="auto">
            <a:xfrm>
              <a:off x="192" y="2784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0" name="Line 43"/>
            <p:cNvSpPr>
              <a:spLocks noChangeShapeType="1"/>
            </p:cNvSpPr>
            <p:nvPr/>
          </p:nvSpPr>
          <p:spPr bwMode="auto">
            <a:xfrm>
              <a:off x="192" y="2976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1" name="Line 44"/>
            <p:cNvSpPr>
              <a:spLocks noChangeShapeType="1"/>
            </p:cNvSpPr>
            <p:nvPr/>
          </p:nvSpPr>
          <p:spPr bwMode="auto">
            <a:xfrm>
              <a:off x="192" y="3120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2" name="Line 45"/>
            <p:cNvSpPr>
              <a:spLocks noChangeShapeType="1"/>
            </p:cNvSpPr>
            <p:nvPr/>
          </p:nvSpPr>
          <p:spPr bwMode="auto">
            <a:xfrm>
              <a:off x="192" y="3312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3" name="Line 46"/>
            <p:cNvSpPr>
              <a:spLocks noChangeShapeType="1"/>
            </p:cNvSpPr>
            <p:nvPr/>
          </p:nvSpPr>
          <p:spPr bwMode="auto">
            <a:xfrm>
              <a:off x="192" y="3456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4" name="Line 47"/>
            <p:cNvSpPr>
              <a:spLocks noChangeShapeType="1"/>
            </p:cNvSpPr>
            <p:nvPr/>
          </p:nvSpPr>
          <p:spPr bwMode="auto">
            <a:xfrm>
              <a:off x="192" y="3600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5" name="Line 48"/>
            <p:cNvSpPr>
              <a:spLocks noChangeShapeType="1"/>
            </p:cNvSpPr>
            <p:nvPr/>
          </p:nvSpPr>
          <p:spPr bwMode="auto">
            <a:xfrm>
              <a:off x="192" y="3792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6" name="Line 49"/>
            <p:cNvSpPr>
              <a:spLocks noChangeShapeType="1"/>
            </p:cNvSpPr>
            <p:nvPr/>
          </p:nvSpPr>
          <p:spPr bwMode="auto">
            <a:xfrm>
              <a:off x="192" y="3936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7" name="Line 50"/>
            <p:cNvSpPr>
              <a:spLocks noChangeShapeType="1"/>
            </p:cNvSpPr>
            <p:nvPr/>
          </p:nvSpPr>
          <p:spPr bwMode="auto">
            <a:xfrm>
              <a:off x="192" y="4128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698" name="Group 697"/>
          <p:cNvGrpSpPr/>
          <p:nvPr/>
        </p:nvGrpSpPr>
        <p:grpSpPr>
          <a:xfrm>
            <a:off x="341669" y="765575"/>
            <a:ext cx="8466595" cy="5756960"/>
            <a:chOff x="341669" y="765575"/>
            <a:chExt cx="8466595" cy="5756960"/>
          </a:xfrm>
        </p:grpSpPr>
        <p:grpSp>
          <p:nvGrpSpPr>
            <p:cNvPr id="699" name="Group 13"/>
            <p:cNvGrpSpPr>
              <a:grpSpLocks/>
            </p:cNvGrpSpPr>
            <p:nvPr/>
          </p:nvGrpSpPr>
          <p:grpSpPr bwMode="auto">
            <a:xfrm>
              <a:off x="341669" y="773098"/>
              <a:ext cx="8466595" cy="5749437"/>
              <a:chOff x="366" y="482"/>
              <a:chExt cx="4684" cy="3138"/>
            </a:xfrm>
          </p:grpSpPr>
          <p:sp>
            <p:nvSpPr>
              <p:cNvPr id="701" name="Rectangle 14"/>
              <p:cNvSpPr>
                <a:spLocks noChangeArrowheads="1"/>
              </p:cNvSpPr>
              <p:nvPr/>
            </p:nvSpPr>
            <p:spPr bwMode="auto">
              <a:xfrm>
                <a:off x="366" y="3455"/>
                <a:ext cx="215" cy="165"/>
              </a:xfrm>
              <a:prstGeom prst="rect">
                <a:avLst/>
              </a:prstGeom>
              <a:solidFill>
                <a:srgbClr val="FFCC00">
                  <a:alpha val="39999"/>
                </a:srgbClr>
              </a:solidFill>
              <a:ln w="25400">
                <a:solidFill>
                  <a:srgbClr val="FFCC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PT" altLang="pt-PT" sz="1600"/>
              </a:p>
            </p:txBody>
          </p:sp>
          <p:sp>
            <p:nvSpPr>
              <p:cNvPr id="702" name="Rectangle 15"/>
              <p:cNvSpPr>
                <a:spLocks noChangeArrowheads="1"/>
              </p:cNvSpPr>
              <p:nvPr/>
            </p:nvSpPr>
            <p:spPr bwMode="auto">
              <a:xfrm>
                <a:off x="371" y="764"/>
                <a:ext cx="215" cy="165"/>
              </a:xfrm>
              <a:prstGeom prst="rect">
                <a:avLst/>
              </a:prstGeom>
              <a:solidFill>
                <a:srgbClr val="FFCC00">
                  <a:alpha val="39999"/>
                </a:srgbClr>
              </a:solidFill>
              <a:ln w="25400">
                <a:solidFill>
                  <a:srgbClr val="FFCC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PT" altLang="pt-PT" sz="1600"/>
              </a:p>
            </p:txBody>
          </p:sp>
          <p:sp>
            <p:nvSpPr>
              <p:cNvPr id="703" name="Rectangle 16"/>
              <p:cNvSpPr>
                <a:spLocks noChangeArrowheads="1"/>
              </p:cNvSpPr>
              <p:nvPr/>
            </p:nvSpPr>
            <p:spPr bwMode="auto">
              <a:xfrm>
                <a:off x="4772" y="490"/>
                <a:ext cx="215" cy="155"/>
              </a:xfrm>
              <a:prstGeom prst="rect">
                <a:avLst/>
              </a:prstGeom>
              <a:solidFill>
                <a:srgbClr val="FFCC00">
                  <a:alpha val="39999"/>
                </a:srgbClr>
              </a:solidFill>
              <a:ln w="25400">
                <a:solidFill>
                  <a:srgbClr val="FFCC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PT" altLang="pt-PT" sz="1600"/>
              </a:p>
            </p:txBody>
          </p:sp>
          <p:sp>
            <p:nvSpPr>
              <p:cNvPr id="704" name="Rectangle 17"/>
              <p:cNvSpPr>
                <a:spLocks noChangeArrowheads="1"/>
              </p:cNvSpPr>
              <p:nvPr/>
            </p:nvSpPr>
            <p:spPr bwMode="auto">
              <a:xfrm>
                <a:off x="762" y="490"/>
                <a:ext cx="215" cy="162"/>
              </a:xfrm>
              <a:prstGeom prst="rect">
                <a:avLst/>
              </a:prstGeom>
              <a:solidFill>
                <a:srgbClr val="FFCC00">
                  <a:alpha val="39999"/>
                </a:srgbClr>
              </a:solidFill>
              <a:ln w="25400">
                <a:solidFill>
                  <a:srgbClr val="FFCC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PT" altLang="pt-PT" sz="1600"/>
              </a:p>
            </p:txBody>
          </p:sp>
          <p:sp>
            <p:nvSpPr>
              <p:cNvPr id="705" name="Rectangle 19"/>
              <p:cNvSpPr>
                <a:spLocks noChangeArrowheads="1"/>
              </p:cNvSpPr>
              <p:nvPr/>
            </p:nvSpPr>
            <p:spPr bwMode="auto">
              <a:xfrm rot="16200000">
                <a:off x="2630" y="-1768"/>
                <a:ext cx="169" cy="4670"/>
              </a:xfrm>
              <a:prstGeom prst="rect">
                <a:avLst/>
              </a:prstGeom>
              <a:solidFill>
                <a:srgbClr val="FFCC99">
                  <a:alpha val="39999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PT" altLang="pt-PT" sz="1600"/>
              </a:p>
            </p:txBody>
          </p:sp>
          <p:sp>
            <p:nvSpPr>
              <p:cNvPr id="706" name="Rectangle 20"/>
              <p:cNvSpPr>
                <a:spLocks noChangeArrowheads="1"/>
              </p:cNvSpPr>
              <p:nvPr/>
            </p:nvSpPr>
            <p:spPr bwMode="auto">
              <a:xfrm>
                <a:off x="370" y="484"/>
                <a:ext cx="215" cy="3136"/>
              </a:xfrm>
              <a:prstGeom prst="rect">
                <a:avLst/>
              </a:prstGeom>
              <a:solidFill>
                <a:srgbClr val="FFCC99">
                  <a:alpha val="39999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PT" altLang="pt-PT" sz="1600"/>
              </a:p>
            </p:txBody>
          </p:sp>
        </p:grpSp>
        <p:sp>
          <p:nvSpPr>
            <p:cNvPr id="700" name="Text Box 18"/>
            <p:cNvSpPr txBox="1">
              <a:spLocks noChangeArrowheads="1"/>
            </p:cNvSpPr>
            <p:nvPr/>
          </p:nvSpPr>
          <p:spPr bwMode="auto">
            <a:xfrm>
              <a:off x="361547" y="765575"/>
              <a:ext cx="8439704" cy="5755422"/>
            </a:xfrm>
            <a:prstGeom prst="rect">
              <a:avLst/>
            </a:prstGeom>
            <a:solidFill>
              <a:srgbClr val="CCFFFF">
                <a:alpha val="50195"/>
              </a:srgbClr>
            </a:solidFill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dirty="0">
                  <a:latin typeface="Courier New" pitchFamily="49" charset="0"/>
                </a:rPr>
                <a:t>   </a:t>
              </a:r>
              <a:r>
                <a:rPr lang="en-GB" altLang="pt-PT" sz="1600" b="1" dirty="0">
                  <a:latin typeface="Courier New" pitchFamily="49" charset="0"/>
                </a:rPr>
                <a:t>A  B  C  D  E  F  G  H  I  K  L  M  N  P  Q  R  S  T  V  W  Y  Z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A </a:t>
              </a:r>
              <a:r>
                <a:rPr lang="en-GB" altLang="pt-PT" sz="1600" dirty="0">
                  <a:latin typeface="Courier New" pitchFamily="49" charset="0"/>
                </a:rPr>
                <a:t> </a:t>
              </a:r>
              <a:r>
                <a:rPr lang="en-GB" altLang="pt-PT" sz="1600" b="1" dirty="0">
                  <a:latin typeface="Courier New" pitchFamily="49" charset="0"/>
                </a:rPr>
                <a:t>2</a:t>
              </a:r>
              <a:r>
                <a:rPr lang="en-GB" altLang="pt-PT" sz="1600" dirty="0">
                  <a:latin typeface="Courier New" pitchFamily="49" charset="0"/>
                </a:rPr>
                <a:t>  0 -2  0  0 -4  1 -1 -1 -1 -2 -1  0  1  0 -2  1  1  0 -6 -3  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B</a:t>
              </a:r>
              <a:r>
                <a:rPr lang="en-GB" altLang="pt-PT" sz="1600" dirty="0">
                  <a:latin typeface="Courier New" pitchFamily="49" charset="0"/>
                </a:rPr>
                <a:t>  0  </a:t>
              </a:r>
              <a:r>
                <a:rPr lang="en-GB" altLang="pt-PT" sz="1600" b="1" dirty="0">
                  <a:latin typeface="Courier New" pitchFamily="49" charset="0"/>
                </a:rPr>
                <a:t>2</a:t>
              </a:r>
              <a:r>
                <a:rPr lang="en-GB" altLang="pt-PT" sz="1600" dirty="0">
                  <a:latin typeface="Courier New" pitchFamily="49" charset="0"/>
                </a:rPr>
                <a:t> -4  3  2 -5  0  1 -2  1 -3 -2  2 -1  1 -1  0  0 -2 -5 -3  2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C</a:t>
              </a:r>
              <a:r>
                <a:rPr lang="en-GB" altLang="pt-PT" sz="1600" dirty="0">
                  <a:latin typeface="Courier New" pitchFamily="49" charset="0"/>
                </a:rPr>
                <a:t> -2 -4 </a:t>
              </a:r>
              <a:r>
                <a:rPr lang="en-GB" altLang="pt-PT" sz="1600" b="1" dirty="0">
                  <a:latin typeface="Courier New" pitchFamily="49" charset="0"/>
                </a:rPr>
                <a:t>12</a:t>
              </a:r>
              <a:r>
                <a:rPr lang="en-GB" altLang="pt-PT" sz="1600" dirty="0">
                  <a:latin typeface="Courier New" pitchFamily="49" charset="0"/>
                </a:rPr>
                <a:t> -5 -5 -4 -3 -3 -2 -5 -6 -5 -4 -3 -5 -4  0 -2 -2 -8  0 -5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D</a:t>
              </a:r>
              <a:r>
                <a:rPr lang="en-GB" altLang="pt-PT" sz="1600" dirty="0">
                  <a:latin typeface="Courier New" pitchFamily="49" charset="0"/>
                </a:rPr>
                <a:t>  0  3 -5  </a:t>
              </a:r>
              <a:r>
                <a:rPr lang="en-GB" altLang="pt-PT" sz="1600" b="1" dirty="0">
                  <a:latin typeface="Courier New" pitchFamily="49" charset="0"/>
                </a:rPr>
                <a:t>4</a:t>
              </a:r>
              <a:r>
                <a:rPr lang="en-GB" altLang="pt-PT" sz="1600" dirty="0">
                  <a:latin typeface="Courier New" pitchFamily="49" charset="0"/>
                </a:rPr>
                <a:t>  3 -6  1  1 -2  0 -4 -3  2 -1  2 -1  0  0 -2 -7 -4  3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E</a:t>
              </a:r>
              <a:r>
                <a:rPr lang="en-GB" altLang="pt-PT" sz="1600" dirty="0">
                  <a:latin typeface="Courier New" pitchFamily="49" charset="0"/>
                </a:rPr>
                <a:t>  0  2 -5  3  </a:t>
              </a:r>
              <a:r>
                <a:rPr lang="en-GB" altLang="pt-PT" sz="1600" b="1" dirty="0">
                  <a:latin typeface="Courier New" pitchFamily="49" charset="0"/>
                </a:rPr>
                <a:t>4</a:t>
              </a:r>
              <a:r>
                <a:rPr lang="en-GB" altLang="pt-PT" sz="1600" dirty="0">
                  <a:latin typeface="Courier New" pitchFamily="49" charset="0"/>
                </a:rPr>
                <a:t> -5  0  1 -2  0 -3 -2  1 -1  2 -1  0  0 -2 -7 -4  3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F</a:t>
              </a:r>
              <a:r>
                <a:rPr lang="en-GB" altLang="pt-PT" sz="1600" dirty="0">
                  <a:latin typeface="Courier New" pitchFamily="49" charset="0"/>
                </a:rPr>
                <a:t> -4 -5 -4 -6 -5  </a:t>
              </a:r>
              <a:r>
                <a:rPr lang="en-GB" altLang="pt-PT" sz="1600" b="1" dirty="0">
                  <a:latin typeface="Courier New" pitchFamily="49" charset="0"/>
                </a:rPr>
                <a:t>9</a:t>
              </a:r>
              <a:r>
                <a:rPr lang="en-GB" altLang="pt-PT" sz="1600" dirty="0">
                  <a:latin typeface="Courier New" pitchFamily="49" charset="0"/>
                </a:rPr>
                <a:t> -5 -2  1 -5  2  0 -4 -5 -5 -4 -3 -3 -1  0  7 -5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G </a:t>
              </a:r>
              <a:r>
                <a:rPr lang="en-GB" altLang="pt-PT" sz="1600" dirty="0">
                  <a:latin typeface="Courier New" pitchFamily="49" charset="0"/>
                </a:rPr>
                <a:t> 1  0 -3  1  0 -5  </a:t>
              </a:r>
              <a:r>
                <a:rPr lang="en-GB" altLang="pt-PT" sz="1600" b="1" dirty="0">
                  <a:latin typeface="Courier New" pitchFamily="49" charset="0"/>
                </a:rPr>
                <a:t>5</a:t>
              </a:r>
              <a:r>
                <a:rPr lang="en-GB" altLang="pt-PT" sz="1600" dirty="0">
                  <a:latin typeface="Courier New" pitchFamily="49" charset="0"/>
                </a:rPr>
                <a:t> -2 -3 -2 -4 -3  0 -1 -1 -3  1  0 -1 -7 -6 -1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H</a:t>
              </a:r>
              <a:r>
                <a:rPr lang="en-GB" altLang="pt-PT" sz="1600" dirty="0">
                  <a:latin typeface="Courier New" pitchFamily="49" charset="0"/>
                </a:rPr>
                <a:t> -1  1 -3  1  1 -2 -2  </a:t>
              </a:r>
              <a:r>
                <a:rPr lang="en-GB" altLang="pt-PT" sz="1600" b="1" dirty="0">
                  <a:latin typeface="Courier New" pitchFamily="49" charset="0"/>
                </a:rPr>
                <a:t>6</a:t>
              </a:r>
              <a:r>
                <a:rPr lang="en-GB" altLang="pt-PT" sz="1600" dirty="0">
                  <a:latin typeface="Courier New" pitchFamily="49" charset="0"/>
                </a:rPr>
                <a:t> -2  0 -2 -2  2  0  3  2 -1 -1 -2 -3  0  2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I</a:t>
              </a:r>
              <a:r>
                <a:rPr lang="en-GB" altLang="pt-PT" sz="1600" dirty="0">
                  <a:latin typeface="Courier New" pitchFamily="49" charset="0"/>
                </a:rPr>
                <a:t> -1 -2 -2 -2 -2  1 -3 -2  </a:t>
              </a:r>
              <a:r>
                <a:rPr lang="en-GB" altLang="pt-PT" sz="1600" b="1" dirty="0">
                  <a:latin typeface="Courier New" pitchFamily="49" charset="0"/>
                </a:rPr>
                <a:t>5</a:t>
              </a:r>
              <a:r>
                <a:rPr lang="en-GB" altLang="pt-PT" sz="1600" dirty="0">
                  <a:latin typeface="Courier New" pitchFamily="49" charset="0"/>
                </a:rPr>
                <a:t> -2  2  2 -2 -2 -2 -2 -1  0  4 -5 -1 -2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K</a:t>
              </a:r>
              <a:r>
                <a:rPr lang="en-GB" altLang="pt-PT" sz="1600" dirty="0">
                  <a:latin typeface="Courier New" pitchFamily="49" charset="0"/>
                </a:rPr>
                <a:t> -1  1 -5  0  0 -5 -2  0 -2  </a:t>
              </a:r>
              <a:r>
                <a:rPr lang="en-GB" altLang="pt-PT" sz="1600" b="1" dirty="0">
                  <a:latin typeface="Courier New" pitchFamily="49" charset="0"/>
                </a:rPr>
                <a:t>5</a:t>
              </a:r>
              <a:r>
                <a:rPr lang="en-GB" altLang="pt-PT" sz="1600" dirty="0">
                  <a:latin typeface="Courier New" pitchFamily="49" charset="0"/>
                </a:rPr>
                <a:t> -3  0  1 -1  1  3  0  0 -2 -3 -4  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L </a:t>
              </a:r>
              <a:r>
                <a:rPr lang="en-GB" altLang="pt-PT" sz="1600" dirty="0">
                  <a:latin typeface="Courier New" pitchFamily="49" charset="0"/>
                </a:rPr>
                <a:t>-2 -3 -6 -4 -3  2 -4 -2  2 -3  </a:t>
              </a:r>
              <a:r>
                <a:rPr lang="en-GB" altLang="pt-PT" sz="1600" b="1" dirty="0">
                  <a:latin typeface="Courier New" pitchFamily="49" charset="0"/>
                </a:rPr>
                <a:t>6</a:t>
              </a:r>
              <a:r>
                <a:rPr lang="en-GB" altLang="pt-PT" sz="1600" dirty="0">
                  <a:latin typeface="Courier New" pitchFamily="49" charset="0"/>
                </a:rPr>
                <a:t>  4 -3 -3 -2 -3 -3 -2  2 -2 -1 -3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M</a:t>
              </a:r>
              <a:r>
                <a:rPr lang="en-GB" altLang="pt-PT" sz="1600" dirty="0">
                  <a:latin typeface="Courier New" pitchFamily="49" charset="0"/>
                </a:rPr>
                <a:t> -1 -2 -5 -3 -2  0 -3 -2  2  0  4  </a:t>
              </a:r>
              <a:r>
                <a:rPr lang="en-GB" altLang="pt-PT" sz="1600" b="1" dirty="0">
                  <a:latin typeface="Courier New" pitchFamily="49" charset="0"/>
                </a:rPr>
                <a:t>6</a:t>
              </a:r>
              <a:r>
                <a:rPr lang="en-GB" altLang="pt-PT" sz="1600" dirty="0">
                  <a:latin typeface="Courier New" pitchFamily="49" charset="0"/>
                </a:rPr>
                <a:t> -2 -2 -1  0 -2 -1  2 -4 -2 -2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N</a:t>
              </a:r>
              <a:r>
                <a:rPr lang="en-GB" altLang="pt-PT" sz="1600" dirty="0">
                  <a:latin typeface="Courier New" pitchFamily="49" charset="0"/>
                </a:rPr>
                <a:t>  0  2 -4  2  1 -4  0  2 -2  1 -3 -2  </a:t>
              </a:r>
              <a:r>
                <a:rPr lang="en-GB" altLang="pt-PT" sz="1600" b="1" dirty="0">
                  <a:latin typeface="Courier New" pitchFamily="49" charset="0"/>
                </a:rPr>
                <a:t>2</a:t>
              </a:r>
              <a:r>
                <a:rPr lang="en-GB" altLang="pt-PT" sz="1600" dirty="0">
                  <a:latin typeface="Courier New" pitchFamily="49" charset="0"/>
                </a:rPr>
                <a:t> -1  1  0  1  0 -2 -4 -2  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P</a:t>
              </a:r>
              <a:r>
                <a:rPr lang="en-GB" altLang="pt-PT" sz="1600" dirty="0">
                  <a:latin typeface="Courier New" pitchFamily="49" charset="0"/>
                </a:rPr>
                <a:t>  1 -1 -3 -1 -1 -5 -1  0 -2 -1 -3 -2 -1  </a:t>
              </a:r>
              <a:r>
                <a:rPr lang="en-GB" altLang="pt-PT" sz="1600" b="1" dirty="0">
                  <a:latin typeface="Courier New" pitchFamily="49" charset="0"/>
                </a:rPr>
                <a:t>6</a:t>
              </a:r>
              <a:r>
                <a:rPr lang="en-GB" altLang="pt-PT" sz="1600" dirty="0">
                  <a:latin typeface="Courier New" pitchFamily="49" charset="0"/>
                </a:rPr>
                <a:t>  0  0  1  0 -1 -6 -5  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Q</a:t>
              </a:r>
              <a:r>
                <a:rPr lang="en-GB" altLang="pt-PT" sz="1600" dirty="0">
                  <a:latin typeface="Courier New" pitchFamily="49" charset="0"/>
                </a:rPr>
                <a:t>  0  1 -5  2  2 -5 -1  3 -2  1 -2 -1  1  0  </a:t>
              </a:r>
              <a:r>
                <a:rPr lang="en-GB" altLang="pt-PT" sz="1600" b="1" dirty="0">
                  <a:latin typeface="Courier New" pitchFamily="49" charset="0"/>
                </a:rPr>
                <a:t>4</a:t>
              </a:r>
              <a:r>
                <a:rPr lang="en-GB" altLang="pt-PT" sz="1600" dirty="0">
                  <a:latin typeface="Courier New" pitchFamily="49" charset="0"/>
                </a:rPr>
                <a:t>  1 -1 -1 -2 -5 -4  3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R</a:t>
              </a:r>
              <a:r>
                <a:rPr lang="en-GB" altLang="pt-PT" sz="1600" dirty="0">
                  <a:latin typeface="Courier New" pitchFamily="49" charset="0"/>
                </a:rPr>
                <a:t> -2 -1 -4 -1 -1 -4 -3  2 -2  3 -3  0  0  0  1  </a:t>
              </a:r>
              <a:r>
                <a:rPr lang="en-GB" altLang="pt-PT" sz="1600" b="1" dirty="0">
                  <a:latin typeface="Courier New" pitchFamily="49" charset="0"/>
                </a:rPr>
                <a:t>6</a:t>
              </a:r>
              <a:r>
                <a:rPr lang="en-GB" altLang="pt-PT" sz="1600" dirty="0">
                  <a:latin typeface="Courier New" pitchFamily="49" charset="0"/>
                </a:rPr>
                <a:t>  0 -1 -2  2 -4  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S</a:t>
              </a:r>
              <a:r>
                <a:rPr lang="en-GB" altLang="pt-PT" sz="1600" dirty="0">
                  <a:latin typeface="Courier New" pitchFamily="49" charset="0"/>
                </a:rPr>
                <a:t>  1  0  0  0  0 -3  1 -1 -1  0 -3 -2  1  1 -1  0  </a:t>
              </a:r>
              <a:r>
                <a:rPr lang="en-GB" altLang="pt-PT" sz="1600" b="1" dirty="0">
                  <a:latin typeface="Courier New" pitchFamily="49" charset="0"/>
                </a:rPr>
                <a:t>2</a:t>
              </a:r>
              <a:r>
                <a:rPr lang="en-GB" altLang="pt-PT" sz="1600" dirty="0">
                  <a:latin typeface="Courier New" pitchFamily="49" charset="0"/>
                </a:rPr>
                <a:t>  1 -1 -2 -3  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T</a:t>
              </a:r>
              <a:r>
                <a:rPr lang="en-GB" altLang="pt-PT" sz="1600" dirty="0">
                  <a:latin typeface="Courier New" pitchFamily="49" charset="0"/>
                </a:rPr>
                <a:t>  1  0 -2  0  0 -3  0 -1  0  0 -2 -1  0  0 -1 -1  1  </a:t>
              </a:r>
              <a:r>
                <a:rPr lang="en-GB" altLang="pt-PT" sz="1600" b="1" dirty="0">
                  <a:latin typeface="Courier New" pitchFamily="49" charset="0"/>
                </a:rPr>
                <a:t>3</a:t>
              </a:r>
              <a:r>
                <a:rPr lang="en-GB" altLang="pt-PT" sz="1600" dirty="0">
                  <a:latin typeface="Courier New" pitchFamily="49" charset="0"/>
                </a:rPr>
                <a:t>  0 -5 -3 -1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V</a:t>
              </a:r>
              <a:r>
                <a:rPr lang="en-GB" altLang="pt-PT" sz="1600" dirty="0">
                  <a:latin typeface="Courier New" pitchFamily="49" charset="0"/>
                </a:rPr>
                <a:t>  0 -2 -2 -2 -2 -1 -1 -2  4 -2  2  2 -2 -1 -2 -2 -1  0  </a:t>
              </a:r>
              <a:r>
                <a:rPr lang="en-GB" altLang="pt-PT" sz="1600" b="1" dirty="0">
                  <a:latin typeface="Courier New" pitchFamily="49" charset="0"/>
                </a:rPr>
                <a:t>4</a:t>
              </a:r>
              <a:r>
                <a:rPr lang="en-GB" altLang="pt-PT" sz="1600" dirty="0">
                  <a:latin typeface="Courier New" pitchFamily="49" charset="0"/>
                </a:rPr>
                <a:t> -6 -2 -2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W</a:t>
              </a:r>
              <a:r>
                <a:rPr lang="en-GB" altLang="pt-PT" sz="1600" dirty="0">
                  <a:latin typeface="Courier New" pitchFamily="49" charset="0"/>
                </a:rPr>
                <a:t> -6 -5 -8 -7 -7  0 -7 -3 -5 -3 -2 -4 -4 -6 -5  2 -2 -5 -6 </a:t>
              </a:r>
              <a:r>
                <a:rPr lang="en-GB" altLang="pt-PT" sz="1600" b="1" dirty="0">
                  <a:latin typeface="Courier New" pitchFamily="49" charset="0"/>
                </a:rPr>
                <a:t>17</a:t>
              </a:r>
              <a:r>
                <a:rPr lang="en-GB" altLang="pt-PT" sz="1600" dirty="0">
                  <a:latin typeface="Courier New" pitchFamily="49" charset="0"/>
                </a:rPr>
                <a:t>  0 -6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Y</a:t>
              </a:r>
              <a:r>
                <a:rPr lang="en-GB" altLang="pt-PT" sz="1600" dirty="0">
                  <a:latin typeface="Courier New" pitchFamily="49" charset="0"/>
                </a:rPr>
                <a:t> -3 -3  0 -4 -4  7 -5  0 -1 -4 -1 -2 -2 -5 -4 -4 -3 -3 -2  0 </a:t>
              </a:r>
              <a:r>
                <a:rPr lang="en-GB" altLang="pt-PT" sz="1600" b="1" dirty="0">
                  <a:latin typeface="Courier New" pitchFamily="49" charset="0"/>
                </a:rPr>
                <a:t>10</a:t>
              </a:r>
              <a:r>
                <a:rPr lang="en-GB" altLang="pt-PT" sz="1600" dirty="0">
                  <a:latin typeface="Courier New" pitchFamily="49" charset="0"/>
                </a:rPr>
                <a:t> -4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Z</a:t>
              </a:r>
              <a:r>
                <a:rPr lang="en-GB" altLang="pt-PT" sz="1600" dirty="0">
                  <a:latin typeface="Courier New" pitchFamily="49" charset="0"/>
                </a:rPr>
                <a:t>  0  2 -5  3  3 -5 -1  2 -2  0 -3 -2  1  0  3  0  0 -1 -2 -6 -4  </a:t>
              </a:r>
              <a:r>
                <a:rPr lang="en-GB" altLang="pt-PT" sz="1600" b="1" dirty="0">
                  <a:latin typeface="Courier New" pitchFamily="49" charset="0"/>
                </a:rPr>
                <a:t>3</a:t>
              </a:r>
            </a:p>
          </p:txBody>
        </p:sp>
      </p:grpSp>
      <p:sp>
        <p:nvSpPr>
          <p:cNvPr id="707" name="Oval 4"/>
          <p:cNvSpPr>
            <a:spLocks noChangeArrowheads="1"/>
          </p:cNvSpPr>
          <p:nvPr/>
        </p:nvSpPr>
        <p:spPr bwMode="auto">
          <a:xfrm>
            <a:off x="368777" y="1068022"/>
            <a:ext cx="331248" cy="253765"/>
          </a:xfrm>
          <a:prstGeom prst="ellipse">
            <a:avLst/>
          </a:prstGeom>
          <a:solidFill>
            <a:srgbClr val="969696">
              <a:alpha val="40000"/>
            </a:srgbClr>
          </a:solidFill>
          <a:ln w="222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709" name="Oval 52"/>
          <p:cNvSpPr>
            <a:spLocks noChangeArrowheads="1"/>
          </p:cNvSpPr>
          <p:nvPr/>
        </p:nvSpPr>
        <p:spPr bwMode="auto">
          <a:xfrm>
            <a:off x="743202" y="793703"/>
            <a:ext cx="274320" cy="274320"/>
          </a:xfrm>
          <a:prstGeom prst="ellipse">
            <a:avLst/>
          </a:prstGeom>
          <a:solidFill>
            <a:srgbClr val="969696">
              <a:alpha val="40000"/>
            </a:srgbClr>
          </a:solidFill>
          <a:ln w="222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711" name="Oval 54"/>
          <p:cNvSpPr>
            <a:spLocks noChangeArrowheads="1"/>
          </p:cNvSpPr>
          <p:nvPr/>
        </p:nvSpPr>
        <p:spPr bwMode="auto">
          <a:xfrm>
            <a:off x="726153" y="1077548"/>
            <a:ext cx="274320" cy="244240"/>
          </a:xfrm>
          <a:prstGeom prst="ellipse">
            <a:avLst/>
          </a:prstGeom>
          <a:solidFill>
            <a:srgbClr val="FFFF00">
              <a:alpha val="50000"/>
            </a:srgbClr>
          </a:solidFill>
          <a:ln w="222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712" name="AutoShape 65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381000" cy="381000"/>
          </a:xfrm>
          <a:prstGeom prst="actionButtonBackPrevious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713" name="AutoShape 65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381000" y="0"/>
            <a:ext cx="381000" cy="384175"/>
          </a:xfrm>
          <a:prstGeom prst="actionButtonForwardNext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714" name="Text Box 622"/>
          <p:cNvSpPr txBox="1">
            <a:spLocks noChangeArrowheads="1"/>
          </p:cNvSpPr>
          <p:nvPr/>
        </p:nvSpPr>
        <p:spPr bwMode="auto">
          <a:xfrm>
            <a:off x="2445518" y="152400"/>
            <a:ext cx="42402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b="1" u="sng" dirty="0" err="1">
                <a:solidFill>
                  <a:srgbClr val="990000"/>
                </a:solidFill>
                <a:latin typeface="Courier New" pitchFamily="49" charset="0"/>
              </a:rPr>
              <a:t>Dayhoff</a:t>
            </a:r>
            <a:r>
              <a:rPr lang="en-GB" altLang="en-US" b="1" u="sng" dirty="0">
                <a:solidFill>
                  <a:srgbClr val="990000"/>
                </a:solidFill>
                <a:latin typeface="Courier New" pitchFamily="49" charset="0"/>
              </a:rPr>
              <a:t> PAM 250 Matrix</a:t>
            </a:r>
            <a:endParaRPr lang="en-US" altLang="en-US" b="1" u="sng" dirty="0">
              <a:solidFill>
                <a:srgbClr val="99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" grpId="0" animBg="1"/>
      <p:bldP spid="709" grpId="0" animBg="1"/>
      <p:bldP spid="7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3657600" y="1276350"/>
            <a:ext cx="1447800" cy="5505450"/>
          </a:xfrm>
          <a:prstGeom prst="rect">
            <a:avLst/>
          </a:prstGeom>
          <a:solidFill>
            <a:srgbClr val="99CCFF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200" b="1">
                <a:latin typeface="Courier New" pitchFamily="49" charset="0"/>
              </a:rPr>
              <a:t>A	8.3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 sz="1200" b="1">
                <a:latin typeface="Courier New" pitchFamily="49" charset="0"/>
              </a:rPr>
              <a:t>C	1.7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 sz="1200" b="1">
                <a:latin typeface="Courier New" pitchFamily="49" charset="0"/>
              </a:rPr>
              <a:t>D	5.3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 sz="1200" b="1">
                <a:latin typeface="Courier New" pitchFamily="49" charset="0"/>
              </a:rPr>
              <a:t>E	6.2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 sz="1200" b="1">
                <a:latin typeface="Courier New" pitchFamily="49" charset="0"/>
              </a:rPr>
              <a:t>F	3.9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 sz="1200" b="1">
                <a:latin typeface="Courier New" pitchFamily="49" charset="0"/>
              </a:rPr>
              <a:t>G	7.2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 sz="1200" b="1">
                <a:latin typeface="Courier New" pitchFamily="49" charset="0"/>
              </a:rPr>
              <a:t>H	2.2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 sz="1200" b="1">
                <a:latin typeface="Courier New" pitchFamily="49" charset="0"/>
              </a:rPr>
              <a:t>I	5.2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 sz="1200" b="1">
                <a:latin typeface="Courier New" pitchFamily="49" charset="0"/>
              </a:rPr>
              <a:t>K	5.7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 sz="1200" b="1">
                <a:latin typeface="Courier New" pitchFamily="49" charset="0"/>
              </a:rPr>
              <a:t>L	9.0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 sz="1200" b="1">
                <a:latin typeface="Courier New" pitchFamily="49" charset="0"/>
              </a:rPr>
              <a:t>M	2.4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 sz="1200" b="1">
                <a:latin typeface="Courier New" pitchFamily="49" charset="0"/>
              </a:rPr>
              <a:t>N	4.4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 sz="1200" b="1">
                <a:latin typeface="Courier New" pitchFamily="49" charset="0"/>
              </a:rPr>
              <a:t>P	5.1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 sz="1200" b="1">
                <a:latin typeface="Courier New" pitchFamily="49" charset="0"/>
              </a:rPr>
              <a:t>Q	4.0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 sz="1200" b="1">
                <a:latin typeface="Courier New" pitchFamily="49" charset="0"/>
              </a:rPr>
              <a:t>R	5.7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 sz="1200" b="1">
                <a:latin typeface="Courier New" pitchFamily="49" charset="0"/>
              </a:rPr>
              <a:t>S	6.9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 sz="1200" b="1">
                <a:latin typeface="Courier New" pitchFamily="49" charset="0"/>
              </a:rPr>
              <a:t>T	5.8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 sz="1200" b="1">
                <a:latin typeface="Courier New" pitchFamily="49" charset="0"/>
              </a:rPr>
              <a:t>V	6.6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 sz="1200" b="1">
                <a:latin typeface="Courier New" pitchFamily="49" charset="0"/>
              </a:rPr>
              <a:t>W	1.3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 sz="1200" b="1">
                <a:latin typeface="Courier New" pitchFamily="49" charset="0"/>
              </a:rPr>
              <a:t>Y	3.2</a:t>
            </a:r>
            <a:endParaRPr lang="en-US" altLang="en-US" sz="1200" b="1">
              <a:latin typeface="Courier New" pitchFamily="49" charset="0"/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3657600" y="723900"/>
            <a:ext cx="838200" cy="531813"/>
          </a:xfrm>
          <a:prstGeom prst="rect">
            <a:avLst/>
          </a:prstGeom>
          <a:solidFill>
            <a:schemeClr val="folHlink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000" b="1"/>
              <a:t>AMINO</a:t>
            </a:r>
          </a:p>
          <a:p>
            <a:pPr algn="ctr" eaLnBrk="1" hangingPunct="1">
              <a:spcBef>
                <a:spcPct val="50000"/>
              </a:spcBef>
            </a:pPr>
            <a:r>
              <a:rPr lang="en-GB" altLang="en-US" sz="1200" b="1"/>
              <a:t>ACIDS</a:t>
            </a:r>
            <a:endParaRPr lang="en-US" altLang="en-US" sz="1200" b="1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4495800" y="723900"/>
            <a:ext cx="609600" cy="531813"/>
          </a:xfrm>
          <a:prstGeom prst="rect">
            <a:avLst/>
          </a:prstGeom>
          <a:solidFill>
            <a:schemeClr val="folHlink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2800" b="1"/>
              <a:t>%</a:t>
            </a:r>
            <a:endParaRPr lang="en-US" altLang="en-US" sz="2800" b="1"/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3657600" y="1276350"/>
            <a:ext cx="1447800" cy="287338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200" b="1">
                <a:latin typeface="Courier New" pitchFamily="49" charset="0"/>
              </a:rPr>
              <a:t>A	8.3</a:t>
            </a:r>
            <a:endParaRPr lang="en-US" altLang="en-US" b="1">
              <a:solidFill>
                <a:srgbClr val="990000"/>
              </a:solidFill>
              <a:latin typeface="Courier New" pitchFamily="49" charset="0"/>
            </a:endParaRP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3657600" y="6246813"/>
            <a:ext cx="1447800" cy="287337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200" b="1">
                <a:latin typeface="Courier New" pitchFamily="49" charset="0"/>
              </a:rPr>
              <a:t>W	1.3</a:t>
            </a:r>
            <a:endParaRPr lang="en-US" altLang="en-US" b="1">
              <a:solidFill>
                <a:srgbClr val="990000"/>
              </a:solidFill>
              <a:latin typeface="Courier New" pitchFamily="49" charset="0"/>
            </a:endParaRPr>
          </a:p>
        </p:txBody>
      </p:sp>
      <p:grpSp>
        <p:nvGrpSpPr>
          <p:cNvPr id="16391" name="Group 7"/>
          <p:cNvGrpSpPr>
            <a:grpSpLocks/>
          </p:cNvGrpSpPr>
          <p:nvPr/>
        </p:nvGrpSpPr>
        <p:grpSpPr bwMode="auto">
          <a:xfrm>
            <a:off x="228600" y="1249363"/>
            <a:ext cx="3429000" cy="376237"/>
            <a:chOff x="384" y="559"/>
            <a:chExt cx="2160" cy="237"/>
          </a:xfrm>
        </p:grpSpPr>
        <p:sp>
          <p:nvSpPr>
            <p:cNvPr id="16398" name="Text Box 8"/>
            <p:cNvSpPr txBox="1">
              <a:spLocks noChangeArrowheads="1"/>
            </p:cNvSpPr>
            <p:nvPr/>
          </p:nvSpPr>
          <p:spPr bwMode="auto">
            <a:xfrm>
              <a:off x="384" y="559"/>
              <a:ext cx="1595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sz="1800" b="1">
                  <a:solidFill>
                    <a:srgbClr val="990000"/>
                  </a:solidFill>
                  <a:latin typeface="Garamond" pitchFamily="18" charset="0"/>
                </a:rPr>
                <a:t>Alanine is very common</a:t>
              </a:r>
              <a:endParaRPr lang="en-US" altLang="en-US" sz="1800" b="1">
                <a:solidFill>
                  <a:srgbClr val="990000"/>
                </a:solidFill>
                <a:latin typeface="Garamond" pitchFamily="18" charset="0"/>
              </a:endParaRPr>
            </a:p>
          </p:txBody>
        </p:sp>
        <p:sp>
          <p:nvSpPr>
            <p:cNvPr id="16399" name="Line 9"/>
            <p:cNvSpPr>
              <a:spLocks noChangeShapeType="1"/>
            </p:cNvSpPr>
            <p:nvPr/>
          </p:nvSpPr>
          <p:spPr bwMode="auto">
            <a:xfrm>
              <a:off x="1968" y="67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6394" name="Group 10"/>
          <p:cNvGrpSpPr>
            <a:grpSpLocks/>
          </p:cNvGrpSpPr>
          <p:nvPr/>
        </p:nvGrpSpPr>
        <p:grpSpPr bwMode="auto">
          <a:xfrm>
            <a:off x="5105400" y="6172200"/>
            <a:ext cx="3886200" cy="376238"/>
            <a:chOff x="3216" y="3888"/>
            <a:chExt cx="2448" cy="237"/>
          </a:xfrm>
        </p:grpSpPr>
        <p:sp>
          <p:nvSpPr>
            <p:cNvPr id="16396" name="Text Box 11"/>
            <p:cNvSpPr txBox="1">
              <a:spLocks noChangeArrowheads="1"/>
            </p:cNvSpPr>
            <p:nvPr/>
          </p:nvSpPr>
          <p:spPr bwMode="auto">
            <a:xfrm>
              <a:off x="3821" y="3888"/>
              <a:ext cx="1843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sz="1800" b="1">
                  <a:solidFill>
                    <a:srgbClr val="990000"/>
                  </a:solidFill>
                  <a:latin typeface="Garamond" pitchFamily="18" charset="0"/>
                </a:rPr>
                <a:t>Tryptophan is relatively rare</a:t>
              </a:r>
              <a:endParaRPr lang="en-US" altLang="en-US" sz="1800" b="1">
                <a:solidFill>
                  <a:srgbClr val="990000"/>
                </a:solidFill>
                <a:latin typeface="Garamond" pitchFamily="18" charset="0"/>
              </a:endParaRPr>
            </a:p>
          </p:txBody>
        </p:sp>
        <p:sp>
          <p:nvSpPr>
            <p:cNvPr id="16397" name="Line 12"/>
            <p:cNvSpPr>
              <a:spLocks noChangeShapeType="1"/>
            </p:cNvSpPr>
            <p:nvPr/>
          </p:nvSpPr>
          <p:spPr bwMode="auto">
            <a:xfrm flipH="1">
              <a:off x="3216" y="403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6393" name="Text Box 13"/>
          <p:cNvSpPr txBox="1">
            <a:spLocks noChangeArrowheads="1"/>
          </p:cNvSpPr>
          <p:nvPr/>
        </p:nvSpPr>
        <p:spPr bwMode="auto">
          <a:xfrm>
            <a:off x="1146175" y="-76200"/>
            <a:ext cx="73120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b="1" u="sng">
                <a:solidFill>
                  <a:srgbClr val="990000"/>
                </a:solidFill>
                <a:latin typeface="Courier New" pitchFamily="49" charset="0"/>
              </a:rPr>
              <a:t>Typical Amino Acid composition</a:t>
            </a:r>
          </a:p>
          <a:p>
            <a:pPr algn="ctr" eaLnBrk="1" hangingPunct="1"/>
            <a:r>
              <a:rPr lang="en-GB" altLang="en-US" b="1" u="sng">
                <a:solidFill>
                  <a:srgbClr val="990000"/>
                </a:solidFill>
                <a:latin typeface="Courier New" pitchFamily="49" charset="0"/>
              </a:rPr>
              <a:t>{</a:t>
            </a:r>
            <a:r>
              <a:rPr lang="en-GB" altLang="en-US" sz="2000" b="1" u="sng">
                <a:solidFill>
                  <a:srgbClr val="990000"/>
                </a:solidFill>
                <a:latin typeface="Courier New" pitchFamily="49" charset="0"/>
              </a:rPr>
              <a:t>according to Argos and McCaldon}</a:t>
            </a:r>
            <a:endParaRPr lang="en-US" altLang="en-US" sz="2000" b="1" u="sng">
              <a:solidFill>
                <a:srgbClr val="990000"/>
              </a:solidFill>
              <a:latin typeface="Courier New" pitchFamily="49" charset="0"/>
            </a:endParaRPr>
          </a:p>
        </p:txBody>
      </p:sp>
      <p:sp>
        <p:nvSpPr>
          <p:cNvPr id="2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381000" cy="381000"/>
          </a:xfrm>
          <a:prstGeom prst="actionButtonBackPrevious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6395" name="AutoShape 1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381000" y="0"/>
            <a:ext cx="381000" cy="384175"/>
          </a:xfrm>
          <a:prstGeom prst="actionButtonForwardNext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animBg="1" autoUpdateAnimBg="0"/>
      <p:bldP spid="16390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541338" y="609600"/>
            <a:ext cx="5478462" cy="457200"/>
          </a:xfrm>
          <a:prstGeom prst="rect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b="1">
                <a:solidFill>
                  <a:srgbClr val="990000"/>
                </a:solidFill>
                <a:latin typeface="Courier New" pitchFamily="49" charset="0"/>
              </a:rPr>
              <a:t>PAM – Point Accepted Mutation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533400" y="1524000"/>
            <a:ext cx="8034338" cy="457200"/>
          </a:xfrm>
          <a:prstGeom prst="rect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b="1">
                <a:solidFill>
                  <a:srgbClr val="990000"/>
                </a:solidFill>
                <a:latin typeface="Courier New" pitchFamily="49" charset="0"/>
              </a:rPr>
              <a:t>PAM – is a measure of evolutionary distance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609600" y="4391025"/>
            <a:ext cx="8077200" cy="155257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GB" altLang="en-US" b="1">
                <a:solidFill>
                  <a:srgbClr val="990000"/>
                </a:solidFill>
                <a:latin typeface="Courier New" pitchFamily="49" charset="0"/>
              </a:rPr>
              <a:t>An evolutionary distance of 1 PAM indicates the probability of a residue mutating during a distance in which 1 point mutation was accepted per 100 residues.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animBg="1" autoUpdateAnimBg="0"/>
      <p:bldP spid="17412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1331913" y="1628775"/>
            <a:ext cx="7921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800">
                <a:solidFill>
                  <a:schemeClr val="accent2"/>
                </a:solidFill>
                <a:latin typeface="Arial" charset="0"/>
              </a:rPr>
              <a:t>Close</a:t>
            </a:r>
            <a:endParaRPr lang="en-US" altLang="en-US" sz="18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1331913" y="2557463"/>
            <a:ext cx="936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800">
                <a:solidFill>
                  <a:srgbClr val="00FF00"/>
                </a:solidFill>
                <a:latin typeface="Arial" charset="0"/>
              </a:rPr>
              <a:t>Default</a:t>
            </a:r>
            <a:endParaRPr lang="en-US" altLang="en-US" sz="1800">
              <a:solidFill>
                <a:srgbClr val="00FF00"/>
              </a:solidFill>
              <a:latin typeface="Arial" charset="0"/>
            </a:endParaRP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1331913" y="3567113"/>
            <a:ext cx="936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800">
                <a:solidFill>
                  <a:srgbClr val="FF0000"/>
                </a:solidFill>
                <a:latin typeface="Arial" charset="0"/>
              </a:rPr>
              <a:t>Distant</a:t>
            </a:r>
            <a:endParaRPr lang="en-US" altLang="en-US" sz="1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2627313" y="1622425"/>
            <a:ext cx="7921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800">
                <a:solidFill>
                  <a:schemeClr val="accent2"/>
                </a:solidFill>
                <a:latin typeface="Arial" charset="0"/>
              </a:rPr>
              <a:t>40</a:t>
            </a:r>
            <a:endParaRPr lang="en-US" altLang="en-US" sz="18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2627313" y="2557463"/>
            <a:ext cx="792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800">
                <a:solidFill>
                  <a:srgbClr val="00FF00"/>
                </a:solidFill>
                <a:latin typeface="Arial" charset="0"/>
              </a:rPr>
              <a:t>250</a:t>
            </a:r>
            <a:endParaRPr lang="en-US" altLang="en-US" sz="1800">
              <a:solidFill>
                <a:srgbClr val="00FF00"/>
              </a:solidFill>
              <a:latin typeface="Arial" charset="0"/>
            </a:endParaRPr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2627313" y="3567113"/>
            <a:ext cx="792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800">
                <a:solidFill>
                  <a:srgbClr val="FF0000"/>
                </a:solidFill>
                <a:latin typeface="Arial" charset="0"/>
              </a:rPr>
              <a:t>500</a:t>
            </a:r>
            <a:endParaRPr lang="en-US" altLang="en-US" sz="1800">
              <a:solidFill>
                <a:srgbClr val="FF0000"/>
              </a:solidFill>
              <a:latin typeface="Arial" charset="0"/>
            </a:endParaRPr>
          </a:p>
        </p:txBody>
      </p:sp>
      <p:grpSp>
        <p:nvGrpSpPr>
          <p:cNvPr id="37898" name="Group 10"/>
          <p:cNvGrpSpPr>
            <a:grpSpLocks/>
          </p:cNvGrpSpPr>
          <p:nvPr/>
        </p:nvGrpSpPr>
        <p:grpSpPr bwMode="auto">
          <a:xfrm>
            <a:off x="2339975" y="1052513"/>
            <a:ext cx="1081088" cy="3024187"/>
            <a:chOff x="1474" y="663"/>
            <a:chExt cx="681" cy="1905"/>
          </a:xfrm>
        </p:grpSpPr>
        <p:sp>
          <p:nvSpPr>
            <p:cNvPr id="18443" name="Text Box 11"/>
            <p:cNvSpPr txBox="1">
              <a:spLocks noChangeArrowheads="1"/>
            </p:cNvSpPr>
            <p:nvPr/>
          </p:nvSpPr>
          <p:spPr bwMode="auto">
            <a:xfrm>
              <a:off x="1610" y="709"/>
              <a:ext cx="5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 sz="1800">
                  <a:latin typeface="Arial" charset="0"/>
                </a:rPr>
                <a:t>PAM</a:t>
              </a:r>
              <a:endParaRPr lang="en-US" altLang="en-US" sz="1800">
                <a:latin typeface="Arial" charset="0"/>
              </a:endParaRPr>
            </a:p>
          </p:txBody>
        </p:sp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1474" y="663"/>
              <a:ext cx="680" cy="1905"/>
            </a:xfrm>
            <a:prstGeom prst="rect">
              <a:avLst/>
            </a:prstGeom>
            <a:noFill/>
            <a:ln w="9525">
              <a:solidFill>
                <a:srgbClr val="CC99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</p:grpSp>
      <p:sp>
        <p:nvSpPr>
          <p:cNvPr id="37901" name="Freeform 13"/>
          <p:cNvSpPr>
            <a:spLocks/>
          </p:cNvSpPr>
          <p:nvPr/>
        </p:nvSpPr>
        <p:spPr bwMode="auto">
          <a:xfrm flipH="1">
            <a:off x="3059113" y="2824163"/>
            <a:ext cx="73025" cy="892175"/>
          </a:xfrm>
          <a:custGeom>
            <a:avLst/>
            <a:gdLst>
              <a:gd name="T0" fmla="*/ 0 w 1"/>
              <a:gd name="T1" fmla="*/ 0 h 970"/>
              <a:gd name="T2" fmla="*/ 0 w 1"/>
              <a:gd name="T3" fmla="*/ 892175 h 97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970">
                <a:moveTo>
                  <a:pt x="0" y="0"/>
                </a:moveTo>
                <a:lnTo>
                  <a:pt x="0" y="970"/>
                </a:lnTo>
              </a:path>
            </a:pathLst>
          </a:custGeom>
          <a:noFill/>
          <a:ln w="22225" cap="flat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7902" name="Freeform 14"/>
          <p:cNvSpPr>
            <a:spLocks/>
          </p:cNvSpPr>
          <p:nvPr/>
        </p:nvSpPr>
        <p:spPr bwMode="auto">
          <a:xfrm>
            <a:off x="2698750" y="2060575"/>
            <a:ext cx="1588" cy="434975"/>
          </a:xfrm>
          <a:custGeom>
            <a:avLst/>
            <a:gdLst>
              <a:gd name="T0" fmla="*/ 0 w 1"/>
              <a:gd name="T1" fmla="*/ 0 h 274"/>
              <a:gd name="T2" fmla="*/ 1588 w 1"/>
              <a:gd name="T3" fmla="*/ 434975 h 27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274">
                <a:moveTo>
                  <a:pt x="0" y="0"/>
                </a:moveTo>
                <a:lnTo>
                  <a:pt x="1" y="274"/>
                </a:lnTo>
              </a:path>
            </a:pathLst>
          </a:custGeom>
          <a:noFill/>
          <a:ln w="22225" cap="flat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/>
      <p:bldP spid="37893" grpId="0"/>
      <p:bldP spid="37894" grpId="0"/>
      <p:bldP spid="37895" grpId="0"/>
      <p:bldP spid="37896" grpId="0"/>
      <p:bldP spid="37897" grpId="0"/>
      <p:bldP spid="37901" grpId="0" animBg="1"/>
      <p:bldP spid="3790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2362200" y="838200"/>
            <a:ext cx="47656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5524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5524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5524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5524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5524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552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552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552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552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GB" altLang="en-US" sz="2000" b="1" u="sng">
                <a:solidFill>
                  <a:srgbClr val="FF0000"/>
                </a:solidFill>
                <a:latin typeface="Verdana" pitchFamily="34" charset="0"/>
              </a:rPr>
              <a:t>Observed %</a:t>
            </a:r>
            <a:r>
              <a:rPr lang="en-GB" altLang="en-US" sz="2000" b="1">
                <a:solidFill>
                  <a:srgbClr val="FF0000"/>
                </a:solidFill>
                <a:latin typeface="Verdana" pitchFamily="34" charset="0"/>
              </a:rPr>
              <a:t>	</a:t>
            </a:r>
            <a:r>
              <a:rPr lang="en-GB" altLang="en-US" sz="2000" b="1" u="sng">
                <a:solidFill>
                  <a:srgbClr val="FF0000"/>
                </a:solidFill>
                <a:latin typeface="Verdana" pitchFamily="34" charset="0"/>
              </a:rPr>
              <a:t>Evolutionary</a:t>
            </a:r>
          </a:p>
          <a:p>
            <a:pPr eaLnBrk="1" hangingPunct="1"/>
            <a:r>
              <a:rPr lang="en-GB" altLang="en-US" sz="2000" b="1" u="sng">
                <a:solidFill>
                  <a:srgbClr val="FF0000"/>
                </a:solidFill>
                <a:latin typeface="Verdana" pitchFamily="34" charset="0"/>
              </a:rPr>
              <a:t>Difference</a:t>
            </a:r>
            <a:r>
              <a:rPr lang="en-GB" altLang="en-US" sz="2000" b="1">
                <a:solidFill>
                  <a:srgbClr val="FF0000"/>
                </a:solidFill>
                <a:latin typeface="Verdana" pitchFamily="34" charset="0"/>
              </a:rPr>
              <a:t>		</a:t>
            </a:r>
            <a:r>
              <a:rPr lang="en-GB" altLang="en-US" sz="2000" b="1" u="sng">
                <a:solidFill>
                  <a:srgbClr val="FF0000"/>
                </a:solidFill>
                <a:latin typeface="Verdana" pitchFamily="34" charset="0"/>
              </a:rPr>
              <a:t>Distance (PAMs)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2590800" y="1541463"/>
            <a:ext cx="3886200" cy="5164137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63529"/>
                  <a:invGamma/>
                </a:schemeClr>
              </a:gs>
            </a:gsLst>
            <a:lin ang="54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63825" indent="-247015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4843463" indent="-4572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5491163" indent="-4572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6138863" indent="-4572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6786563" indent="-4572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7243763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7700963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8158163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8615363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r>
              <a:rPr lang="en-GB" sz="2800" b="1" smtClean="0">
                <a:solidFill>
                  <a:srgbClr val="990000"/>
                </a:solidFill>
                <a:latin typeface="Courier New" pitchFamily="49" charset="0"/>
              </a:rPr>
              <a:t>1	1</a:t>
            </a:r>
          </a:p>
          <a:p>
            <a:pPr>
              <a:defRPr/>
            </a:pPr>
            <a:endParaRPr lang="en-GB" sz="1000" b="1" smtClean="0">
              <a:solidFill>
                <a:srgbClr val="9900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GB" sz="2800" b="1" smtClean="0">
                <a:solidFill>
                  <a:srgbClr val="990000"/>
                </a:solidFill>
                <a:latin typeface="Courier New" pitchFamily="49" charset="0"/>
              </a:rPr>
              <a:t>10	11</a:t>
            </a:r>
          </a:p>
          <a:p>
            <a:pPr>
              <a:defRPr/>
            </a:pPr>
            <a:endParaRPr lang="en-GB" sz="1000" b="1" smtClean="0">
              <a:solidFill>
                <a:srgbClr val="9900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GB" sz="2800" b="1" smtClean="0">
                <a:solidFill>
                  <a:srgbClr val="990000"/>
                </a:solidFill>
                <a:latin typeface="Courier New" pitchFamily="49" charset="0"/>
              </a:rPr>
              <a:t>20	23</a:t>
            </a:r>
          </a:p>
          <a:p>
            <a:pPr>
              <a:defRPr/>
            </a:pPr>
            <a:endParaRPr lang="en-GB" sz="1000" b="1" smtClean="0">
              <a:solidFill>
                <a:srgbClr val="9900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GB" sz="2800" b="1" smtClean="0">
                <a:solidFill>
                  <a:srgbClr val="990000"/>
                </a:solidFill>
                <a:latin typeface="Courier New" pitchFamily="49" charset="0"/>
              </a:rPr>
              <a:t>30	38</a:t>
            </a:r>
          </a:p>
          <a:p>
            <a:pPr>
              <a:defRPr/>
            </a:pPr>
            <a:endParaRPr lang="en-GB" sz="1000" b="1" smtClean="0">
              <a:solidFill>
                <a:srgbClr val="9900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GB" sz="2800" b="1" smtClean="0">
                <a:solidFill>
                  <a:srgbClr val="990000"/>
                </a:solidFill>
                <a:latin typeface="Courier New" pitchFamily="49" charset="0"/>
              </a:rPr>
              <a:t>40	56</a:t>
            </a:r>
          </a:p>
          <a:p>
            <a:pPr>
              <a:defRPr/>
            </a:pPr>
            <a:endParaRPr lang="en-GB" sz="1000" b="1" smtClean="0">
              <a:solidFill>
                <a:srgbClr val="9900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GB" sz="2800" b="1" smtClean="0">
                <a:solidFill>
                  <a:srgbClr val="990000"/>
                </a:solidFill>
                <a:latin typeface="Courier New" pitchFamily="49" charset="0"/>
              </a:rPr>
              <a:t>50	80</a:t>
            </a:r>
          </a:p>
          <a:p>
            <a:pPr>
              <a:defRPr/>
            </a:pPr>
            <a:endParaRPr lang="en-GB" sz="1000" b="1" smtClean="0">
              <a:solidFill>
                <a:srgbClr val="9900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GB" sz="2800" b="1" smtClean="0">
                <a:solidFill>
                  <a:srgbClr val="990000"/>
                </a:solidFill>
                <a:latin typeface="Courier New" pitchFamily="49" charset="0"/>
              </a:rPr>
              <a:t>60	112</a:t>
            </a:r>
          </a:p>
          <a:p>
            <a:pPr>
              <a:defRPr/>
            </a:pPr>
            <a:endParaRPr lang="en-GB" sz="1000" b="1" smtClean="0">
              <a:solidFill>
                <a:srgbClr val="9900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GB" sz="2800" b="1" smtClean="0">
                <a:solidFill>
                  <a:srgbClr val="990000"/>
                </a:solidFill>
                <a:latin typeface="Courier New" pitchFamily="49" charset="0"/>
              </a:rPr>
              <a:t>70	159</a:t>
            </a:r>
          </a:p>
          <a:p>
            <a:pPr>
              <a:defRPr/>
            </a:pPr>
            <a:endParaRPr lang="en-GB" sz="1000" b="1" smtClean="0">
              <a:solidFill>
                <a:srgbClr val="9900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GB" sz="2800" b="1" smtClean="0">
                <a:solidFill>
                  <a:srgbClr val="990000"/>
                </a:solidFill>
                <a:latin typeface="Courier New" pitchFamily="49" charset="0"/>
              </a:rPr>
              <a:t>80	246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4763" y="90488"/>
            <a:ext cx="91424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800" b="1" u="sng">
                <a:solidFill>
                  <a:srgbClr val="990000"/>
                </a:solidFill>
              </a:rPr>
              <a:t>Relationship between Observed difference and PAM value.</a:t>
            </a:r>
          </a:p>
        </p:txBody>
      </p:sp>
      <p:sp>
        <p:nvSpPr>
          <p:cNvPr id="19461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0" y="6473825"/>
            <a:ext cx="381000" cy="381000"/>
          </a:xfrm>
          <a:prstGeom prst="actionButtonBackPrevious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9462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381000" y="6473825"/>
            <a:ext cx="381000" cy="384175"/>
          </a:xfrm>
          <a:prstGeom prst="actionButtonForwardNext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152400" y="4800600"/>
            <a:ext cx="3429000" cy="192722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b="1">
                <a:solidFill>
                  <a:srgbClr val="000066"/>
                </a:solidFill>
                <a:latin typeface="Courier New" pitchFamily="49" charset="0"/>
              </a:rPr>
              <a:t>The BLOSUM matrices are also computed from aligned families of proteins.</a:t>
            </a:r>
            <a:endParaRPr lang="en-US" altLang="en-US" b="1">
              <a:solidFill>
                <a:srgbClr val="000066"/>
              </a:solidFill>
              <a:latin typeface="Courier New" pitchFamily="49" charset="0"/>
            </a:endParaRPr>
          </a:p>
        </p:txBody>
      </p:sp>
      <p:grpSp>
        <p:nvGrpSpPr>
          <p:cNvPr id="19459" name="Group 3"/>
          <p:cNvGrpSpPr>
            <a:grpSpLocks/>
          </p:cNvGrpSpPr>
          <p:nvPr/>
        </p:nvGrpSpPr>
        <p:grpSpPr bwMode="auto">
          <a:xfrm>
            <a:off x="76200" y="1066800"/>
            <a:ext cx="9061450" cy="5476875"/>
            <a:chOff x="48" y="672"/>
            <a:chExt cx="5708" cy="3450"/>
          </a:xfrm>
        </p:grpSpPr>
        <p:grpSp>
          <p:nvGrpSpPr>
            <p:cNvPr id="20485" name="Group 4"/>
            <p:cNvGrpSpPr>
              <a:grpSpLocks/>
            </p:cNvGrpSpPr>
            <p:nvPr/>
          </p:nvGrpSpPr>
          <p:grpSpPr bwMode="auto">
            <a:xfrm>
              <a:off x="48" y="672"/>
              <a:ext cx="5664" cy="3216"/>
              <a:chOff x="48" y="672"/>
              <a:chExt cx="5664" cy="3216"/>
            </a:xfrm>
          </p:grpSpPr>
          <p:grpSp>
            <p:nvGrpSpPr>
              <p:cNvPr id="20488" name="Group 5"/>
              <p:cNvGrpSpPr>
                <a:grpSpLocks/>
              </p:cNvGrpSpPr>
              <p:nvPr/>
            </p:nvGrpSpPr>
            <p:grpSpPr bwMode="auto">
              <a:xfrm>
                <a:off x="2928" y="720"/>
                <a:ext cx="2784" cy="3120"/>
                <a:chOff x="2880" y="720"/>
                <a:chExt cx="2784" cy="3120"/>
              </a:xfrm>
            </p:grpSpPr>
            <p:sp>
              <p:nvSpPr>
                <p:cNvPr id="20492" name="Line 6"/>
                <p:cNvSpPr>
                  <a:spLocks noChangeShapeType="1"/>
                </p:cNvSpPr>
                <p:nvPr/>
              </p:nvSpPr>
              <p:spPr bwMode="auto">
                <a:xfrm>
                  <a:off x="2880" y="720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0493" name="Line 7"/>
                <p:cNvSpPr>
                  <a:spLocks noChangeShapeType="1"/>
                </p:cNvSpPr>
                <p:nvPr/>
              </p:nvSpPr>
              <p:spPr bwMode="auto">
                <a:xfrm>
                  <a:off x="2880" y="903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0494" name="Line 8"/>
                <p:cNvSpPr>
                  <a:spLocks noChangeShapeType="1"/>
                </p:cNvSpPr>
                <p:nvPr/>
              </p:nvSpPr>
              <p:spPr bwMode="auto">
                <a:xfrm>
                  <a:off x="2880" y="1087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0495" name="Line 9"/>
                <p:cNvSpPr>
                  <a:spLocks noChangeShapeType="1"/>
                </p:cNvSpPr>
                <p:nvPr/>
              </p:nvSpPr>
              <p:spPr bwMode="auto">
                <a:xfrm>
                  <a:off x="2880" y="1270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0496" name="Line 10"/>
                <p:cNvSpPr>
                  <a:spLocks noChangeShapeType="1"/>
                </p:cNvSpPr>
                <p:nvPr/>
              </p:nvSpPr>
              <p:spPr bwMode="auto">
                <a:xfrm>
                  <a:off x="2880" y="1454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0497" name="Line 11"/>
                <p:cNvSpPr>
                  <a:spLocks noChangeShapeType="1"/>
                </p:cNvSpPr>
                <p:nvPr/>
              </p:nvSpPr>
              <p:spPr bwMode="auto">
                <a:xfrm>
                  <a:off x="2880" y="1637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0498" name="Line 12"/>
                <p:cNvSpPr>
                  <a:spLocks noChangeShapeType="1"/>
                </p:cNvSpPr>
                <p:nvPr/>
              </p:nvSpPr>
              <p:spPr bwMode="auto">
                <a:xfrm>
                  <a:off x="2880" y="1821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0499" name="Line 13"/>
                <p:cNvSpPr>
                  <a:spLocks noChangeShapeType="1"/>
                </p:cNvSpPr>
                <p:nvPr/>
              </p:nvSpPr>
              <p:spPr bwMode="auto">
                <a:xfrm>
                  <a:off x="2880" y="2004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0500" name="Line 14"/>
                <p:cNvSpPr>
                  <a:spLocks noChangeShapeType="1"/>
                </p:cNvSpPr>
                <p:nvPr/>
              </p:nvSpPr>
              <p:spPr bwMode="auto">
                <a:xfrm>
                  <a:off x="2880" y="2188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0501" name="Line 15"/>
                <p:cNvSpPr>
                  <a:spLocks noChangeShapeType="1"/>
                </p:cNvSpPr>
                <p:nvPr/>
              </p:nvSpPr>
              <p:spPr bwMode="auto">
                <a:xfrm>
                  <a:off x="2880" y="2371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0502" name="Line 16"/>
                <p:cNvSpPr>
                  <a:spLocks noChangeShapeType="1"/>
                </p:cNvSpPr>
                <p:nvPr/>
              </p:nvSpPr>
              <p:spPr bwMode="auto">
                <a:xfrm>
                  <a:off x="2880" y="2555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0503" name="Line 17"/>
                <p:cNvSpPr>
                  <a:spLocks noChangeShapeType="1"/>
                </p:cNvSpPr>
                <p:nvPr/>
              </p:nvSpPr>
              <p:spPr bwMode="auto">
                <a:xfrm>
                  <a:off x="2880" y="2738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0504" name="Line 18"/>
                <p:cNvSpPr>
                  <a:spLocks noChangeShapeType="1"/>
                </p:cNvSpPr>
                <p:nvPr/>
              </p:nvSpPr>
              <p:spPr bwMode="auto">
                <a:xfrm>
                  <a:off x="2880" y="2922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0505" name="Line 19"/>
                <p:cNvSpPr>
                  <a:spLocks noChangeShapeType="1"/>
                </p:cNvSpPr>
                <p:nvPr/>
              </p:nvSpPr>
              <p:spPr bwMode="auto">
                <a:xfrm>
                  <a:off x="2880" y="3105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0506" name="Line 20"/>
                <p:cNvSpPr>
                  <a:spLocks noChangeShapeType="1"/>
                </p:cNvSpPr>
                <p:nvPr/>
              </p:nvSpPr>
              <p:spPr bwMode="auto">
                <a:xfrm>
                  <a:off x="2880" y="3289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0507" name="Line 21"/>
                <p:cNvSpPr>
                  <a:spLocks noChangeShapeType="1"/>
                </p:cNvSpPr>
                <p:nvPr/>
              </p:nvSpPr>
              <p:spPr bwMode="auto">
                <a:xfrm>
                  <a:off x="2880" y="3472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0508" name="Line 22"/>
                <p:cNvSpPr>
                  <a:spLocks noChangeShapeType="1"/>
                </p:cNvSpPr>
                <p:nvPr/>
              </p:nvSpPr>
              <p:spPr bwMode="auto">
                <a:xfrm>
                  <a:off x="2880" y="3656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0509" name="Line 23"/>
                <p:cNvSpPr>
                  <a:spLocks noChangeShapeType="1"/>
                </p:cNvSpPr>
                <p:nvPr/>
              </p:nvSpPr>
              <p:spPr bwMode="auto">
                <a:xfrm>
                  <a:off x="2880" y="3840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20489" name="Group 24"/>
              <p:cNvGrpSpPr>
                <a:grpSpLocks/>
              </p:cNvGrpSpPr>
              <p:nvPr/>
            </p:nvGrpSpPr>
            <p:grpSpPr bwMode="auto">
              <a:xfrm>
                <a:off x="48" y="672"/>
                <a:ext cx="2880" cy="3216"/>
                <a:chOff x="0" y="672"/>
                <a:chExt cx="2880" cy="3216"/>
              </a:xfrm>
            </p:grpSpPr>
            <p:sp>
              <p:nvSpPr>
                <p:cNvPr id="20490" name="Line 25"/>
                <p:cNvSpPr>
                  <a:spLocks noChangeShapeType="1"/>
                </p:cNvSpPr>
                <p:nvPr/>
              </p:nvSpPr>
              <p:spPr bwMode="auto">
                <a:xfrm>
                  <a:off x="0" y="2280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FFCC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0491" name="AutoShape 26"/>
                <p:cNvSpPr>
                  <a:spLocks/>
                </p:cNvSpPr>
                <p:nvPr/>
              </p:nvSpPr>
              <p:spPr bwMode="auto">
                <a:xfrm>
                  <a:off x="2736" y="672"/>
                  <a:ext cx="144" cy="3216"/>
                </a:xfrm>
                <a:prstGeom prst="leftBrace">
                  <a:avLst>
                    <a:gd name="adj1" fmla="val 186111"/>
                    <a:gd name="adj2" fmla="val 50000"/>
                  </a:avLst>
                </a:prstGeom>
                <a:noFill/>
                <a:ln w="31750">
                  <a:solidFill>
                    <a:srgbClr val="FFCC00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99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en-GB" altLang="en-US"/>
                </a:p>
              </p:txBody>
            </p:sp>
          </p:grpSp>
        </p:grpSp>
        <p:sp>
          <p:nvSpPr>
            <p:cNvPr id="20486" name="Text Box 27"/>
            <p:cNvSpPr txBox="1">
              <a:spLocks noChangeArrowheads="1"/>
            </p:cNvSpPr>
            <p:nvPr/>
          </p:nvSpPr>
          <p:spPr bwMode="auto">
            <a:xfrm>
              <a:off x="540" y="2298"/>
              <a:ext cx="19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b="1">
                  <a:solidFill>
                    <a:srgbClr val="990000"/>
                  </a:solidFill>
                  <a:latin typeface="Courier New" pitchFamily="49" charset="0"/>
                </a:rPr>
                <a:t>Original protein</a:t>
              </a:r>
              <a:endParaRPr lang="en-US" altLang="en-US" b="1">
                <a:solidFill>
                  <a:srgbClr val="990000"/>
                </a:solidFill>
                <a:latin typeface="Courier New" pitchFamily="49" charset="0"/>
              </a:endParaRPr>
            </a:p>
          </p:txBody>
        </p:sp>
        <p:sp>
          <p:nvSpPr>
            <p:cNvPr id="20487" name="Text Box 28"/>
            <p:cNvSpPr txBox="1">
              <a:spLocks noChangeArrowheads="1"/>
            </p:cNvSpPr>
            <p:nvPr/>
          </p:nvSpPr>
          <p:spPr bwMode="auto">
            <a:xfrm>
              <a:off x="2880" y="3834"/>
              <a:ext cx="28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b="1">
                  <a:solidFill>
                    <a:srgbClr val="990000"/>
                  </a:solidFill>
                  <a:latin typeface="Courier New" pitchFamily="49" charset="0"/>
                </a:rPr>
                <a:t>Aligned current proteins</a:t>
              </a:r>
              <a:endParaRPr lang="en-US" altLang="en-US" b="1">
                <a:solidFill>
                  <a:srgbClr val="990000"/>
                </a:solidFill>
                <a:latin typeface="Courier New" pitchFamily="49" charset="0"/>
              </a:endParaRPr>
            </a:p>
          </p:txBody>
        </p:sp>
      </p:grpSp>
      <p:sp>
        <p:nvSpPr>
          <p:cNvPr id="20484" name="Text Box 29"/>
          <p:cNvSpPr txBox="1">
            <a:spLocks noChangeArrowheads="1"/>
          </p:cNvSpPr>
          <p:nvPr/>
        </p:nvSpPr>
        <p:spPr bwMode="auto">
          <a:xfrm>
            <a:off x="2057400" y="228600"/>
            <a:ext cx="511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b="1" u="sng">
                <a:solidFill>
                  <a:srgbClr val="990000"/>
                </a:solidFill>
                <a:latin typeface="Courier New" pitchFamily="49" charset="0"/>
              </a:rPr>
              <a:t>The BLOSUM scoring matrices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2057400" y="228600"/>
            <a:ext cx="511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b="1" u="sng">
                <a:solidFill>
                  <a:srgbClr val="990000"/>
                </a:solidFill>
                <a:latin typeface="Courier New" pitchFamily="49" charset="0"/>
              </a:rPr>
              <a:t>The BLOSUM scoring matrices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1905000" cy="5203825"/>
          </a:xfrm>
          <a:prstGeom prst="rect">
            <a:avLst/>
          </a:prstGeom>
          <a:solidFill>
            <a:srgbClr val="FFCC00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endParaRPr lang="en-GB" altLang="en-US" b="1">
              <a:solidFill>
                <a:srgbClr val="990000"/>
              </a:solidFill>
              <a:latin typeface="Courier New" pitchFamily="49" charset="0"/>
            </a:endParaRPr>
          </a:p>
          <a:p>
            <a:pPr algn="ctr" eaLnBrk="1" hangingPunct="1"/>
            <a:endParaRPr lang="en-GB" altLang="en-US" b="1">
              <a:solidFill>
                <a:srgbClr val="990000"/>
              </a:solidFill>
              <a:latin typeface="Courier New" pitchFamily="49" charset="0"/>
            </a:endParaRPr>
          </a:p>
          <a:p>
            <a:pPr algn="ctr" eaLnBrk="1" hangingPunct="1"/>
            <a:endParaRPr lang="en-GB" altLang="en-US" b="1">
              <a:solidFill>
                <a:srgbClr val="990000"/>
              </a:solidFill>
              <a:latin typeface="Courier New" pitchFamily="49" charset="0"/>
            </a:endParaRPr>
          </a:p>
          <a:p>
            <a:pPr algn="ctr" eaLnBrk="1" hangingPunct="1"/>
            <a:endParaRPr lang="en-GB" altLang="en-US" b="1">
              <a:solidFill>
                <a:srgbClr val="990000"/>
              </a:solidFill>
              <a:latin typeface="Courier New" pitchFamily="49" charset="0"/>
            </a:endParaRPr>
          </a:p>
          <a:p>
            <a:pPr algn="ctr" eaLnBrk="1" hangingPunct="1"/>
            <a:endParaRPr lang="en-GB" altLang="en-US" b="1">
              <a:solidFill>
                <a:srgbClr val="990000"/>
              </a:solidFill>
              <a:latin typeface="Courier New" pitchFamily="49" charset="0"/>
            </a:endParaRPr>
          </a:p>
          <a:p>
            <a:pPr algn="ctr" eaLnBrk="1" hangingPunct="1"/>
            <a:endParaRPr lang="en-GB" altLang="en-US" b="1">
              <a:solidFill>
                <a:srgbClr val="990000"/>
              </a:solidFill>
              <a:latin typeface="Courier New" pitchFamily="49" charset="0"/>
            </a:endParaRPr>
          </a:p>
          <a:p>
            <a:pPr algn="ctr" eaLnBrk="1" hangingPunct="1"/>
            <a:endParaRPr lang="en-GB" altLang="en-US" b="1">
              <a:solidFill>
                <a:srgbClr val="990000"/>
              </a:solidFill>
              <a:latin typeface="Courier New" pitchFamily="49" charset="0"/>
            </a:endParaRPr>
          </a:p>
          <a:p>
            <a:pPr algn="ctr" eaLnBrk="1" hangingPunct="1"/>
            <a:endParaRPr lang="en-GB" altLang="en-US" b="1">
              <a:solidFill>
                <a:srgbClr val="990000"/>
              </a:solidFill>
              <a:latin typeface="Courier New" pitchFamily="49" charset="0"/>
            </a:endParaRPr>
          </a:p>
          <a:p>
            <a:pPr algn="ctr" eaLnBrk="1" hangingPunct="1"/>
            <a:endParaRPr lang="en-GB" altLang="en-US" b="1">
              <a:solidFill>
                <a:srgbClr val="990000"/>
              </a:solidFill>
              <a:latin typeface="Courier New" pitchFamily="49" charset="0"/>
            </a:endParaRPr>
          </a:p>
          <a:p>
            <a:pPr algn="ctr" eaLnBrk="1" hangingPunct="1"/>
            <a:endParaRPr lang="en-GB" altLang="en-US" b="1">
              <a:solidFill>
                <a:srgbClr val="990000"/>
              </a:solidFill>
              <a:latin typeface="Courier New" pitchFamily="49" charset="0"/>
            </a:endParaRPr>
          </a:p>
          <a:p>
            <a:pPr algn="ctr" eaLnBrk="1" hangingPunct="1"/>
            <a:endParaRPr lang="en-GB" altLang="en-US" b="1">
              <a:solidFill>
                <a:srgbClr val="990000"/>
              </a:solidFill>
              <a:latin typeface="Courier New" pitchFamily="49" charset="0"/>
            </a:endParaRPr>
          </a:p>
          <a:p>
            <a:pPr algn="ctr" eaLnBrk="1" hangingPunct="1"/>
            <a:endParaRPr lang="en-GB" altLang="en-US" b="1">
              <a:solidFill>
                <a:srgbClr val="990000"/>
              </a:solidFill>
              <a:latin typeface="Courier New" pitchFamily="49" charset="0"/>
            </a:endParaRPr>
          </a:p>
          <a:p>
            <a:pPr algn="ctr" eaLnBrk="1" hangingPunct="1"/>
            <a:endParaRPr lang="en-GB" altLang="en-US" b="1">
              <a:solidFill>
                <a:srgbClr val="990000"/>
              </a:solidFill>
              <a:latin typeface="Courier New" pitchFamily="49" charset="0"/>
            </a:endParaRPr>
          </a:p>
          <a:p>
            <a:pPr algn="ctr" eaLnBrk="1" hangingPunct="1"/>
            <a:endParaRPr lang="en-GB" altLang="en-US" b="1">
              <a:solidFill>
                <a:srgbClr val="990000"/>
              </a:solidFill>
              <a:latin typeface="Courier New" pitchFamily="49" charset="0"/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4724400" y="838200"/>
            <a:ext cx="1447800" cy="5203825"/>
          </a:xfrm>
          <a:prstGeom prst="rect">
            <a:avLst/>
          </a:prstGeom>
          <a:solidFill>
            <a:srgbClr val="FFCC00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endParaRPr lang="en-GB" altLang="en-US" b="1">
              <a:solidFill>
                <a:srgbClr val="990000"/>
              </a:solidFill>
              <a:latin typeface="Courier New" pitchFamily="49" charset="0"/>
            </a:endParaRPr>
          </a:p>
          <a:p>
            <a:pPr algn="ctr" eaLnBrk="1" hangingPunct="1"/>
            <a:endParaRPr lang="en-GB" altLang="en-US" b="1">
              <a:solidFill>
                <a:srgbClr val="990000"/>
              </a:solidFill>
              <a:latin typeface="Courier New" pitchFamily="49" charset="0"/>
            </a:endParaRPr>
          </a:p>
          <a:p>
            <a:pPr algn="ctr" eaLnBrk="1" hangingPunct="1"/>
            <a:endParaRPr lang="en-GB" altLang="en-US" b="1">
              <a:solidFill>
                <a:srgbClr val="990000"/>
              </a:solidFill>
              <a:latin typeface="Courier New" pitchFamily="49" charset="0"/>
            </a:endParaRPr>
          </a:p>
          <a:p>
            <a:pPr algn="ctr" eaLnBrk="1" hangingPunct="1"/>
            <a:endParaRPr lang="en-GB" altLang="en-US" b="1">
              <a:solidFill>
                <a:srgbClr val="990000"/>
              </a:solidFill>
              <a:latin typeface="Courier New" pitchFamily="49" charset="0"/>
            </a:endParaRPr>
          </a:p>
          <a:p>
            <a:pPr algn="ctr" eaLnBrk="1" hangingPunct="1"/>
            <a:endParaRPr lang="en-GB" altLang="en-US" b="1">
              <a:solidFill>
                <a:srgbClr val="990000"/>
              </a:solidFill>
              <a:latin typeface="Courier New" pitchFamily="49" charset="0"/>
            </a:endParaRPr>
          </a:p>
          <a:p>
            <a:pPr algn="ctr" eaLnBrk="1" hangingPunct="1"/>
            <a:endParaRPr lang="en-GB" altLang="en-US" b="1">
              <a:solidFill>
                <a:srgbClr val="990000"/>
              </a:solidFill>
              <a:latin typeface="Courier New" pitchFamily="49" charset="0"/>
            </a:endParaRPr>
          </a:p>
          <a:p>
            <a:pPr algn="ctr" eaLnBrk="1" hangingPunct="1"/>
            <a:endParaRPr lang="en-GB" altLang="en-US" b="1">
              <a:solidFill>
                <a:srgbClr val="990000"/>
              </a:solidFill>
              <a:latin typeface="Courier New" pitchFamily="49" charset="0"/>
            </a:endParaRPr>
          </a:p>
          <a:p>
            <a:pPr algn="ctr" eaLnBrk="1" hangingPunct="1"/>
            <a:endParaRPr lang="en-GB" altLang="en-US" b="1">
              <a:solidFill>
                <a:srgbClr val="990000"/>
              </a:solidFill>
              <a:latin typeface="Courier New" pitchFamily="49" charset="0"/>
            </a:endParaRPr>
          </a:p>
          <a:p>
            <a:pPr algn="ctr" eaLnBrk="1" hangingPunct="1"/>
            <a:endParaRPr lang="en-GB" altLang="en-US" b="1">
              <a:solidFill>
                <a:srgbClr val="990000"/>
              </a:solidFill>
              <a:latin typeface="Courier New" pitchFamily="49" charset="0"/>
            </a:endParaRPr>
          </a:p>
          <a:p>
            <a:pPr algn="ctr" eaLnBrk="1" hangingPunct="1"/>
            <a:endParaRPr lang="en-GB" altLang="en-US" b="1">
              <a:solidFill>
                <a:srgbClr val="990000"/>
              </a:solidFill>
              <a:latin typeface="Courier New" pitchFamily="49" charset="0"/>
            </a:endParaRPr>
          </a:p>
          <a:p>
            <a:pPr algn="ctr" eaLnBrk="1" hangingPunct="1"/>
            <a:endParaRPr lang="en-GB" altLang="en-US" b="1">
              <a:solidFill>
                <a:srgbClr val="990000"/>
              </a:solidFill>
              <a:latin typeface="Courier New" pitchFamily="49" charset="0"/>
            </a:endParaRPr>
          </a:p>
          <a:p>
            <a:pPr algn="ctr" eaLnBrk="1" hangingPunct="1"/>
            <a:endParaRPr lang="en-GB" altLang="en-US" b="1">
              <a:solidFill>
                <a:srgbClr val="990000"/>
              </a:solidFill>
              <a:latin typeface="Courier New" pitchFamily="49" charset="0"/>
            </a:endParaRPr>
          </a:p>
          <a:p>
            <a:pPr algn="ctr" eaLnBrk="1" hangingPunct="1"/>
            <a:endParaRPr lang="en-GB" altLang="en-US" b="1">
              <a:solidFill>
                <a:srgbClr val="990000"/>
              </a:solidFill>
              <a:latin typeface="Courier New" pitchFamily="49" charset="0"/>
            </a:endParaRPr>
          </a:p>
          <a:p>
            <a:pPr algn="ctr" eaLnBrk="1" hangingPunct="1"/>
            <a:endParaRPr lang="en-GB" altLang="en-US" b="1">
              <a:solidFill>
                <a:srgbClr val="990000"/>
              </a:solidFill>
              <a:latin typeface="Courier New" pitchFamily="49" charset="0"/>
            </a:endParaRP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6858000" y="838200"/>
            <a:ext cx="1905000" cy="5203825"/>
          </a:xfrm>
          <a:prstGeom prst="rect">
            <a:avLst/>
          </a:prstGeom>
          <a:solidFill>
            <a:srgbClr val="FFCC00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endParaRPr lang="en-GB" altLang="en-US" b="1">
              <a:solidFill>
                <a:srgbClr val="990000"/>
              </a:solidFill>
              <a:latin typeface="Courier New" pitchFamily="49" charset="0"/>
            </a:endParaRPr>
          </a:p>
          <a:p>
            <a:pPr algn="ctr" eaLnBrk="1" hangingPunct="1"/>
            <a:endParaRPr lang="en-GB" altLang="en-US" b="1">
              <a:solidFill>
                <a:srgbClr val="990000"/>
              </a:solidFill>
              <a:latin typeface="Courier New" pitchFamily="49" charset="0"/>
            </a:endParaRPr>
          </a:p>
          <a:p>
            <a:pPr algn="ctr" eaLnBrk="1" hangingPunct="1"/>
            <a:endParaRPr lang="en-GB" altLang="en-US" b="1">
              <a:solidFill>
                <a:srgbClr val="990000"/>
              </a:solidFill>
              <a:latin typeface="Courier New" pitchFamily="49" charset="0"/>
            </a:endParaRPr>
          </a:p>
          <a:p>
            <a:pPr algn="ctr" eaLnBrk="1" hangingPunct="1"/>
            <a:endParaRPr lang="en-GB" altLang="en-US" b="1">
              <a:solidFill>
                <a:srgbClr val="990000"/>
              </a:solidFill>
              <a:latin typeface="Courier New" pitchFamily="49" charset="0"/>
            </a:endParaRPr>
          </a:p>
          <a:p>
            <a:pPr algn="ctr" eaLnBrk="1" hangingPunct="1"/>
            <a:endParaRPr lang="en-GB" altLang="en-US" b="1">
              <a:solidFill>
                <a:srgbClr val="990000"/>
              </a:solidFill>
              <a:latin typeface="Courier New" pitchFamily="49" charset="0"/>
            </a:endParaRPr>
          </a:p>
          <a:p>
            <a:pPr algn="ctr" eaLnBrk="1" hangingPunct="1"/>
            <a:endParaRPr lang="en-GB" altLang="en-US" b="1">
              <a:solidFill>
                <a:srgbClr val="990000"/>
              </a:solidFill>
              <a:latin typeface="Courier New" pitchFamily="49" charset="0"/>
            </a:endParaRPr>
          </a:p>
          <a:p>
            <a:pPr algn="ctr" eaLnBrk="1" hangingPunct="1"/>
            <a:endParaRPr lang="en-GB" altLang="en-US" b="1">
              <a:solidFill>
                <a:srgbClr val="990000"/>
              </a:solidFill>
              <a:latin typeface="Courier New" pitchFamily="49" charset="0"/>
            </a:endParaRPr>
          </a:p>
          <a:p>
            <a:pPr algn="ctr" eaLnBrk="1" hangingPunct="1"/>
            <a:endParaRPr lang="en-GB" altLang="en-US" b="1">
              <a:solidFill>
                <a:srgbClr val="990000"/>
              </a:solidFill>
              <a:latin typeface="Courier New" pitchFamily="49" charset="0"/>
            </a:endParaRPr>
          </a:p>
          <a:p>
            <a:pPr algn="ctr" eaLnBrk="1" hangingPunct="1"/>
            <a:endParaRPr lang="en-GB" altLang="en-US" b="1">
              <a:solidFill>
                <a:srgbClr val="990000"/>
              </a:solidFill>
              <a:latin typeface="Courier New" pitchFamily="49" charset="0"/>
            </a:endParaRPr>
          </a:p>
          <a:p>
            <a:pPr algn="ctr" eaLnBrk="1" hangingPunct="1"/>
            <a:endParaRPr lang="en-GB" altLang="en-US" b="1">
              <a:solidFill>
                <a:srgbClr val="990000"/>
              </a:solidFill>
              <a:latin typeface="Courier New" pitchFamily="49" charset="0"/>
            </a:endParaRPr>
          </a:p>
          <a:p>
            <a:pPr algn="ctr" eaLnBrk="1" hangingPunct="1"/>
            <a:endParaRPr lang="en-GB" altLang="en-US" b="1">
              <a:solidFill>
                <a:srgbClr val="990000"/>
              </a:solidFill>
              <a:latin typeface="Courier New" pitchFamily="49" charset="0"/>
            </a:endParaRPr>
          </a:p>
          <a:p>
            <a:pPr algn="ctr" eaLnBrk="1" hangingPunct="1"/>
            <a:endParaRPr lang="en-GB" altLang="en-US" b="1">
              <a:solidFill>
                <a:srgbClr val="990000"/>
              </a:solidFill>
              <a:latin typeface="Courier New" pitchFamily="49" charset="0"/>
            </a:endParaRPr>
          </a:p>
          <a:p>
            <a:pPr algn="ctr" eaLnBrk="1" hangingPunct="1"/>
            <a:endParaRPr lang="en-GB" altLang="en-US" b="1">
              <a:solidFill>
                <a:srgbClr val="990000"/>
              </a:solidFill>
              <a:latin typeface="Courier New" pitchFamily="49" charset="0"/>
            </a:endParaRPr>
          </a:p>
          <a:p>
            <a:pPr algn="ctr" eaLnBrk="1" hangingPunct="1"/>
            <a:endParaRPr lang="en-GB" altLang="en-US" b="1">
              <a:solidFill>
                <a:srgbClr val="990000"/>
              </a:solidFill>
              <a:latin typeface="Courier New" pitchFamily="49" charset="0"/>
            </a:endParaRPr>
          </a:p>
        </p:txBody>
      </p:sp>
      <p:grpSp>
        <p:nvGrpSpPr>
          <p:cNvPr id="20486" name="Group 6"/>
          <p:cNvGrpSpPr>
            <a:grpSpLocks/>
          </p:cNvGrpSpPr>
          <p:nvPr/>
        </p:nvGrpSpPr>
        <p:grpSpPr bwMode="auto">
          <a:xfrm>
            <a:off x="533400" y="914400"/>
            <a:ext cx="8534400" cy="4953000"/>
            <a:chOff x="2928" y="720"/>
            <a:chExt cx="2784" cy="3120"/>
          </a:xfrm>
        </p:grpSpPr>
        <p:sp>
          <p:nvSpPr>
            <p:cNvPr id="21527" name="Line 7"/>
            <p:cNvSpPr>
              <a:spLocks noChangeShapeType="1"/>
            </p:cNvSpPr>
            <p:nvPr/>
          </p:nvSpPr>
          <p:spPr bwMode="auto">
            <a:xfrm>
              <a:off x="2928" y="720"/>
              <a:ext cx="2784" cy="0"/>
            </a:xfrm>
            <a:prstGeom prst="line">
              <a:avLst/>
            </a:prstGeom>
            <a:noFill/>
            <a:ln w="44450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28" name="Line 8"/>
            <p:cNvSpPr>
              <a:spLocks noChangeShapeType="1"/>
            </p:cNvSpPr>
            <p:nvPr/>
          </p:nvSpPr>
          <p:spPr bwMode="auto">
            <a:xfrm>
              <a:off x="2928" y="903"/>
              <a:ext cx="2784" cy="0"/>
            </a:xfrm>
            <a:prstGeom prst="line">
              <a:avLst/>
            </a:prstGeom>
            <a:noFill/>
            <a:ln w="44450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29" name="Line 9"/>
            <p:cNvSpPr>
              <a:spLocks noChangeShapeType="1"/>
            </p:cNvSpPr>
            <p:nvPr/>
          </p:nvSpPr>
          <p:spPr bwMode="auto">
            <a:xfrm>
              <a:off x="2928" y="1087"/>
              <a:ext cx="2784" cy="0"/>
            </a:xfrm>
            <a:prstGeom prst="line">
              <a:avLst/>
            </a:prstGeom>
            <a:noFill/>
            <a:ln w="44450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30" name="Line 10"/>
            <p:cNvSpPr>
              <a:spLocks noChangeShapeType="1"/>
            </p:cNvSpPr>
            <p:nvPr/>
          </p:nvSpPr>
          <p:spPr bwMode="auto">
            <a:xfrm>
              <a:off x="2928" y="1270"/>
              <a:ext cx="2784" cy="0"/>
            </a:xfrm>
            <a:prstGeom prst="line">
              <a:avLst/>
            </a:prstGeom>
            <a:noFill/>
            <a:ln w="44450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31" name="Line 11"/>
            <p:cNvSpPr>
              <a:spLocks noChangeShapeType="1"/>
            </p:cNvSpPr>
            <p:nvPr/>
          </p:nvSpPr>
          <p:spPr bwMode="auto">
            <a:xfrm>
              <a:off x="2928" y="1454"/>
              <a:ext cx="2784" cy="0"/>
            </a:xfrm>
            <a:prstGeom prst="line">
              <a:avLst/>
            </a:prstGeom>
            <a:noFill/>
            <a:ln w="44450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32" name="Line 12"/>
            <p:cNvSpPr>
              <a:spLocks noChangeShapeType="1"/>
            </p:cNvSpPr>
            <p:nvPr/>
          </p:nvSpPr>
          <p:spPr bwMode="auto">
            <a:xfrm>
              <a:off x="2928" y="1637"/>
              <a:ext cx="2784" cy="0"/>
            </a:xfrm>
            <a:prstGeom prst="line">
              <a:avLst/>
            </a:prstGeom>
            <a:noFill/>
            <a:ln w="44450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33" name="Line 13"/>
            <p:cNvSpPr>
              <a:spLocks noChangeShapeType="1"/>
            </p:cNvSpPr>
            <p:nvPr/>
          </p:nvSpPr>
          <p:spPr bwMode="auto">
            <a:xfrm>
              <a:off x="2928" y="1821"/>
              <a:ext cx="2784" cy="0"/>
            </a:xfrm>
            <a:prstGeom prst="line">
              <a:avLst/>
            </a:prstGeom>
            <a:noFill/>
            <a:ln w="44450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34" name="Line 14"/>
            <p:cNvSpPr>
              <a:spLocks noChangeShapeType="1"/>
            </p:cNvSpPr>
            <p:nvPr/>
          </p:nvSpPr>
          <p:spPr bwMode="auto">
            <a:xfrm>
              <a:off x="2928" y="2004"/>
              <a:ext cx="2784" cy="0"/>
            </a:xfrm>
            <a:prstGeom prst="line">
              <a:avLst/>
            </a:prstGeom>
            <a:noFill/>
            <a:ln w="44450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35" name="Line 15"/>
            <p:cNvSpPr>
              <a:spLocks noChangeShapeType="1"/>
            </p:cNvSpPr>
            <p:nvPr/>
          </p:nvSpPr>
          <p:spPr bwMode="auto">
            <a:xfrm>
              <a:off x="2928" y="2188"/>
              <a:ext cx="2784" cy="0"/>
            </a:xfrm>
            <a:prstGeom prst="line">
              <a:avLst/>
            </a:prstGeom>
            <a:noFill/>
            <a:ln w="44450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36" name="Line 16"/>
            <p:cNvSpPr>
              <a:spLocks noChangeShapeType="1"/>
            </p:cNvSpPr>
            <p:nvPr/>
          </p:nvSpPr>
          <p:spPr bwMode="auto">
            <a:xfrm>
              <a:off x="2928" y="2371"/>
              <a:ext cx="2784" cy="0"/>
            </a:xfrm>
            <a:prstGeom prst="line">
              <a:avLst/>
            </a:prstGeom>
            <a:noFill/>
            <a:ln w="44450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37" name="Line 17"/>
            <p:cNvSpPr>
              <a:spLocks noChangeShapeType="1"/>
            </p:cNvSpPr>
            <p:nvPr/>
          </p:nvSpPr>
          <p:spPr bwMode="auto">
            <a:xfrm>
              <a:off x="2928" y="2555"/>
              <a:ext cx="2784" cy="0"/>
            </a:xfrm>
            <a:prstGeom prst="line">
              <a:avLst/>
            </a:prstGeom>
            <a:noFill/>
            <a:ln w="44450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38" name="Line 18"/>
            <p:cNvSpPr>
              <a:spLocks noChangeShapeType="1"/>
            </p:cNvSpPr>
            <p:nvPr/>
          </p:nvSpPr>
          <p:spPr bwMode="auto">
            <a:xfrm>
              <a:off x="2928" y="2738"/>
              <a:ext cx="2784" cy="0"/>
            </a:xfrm>
            <a:prstGeom prst="line">
              <a:avLst/>
            </a:prstGeom>
            <a:noFill/>
            <a:ln w="44450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39" name="Line 19"/>
            <p:cNvSpPr>
              <a:spLocks noChangeShapeType="1"/>
            </p:cNvSpPr>
            <p:nvPr/>
          </p:nvSpPr>
          <p:spPr bwMode="auto">
            <a:xfrm>
              <a:off x="2928" y="2922"/>
              <a:ext cx="2784" cy="0"/>
            </a:xfrm>
            <a:prstGeom prst="line">
              <a:avLst/>
            </a:prstGeom>
            <a:noFill/>
            <a:ln w="44450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40" name="Line 20"/>
            <p:cNvSpPr>
              <a:spLocks noChangeShapeType="1"/>
            </p:cNvSpPr>
            <p:nvPr/>
          </p:nvSpPr>
          <p:spPr bwMode="auto">
            <a:xfrm>
              <a:off x="2928" y="3105"/>
              <a:ext cx="2784" cy="0"/>
            </a:xfrm>
            <a:prstGeom prst="line">
              <a:avLst/>
            </a:prstGeom>
            <a:noFill/>
            <a:ln w="44450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41" name="Line 21"/>
            <p:cNvSpPr>
              <a:spLocks noChangeShapeType="1"/>
            </p:cNvSpPr>
            <p:nvPr/>
          </p:nvSpPr>
          <p:spPr bwMode="auto">
            <a:xfrm>
              <a:off x="2928" y="3289"/>
              <a:ext cx="2784" cy="0"/>
            </a:xfrm>
            <a:prstGeom prst="line">
              <a:avLst/>
            </a:prstGeom>
            <a:noFill/>
            <a:ln w="44450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42" name="Line 22"/>
            <p:cNvSpPr>
              <a:spLocks noChangeShapeType="1"/>
            </p:cNvSpPr>
            <p:nvPr/>
          </p:nvSpPr>
          <p:spPr bwMode="auto">
            <a:xfrm>
              <a:off x="2928" y="3472"/>
              <a:ext cx="2784" cy="0"/>
            </a:xfrm>
            <a:prstGeom prst="line">
              <a:avLst/>
            </a:prstGeom>
            <a:noFill/>
            <a:ln w="44450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43" name="Line 23"/>
            <p:cNvSpPr>
              <a:spLocks noChangeShapeType="1"/>
            </p:cNvSpPr>
            <p:nvPr/>
          </p:nvSpPr>
          <p:spPr bwMode="auto">
            <a:xfrm>
              <a:off x="2928" y="3656"/>
              <a:ext cx="2784" cy="0"/>
            </a:xfrm>
            <a:prstGeom prst="line">
              <a:avLst/>
            </a:prstGeom>
            <a:noFill/>
            <a:ln w="44450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44" name="Line 24"/>
            <p:cNvSpPr>
              <a:spLocks noChangeShapeType="1"/>
            </p:cNvSpPr>
            <p:nvPr/>
          </p:nvSpPr>
          <p:spPr bwMode="auto">
            <a:xfrm>
              <a:off x="2928" y="3840"/>
              <a:ext cx="2784" cy="0"/>
            </a:xfrm>
            <a:prstGeom prst="line">
              <a:avLst/>
            </a:prstGeom>
            <a:noFill/>
            <a:ln w="44450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0505" name="Text Box 25"/>
          <p:cNvSpPr txBox="1">
            <a:spLocks noChangeArrowheads="1"/>
          </p:cNvSpPr>
          <p:nvPr/>
        </p:nvSpPr>
        <p:spPr bwMode="auto">
          <a:xfrm>
            <a:off x="2743200" y="762000"/>
            <a:ext cx="533400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endParaRPr lang="en-GB" altLang="en-US" sz="1000" b="1">
              <a:solidFill>
                <a:srgbClr val="990000"/>
              </a:solidFill>
              <a:latin typeface="Courier New" pitchFamily="49" charset="0"/>
            </a:endParaRPr>
          </a:p>
        </p:txBody>
      </p:sp>
      <p:sp>
        <p:nvSpPr>
          <p:cNvPr id="20506" name="Text Box 26"/>
          <p:cNvSpPr txBox="1">
            <a:spLocks noChangeArrowheads="1"/>
          </p:cNvSpPr>
          <p:nvPr/>
        </p:nvSpPr>
        <p:spPr bwMode="auto">
          <a:xfrm>
            <a:off x="3657600" y="1295400"/>
            <a:ext cx="381000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endParaRPr lang="en-GB" altLang="en-US" sz="1000" b="1">
              <a:solidFill>
                <a:srgbClr val="990000"/>
              </a:solidFill>
              <a:latin typeface="Courier New" pitchFamily="49" charset="0"/>
            </a:endParaRPr>
          </a:p>
        </p:txBody>
      </p:sp>
      <p:sp>
        <p:nvSpPr>
          <p:cNvPr id="20507" name="Text Box 27"/>
          <p:cNvSpPr txBox="1">
            <a:spLocks noChangeArrowheads="1"/>
          </p:cNvSpPr>
          <p:nvPr/>
        </p:nvSpPr>
        <p:spPr bwMode="auto">
          <a:xfrm>
            <a:off x="3733800" y="2514600"/>
            <a:ext cx="304800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endParaRPr lang="en-GB" altLang="en-US" sz="1000" b="1">
              <a:solidFill>
                <a:srgbClr val="990000"/>
              </a:solidFill>
              <a:latin typeface="Courier New" pitchFamily="49" charset="0"/>
            </a:endParaRPr>
          </a:p>
        </p:txBody>
      </p:sp>
      <p:sp>
        <p:nvSpPr>
          <p:cNvPr id="20508" name="Text Box 28"/>
          <p:cNvSpPr txBox="1">
            <a:spLocks noChangeArrowheads="1"/>
          </p:cNvSpPr>
          <p:nvPr/>
        </p:nvSpPr>
        <p:spPr bwMode="auto">
          <a:xfrm>
            <a:off x="6400800" y="3048000"/>
            <a:ext cx="304800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endParaRPr lang="en-GB" altLang="en-US" sz="1000" b="1">
              <a:solidFill>
                <a:srgbClr val="990000"/>
              </a:solidFill>
              <a:latin typeface="Courier New" pitchFamily="49" charset="0"/>
            </a:endParaRPr>
          </a:p>
        </p:txBody>
      </p:sp>
      <p:sp>
        <p:nvSpPr>
          <p:cNvPr id="20509" name="Text Box 29"/>
          <p:cNvSpPr txBox="1">
            <a:spLocks noChangeArrowheads="1"/>
          </p:cNvSpPr>
          <p:nvPr/>
        </p:nvSpPr>
        <p:spPr bwMode="auto">
          <a:xfrm>
            <a:off x="6172200" y="1066800"/>
            <a:ext cx="533400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endParaRPr lang="en-GB" altLang="en-US" sz="1000" b="1">
              <a:solidFill>
                <a:srgbClr val="990000"/>
              </a:solidFill>
              <a:latin typeface="Courier New" pitchFamily="49" charset="0"/>
            </a:endParaRPr>
          </a:p>
        </p:txBody>
      </p:sp>
      <p:sp>
        <p:nvSpPr>
          <p:cNvPr id="20510" name="Text Box 30"/>
          <p:cNvSpPr txBox="1">
            <a:spLocks noChangeArrowheads="1"/>
          </p:cNvSpPr>
          <p:nvPr/>
        </p:nvSpPr>
        <p:spPr bwMode="auto">
          <a:xfrm>
            <a:off x="8763000" y="3429000"/>
            <a:ext cx="381000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endParaRPr lang="en-GB" altLang="en-US" sz="1000" b="1">
              <a:solidFill>
                <a:srgbClr val="990000"/>
              </a:solidFill>
              <a:latin typeface="Courier New" pitchFamily="49" charset="0"/>
            </a:endParaRPr>
          </a:p>
        </p:txBody>
      </p:sp>
      <p:sp>
        <p:nvSpPr>
          <p:cNvPr id="20511" name="Text Box 31"/>
          <p:cNvSpPr txBox="1">
            <a:spLocks noChangeArrowheads="1"/>
          </p:cNvSpPr>
          <p:nvPr/>
        </p:nvSpPr>
        <p:spPr bwMode="auto">
          <a:xfrm>
            <a:off x="3124200" y="3429000"/>
            <a:ext cx="533400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endParaRPr lang="en-GB" altLang="en-US" sz="1000" b="1">
              <a:solidFill>
                <a:srgbClr val="990000"/>
              </a:solidFill>
              <a:latin typeface="Courier New" pitchFamily="49" charset="0"/>
            </a:endParaRPr>
          </a:p>
        </p:txBody>
      </p:sp>
      <p:sp>
        <p:nvSpPr>
          <p:cNvPr id="20512" name="Text Box 32"/>
          <p:cNvSpPr txBox="1">
            <a:spLocks noChangeArrowheads="1"/>
          </p:cNvSpPr>
          <p:nvPr/>
        </p:nvSpPr>
        <p:spPr bwMode="auto">
          <a:xfrm>
            <a:off x="3962400" y="4267200"/>
            <a:ext cx="533400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endParaRPr lang="en-GB" altLang="en-US" sz="1000" b="1">
              <a:solidFill>
                <a:srgbClr val="990000"/>
              </a:solidFill>
              <a:latin typeface="Courier New" pitchFamily="49" charset="0"/>
            </a:endParaRPr>
          </a:p>
        </p:txBody>
      </p:sp>
      <p:sp>
        <p:nvSpPr>
          <p:cNvPr id="20513" name="Text Box 33"/>
          <p:cNvSpPr txBox="1">
            <a:spLocks noChangeArrowheads="1"/>
          </p:cNvSpPr>
          <p:nvPr/>
        </p:nvSpPr>
        <p:spPr bwMode="auto">
          <a:xfrm>
            <a:off x="2971800" y="5105400"/>
            <a:ext cx="381000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endParaRPr lang="en-GB" altLang="en-US" sz="1000" b="1">
              <a:solidFill>
                <a:srgbClr val="990000"/>
              </a:solidFill>
              <a:latin typeface="Courier New" pitchFamily="49" charset="0"/>
            </a:endParaRPr>
          </a:p>
        </p:txBody>
      </p:sp>
      <p:sp>
        <p:nvSpPr>
          <p:cNvPr id="20514" name="Text Box 34"/>
          <p:cNvSpPr txBox="1">
            <a:spLocks noChangeArrowheads="1"/>
          </p:cNvSpPr>
          <p:nvPr/>
        </p:nvSpPr>
        <p:spPr bwMode="auto">
          <a:xfrm>
            <a:off x="4191000" y="5715000"/>
            <a:ext cx="304800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endParaRPr lang="en-GB" altLang="en-US" sz="1000" b="1">
              <a:solidFill>
                <a:srgbClr val="990000"/>
              </a:solidFill>
              <a:latin typeface="Courier New" pitchFamily="49" charset="0"/>
            </a:endParaRPr>
          </a:p>
        </p:txBody>
      </p:sp>
      <p:grpSp>
        <p:nvGrpSpPr>
          <p:cNvPr id="20515" name="Group 35"/>
          <p:cNvGrpSpPr>
            <a:grpSpLocks/>
          </p:cNvGrpSpPr>
          <p:nvPr/>
        </p:nvGrpSpPr>
        <p:grpSpPr bwMode="auto">
          <a:xfrm>
            <a:off x="747713" y="6019800"/>
            <a:ext cx="8248650" cy="681038"/>
            <a:chOff x="471" y="3792"/>
            <a:chExt cx="5196" cy="429"/>
          </a:xfrm>
        </p:grpSpPr>
        <p:sp>
          <p:nvSpPr>
            <p:cNvPr id="21522" name="Text Box 36"/>
            <p:cNvSpPr txBox="1">
              <a:spLocks noChangeArrowheads="1"/>
            </p:cNvSpPr>
            <p:nvPr/>
          </p:nvSpPr>
          <p:spPr bwMode="auto">
            <a:xfrm>
              <a:off x="471" y="3984"/>
              <a:ext cx="5196" cy="237"/>
            </a:xfrm>
            <a:prstGeom prst="rect">
              <a:avLst/>
            </a:prstGeom>
            <a:no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sz="1800" b="1">
                  <a:solidFill>
                    <a:srgbClr val="990000"/>
                  </a:solidFill>
                  <a:latin typeface="Courier New" pitchFamily="49" charset="0"/>
                </a:rPr>
                <a:t>Regions of high conservation, stored in the BLOCKS database</a:t>
              </a:r>
            </a:p>
          </p:txBody>
        </p:sp>
        <p:grpSp>
          <p:nvGrpSpPr>
            <p:cNvPr id="21523" name="Group 37"/>
            <p:cNvGrpSpPr>
              <a:grpSpLocks/>
            </p:cNvGrpSpPr>
            <p:nvPr/>
          </p:nvGrpSpPr>
          <p:grpSpPr bwMode="auto">
            <a:xfrm>
              <a:off x="1632" y="3792"/>
              <a:ext cx="3120" cy="192"/>
              <a:chOff x="1632" y="3792"/>
              <a:chExt cx="3120" cy="192"/>
            </a:xfrm>
          </p:grpSpPr>
          <p:sp>
            <p:nvSpPr>
              <p:cNvPr id="21524" name="Line 38"/>
              <p:cNvSpPr>
                <a:spLocks noChangeShapeType="1"/>
              </p:cNvSpPr>
              <p:nvPr/>
            </p:nvSpPr>
            <p:spPr bwMode="auto">
              <a:xfrm flipH="1" flipV="1">
                <a:off x="1632" y="3792"/>
                <a:ext cx="576" cy="192"/>
              </a:xfrm>
              <a:prstGeom prst="line">
                <a:avLst/>
              </a:prstGeom>
              <a:noFill/>
              <a:ln w="9525">
                <a:solidFill>
                  <a:srgbClr val="FF99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1525" name="Line 39"/>
              <p:cNvSpPr>
                <a:spLocks noChangeShapeType="1"/>
              </p:cNvSpPr>
              <p:nvPr/>
            </p:nvSpPr>
            <p:spPr bwMode="auto">
              <a:xfrm flipV="1">
                <a:off x="2592" y="3792"/>
                <a:ext cx="576" cy="192"/>
              </a:xfrm>
              <a:prstGeom prst="line">
                <a:avLst/>
              </a:prstGeom>
              <a:noFill/>
              <a:ln w="9525">
                <a:solidFill>
                  <a:srgbClr val="FF99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1526" name="Line 40"/>
              <p:cNvSpPr>
                <a:spLocks noChangeShapeType="1"/>
              </p:cNvSpPr>
              <p:nvPr/>
            </p:nvSpPr>
            <p:spPr bwMode="auto">
              <a:xfrm flipV="1">
                <a:off x="3552" y="3792"/>
                <a:ext cx="1200" cy="192"/>
              </a:xfrm>
              <a:prstGeom prst="line">
                <a:avLst/>
              </a:prstGeom>
              <a:noFill/>
              <a:ln w="9525">
                <a:solidFill>
                  <a:srgbClr val="FF99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animBg="1" autoUpdateAnimBg="0"/>
      <p:bldP spid="20484" grpId="0" animBg="1" autoUpdateAnimBg="0"/>
      <p:bldP spid="20485" grpId="0" animBg="1" autoUpdateAnimBg="0"/>
      <p:bldP spid="20505" grpId="0" animBg="1" autoUpdateAnimBg="0"/>
      <p:bldP spid="20506" grpId="0" animBg="1" autoUpdateAnimBg="0"/>
      <p:bldP spid="20507" grpId="0" animBg="1" autoUpdateAnimBg="0"/>
      <p:bldP spid="20508" grpId="0" animBg="1" autoUpdateAnimBg="0"/>
      <p:bldP spid="20509" grpId="0" animBg="1" autoUpdateAnimBg="0"/>
      <p:bldP spid="20510" grpId="0" animBg="1" autoUpdateAnimBg="0"/>
      <p:bldP spid="20511" grpId="0" animBg="1" autoUpdateAnimBg="0"/>
      <p:bldP spid="20512" grpId="0" animBg="1" autoUpdateAnimBg="0"/>
      <p:bldP spid="20513" grpId="0" animBg="1" autoUpdateAnimBg="0"/>
      <p:bldP spid="20514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 descr="30%"/>
          <p:cNvSpPr>
            <a:spLocks noChangeArrowheads="1"/>
          </p:cNvSpPr>
          <p:nvPr/>
        </p:nvSpPr>
        <p:spPr bwMode="auto">
          <a:xfrm>
            <a:off x="4114800" y="2819400"/>
            <a:ext cx="914400" cy="1143000"/>
          </a:xfrm>
          <a:prstGeom prst="rect">
            <a:avLst/>
          </a:prstGeom>
          <a:pattFill prst="pct30">
            <a:fgClr>
              <a:srgbClr val="FF9900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52400" y="3505200"/>
            <a:ext cx="675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b="1">
                <a:solidFill>
                  <a:srgbClr val="990000"/>
                </a:solidFill>
                <a:latin typeface="Courier New" pitchFamily="49" charset="0"/>
              </a:rPr>
              <a:t>ABEERNALEDLAGERDFWGALSTOUTWRARWATERA</a:t>
            </a:r>
            <a:endParaRPr lang="en-US" altLang="en-US" b="1">
              <a:solidFill>
                <a:srgbClr val="990000"/>
              </a:solidFill>
              <a:latin typeface="Courier New" pitchFamily="49" charset="0"/>
            </a:endParaRP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4114800" y="2590800"/>
            <a:ext cx="914400" cy="0"/>
          </a:xfrm>
          <a:prstGeom prst="line">
            <a:avLst/>
          </a:prstGeom>
          <a:noFill/>
          <a:ln w="508000">
            <a:pattFill prst="dkVert">
              <a:fgClr>
                <a:srgbClr val="FF9900"/>
              </a:fgClr>
              <a:bgClr>
                <a:srgbClr val="FFFFFF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4114800" y="4191000"/>
            <a:ext cx="914400" cy="0"/>
          </a:xfrm>
          <a:prstGeom prst="line">
            <a:avLst/>
          </a:prstGeom>
          <a:noFill/>
          <a:ln w="508000">
            <a:pattFill prst="dkVert">
              <a:fgClr>
                <a:srgbClr val="FF9900"/>
              </a:fgClr>
              <a:bgClr>
                <a:srgbClr val="FFFFFF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685800" y="2590800"/>
            <a:ext cx="685800" cy="0"/>
          </a:xfrm>
          <a:prstGeom prst="line">
            <a:avLst/>
          </a:prstGeom>
          <a:noFill/>
          <a:ln w="508000">
            <a:pattFill prst="ltVert">
              <a:fgClr>
                <a:srgbClr val="0000FF"/>
              </a:fgClr>
              <a:bgClr>
                <a:srgbClr val="FFFFFF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457200" y="4191000"/>
            <a:ext cx="685800" cy="0"/>
          </a:xfrm>
          <a:prstGeom prst="line">
            <a:avLst/>
          </a:prstGeom>
          <a:noFill/>
          <a:ln w="508000">
            <a:pattFill prst="ltVert">
              <a:fgClr>
                <a:srgbClr val="0000FF"/>
              </a:fgClr>
              <a:bgClr>
                <a:srgbClr val="FFFFFF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1752600" y="2590800"/>
            <a:ext cx="685800" cy="0"/>
          </a:xfrm>
          <a:prstGeom prst="line">
            <a:avLst/>
          </a:prstGeom>
          <a:noFill/>
          <a:ln w="508000">
            <a:pattFill prst="ltVert">
              <a:fgClr>
                <a:srgbClr val="FF0000"/>
              </a:fgClr>
              <a:bgClr>
                <a:srgbClr val="FFFFFF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105" name="Line 9"/>
          <p:cNvSpPr>
            <a:spLocks noChangeShapeType="1"/>
          </p:cNvSpPr>
          <p:nvPr/>
        </p:nvSpPr>
        <p:spPr bwMode="auto">
          <a:xfrm>
            <a:off x="1371600" y="4191000"/>
            <a:ext cx="685800" cy="0"/>
          </a:xfrm>
          <a:prstGeom prst="line">
            <a:avLst/>
          </a:prstGeom>
          <a:noFill/>
          <a:ln w="508000">
            <a:pattFill prst="ltVert">
              <a:fgClr>
                <a:srgbClr val="FF0000"/>
              </a:fgClr>
              <a:bgClr>
                <a:srgbClr val="FFFFFF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106" name="Line 10"/>
          <p:cNvSpPr>
            <a:spLocks noChangeShapeType="1"/>
          </p:cNvSpPr>
          <p:nvPr/>
        </p:nvSpPr>
        <p:spPr bwMode="auto">
          <a:xfrm>
            <a:off x="2667000" y="2590800"/>
            <a:ext cx="914400" cy="0"/>
          </a:xfrm>
          <a:prstGeom prst="line">
            <a:avLst/>
          </a:prstGeom>
          <a:noFill/>
          <a:ln w="508000">
            <a:pattFill prst="ltVert">
              <a:fgClr>
                <a:srgbClr val="008000"/>
              </a:fgClr>
              <a:bgClr>
                <a:srgbClr val="FFFFFF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107" name="Line 11"/>
          <p:cNvSpPr>
            <a:spLocks noChangeShapeType="1"/>
          </p:cNvSpPr>
          <p:nvPr/>
        </p:nvSpPr>
        <p:spPr bwMode="auto">
          <a:xfrm>
            <a:off x="2133600" y="4191000"/>
            <a:ext cx="914400" cy="0"/>
          </a:xfrm>
          <a:prstGeom prst="line">
            <a:avLst/>
          </a:prstGeom>
          <a:noFill/>
          <a:ln w="508000">
            <a:pattFill prst="ltVert">
              <a:fgClr>
                <a:srgbClr val="008000"/>
              </a:fgClr>
              <a:bgClr>
                <a:srgbClr val="FFFFFF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108" name="Line 12"/>
          <p:cNvSpPr>
            <a:spLocks noChangeShapeType="1"/>
          </p:cNvSpPr>
          <p:nvPr/>
        </p:nvSpPr>
        <p:spPr bwMode="auto">
          <a:xfrm>
            <a:off x="5410200" y="2590800"/>
            <a:ext cx="914400" cy="0"/>
          </a:xfrm>
          <a:prstGeom prst="line">
            <a:avLst/>
          </a:prstGeom>
          <a:noFill/>
          <a:ln w="508000">
            <a:pattFill prst="ltVert">
              <a:fgClr>
                <a:srgbClr val="333333"/>
              </a:fgClr>
              <a:bgClr>
                <a:srgbClr val="FFFFFF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109" name="Line 13"/>
          <p:cNvSpPr>
            <a:spLocks noChangeShapeType="1"/>
          </p:cNvSpPr>
          <p:nvPr/>
        </p:nvSpPr>
        <p:spPr bwMode="auto">
          <a:xfrm>
            <a:off x="5715000" y="4191000"/>
            <a:ext cx="914400" cy="0"/>
          </a:xfrm>
          <a:prstGeom prst="line">
            <a:avLst/>
          </a:prstGeom>
          <a:noFill/>
          <a:ln w="508000">
            <a:pattFill prst="ltVert">
              <a:fgClr>
                <a:srgbClr val="333333"/>
              </a:fgClr>
              <a:bgClr>
                <a:srgbClr val="FFFFFF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110" name="Text Box 14"/>
          <p:cNvSpPr txBox="1">
            <a:spLocks noChangeArrowheads="1"/>
          </p:cNvSpPr>
          <p:nvPr/>
        </p:nvSpPr>
        <p:spPr bwMode="auto">
          <a:xfrm>
            <a:off x="152400" y="2895600"/>
            <a:ext cx="6391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b="1">
                <a:solidFill>
                  <a:srgbClr val="990000"/>
                </a:solidFill>
                <a:latin typeface="Courier New" pitchFamily="49" charset="0"/>
              </a:rPr>
              <a:t>ACBEERGYALEDILAGERAFGSTOUTFAWATERM</a:t>
            </a:r>
            <a:endParaRPr lang="en-US" altLang="en-US" b="1">
              <a:solidFill>
                <a:srgbClr val="990000"/>
              </a:solidFill>
              <a:latin typeface="Courier New" pitchFamily="49" charset="0"/>
            </a:endParaRPr>
          </a:p>
        </p:txBody>
      </p:sp>
      <p:sp>
        <p:nvSpPr>
          <p:cNvPr id="4111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381000" cy="381000"/>
          </a:xfrm>
          <a:prstGeom prst="actionButtonBackPrevious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4112" name="AutoShape 1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381000" y="0"/>
            <a:ext cx="381000" cy="384175"/>
          </a:xfrm>
          <a:prstGeom prst="actionButtonForwardNext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nimBg="1"/>
      <p:bldP spid="4099" grpId="0" autoUpdateAnimBg="0"/>
      <p:bldP spid="4100" grpId="0" animBg="1"/>
      <p:bldP spid="4101" grpId="0" animBg="1"/>
      <p:bldP spid="4102" grpId="0" animBg="1"/>
      <p:bldP spid="4103" grpId="0" animBg="1"/>
      <p:bldP spid="4104" grpId="0" animBg="1"/>
      <p:bldP spid="4105" grpId="0" animBg="1"/>
      <p:bldP spid="4106" grpId="0" animBg="1"/>
      <p:bldP spid="4107" grpId="0" animBg="1"/>
      <p:bldP spid="4108" grpId="0" animBg="1"/>
      <p:bldP spid="4109" grpId="0" animBg="1"/>
      <p:bldP spid="4110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2" name="Freeform 8"/>
          <p:cNvSpPr>
            <a:spLocks/>
          </p:cNvSpPr>
          <p:nvPr/>
        </p:nvSpPr>
        <p:spPr bwMode="auto">
          <a:xfrm>
            <a:off x="4572000" y="2781300"/>
            <a:ext cx="144463" cy="935038"/>
          </a:xfrm>
          <a:custGeom>
            <a:avLst/>
            <a:gdLst>
              <a:gd name="T0" fmla="*/ 0 w 1"/>
              <a:gd name="T1" fmla="*/ 0 h 970"/>
              <a:gd name="T2" fmla="*/ 0 w 1"/>
              <a:gd name="T3" fmla="*/ 935038 h 97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970">
                <a:moveTo>
                  <a:pt x="0" y="0"/>
                </a:moveTo>
                <a:lnTo>
                  <a:pt x="0" y="970"/>
                </a:lnTo>
              </a:path>
            </a:pathLst>
          </a:custGeom>
          <a:noFill/>
          <a:ln w="22225" cap="flat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4140200" y="1628775"/>
            <a:ext cx="7921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800">
                <a:solidFill>
                  <a:schemeClr val="accent2"/>
                </a:solidFill>
                <a:latin typeface="Arial" charset="0"/>
              </a:rPr>
              <a:t>90</a:t>
            </a:r>
            <a:endParaRPr lang="en-US" altLang="en-US" sz="18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4140200" y="2557463"/>
            <a:ext cx="792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800">
                <a:solidFill>
                  <a:srgbClr val="00FF00"/>
                </a:solidFill>
                <a:latin typeface="Arial" charset="0"/>
              </a:rPr>
              <a:t>62</a:t>
            </a:r>
            <a:endParaRPr lang="en-US" altLang="en-US" sz="1800">
              <a:solidFill>
                <a:srgbClr val="00FF00"/>
              </a:solidFill>
              <a:latin typeface="Arial" charset="0"/>
            </a:endParaRP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4140200" y="3573463"/>
            <a:ext cx="792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800">
                <a:solidFill>
                  <a:srgbClr val="FF0000"/>
                </a:solidFill>
                <a:latin typeface="Arial" charset="0"/>
              </a:rPr>
              <a:t>30</a:t>
            </a:r>
            <a:endParaRPr lang="en-US" altLang="en-US" sz="1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6871" name="Freeform 7"/>
          <p:cNvSpPr>
            <a:spLocks/>
          </p:cNvSpPr>
          <p:nvPr/>
        </p:nvSpPr>
        <p:spPr bwMode="auto">
          <a:xfrm>
            <a:off x="4140200" y="2060575"/>
            <a:ext cx="1588" cy="434975"/>
          </a:xfrm>
          <a:custGeom>
            <a:avLst/>
            <a:gdLst>
              <a:gd name="T0" fmla="*/ 0 w 1"/>
              <a:gd name="T1" fmla="*/ 0 h 274"/>
              <a:gd name="T2" fmla="*/ 1588 w 1"/>
              <a:gd name="T3" fmla="*/ 434975 h 27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274">
                <a:moveTo>
                  <a:pt x="0" y="0"/>
                </a:moveTo>
                <a:lnTo>
                  <a:pt x="1" y="274"/>
                </a:lnTo>
              </a:path>
            </a:pathLst>
          </a:custGeom>
          <a:noFill/>
          <a:ln w="22225" cap="flat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36873" name="Group 9"/>
          <p:cNvGrpSpPr>
            <a:grpSpLocks/>
          </p:cNvGrpSpPr>
          <p:nvPr/>
        </p:nvGrpSpPr>
        <p:grpSpPr bwMode="auto">
          <a:xfrm>
            <a:off x="3779838" y="1052513"/>
            <a:ext cx="1366837" cy="3024187"/>
            <a:chOff x="2381" y="663"/>
            <a:chExt cx="861" cy="1905"/>
          </a:xfrm>
        </p:grpSpPr>
        <p:sp>
          <p:nvSpPr>
            <p:cNvPr id="22547" name="Text Box 10"/>
            <p:cNvSpPr txBox="1">
              <a:spLocks noChangeArrowheads="1"/>
            </p:cNvSpPr>
            <p:nvPr/>
          </p:nvSpPr>
          <p:spPr bwMode="auto">
            <a:xfrm>
              <a:off x="2426" y="709"/>
              <a:ext cx="8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 sz="1800">
                  <a:latin typeface="Arial" charset="0"/>
                </a:rPr>
                <a:t>BLOSUM</a:t>
              </a:r>
              <a:endParaRPr lang="en-US" altLang="en-US" sz="1800">
                <a:latin typeface="Arial" charset="0"/>
              </a:endParaRPr>
            </a:p>
          </p:txBody>
        </p:sp>
        <p:sp>
          <p:nvSpPr>
            <p:cNvPr id="22548" name="Rectangle 11"/>
            <p:cNvSpPr>
              <a:spLocks noChangeArrowheads="1"/>
            </p:cNvSpPr>
            <p:nvPr/>
          </p:nvSpPr>
          <p:spPr bwMode="auto">
            <a:xfrm>
              <a:off x="2381" y="663"/>
              <a:ext cx="817" cy="1905"/>
            </a:xfrm>
            <a:prstGeom prst="rect">
              <a:avLst/>
            </a:prstGeom>
            <a:noFill/>
            <a:ln w="9525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</p:grpSp>
      <p:sp>
        <p:nvSpPr>
          <p:cNvPr id="22536" name="Text Box 12"/>
          <p:cNvSpPr txBox="1">
            <a:spLocks noChangeArrowheads="1"/>
          </p:cNvSpPr>
          <p:nvPr/>
        </p:nvSpPr>
        <p:spPr bwMode="auto">
          <a:xfrm>
            <a:off x="1331913" y="1628775"/>
            <a:ext cx="7921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800">
                <a:solidFill>
                  <a:schemeClr val="accent2"/>
                </a:solidFill>
                <a:latin typeface="Arial" charset="0"/>
              </a:rPr>
              <a:t>Close</a:t>
            </a:r>
            <a:endParaRPr lang="en-US" altLang="en-US" sz="18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22537" name="Text Box 13"/>
          <p:cNvSpPr txBox="1">
            <a:spLocks noChangeArrowheads="1"/>
          </p:cNvSpPr>
          <p:nvPr/>
        </p:nvSpPr>
        <p:spPr bwMode="auto">
          <a:xfrm>
            <a:off x="1331913" y="2557463"/>
            <a:ext cx="936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800">
                <a:solidFill>
                  <a:srgbClr val="00FF00"/>
                </a:solidFill>
                <a:latin typeface="Arial" charset="0"/>
              </a:rPr>
              <a:t>Default</a:t>
            </a:r>
            <a:endParaRPr lang="en-US" altLang="en-US" sz="1800">
              <a:solidFill>
                <a:srgbClr val="00FF00"/>
              </a:solidFill>
              <a:latin typeface="Arial" charset="0"/>
            </a:endParaRPr>
          </a:p>
        </p:txBody>
      </p:sp>
      <p:sp>
        <p:nvSpPr>
          <p:cNvPr id="22538" name="Text Box 14"/>
          <p:cNvSpPr txBox="1">
            <a:spLocks noChangeArrowheads="1"/>
          </p:cNvSpPr>
          <p:nvPr/>
        </p:nvSpPr>
        <p:spPr bwMode="auto">
          <a:xfrm>
            <a:off x="1331913" y="3567113"/>
            <a:ext cx="936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800">
                <a:solidFill>
                  <a:srgbClr val="FF0000"/>
                </a:solidFill>
                <a:latin typeface="Arial" charset="0"/>
              </a:rPr>
              <a:t>Distant</a:t>
            </a:r>
            <a:endParaRPr lang="en-US" altLang="en-US" sz="1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2539" name="Text Box 15"/>
          <p:cNvSpPr txBox="1">
            <a:spLocks noChangeArrowheads="1"/>
          </p:cNvSpPr>
          <p:nvPr/>
        </p:nvSpPr>
        <p:spPr bwMode="auto">
          <a:xfrm>
            <a:off x="2627313" y="1622425"/>
            <a:ext cx="7921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800">
                <a:solidFill>
                  <a:schemeClr val="accent2"/>
                </a:solidFill>
                <a:latin typeface="Arial" charset="0"/>
              </a:rPr>
              <a:t>40</a:t>
            </a:r>
            <a:endParaRPr lang="en-US" altLang="en-US" sz="18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22540" name="Text Box 16"/>
          <p:cNvSpPr txBox="1">
            <a:spLocks noChangeArrowheads="1"/>
          </p:cNvSpPr>
          <p:nvPr/>
        </p:nvSpPr>
        <p:spPr bwMode="auto">
          <a:xfrm>
            <a:off x="2627313" y="2557463"/>
            <a:ext cx="792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800">
                <a:solidFill>
                  <a:srgbClr val="00FF00"/>
                </a:solidFill>
                <a:latin typeface="Arial" charset="0"/>
              </a:rPr>
              <a:t>250</a:t>
            </a:r>
            <a:endParaRPr lang="en-US" altLang="en-US" sz="1800">
              <a:solidFill>
                <a:srgbClr val="00FF00"/>
              </a:solidFill>
              <a:latin typeface="Arial" charset="0"/>
            </a:endParaRPr>
          </a:p>
        </p:txBody>
      </p:sp>
      <p:sp>
        <p:nvSpPr>
          <p:cNvPr id="22541" name="Text Box 17"/>
          <p:cNvSpPr txBox="1">
            <a:spLocks noChangeArrowheads="1"/>
          </p:cNvSpPr>
          <p:nvPr/>
        </p:nvSpPr>
        <p:spPr bwMode="auto">
          <a:xfrm>
            <a:off x="2627313" y="3567113"/>
            <a:ext cx="792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800">
                <a:solidFill>
                  <a:srgbClr val="FF0000"/>
                </a:solidFill>
                <a:latin typeface="Arial" charset="0"/>
              </a:rPr>
              <a:t>500</a:t>
            </a:r>
            <a:endParaRPr lang="en-US" altLang="en-US" sz="1800">
              <a:solidFill>
                <a:srgbClr val="FF0000"/>
              </a:solidFill>
              <a:latin typeface="Arial" charset="0"/>
            </a:endParaRPr>
          </a:p>
        </p:txBody>
      </p:sp>
      <p:grpSp>
        <p:nvGrpSpPr>
          <p:cNvPr id="22542" name="Group 18"/>
          <p:cNvGrpSpPr>
            <a:grpSpLocks/>
          </p:cNvGrpSpPr>
          <p:nvPr/>
        </p:nvGrpSpPr>
        <p:grpSpPr bwMode="auto">
          <a:xfrm>
            <a:off x="2339975" y="1052513"/>
            <a:ext cx="1081088" cy="3024187"/>
            <a:chOff x="1474" y="663"/>
            <a:chExt cx="681" cy="1905"/>
          </a:xfrm>
        </p:grpSpPr>
        <p:sp>
          <p:nvSpPr>
            <p:cNvPr id="22545" name="Text Box 19"/>
            <p:cNvSpPr txBox="1">
              <a:spLocks noChangeArrowheads="1"/>
            </p:cNvSpPr>
            <p:nvPr/>
          </p:nvSpPr>
          <p:spPr bwMode="auto">
            <a:xfrm>
              <a:off x="1610" y="709"/>
              <a:ext cx="5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 sz="1800">
                  <a:latin typeface="Arial" charset="0"/>
                </a:rPr>
                <a:t>PAM</a:t>
              </a:r>
              <a:endParaRPr lang="en-US" altLang="en-US" sz="1800">
                <a:latin typeface="Arial" charset="0"/>
              </a:endParaRPr>
            </a:p>
          </p:txBody>
        </p:sp>
        <p:sp>
          <p:nvSpPr>
            <p:cNvPr id="22546" name="Rectangle 20"/>
            <p:cNvSpPr>
              <a:spLocks noChangeArrowheads="1"/>
            </p:cNvSpPr>
            <p:nvPr/>
          </p:nvSpPr>
          <p:spPr bwMode="auto">
            <a:xfrm>
              <a:off x="1474" y="663"/>
              <a:ext cx="680" cy="1905"/>
            </a:xfrm>
            <a:prstGeom prst="rect">
              <a:avLst/>
            </a:prstGeom>
            <a:noFill/>
            <a:ln w="9525">
              <a:solidFill>
                <a:srgbClr val="CC99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</p:grpSp>
      <p:sp>
        <p:nvSpPr>
          <p:cNvPr id="22543" name="Freeform 21"/>
          <p:cNvSpPr>
            <a:spLocks/>
          </p:cNvSpPr>
          <p:nvPr/>
        </p:nvSpPr>
        <p:spPr bwMode="auto">
          <a:xfrm>
            <a:off x="3132138" y="2781300"/>
            <a:ext cx="144462" cy="935038"/>
          </a:xfrm>
          <a:custGeom>
            <a:avLst/>
            <a:gdLst>
              <a:gd name="T0" fmla="*/ 0 w 1"/>
              <a:gd name="T1" fmla="*/ 0 h 970"/>
              <a:gd name="T2" fmla="*/ 0 w 1"/>
              <a:gd name="T3" fmla="*/ 935038 h 97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970">
                <a:moveTo>
                  <a:pt x="0" y="0"/>
                </a:moveTo>
                <a:lnTo>
                  <a:pt x="0" y="970"/>
                </a:lnTo>
              </a:path>
            </a:pathLst>
          </a:custGeom>
          <a:noFill/>
          <a:ln w="22225" cap="flat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544" name="Freeform 22"/>
          <p:cNvSpPr>
            <a:spLocks/>
          </p:cNvSpPr>
          <p:nvPr/>
        </p:nvSpPr>
        <p:spPr bwMode="auto">
          <a:xfrm>
            <a:off x="2700338" y="2060575"/>
            <a:ext cx="1587" cy="434975"/>
          </a:xfrm>
          <a:custGeom>
            <a:avLst/>
            <a:gdLst>
              <a:gd name="T0" fmla="*/ 0 w 1"/>
              <a:gd name="T1" fmla="*/ 0 h 274"/>
              <a:gd name="T2" fmla="*/ 1587 w 1"/>
              <a:gd name="T3" fmla="*/ 434975 h 27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274">
                <a:moveTo>
                  <a:pt x="0" y="0"/>
                </a:moveTo>
                <a:lnTo>
                  <a:pt x="1" y="274"/>
                </a:lnTo>
              </a:path>
            </a:pathLst>
          </a:custGeom>
          <a:noFill/>
          <a:ln w="22225" cap="flat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2" grpId="0" animBg="1"/>
      <p:bldP spid="36868" grpId="0"/>
      <p:bldP spid="36869" grpId="0"/>
      <p:bldP spid="36870" grpId="0"/>
      <p:bldP spid="3687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609600" y="3505200"/>
            <a:ext cx="675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b="1">
                <a:solidFill>
                  <a:srgbClr val="990000"/>
                </a:solidFill>
                <a:latin typeface="Courier New" pitchFamily="49" charset="0"/>
              </a:rPr>
              <a:t>ABEERNALEDLAGERDFWGALSTOUTWRARWATERA</a:t>
            </a:r>
            <a:endParaRPr lang="en-US" altLang="en-US" b="1">
              <a:solidFill>
                <a:srgbClr val="990000"/>
              </a:solidFill>
              <a:latin typeface="Courier New" pitchFamily="49" charset="0"/>
            </a:endParaRPr>
          </a:p>
        </p:txBody>
      </p:sp>
      <p:sp>
        <p:nvSpPr>
          <p:cNvPr id="23555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381000" cy="381000"/>
          </a:xfrm>
          <a:prstGeom prst="actionButtonBackPrevious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23556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381000" y="0"/>
            <a:ext cx="381000" cy="384175"/>
          </a:xfrm>
          <a:prstGeom prst="actionButtonForwardNext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1638300" y="304800"/>
            <a:ext cx="5295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b="1" u="sng">
                <a:solidFill>
                  <a:srgbClr val="990000"/>
                </a:solidFill>
                <a:latin typeface="Courier New" pitchFamily="49" charset="0"/>
              </a:rPr>
              <a:t>Insertions/Deletions =&gt; GAPS</a:t>
            </a:r>
            <a:endParaRPr lang="en-US" altLang="en-US" b="1" u="sng">
              <a:solidFill>
                <a:srgbClr val="990000"/>
              </a:solidFill>
              <a:latin typeface="Courier New" pitchFamily="49" charset="0"/>
            </a:endParaRP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609600" y="2895600"/>
            <a:ext cx="6391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b="1">
                <a:solidFill>
                  <a:srgbClr val="990000"/>
                </a:solidFill>
                <a:latin typeface="Courier New" pitchFamily="49" charset="0"/>
              </a:rPr>
              <a:t>ACBEERGYALEDILAGERAFGSTOUTFAWATERM</a:t>
            </a:r>
            <a:endParaRPr lang="en-US" altLang="en-US" b="1">
              <a:solidFill>
                <a:srgbClr val="99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10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AutoShape 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381000" cy="381000"/>
          </a:xfrm>
          <a:prstGeom prst="actionButtonBackPrevious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24579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381000" y="0"/>
            <a:ext cx="381000" cy="384175"/>
          </a:xfrm>
          <a:prstGeom prst="actionButtonForwardNext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638300" y="304800"/>
            <a:ext cx="5295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b="1" u="sng">
                <a:solidFill>
                  <a:srgbClr val="990000"/>
                </a:solidFill>
                <a:latin typeface="Courier New" pitchFamily="49" charset="0"/>
              </a:rPr>
              <a:t>Insertions/Deletions =&gt; GAPS</a:t>
            </a:r>
            <a:endParaRPr lang="en-US" altLang="en-US" b="1" u="sng">
              <a:solidFill>
                <a:srgbClr val="990000"/>
              </a:solidFill>
              <a:latin typeface="Courier New" pitchFamily="49" charset="0"/>
            </a:endParaRPr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>
            <a:off x="1066800" y="4191000"/>
            <a:ext cx="685800" cy="0"/>
          </a:xfrm>
          <a:prstGeom prst="line">
            <a:avLst/>
          </a:prstGeom>
          <a:noFill/>
          <a:ln w="508000">
            <a:pattFill prst="ltVert">
              <a:fgClr>
                <a:srgbClr val="0000FF"/>
              </a:fgClr>
              <a:bgClr>
                <a:srgbClr val="FFFFFF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1066800" y="2590800"/>
            <a:ext cx="685800" cy="0"/>
          </a:xfrm>
          <a:prstGeom prst="line">
            <a:avLst/>
          </a:prstGeom>
          <a:noFill/>
          <a:ln w="508000">
            <a:pattFill prst="ltVert">
              <a:fgClr>
                <a:srgbClr val="0000FF"/>
              </a:fgClr>
              <a:bgClr>
                <a:srgbClr val="FFFFFF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2535" name="Rectangle 7" descr="25%"/>
          <p:cNvSpPr>
            <a:spLocks noChangeArrowheads="1"/>
          </p:cNvSpPr>
          <p:nvPr/>
        </p:nvSpPr>
        <p:spPr bwMode="auto">
          <a:xfrm>
            <a:off x="1066800" y="2819400"/>
            <a:ext cx="685800" cy="1143000"/>
          </a:xfrm>
          <a:prstGeom prst="rect">
            <a:avLst/>
          </a:prstGeom>
          <a:pattFill prst="pct25">
            <a:fgClr>
              <a:srgbClr val="0000FF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pattFill prst="pct20">
                  <a:fgClr>
                    <a:schemeClr val="tx1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grpSp>
        <p:nvGrpSpPr>
          <p:cNvPr id="24584" name="Group 8"/>
          <p:cNvGrpSpPr>
            <a:grpSpLocks/>
          </p:cNvGrpSpPr>
          <p:nvPr/>
        </p:nvGrpSpPr>
        <p:grpSpPr bwMode="auto">
          <a:xfrm>
            <a:off x="609600" y="2895600"/>
            <a:ext cx="6938963" cy="1066800"/>
            <a:chOff x="384" y="1824"/>
            <a:chExt cx="4371" cy="672"/>
          </a:xfrm>
        </p:grpSpPr>
        <p:sp>
          <p:nvSpPr>
            <p:cNvPr id="24585" name="Text Box 9"/>
            <p:cNvSpPr txBox="1">
              <a:spLocks noChangeArrowheads="1"/>
            </p:cNvSpPr>
            <p:nvPr/>
          </p:nvSpPr>
          <p:spPr bwMode="auto">
            <a:xfrm>
              <a:off x="384" y="2208"/>
              <a:ext cx="437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b="1">
                  <a:solidFill>
                    <a:srgbClr val="990000"/>
                  </a:solidFill>
                  <a:latin typeface="Courier New" pitchFamily="49" charset="0"/>
                </a:rPr>
                <a:t> ABEERNALEDLAGERDFWGALSTOUTWRARWATERA</a:t>
              </a:r>
              <a:endParaRPr lang="en-US" altLang="en-US" b="1">
                <a:solidFill>
                  <a:srgbClr val="990000"/>
                </a:solidFill>
                <a:latin typeface="Courier New" pitchFamily="49" charset="0"/>
              </a:endParaRPr>
            </a:p>
          </p:txBody>
        </p:sp>
        <p:sp>
          <p:nvSpPr>
            <p:cNvPr id="24586" name="Text Box 10"/>
            <p:cNvSpPr txBox="1">
              <a:spLocks noChangeArrowheads="1"/>
            </p:cNvSpPr>
            <p:nvPr/>
          </p:nvSpPr>
          <p:spPr bwMode="auto">
            <a:xfrm>
              <a:off x="384" y="1824"/>
              <a:ext cx="40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b="1">
                  <a:solidFill>
                    <a:srgbClr val="990000"/>
                  </a:solidFill>
                  <a:latin typeface="Courier New" pitchFamily="49" charset="0"/>
                </a:rPr>
                <a:t>ACBEERGYALEDILAGERAFGSTOUTFAWATERM</a:t>
              </a:r>
              <a:endParaRPr lang="en-US" altLang="en-US" b="1">
                <a:solidFill>
                  <a:srgbClr val="990000"/>
                </a:solidFill>
                <a:latin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animBg="1"/>
      <p:bldP spid="22534" grpId="0" animBg="1"/>
      <p:bldP spid="2253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381000" cy="381000"/>
          </a:xfrm>
          <a:prstGeom prst="actionButtonBackPrevious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25603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381000" y="0"/>
            <a:ext cx="381000" cy="384175"/>
          </a:xfrm>
          <a:prstGeom prst="actionButtonForwardNext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638300" y="304800"/>
            <a:ext cx="5295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b="1" u="sng">
                <a:solidFill>
                  <a:srgbClr val="990000"/>
                </a:solidFill>
                <a:latin typeface="Courier New" pitchFamily="49" charset="0"/>
              </a:rPr>
              <a:t>Insertions/Deletions =&gt; GAPS</a:t>
            </a:r>
            <a:endParaRPr lang="en-US" altLang="en-US" b="1" u="sng">
              <a:solidFill>
                <a:srgbClr val="990000"/>
              </a:solidFill>
              <a:latin typeface="Courier New" pitchFamily="49" charset="0"/>
            </a:endParaRPr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2133600" y="2590800"/>
            <a:ext cx="795338" cy="0"/>
          </a:xfrm>
          <a:prstGeom prst="line">
            <a:avLst/>
          </a:prstGeom>
          <a:noFill/>
          <a:ln w="508000">
            <a:pattFill prst="ltVert">
              <a:fgClr>
                <a:srgbClr val="FF0000"/>
              </a:fgClr>
              <a:bgClr>
                <a:srgbClr val="FFFFFF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2133600" y="4191000"/>
            <a:ext cx="795338" cy="0"/>
          </a:xfrm>
          <a:prstGeom prst="line">
            <a:avLst/>
          </a:prstGeom>
          <a:noFill/>
          <a:ln w="508000">
            <a:pattFill prst="ltVert">
              <a:fgClr>
                <a:srgbClr val="FF0000"/>
              </a:fgClr>
              <a:bgClr>
                <a:srgbClr val="FFFFFF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3559" name="Rectangle 7" descr="25%"/>
          <p:cNvSpPr>
            <a:spLocks noChangeArrowheads="1"/>
          </p:cNvSpPr>
          <p:nvPr/>
        </p:nvSpPr>
        <p:spPr bwMode="auto">
          <a:xfrm>
            <a:off x="2141538" y="2819400"/>
            <a:ext cx="776287" cy="1143000"/>
          </a:xfrm>
          <a:prstGeom prst="rect">
            <a:avLst/>
          </a:prstGeom>
          <a:pattFill prst="pct25">
            <a:fgClr>
              <a:srgbClr val="FF0000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pattFill prst="pct20">
                  <a:fgClr>
                    <a:schemeClr val="tx1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grpSp>
        <p:nvGrpSpPr>
          <p:cNvPr id="25608" name="Group 8"/>
          <p:cNvGrpSpPr>
            <a:grpSpLocks/>
          </p:cNvGrpSpPr>
          <p:nvPr/>
        </p:nvGrpSpPr>
        <p:grpSpPr bwMode="auto">
          <a:xfrm>
            <a:off x="609600" y="2590800"/>
            <a:ext cx="7121525" cy="1600200"/>
            <a:chOff x="384" y="1632"/>
            <a:chExt cx="4486" cy="1008"/>
          </a:xfrm>
        </p:grpSpPr>
        <p:sp>
          <p:nvSpPr>
            <p:cNvPr id="25609" name="Rectangle 9" descr="25%"/>
            <p:cNvSpPr>
              <a:spLocks noChangeArrowheads="1"/>
            </p:cNvSpPr>
            <p:nvPr/>
          </p:nvSpPr>
          <p:spPr bwMode="auto">
            <a:xfrm>
              <a:off x="672" y="1776"/>
              <a:ext cx="432" cy="720"/>
            </a:xfrm>
            <a:prstGeom prst="rect">
              <a:avLst/>
            </a:prstGeom>
            <a:pattFill prst="pct25">
              <a:fgClr>
                <a:srgbClr val="0000FF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pattFill prst="pct20">
                    <a:fgClr>
                      <a:schemeClr val="tx1"/>
                    </a:fgClr>
                    <a:bgClr>
                      <a:srgbClr val="FFFFFF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25610" name="Text Box 10"/>
            <p:cNvSpPr txBox="1">
              <a:spLocks noChangeArrowheads="1"/>
            </p:cNvSpPr>
            <p:nvPr/>
          </p:nvSpPr>
          <p:spPr bwMode="auto">
            <a:xfrm>
              <a:off x="384" y="2208"/>
              <a:ext cx="44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b="1">
                  <a:solidFill>
                    <a:srgbClr val="990000"/>
                  </a:solidFill>
                  <a:latin typeface="Courier New" pitchFamily="49" charset="0"/>
                </a:rPr>
                <a:t> ABEERN-ALEDLAGERDFWGALSTOUTWRARWATERA</a:t>
              </a:r>
              <a:endParaRPr lang="en-US" altLang="en-US" b="1">
                <a:solidFill>
                  <a:srgbClr val="990000"/>
                </a:solidFill>
                <a:latin typeface="Courier New" pitchFamily="49" charset="0"/>
              </a:endParaRPr>
            </a:p>
          </p:txBody>
        </p:sp>
        <p:sp>
          <p:nvSpPr>
            <p:cNvPr id="25611" name="Line 11"/>
            <p:cNvSpPr>
              <a:spLocks noChangeShapeType="1"/>
            </p:cNvSpPr>
            <p:nvPr/>
          </p:nvSpPr>
          <p:spPr bwMode="auto">
            <a:xfrm>
              <a:off x="672" y="2640"/>
              <a:ext cx="432" cy="0"/>
            </a:xfrm>
            <a:prstGeom prst="line">
              <a:avLst/>
            </a:prstGeom>
            <a:noFill/>
            <a:ln w="508000">
              <a:pattFill prst="ltVert">
                <a:fgClr>
                  <a:srgbClr val="0000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12" name="Line 12"/>
            <p:cNvSpPr>
              <a:spLocks noChangeShapeType="1"/>
            </p:cNvSpPr>
            <p:nvPr/>
          </p:nvSpPr>
          <p:spPr bwMode="auto">
            <a:xfrm>
              <a:off x="672" y="1632"/>
              <a:ext cx="432" cy="0"/>
            </a:xfrm>
            <a:prstGeom prst="line">
              <a:avLst/>
            </a:prstGeom>
            <a:noFill/>
            <a:ln w="508000">
              <a:pattFill prst="ltVert">
                <a:fgClr>
                  <a:srgbClr val="0000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13" name="Text Box 13"/>
            <p:cNvSpPr txBox="1">
              <a:spLocks noChangeArrowheads="1"/>
            </p:cNvSpPr>
            <p:nvPr/>
          </p:nvSpPr>
          <p:spPr bwMode="auto">
            <a:xfrm>
              <a:off x="384" y="1824"/>
              <a:ext cx="40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b="1">
                  <a:solidFill>
                    <a:srgbClr val="990000"/>
                  </a:solidFill>
                  <a:latin typeface="Courier New" pitchFamily="49" charset="0"/>
                </a:rPr>
                <a:t>ACBEERGYALEDILAGERAFGSTOUTFAWATERM</a:t>
              </a:r>
              <a:endParaRPr lang="en-US" altLang="en-US" b="1">
                <a:solidFill>
                  <a:srgbClr val="990000"/>
                </a:solidFill>
                <a:latin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animBg="1"/>
      <p:bldP spid="23558" grpId="0" animBg="1"/>
      <p:bldP spid="2355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381000" cy="381000"/>
          </a:xfrm>
          <a:prstGeom prst="actionButtonBackPrevious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26627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381000" y="0"/>
            <a:ext cx="381000" cy="384175"/>
          </a:xfrm>
          <a:prstGeom prst="actionButtonForwardNext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638300" y="304800"/>
            <a:ext cx="5295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b="1" u="sng">
                <a:solidFill>
                  <a:srgbClr val="990000"/>
                </a:solidFill>
                <a:latin typeface="Courier New" pitchFamily="49" charset="0"/>
              </a:rPr>
              <a:t>Insertions/Deletions =&gt; GAPS</a:t>
            </a:r>
            <a:endParaRPr lang="en-US" altLang="en-US" b="1" u="sng">
              <a:solidFill>
                <a:srgbClr val="990000"/>
              </a:solidFill>
              <a:latin typeface="Courier New" pitchFamily="49" charset="0"/>
            </a:endParaRPr>
          </a:p>
        </p:txBody>
      </p:sp>
      <p:sp>
        <p:nvSpPr>
          <p:cNvPr id="24581" name="Rectangle 5" descr="25%"/>
          <p:cNvSpPr>
            <a:spLocks noChangeArrowheads="1"/>
          </p:cNvSpPr>
          <p:nvPr/>
        </p:nvSpPr>
        <p:spPr bwMode="auto">
          <a:xfrm>
            <a:off x="3124200" y="2819400"/>
            <a:ext cx="914400" cy="1143000"/>
          </a:xfrm>
          <a:prstGeom prst="rect">
            <a:avLst/>
          </a:prstGeom>
          <a:pattFill prst="pct25">
            <a:fgClr>
              <a:srgbClr val="008000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pattFill prst="pct20">
                  <a:fgClr>
                    <a:schemeClr val="tx1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grpSp>
        <p:nvGrpSpPr>
          <p:cNvPr id="26630" name="Group 6"/>
          <p:cNvGrpSpPr>
            <a:grpSpLocks/>
          </p:cNvGrpSpPr>
          <p:nvPr/>
        </p:nvGrpSpPr>
        <p:grpSpPr bwMode="auto">
          <a:xfrm>
            <a:off x="609600" y="2590800"/>
            <a:ext cx="7304088" cy="1600200"/>
            <a:chOff x="384" y="1632"/>
            <a:chExt cx="4601" cy="1008"/>
          </a:xfrm>
        </p:grpSpPr>
        <p:sp>
          <p:nvSpPr>
            <p:cNvPr id="26633" name="Rectangle 7" descr="25%"/>
            <p:cNvSpPr>
              <a:spLocks noChangeArrowheads="1"/>
            </p:cNvSpPr>
            <p:nvPr/>
          </p:nvSpPr>
          <p:spPr bwMode="auto">
            <a:xfrm>
              <a:off x="672" y="1776"/>
              <a:ext cx="432" cy="720"/>
            </a:xfrm>
            <a:prstGeom prst="rect">
              <a:avLst/>
            </a:prstGeom>
            <a:pattFill prst="pct25">
              <a:fgClr>
                <a:srgbClr val="0000FF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pattFill prst="pct20">
                    <a:fgClr>
                      <a:schemeClr val="tx1"/>
                    </a:fgClr>
                    <a:bgClr>
                      <a:srgbClr val="FFFFFF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26634" name="Rectangle 8" descr="25%"/>
            <p:cNvSpPr>
              <a:spLocks noChangeArrowheads="1"/>
            </p:cNvSpPr>
            <p:nvPr/>
          </p:nvSpPr>
          <p:spPr bwMode="auto">
            <a:xfrm>
              <a:off x="1349" y="1776"/>
              <a:ext cx="489" cy="720"/>
            </a:xfrm>
            <a:prstGeom prst="rect">
              <a:avLst/>
            </a:prstGeom>
            <a:pattFill prst="pct25">
              <a:fgClr>
                <a:srgbClr val="FF0000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pattFill prst="pct20">
                    <a:fgClr>
                      <a:schemeClr val="tx1"/>
                    </a:fgClr>
                    <a:bgClr>
                      <a:srgbClr val="FFFFFF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26635" name="Line 9"/>
            <p:cNvSpPr>
              <a:spLocks noChangeShapeType="1"/>
            </p:cNvSpPr>
            <p:nvPr/>
          </p:nvSpPr>
          <p:spPr bwMode="auto">
            <a:xfrm>
              <a:off x="1344" y="1632"/>
              <a:ext cx="501" cy="0"/>
            </a:xfrm>
            <a:prstGeom prst="line">
              <a:avLst/>
            </a:prstGeom>
            <a:noFill/>
            <a:ln w="508000">
              <a:pattFill prst="ltVert">
                <a:fgClr>
                  <a:srgbClr val="FF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36" name="Line 10"/>
            <p:cNvSpPr>
              <a:spLocks noChangeShapeType="1"/>
            </p:cNvSpPr>
            <p:nvPr/>
          </p:nvSpPr>
          <p:spPr bwMode="auto">
            <a:xfrm>
              <a:off x="1344" y="2640"/>
              <a:ext cx="501" cy="0"/>
            </a:xfrm>
            <a:prstGeom prst="line">
              <a:avLst/>
            </a:prstGeom>
            <a:noFill/>
            <a:ln w="508000">
              <a:pattFill prst="ltVert">
                <a:fgClr>
                  <a:srgbClr val="FF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37" name="Text Box 11"/>
            <p:cNvSpPr txBox="1">
              <a:spLocks noChangeArrowheads="1"/>
            </p:cNvSpPr>
            <p:nvPr/>
          </p:nvSpPr>
          <p:spPr bwMode="auto">
            <a:xfrm>
              <a:off x="384" y="2208"/>
              <a:ext cx="46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b="1">
                  <a:solidFill>
                    <a:srgbClr val="990000"/>
                  </a:solidFill>
                  <a:latin typeface="Courier New" pitchFamily="49" charset="0"/>
                </a:rPr>
                <a:t> ABEERN-ALED-LAGERDFWGALSTOUTWRARWATERA</a:t>
              </a:r>
              <a:endParaRPr lang="en-US" altLang="en-US" b="1">
                <a:solidFill>
                  <a:srgbClr val="990000"/>
                </a:solidFill>
                <a:latin typeface="Courier New" pitchFamily="49" charset="0"/>
              </a:endParaRPr>
            </a:p>
          </p:txBody>
        </p:sp>
        <p:sp>
          <p:nvSpPr>
            <p:cNvPr id="26638" name="Line 12"/>
            <p:cNvSpPr>
              <a:spLocks noChangeShapeType="1"/>
            </p:cNvSpPr>
            <p:nvPr/>
          </p:nvSpPr>
          <p:spPr bwMode="auto">
            <a:xfrm>
              <a:off x="672" y="2640"/>
              <a:ext cx="432" cy="0"/>
            </a:xfrm>
            <a:prstGeom prst="line">
              <a:avLst/>
            </a:prstGeom>
            <a:noFill/>
            <a:ln w="508000">
              <a:pattFill prst="ltVert">
                <a:fgClr>
                  <a:srgbClr val="0000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39" name="Line 13"/>
            <p:cNvSpPr>
              <a:spLocks noChangeShapeType="1"/>
            </p:cNvSpPr>
            <p:nvPr/>
          </p:nvSpPr>
          <p:spPr bwMode="auto">
            <a:xfrm>
              <a:off x="672" y="1632"/>
              <a:ext cx="432" cy="0"/>
            </a:xfrm>
            <a:prstGeom prst="line">
              <a:avLst/>
            </a:prstGeom>
            <a:noFill/>
            <a:ln w="508000">
              <a:pattFill prst="ltVert">
                <a:fgClr>
                  <a:srgbClr val="0000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40" name="Text Box 14"/>
            <p:cNvSpPr txBox="1">
              <a:spLocks noChangeArrowheads="1"/>
            </p:cNvSpPr>
            <p:nvPr/>
          </p:nvSpPr>
          <p:spPr bwMode="auto">
            <a:xfrm>
              <a:off x="384" y="1824"/>
              <a:ext cx="40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b="1">
                  <a:solidFill>
                    <a:srgbClr val="990000"/>
                  </a:solidFill>
                  <a:latin typeface="Courier New" pitchFamily="49" charset="0"/>
                </a:rPr>
                <a:t>ACBEERGYALEDILAGERAFGSTOUTFAWATERM</a:t>
              </a:r>
              <a:endParaRPr lang="en-US" altLang="en-US" b="1">
                <a:solidFill>
                  <a:srgbClr val="990000"/>
                </a:solidFill>
                <a:latin typeface="Courier New" pitchFamily="49" charset="0"/>
              </a:endParaRPr>
            </a:p>
          </p:txBody>
        </p:sp>
      </p:grpSp>
      <p:sp>
        <p:nvSpPr>
          <p:cNvPr id="24591" name="Line 15"/>
          <p:cNvSpPr>
            <a:spLocks noChangeShapeType="1"/>
          </p:cNvSpPr>
          <p:nvPr/>
        </p:nvSpPr>
        <p:spPr bwMode="auto">
          <a:xfrm>
            <a:off x="3124200" y="4191000"/>
            <a:ext cx="914400" cy="0"/>
          </a:xfrm>
          <a:prstGeom prst="line">
            <a:avLst/>
          </a:prstGeom>
          <a:noFill/>
          <a:ln w="508000">
            <a:pattFill prst="ltVert">
              <a:fgClr>
                <a:srgbClr val="008000"/>
              </a:fgClr>
              <a:bgClr>
                <a:srgbClr val="FFFFFF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4592" name="Line 16"/>
          <p:cNvSpPr>
            <a:spLocks noChangeShapeType="1"/>
          </p:cNvSpPr>
          <p:nvPr/>
        </p:nvSpPr>
        <p:spPr bwMode="auto">
          <a:xfrm>
            <a:off x="3124200" y="2590800"/>
            <a:ext cx="914400" cy="0"/>
          </a:xfrm>
          <a:prstGeom prst="line">
            <a:avLst/>
          </a:prstGeom>
          <a:noFill/>
          <a:ln w="508000">
            <a:pattFill prst="ltVert">
              <a:fgClr>
                <a:srgbClr val="008000"/>
              </a:fgClr>
              <a:bgClr>
                <a:srgbClr val="FFFFFF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animBg="1"/>
      <p:bldP spid="24591" grpId="0" animBg="1"/>
      <p:bldP spid="2459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AutoShape 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381000" cy="381000"/>
          </a:xfrm>
          <a:prstGeom prst="actionButtonBackPrevious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27651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381000" y="0"/>
            <a:ext cx="381000" cy="384175"/>
          </a:xfrm>
          <a:prstGeom prst="actionButtonForwardNext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638300" y="304800"/>
            <a:ext cx="5295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b="1" u="sng">
                <a:solidFill>
                  <a:srgbClr val="990000"/>
                </a:solidFill>
                <a:latin typeface="Courier New" pitchFamily="49" charset="0"/>
              </a:rPr>
              <a:t>Insertions/Deletions =&gt; GAPS</a:t>
            </a:r>
            <a:endParaRPr lang="en-US" altLang="en-US" b="1" u="sng">
              <a:solidFill>
                <a:srgbClr val="990000"/>
              </a:solidFill>
              <a:latin typeface="Courier New" pitchFamily="49" charset="0"/>
            </a:endParaRPr>
          </a:p>
        </p:txBody>
      </p:sp>
      <p:grpSp>
        <p:nvGrpSpPr>
          <p:cNvPr id="27653" name="Group 5"/>
          <p:cNvGrpSpPr>
            <a:grpSpLocks/>
          </p:cNvGrpSpPr>
          <p:nvPr/>
        </p:nvGrpSpPr>
        <p:grpSpPr bwMode="auto">
          <a:xfrm>
            <a:off x="609600" y="2590800"/>
            <a:ext cx="7304088" cy="1600200"/>
            <a:chOff x="384" y="1632"/>
            <a:chExt cx="4601" cy="1008"/>
          </a:xfrm>
        </p:grpSpPr>
        <p:grpSp>
          <p:nvGrpSpPr>
            <p:cNvPr id="27654" name="Group 6"/>
            <p:cNvGrpSpPr>
              <a:grpSpLocks/>
            </p:cNvGrpSpPr>
            <p:nvPr/>
          </p:nvGrpSpPr>
          <p:grpSpPr bwMode="auto">
            <a:xfrm>
              <a:off x="672" y="1776"/>
              <a:ext cx="1166" cy="720"/>
              <a:chOff x="672" y="1776"/>
              <a:chExt cx="1166" cy="720"/>
            </a:xfrm>
          </p:grpSpPr>
          <p:sp>
            <p:nvSpPr>
              <p:cNvPr id="27664" name="Rectangle 7" descr="25%"/>
              <p:cNvSpPr>
                <a:spLocks noChangeArrowheads="1"/>
              </p:cNvSpPr>
              <p:nvPr/>
            </p:nvSpPr>
            <p:spPr bwMode="auto">
              <a:xfrm>
                <a:off x="672" y="1776"/>
                <a:ext cx="432" cy="720"/>
              </a:xfrm>
              <a:prstGeom prst="rect">
                <a:avLst/>
              </a:prstGeom>
              <a:pattFill prst="pct25">
                <a:fgClr>
                  <a:srgbClr val="0000FF"/>
                </a:fgClr>
                <a:bgClr>
                  <a:srgbClr val="FFFFFF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pattFill prst="pct20">
                      <a:fgClr>
                        <a:schemeClr val="tx1"/>
                      </a:fgClr>
                      <a:bgClr>
                        <a:srgbClr val="FFFFFF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7665" name="Rectangle 8" descr="25%"/>
              <p:cNvSpPr>
                <a:spLocks noChangeArrowheads="1"/>
              </p:cNvSpPr>
              <p:nvPr/>
            </p:nvSpPr>
            <p:spPr bwMode="auto">
              <a:xfrm>
                <a:off x="1349" y="1776"/>
                <a:ext cx="489" cy="720"/>
              </a:xfrm>
              <a:prstGeom prst="rect">
                <a:avLst/>
              </a:prstGeom>
              <a:pattFill prst="pct25">
                <a:fgClr>
                  <a:srgbClr val="FF0000"/>
                </a:fgClr>
                <a:bgClr>
                  <a:srgbClr val="FFFFFF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pattFill prst="pct20">
                      <a:fgClr>
                        <a:schemeClr val="tx1"/>
                      </a:fgClr>
                      <a:bgClr>
                        <a:srgbClr val="FFFFFF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27655" name="Rectangle 9" descr="25%"/>
            <p:cNvSpPr>
              <a:spLocks noChangeArrowheads="1"/>
            </p:cNvSpPr>
            <p:nvPr/>
          </p:nvSpPr>
          <p:spPr bwMode="auto">
            <a:xfrm>
              <a:off x="1968" y="1776"/>
              <a:ext cx="576" cy="720"/>
            </a:xfrm>
            <a:prstGeom prst="rect">
              <a:avLst/>
            </a:prstGeom>
            <a:pattFill prst="pct25">
              <a:fgClr>
                <a:srgbClr val="008000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pattFill prst="pct20">
                    <a:fgClr>
                      <a:schemeClr val="tx1"/>
                    </a:fgClr>
                    <a:bgClr>
                      <a:srgbClr val="FFFFFF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27656" name="Line 10"/>
            <p:cNvSpPr>
              <a:spLocks noChangeShapeType="1"/>
            </p:cNvSpPr>
            <p:nvPr/>
          </p:nvSpPr>
          <p:spPr bwMode="auto">
            <a:xfrm>
              <a:off x="1344" y="1632"/>
              <a:ext cx="501" cy="0"/>
            </a:xfrm>
            <a:prstGeom prst="line">
              <a:avLst/>
            </a:prstGeom>
            <a:noFill/>
            <a:ln w="508000">
              <a:pattFill prst="ltVert">
                <a:fgClr>
                  <a:srgbClr val="FF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57" name="Line 11"/>
            <p:cNvSpPr>
              <a:spLocks noChangeShapeType="1"/>
            </p:cNvSpPr>
            <p:nvPr/>
          </p:nvSpPr>
          <p:spPr bwMode="auto">
            <a:xfrm>
              <a:off x="1344" y="2640"/>
              <a:ext cx="501" cy="0"/>
            </a:xfrm>
            <a:prstGeom prst="line">
              <a:avLst/>
            </a:prstGeom>
            <a:noFill/>
            <a:ln w="508000">
              <a:pattFill prst="ltVert">
                <a:fgClr>
                  <a:srgbClr val="FF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58" name="Text Box 12"/>
            <p:cNvSpPr txBox="1">
              <a:spLocks noChangeArrowheads="1"/>
            </p:cNvSpPr>
            <p:nvPr/>
          </p:nvSpPr>
          <p:spPr bwMode="auto">
            <a:xfrm>
              <a:off x="384" y="2208"/>
              <a:ext cx="46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b="1">
                  <a:solidFill>
                    <a:srgbClr val="990000"/>
                  </a:solidFill>
                  <a:latin typeface="Courier New" pitchFamily="49" charset="0"/>
                </a:rPr>
                <a:t> ABEERN-ALED-LAGERDFWGALSTOUTWRARWATERA</a:t>
              </a:r>
              <a:endParaRPr lang="en-US" altLang="en-US" b="1">
                <a:solidFill>
                  <a:srgbClr val="990000"/>
                </a:solidFill>
                <a:latin typeface="Courier New" pitchFamily="49" charset="0"/>
              </a:endParaRPr>
            </a:p>
          </p:txBody>
        </p:sp>
        <p:sp>
          <p:nvSpPr>
            <p:cNvPr id="27659" name="Line 13"/>
            <p:cNvSpPr>
              <a:spLocks noChangeShapeType="1"/>
            </p:cNvSpPr>
            <p:nvPr/>
          </p:nvSpPr>
          <p:spPr bwMode="auto">
            <a:xfrm>
              <a:off x="672" y="2640"/>
              <a:ext cx="432" cy="0"/>
            </a:xfrm>
            <a:prstGeom prst="line">
              <a:avLst/>
            </a:prstGeom>
            <a:noFill/>
            <a:ln w="508000">
              <a:pattFill prst="ltVert">
                <a:fgClr>
                  <a:srgbClr val="0000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60" name="Line 14"/>
            <p:cNvSpPr>
              <a:spLocks noChangeShapeType="1"/>
            </p:cNvSpPr>
            <p:nvPr/>
          </p:nvSpPr>
          <p:spPr bwMode="auto">
            <a:xfrm>
              <a:off x="672" y="1632"/>
              <a:ext cx="432" cy="0"/>
            </a:xfrm>
            <a:prstGeom prst="line">
              <a:avLst/>
            </a:prstGeom>
            <a:noFill/>
            <a:ln w="508000">
              <a:pattFill prst="ltVert">
                <a:fgClr>
                  <a:srgbClr val="0000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61" name="Text Box 15"/>
            <p:cNvSpPr txBox="1">
              <a:spLocks noChangeArrowheads="1"/>
            </p:cNvSpPr>
            <p:nvPr/>
          </p:nvSpPr>
          <p:spPr bwMode="auto">
            <a:xfrm>
              <a:off x="384" y="1824"/>
              <a:ext cx="41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b="1">
                  <a:solidFill>
                    <a:srgbClr val="990000"/>
                  </a:solidFill>
                  <a:latin typeface="Courier New" pitchFamily="49" charset="0"/>
                </a:rPr>
                <a:t>ACBEERGYALEDILAGERAFG-STOUTFAWATERM</a:t>
              </a:r>
              <a:endParaRPr lang="en-US" altLang="en-US" b="1">
                <a:solidFill>
                  <a:srgbClr val="990000"/>
                </a:solidFill>
                <a:latin typeface="Courier New" pitchFamily="49" charset="0"/>
              </a:endParaRPr>
            </a:p>
          </p:txBody>
        </p:sp>
        <p:sp>
          <p:nvSpPr>
            <p:cNvPr id="27662" name="Line 16"/>
            <p:cNvSpPr>
              <a:spLocks noChangeShapeType="1"/>
            </p:cNvSpPr>
            <p:nvPr/>
          </p:nvSpPr>
          <p:spPr bwMode="auto">
            <a:xfrm>
              <a:off x="1968" y="2640"/>
              <a:ext cx="576" cy="0"/>
            </a:xfrm>
            <a:prstGeom prst="line">
              <a:avLst/>
            </a:prstGeom>
            <a:noFill/>
            <a:ln w="508000">
              <a:pattFill prst="ltVert">
                <a:fgClr>
                  <a:srgbClr val="008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63" name="Line 17"/>
            <p:cNvSpPr>
              <a:spLocks noChangeShapeType="1"/>
            </p:cNvSpPr>
            <p:nvPr/>
          </p:nvSpPr>
          <p:spPr bwMode="auto">
            <a:xfrm>
              <a:off x="1968" y="1632"/>
              <a:ext cx="576" cy="0"/>
            </a:xfrm>
            <a:prstGeom prst="line">
              <a:avLst/>
            </a:prstGeom>
            <a:noFill/>
            <a:ln w="508000">
              <a:pattFill prst="ltVert">
                <a:fgClr>
                  <a:srgbClr val="008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381000" cy="381000"/>
          </a:xfrm>
          <a:prstGeom prst="actionButtonBackPrevious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28675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381000" y="0"/>
            <a:ext cx="381000" cy="384175"/>
          </a:xfrm>
          <a:prstGeom prst="actionButtonForwardNext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638300" y="304800"/>
            <a:ext cx="5295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b="1" u="sng">
                <a:solidFill>
                  <a:srgbClr val="990000"/>
                </a:solidFill>
                <a:latin typeface="Courier New" pitchFamily="49" charset="0"/>
              </a:rPr>
              <a:t>Insertions/Deletions =&gt; GAPS</a:t>
            </a:r>
            <a:endParaRPr lang="en-US" altLang="en-US" b="1" u="sng">
              <a:solidFill>
                <a:srgbClr val="990000"/>
              </a:solidFill>
              <a:latin typeface="Courier New" pitchFamily="49" charset="0"/>
            </a:endParaRPr>
          </a:p>
        </p:txBody>
      </p:sp>
      <p:grpSp>
        <p:nvGrpSpPr>
          <p:cNvPr id="28677" name="Group 5"/>
          <p:cNvGrpSpPr>
            <a:grpSpLocks/>
          </p:cNvGrpSpPr>
          <p:nvPr/>
        </p:nvGrpSpPr>
        <p:grpSpPr bwMode="auto">
          <a:xfrm>
            <a:off x="609600" y="2590800"/>
            <a:ext cx="7304088" cy="1600200"/>
            <a:chOff x="384" y="1632"/>
            <a:chExt cx="4601" cy="1008"/>
          </a:xfrm>
        </p:grpSpPr>
        <p:grpSp>
          <p:nvGrpSpPr>
            <p:cNvPr id="28678" name="Group 6"/>
            <p:cNvGrpSpPr>
              <a:grpSpLocks/>
            </p:cNvGrpSpPr>
            <p:nvPr/>
          </p:nvGrpSpPr>
          <p:grpSpPr bwMode="auto">
            <a:xfrm>
              <a:off x="672" y="1776"/>
              <a:ext cx="1166" cy="720"/>
              <a:chOff x="672" y="1776"/>
              <a:chExt cx="1166" cy="720"/>
            </a:xfrm>
          </p:grpSpPr>
          <p:sp>
            <p:nvSpPr>
              <p:cNvPr id="28688" name="Rectangle 7" descr="25%"/>
              <p:cNvSpPr>
                <a:spLocks noChangeArrowheads="1"/>
              </p:cNvSpPr>
              <p:nvPr/>
            </p:nvSpPr>
            <p:spPr bwMode="auto">
              <a:xfrm>
                <a:off x="672" y="1776"/>
                <a:ext cx="432" cy="720"/>
              </a:xfrm>
              <a:prstGeom prst="rect">
                <a:avLst/>
              </a:prstGeom>
              <a:pattFill prst="pct25">
                <a:fgClr>
                  <a:srgbClr val="0000FF"/>
                </a:fgClr>
                <a:bgClr>
                  <a:srgbClr val="FFFFFF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pattFill prst="pct20">
                      <a:fgClr>
                        <a:schemeClr val="tx1"/>
                      </a:fgClr>
                      <a:bgClr>
                        <a:srgbClr val="FFFFFF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8689" name="Rectangle 8" descr="25%"/>
              <p:cNvSpPr>
                <a:spLocks noChangeArrowheads="1"/>
              </p:cNvSpPr>
              <p:nvPr/>
            </p:nvSpPr>
            <p:spPr bwMode="auto">
              <a:xfrm>
                <a:off x="1349" y="1776"/>
                <a:ext cx="489" cy="720"/>
              </a:xfrm>
              <a:prstGeom prst="rect">
                <a:avLst/>
              </a:prstGeom>
              <a:pattFill prst="pct25">
                <a:fgClr>
                  <a:srgbClr val="FF0000"/>
                </a:fgClr>
                <a:bgClr>
                  <a:srgbClr val="FFFFFF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pattFill prst="pct20">
                      <a:fgClr>
                        <a:schemeClr val="tx1"/>
                      </a:fgClr>
                      <a:bgClr>
                        <a:srgbClr val="FFFFFF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28679" name="Rectangle 9" descr="25%"/>
            <p:cNvSpPr>
              <a:spLocks noChangeArrowheads="1"/>
            </p:cNvSpPr>
            <p:nvPr/>
          </p:nvSpPr>
          <p:spPr bwMode="auto">
            <a:xfrm>
              <a:off x="1968" y="1776"/>
              <a:ext cx="576" cy="720"/>
            </a:xfrm>
            <a:prstGeom prst="rect">
              <a:avLst/>
            </a:prstGeom>
            <a:pattFill prst="pct25">
              <a:fgClr>
                <a:srgbClr val="008000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pattFill prst="pct20">
                    <a:fgClr>
                      <a:schemeClr val="tx1"/>
                    </a:fgClr>
                    <a:bgClr>
                      <a:srgbClr val="FFFFFF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28680" name="Line 10"/>
            <p:cNvSpPr>
              <a:spLocks noChangeShapeType="1"/>
            </p:cNvSpPr>
            <p:nvPr/>
          </p:nvSpPr>
          <p:spPr bwMode="auto">
            <a:xfrm>
              <a:off x="1344" y="1632"/>
              <a:ext cx="501" cy="0"/>
            </a:xfrm>
            <a:prstGeom prst="line">
              <a:avLst/>
            </a:prstGeom>
            <a:noFill/>
            <a:ln w="508000">
              <a:pattFill prst="ltVert">
                <a:fgClr>
                  <a:srgbClr val="FF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681" name="Line 11"/>
            <p:cNvSpPr>
              <a:spLocks noChangeShapeType="1"/>
            </p:cNvSpPr>
            <p:nvPr/>
          </p:nvSpPr>
          <p:spPr bwMode="auto">
            <a:xfrm>
              <a:off x="1344" y="2640"/>
              <a:ext cx="501" cy="0"/>
            </a:xfrm>
            <a:prstGeom prst="line">
              <a:avLst/>
            </a:prstGeom>
            <a:noFill/>
            <a:ln w="508000">
              <a:pattFill prst="ltVert">
                <a:fgClr>
                  <a:srgbClr val="FF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682" name="Text Box 12"/>
            <p:cNvSpPr txBox="1">
              <a:spLocks noChangeArrowheads="1"/>
            </p:cNvSpPr>
            <p:nvPr/>
          </p:nvSpPr>
          <p:spPr bwMode="auto">
            <a:xfrm>
              <a:off x="384" y="2208"/>
              <a:ext cx="46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b="1">
                  <a:solidFill>
                    <a:srgbClr val="990000"/>
                  </a:solidFill>
                  <a:latin typeface="Courier New" pitchFamily="49" charset="0"/>
                </a:rPr>
                <a:t> ABEERN-ALED-LAGERDFWGALSTOUTWRARWATERA</a:t>
              </a:r>
              <a:endParaRPr lang="en-US" altLang="en-US" b="1">
                <a:solidFill>
                  <a:srgbClr val="990000"/>
                </a:solidFill>
                <a:latin typeface="Courier New" pitchFamily="49" charset="0"/>
              </a:endParaRPr>
            </a:p>
          </p:txBody>
        </p:sp>
        <p:sp>
          <p:nvSpPr>
            <p:cNvPr id="28683" name="Line 13"/>
            <p:cNvSpPr>
              <a:spLocks noChangeShapeType="1"/>
            </p:cNvSpPr>
            <p:nvPr/>
          </p:nvSpPr>
          <p:spPr bwMode="auto">
            <a:xfrm>
              <a:off x="672" y="2640"/>
              <a:ext cx="432" cy="0"/>
            </a:xfrm>
            <a:prstGeom prst="line">
              <a:avLst/>
            </a:prstGeom>
            <a:noFill/>
            <a:ln w="508000">
              <a:pattFill prst="ltVert">
                <a:fgClr>
                  <a:srgbClr val="0000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684" name="Line 14"/>
            <p:cNvSpPr>
              <a:spLocks noChangeShapeType="1"/>
            </p:cNvSpPr>
            <p:nvPr/>
          </p:nvSpPr>
          <p:spPr bwMode="auto">
            <a:xfrm>
              <a:off x="672" y="1632"/>
              <a:ext cx="432" cy="0"/>
            </a:xfrm>
            <a:prstGeom prst="line">
              <a:avLst/>
            </a:prstGeom>
            <a:noFill/>
            <a:ln w="508000">
              <a:pattFill prst="ltVert">
                <a:fgClr>
                  <a:srgbClr val="0000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685" name="Text Box 15"/>
            <p:cNvSpPr txBox="1">
              <a:spLocks noChangeArrowheads="1"/>
            </p:cNvSpPr>
            <p:nvPr/>
          </p:nvSpPr>
          <p:spPr bwMode="auto">
            <a:xfrm>
              <a:off x="384" y="1824"/>
              <a:ext cx="4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b="1">
                  <a:solidFill>
                    <a:srgbClr val="990000"/>
                  </a:solidFill>
                  <a:latin typeface="Courier New" pitchFamily="49" charset="0"/>
                </a:rPr>
                <a:t>ACBEERGYALEDILAGERAFG--STOUTFAWATERM</a:t>
              </a:r>
              <a:endParaRPr lang="en-US" altLang="en-US" b="1">
                <a:solidFill>
                  <a:srgbClr val="990000"/>
                </a:solidFill>
                <a:latin typeface="Courier New" pitchFamily="49" charset="0"/>
              </a:endParaRPr>
            </a:p>
          </p:txBody>
        </p:sp>
        <p:sp>
          <p:nvSpPr>
            <p:cNvPr id="28686" name="Line 16"/>
            <p:cNvSpPr>
              <a:spLocks noChangeShapeType="1"/>
            </p:cNvSpPr>
            <p:nvPr/>
          </p:nvSpPr>
          <p:spPr bwMode="auto">
            <a:xfrm>
              <a:off x="1968" y="2640"/>
              <a:ext cx="576" cy="0"/>
            </a:xfrm>
            <a:prstGeom prst="line">
              <a:avLst/>
            </a:prstGeom>
            <a:noFill/>
            <a:ln w="508000">
              <a:pattFill prst="ltVert">
                <a:fgClr>
                  <a:srgbClr val="008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687" name="Line 17"/>
            <p:cNvSpPr>
              <a:spLocks noChangeShapeType="1"/>
            </p:cNvSpPr>
            <p:nvPr/>
          </p:nvSpPr>
          <p:spPr bwMode="auto">
            <a:xfrm>
              <a:off x="1968" y="1632"/>
              <a:ext cx="576" cy="0"/>
            </a:xfrm>
            <a:prstGeom prst="line">
              <a:avLst/>
            </a:prstGeom>
            <a:noFill/>
            <a:ln w="508000">
              <a:pattFill prst="ltVert">
                <a:fgClr>
                  <a:srgbClr val="008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 descr="30%"/>
          <p:cNvSpPr>
            <a:spLocks noChangeArrowheads="1"/>
          </p:cNvSpPr>
          <p:nvPr/>
        </p:nvSpPr>
        <p:spPr bwMode="auto">
          <a:xfrm>
            <a:off x="5105400" y="2819400"/>
            <a:ext cx="914400" cy="1143000"/>
          </a:xfrm>
          <a:prstGeom prst="rect">
            <a:avLst/>
          </a:prstGeom>
          <a:pattFill prst="pct30">
            <a:fgClr>
              <a:srgbClr val="FF9900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27651" name="Line 3"/>
          <p:cNvSpPr>
            <a:spLocks noChangeShapeType="1"/>
          </p:cNvSpPr>
          <p:nvPr/>
        </p:nvSpPr>
        <p:spPr bwMode="auto">
          <a:xfrm>
            <a:off x="5105400" y="4191000"/>
            <a:ext cx="914400" cy="0"/>
          </a:xfrm>
          <a:prstGeom prst="line">
            <a:avLst/>
          </a:prstGeom>
          <a:noFill/>
          <a:ln w="508000">
            <a:pattFill prst="dkVert">
              <a:fgClr>
                <a:srgbClr val="FF9900"/>
              </a:fgClr>
              <a:bgClr>
                <a:srgbClr val="FFFFFF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>
            <a:off x="5105400" y="2590800"/>
            <a:ext cx="914400" cy="0"/>
          </a:xfrm>
          <a:prstGeom prst="line">
            <a:avLst/>
          </a:prstGeom>
          <a:noFill/>
          <a:ln w="508000">
            <a:pattFill prst="dkVert">
              <a:fgClr>
                <a:srgbClr val="FF9900"/>
              </a:fgClr>
              <a:bgClr>
                <a:srgbClr val="FFFFFF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9701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381000" cy="381000"/>
          </a:xfrm>
          <a:prstGeom prst="actionButtonBackPrevious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29702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381000" y="0"/>
            <a:ext cx="381000" cy="384175"/>
          </a:xfrm>
          <a:prstGeom prst="actionButtonForwardNext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1638300" y="304800"/>
            <a:ext cx="5295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b="1" u="sng">
                <a:solidFill>
                  <a:srgbClr val="990000"/>
                </a:solidFill>
                <a:latin typeface="Courier New" pitchFamily="49" charset="0"/>
              </a:rPr>
              <a:t>Insertions/Deletions =&gt; GAPS</a:t>
            </a:r>
            <a:endParaRPr lang="en-US" altLang="en-US" b="1" u="sng">
              <a:solidFill>
                <a:srgbClr val="990000"/>
              </a:solidFill>
              <a:latin typeface="Courier New" pitchFamily="49" charset="0"/>
            </a:endParaRPr>
          </a:p>
        </p:txBody>
      </p:sp>
      <p:grpSp>
        <p:nvGrpSpPr>
          <p:cNvPr id="29704" name="Group 8"/>
          <p:cNvGrpSpPr>
            <a:grpSpLocks/>
          </p:cNvGrpSpPr>
          <p:nvPr/>
        </p:nvGrpSpPr>
        <p:grpSpPr bwMode="auto">
          <a:xfrm>
            <a:off x="609600" y="2590800"/>
            <a:ext cx="7304088" cy="1600200"/>
            <a:chOff x="384" y="1632"/>
            <a:chExt cx="4601" cy="1008"/>
          </a:xfrm>
        </p:grpSpPr>
        <p:grpSp>
          <p:nvGrpSpPr>
            <p:cNvPr id="29705" name="Group 9"/>
            <p:cNvGrpSpPr>
              <a:grpSpLocks/>
            </p:cNvGrpSpPr>
            <p:nvPr/>
          </p:nvGrpSpPr>
          <p:grpSpPr bwMode="auto">
            <a:xfrm>
              <a:off x="672" y="1776"/>
              <a:ext cx="1166" cy="720"/>
              <a:chOff x="672" y="1776"/>
              <a:chExt cx="1166" cy="720"/>
            </a:xfrm>
          </p:grpSpPr>
          <p:sp>
            <p:nvSpPr>
              <p:cNvPr id="29715" name="Rectangle 10" descr="25%"/>
              <p:cNvSpPr>
                <a:spLocks noChangeArrowheads="1"/>
              </p:cNvSpPr>
              <p:nvPr/>
            </p:nvSpPr>
            <p:spPr bwMode="auto">
              <a:xfrm>
                <a:off x="672" y="1776"/>
                <a:ext cx="432" cy="720"/>
              </a:xfrm>
              <a:prstGeom prst="rect">
                <a:avLst/>
              </a:prstGeom>
              <a:pattFill prst="pct25">
                <a:fgClr>
                  <a:srgbClr val="0000FF"/>
                </a:fgClr>
                <a:bgClr>
                  <a:srgbClr val="FFFFFF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pattFill prst="pct20">
                      <a:fgClr>
                        <a:schemeClr val="tx1"/>
                      </a:fgClr>
                      <a:bgClr>
                        <a:srgbClr val="FFFFFF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9716" name="Rectangle 11" descr="25%"/>
              <p:cNvSpPr>
                <a:spLocks noChangeArrowheads="1"/>
              </p:cNvSpPr>
              <p:nvPr/>
            </p:nvSpPr>
            <p:spPr bwMode="auto">
              <a:xfrm>
                <a:off x="1349" y="1776"/>
                <a:ext cx="489" cy="720"/>
              </a:xfrm>
              <a:prstGeom prst="rect">
                <a:avLst/>
              </a:prstGeom>
              <a:pattFill prst="pct25">
                <a:fgClr>
                  <a:srgbClr val="FF0000"/>
                </a:fgClr>
                <a:bgClr>
                  <a:srgbClr val="FFFFFF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pattFill prst="pct20">
                      <a:fgClr>
                        <a:schemeClr val="tx1"/>
                      </a:fgClr>
                      <a:bgClr>
                        <a:srgbClr val="FFFFFF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29706" name="Rectangle 12" descr="25%"/>
            <p:cNvSpPr>
              <a:spLocks noChangeArrowheads="1"/>
            </p:cNvSpPr>
            <p:nvPr/>
          </p:nvSpPr>
          <p:spPr bwMode="auto">
            <a:xfrm>
              <a:off x="1968" y="1776"/>
              <a:ext cx="576" cy="720"/>
            </a:xfrm>
            <a:prstGeom prst="rect">
              <a:avLst/>
            </a:prstGeom>
            <a:pattFill prst="pct25">
              <a:fgClr>
                <a:srgbClr val="008000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pattFill prst="pct20">
                    <a:fgClr>
                      <a:schemeClr val="tx1"/>
                    </a:fgClr>
                    <a:bgClr>
                      <a:srgbClr val="FFFFFF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29707" name="Line 13"/>
            <p:cNvSpPr>
              <a:spLocks noChangeShapeType="1"/>
            </p:cNvSpPr>
            <p:nvPr/>
          </p:nvSpPr>
          <p:spPr bwMode="auto">
            <a:xfrm>
              <a:off x="1344" y="1632"/>
              <a:ext cx="501" cy="0"/>
            </a:xfrm>
            <a:prstGeom prst="line">
              <a:avLst/>
            </a:prstGeom>
            <a:noFill/>
            <a:ln w="508000">
              <a:pattFill prst="ltVert">
                <a:fgClr>
                  <a:srgbClr val="FF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9708" name="Line 14"/>
            <p:cNvSpPr>
              <a:spLocks noChangeShapeType="1"/>
            </p:cNvSpPr>
            <p:nvPr/>
          </p:nvSpPr>
          <p:spPr bwMode="auto">
            <a:xfrm>
              <a:off x="1344" y="2640"/>
              <a:ext cx="501" cy="0"/>
            </a:xfrm>
            <a:prstGeom prst="line">
              <a:avLst/>
            </a:prstGeom>
            <a:noFill/>
            <a:ln w="508000">
              <a:pattFill prst="ltVert">
                <a:fgClr>
                  <a:srgbClr val="FF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9709" name="Text Box 15"/>
            <p:cNvSpPr txBox="1">
              <a:spLocks noChangeArrowheads="1"/>
            </p:cNvSpPr>
            <p:nvPr/>
          </p:nvSpPr>
          <p:spPr bwMode="auto">
            <a:xfrm>
              <a:off x="384" y="2208"/>
              <a:ext cx="46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b="1">
                  <a:solidFill>
                    <a:srgbClr val="990000"/>
                  </a:solidFill>
                  <a:latin typeface="Courier New" pitchFamily="49" charset="0"/>
                </a:rPr>
                <a:t> ABEERN-ALED-LAGERDFWGALSTOUTWRARWATERA</a:t>
              </a:r>
              <a:endParaRPr lang="en-US" altLang="en-US" b="1">
                <a:solidFill>
                  <a:srgbClr val="990000"/>
                </a:solidFill>
                <a:latin typeface="Courier New" pitchFamily="49" charset="0"/>
              </a:endParaRPr>
            </a:p>
          </p:txBody>
        </p:sp>
        <p:sp>
          <p:nvSpPr>
            <p:cNvPr id="29710" name="Line 16"/>
            <p:cNvSpPr>
              <a:spLocks noChangeShapeType="1"/>
            </p:cNvSpPr>
            <p:nvPr/>
          </p:nvSpPr>
          <p:spPr bwMode="auto">
            <a:xfrm>
              <a:off x="672" y="2640"/>
              <a:ext cx="432" cy="0"/>
            </a:xfrm>
            <a:prstGeom prst="line">
              <a:avLst/>
            </a:prstGeom>
            <a:noFill/>
            <a:ln w="508000">
              <a:pattFill prst="ltVert">
                <a:fgClr>
                  <a:srgbClr val="0000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9711" name="Line 17"/>
            <p:cNvSpPr>
              <a:spLocks noChangeShapeType="1"/>
            </p:cNvSpPr>
            <p:nvPr/>
          </p:nvSpPr>
          <p:spPr bwMode="auto">
            <a:xfrm>
              <a:off x="672" y="1632"/>
              <a:ext cx="432" cy="0"/>
            </a:xfrm>
            <a:prstGeom prst="line">
              <a:avLst/>
            </a:prstGeom>
            <a:noFill/>
            <a:ln w="508000">
              <a:pattFill prst="ltVert">
                <a:fgClr>
                  <a:srgbClr val="0000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9712" name="Text Box 18"/>
            <p:cNvSpPr txBox="1">
              <a:spLocks noChangeArrowheads="1"/>
            </p:cNvSpPr>
            <p:nvPr/>
          </p:nvSpPr>
          <p:spPr bwMode="auto">
            <a:xfrm>
              <a:off x="384" y="1824"/>
              <a:ext cx="437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b="1">
                  <a:solidFill>
                    <a:srgbClr val="990000"/>
                  </a:solidFill>
                  <a:latin typeface="Courier New" pitchFamily="49" charset="0"/>
                </a:rPr>
                <a:t>ACBEERGYALEDILAGERAFG---STOUTFAWATERM</a:t>
              </a:r>
              <a:endParaRPr lang="en-US" altLang="en-US" b="1">
                <a:solidFill>
                  <a:srgbClr val="990000"/>
                </a:solidFill>
                <a:latin typeface="Courier New" pitchFamily="49" charset="0"/>
              </a:endParaRPr>
            </a:p>
          </p:txBody>
        </p:sp>
        <p:sp>
          <p:nvSpPr>
            <p:cNvPr id="29713" name="Line 19"/>
            <p:cNvSpPr>
              <a:spLocks noChangeShapeType="1"/>
            </p:cNvSpPr>
            <p:nvPr/>
          </p:nvSpPr>
          <p:spPr bwMode="auto">
            <a:xfrm>
              <a:off x="1968" y="2640"/>
              <a:ext cx="576" cy="0"/>
            </a:xfrm>
            <a:prstGeom prst="line">
              <a:avLst/>
            </a:prstGeom>
            <a:noFill/>
            <a:ln w="508000">
              <a:pattFill prst="ltVert">
                <a:fgClr>
                  <a:srgbClr val="008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9714" name="Line 20"/>
            <p:cNvSpPr>
              <a:spLocks noChangeShapeType="1"/>
            </p:cNvSpPr>
            <p:nvPr/>
          </p:nvSpPr>
          <p:spPr bwMode="auto">
            <a:xfrm>
              <a:off x="1968" y="1632"/>
              <a:ext cx="576" cy="0"/>
            </a:xfrm>
            <a:prstGeom prst="line">
              <a:avLst/>
            </a:prstGeom>
            <a:noFill/>
            <a:ln w="508000">
              <a:pattFill prst="ltVert">
                <a:fgClr>
                  <a:srgbClr val="008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nimBg="1"/>
      <p:bldP spid="27651" grpId="0" animBg="1"/>
      <p:bldP spid="2765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381000" cy="381000"/>
          </a:xfrm>
          <a:prstGeom prst="actionButtonBackPrevious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30723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381000" y="0"/>
            <a:ext cx="381000" cy="384175"/>
          </a:xfrm>
          <a:prstGeom prst="actionButtonForwardNext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1638300" y="304800"/>
            <a:ext cx="5295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b="1" u="sng">
                <a:solidFill>
                  <a:srgbClr val="990000"/>
                </a:solidFill>
                <a:latin typeface="Courier New" pitchFamily="49" charset="0"/>
              </a:rPr>
              <a:t>Insertions/Deletions =&gt; GAPS</a:t>
            </a:r>
            <a:endParaRPr lang="en-US" altLang="en-US" b="1" u="sng">
              <a:solidFill>
                <a:srgbClr val="990000"/>
              </a:solidFill>
              <a:latin typeface="Courier New" pitchFamily="49" charset="0"/>
            </a:endParaRPr>
          </a:p>
        </p:txBody>
      </p:sp>
      <p:grpSp>
        <p:nvGrpSpPr>
          <p:cNvPr id="30725" name="Group 5"/>
          <p:cNvGrpSpPr>
            <a:grpSpLocks/>
          </p:cNvGrpSpPr>
          <p:nvPr/>
        </p:nvGrpSpPr>
        <p:grpSpPr bwMode="auto">
          <a:xfrm>
            <a:off x="609600" y="2590800"/>
            <a:ext cx="7304088" cy="1600200"/>
            <a:chOff x="384" y="1632"/>
            <a:chExt cx="4601" cy="1008"/>
          </a:xfrm>
        </p:grpSpPr>
        <p:sp>
          <p:nvSpPr>
            <p:cNvPr id="30726" name="Rectangle 6" descr="30%"/>
            <p:cNvSpPr>
              <a:spLocks noChangeArrowheads="1"/>
            </p:cNvSpPr>
            <p:nvPr/>
          </p:nvSpPr>
          <p:spPr bwMode="auto">
            <a:xfrm>
              <a:off x="3216" y="1776"/>
              <a:ext cx="576" cy="720"/>
            </a:xfrm>
            <a:prstGeom prst="rect">
              <a:avLst/>
            </a:prstGeom>
            <a:pattFill prst="pct30">
              <a:fgClr>
                <a:srgbClr val="FF9900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30727" name="Line 7"/>
            <p:cNvSpPr>
              <a:spLocks noChangeShapeType="1"/>
            </p:cNvSpPr>
            <p:nvPr/>
          </p:nvSpPr>
          <p:spPr bwMode="auto">
            <a:xfrm>
              <a:off x="3216" y="2640"/>
              <a:ext cx="576" cy="0"/>
            </a:xfrm>
            <a:prstGeom prst="line">
              <a:avLst/>
            </a:prstGeom>
            <a:noFill/>
            <a:ln w="508000">
              <a:pattFill prst="dkVert">
                <a:fgClr>
                  <a:srgbClr val="FF99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728" name="Line 8"/>
            <p:cNvSpPr>
              <a:spLocks noChangeShapeType="1"/>
            </p:cNvSpPr>
            <p:nvPr/>
          </p:nvSpPr>
          <p:spPr bwMode="auto">
            <a:xfrm>
              <a:off x="3216" y="1632"/>
              <a:ext cx="576" cy="0"/>
            </a:xfrm>
            <a:prstGeom prst="line">
              <a:avLst/>
            </a:prstGeom>
            <a:noFill/>
            <a:ln w="508000">
              <a:pattFill prst="dkVert">
                <a:fgClr>
                  <a:srgbClr val="FF99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729" name="Rectangle 9" descr="25%"/>
            <p:cNvSpPr>
              <a:spLocks noChangeArrowheads="1"/>
            </p:cNvSpPr>
            <p:nvPr/>
          </p:nvSpPr>
          <p:spPr bwMode="auto">
            <a:xfrm>
              <a:off x="672" y="1776"/>
              <a:ext cx="432" cy="720"/>
            </a:xfrm>
            <a:prstGeom prst="rect">
              <a:avLst/>
            </a:prstGeom>
            <a:pattFill prst="pct25">
              <a:fgClr>
                <a:srgbClr val="0000FF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pattFill prst="pct20">
                    <a:fgClr>
                      <a:schemeClr val="tx1"/>
                    </a:fgClr>
                    <a:bgClr>
                      <a:srgbClr val="FFFFFF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30730" name="Rectangle 10" descr="25%"/>
            <p:cNvSpPr>
              <a:spLocks noChangeArrowheads="1"/>
            </p:cNvSpPr>
            <p:nvPr/>
          </p:nvSpPr>
          <p:spPr bwMode="auto">
            <a:xfrm>
              <a:off x="1349" y="1776"/>
              <a:ext cx="489" cy="720"/>
            </a:xfrm>
            <a:prstGeom prst="rect">
              <a:avLst/>
            </a:prstGeom>
            <a:pattFill prst="pct25">
              <a:fgClr>
                <a:srgbClr val="FF0000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pattFill prst="pct20">
                    <a:fgClr>
                      <a:schemeClr val="tx1"/>
                    </a:fgClr>
                    <a:bgClr>
                      <a:srgbClr val="FFFFFF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30731" name="Rectangle 11" descr="25%"/>
            <p:cNvSpPr>
              <a:spLocks noChangeArrowheads="1"/>
            </p:cNvSpPr>
            <p:nvPr/>
          </p:nvSpPr>
          <p:spPr bwMode="auto">
            <a:xfrm>
              <a:off x="1968" y="1776"/>
              <a:ext cx="576" cy="720"/>
            </a:xfrm>
            <a:prstGeom prst="rect">
              <a:avLst/>
            </a:prstGeom>
            <a:pattFill prst="pct25">
              <a:fgClr>
                <a:srgbClr val="008000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pattFill prst="pct20">
                    <a:fgClr>
                      <a:schemeClr val="tx1"/>
                    </a:fgClr>
                    <a:bgClr>
                      <a:srgbClr val="FFFFFF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30732" name="Line 12"/>
            <p:cNvSpPr>
              <a:spLocks noChangeShapeType="1"/>
            </p:cNvSpPr>
            <p:nvPr/>
          </p:nvSpPr>
          <p:spPr bwMode="auto">
            <a:xfrm>
              <a:off x="1344" y="1632"/>
              <a:ext cx="501" cy="0"/>
            </a:xfrm>
            <a:prstGeom prst="line">
              <a:avLst/>
            </a:prstGeom>
            <a:noFill/>
            <a:ln w="508000">
              <a:pattFill prst="ltVert">
                <a:fgClr>
                  <a:srgbClr val="FF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>
              <a:off x="1344" y="2640"/>
              <a:ext cx="501" cy="0"/>
            </a:xfrm>
            <a:prstGeom prst="line">
              <a:avLst/>
            </a:prstGeom>
            <a:noFill/>
            <a:ln w="508000">
              <a:pattFill prst="ltVert">
                <a:fgClr>
                  <a:srgbClr val="FF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734" name="Text Box 14"/>
            <p:cNvSpPr txBox="1">
              <a:spLocks noChangeArrowheads="1"/>
            </p:cNvSpPr>
            <p:nvPr/>
          </p:nvSpPr>
          <p:spPr bwMode="auto">
            <a:xfrm>
              <a:off x="384" y="2208"/>
              <a:ext cx="46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b="1">
                  <a:solidFill>
                    <a:srgbClr val="990000"/>
                  </a:solidFill>
                  <a:latin typeface="Courier New" pitchFamily="49" charset="0"/>
                </a:rPr>
                <a:t> ABEERN-ALED-LAGERDFWGALSTOUTWRARWATERA</a:t>
              </a:r>
              <a:endParaRPr lang="en-US" altLang="en-US" b="1">
                <a:solidFill>
                  <a:srgbClr val="990000"/>
                </a:solidFill>
                <a:latin typeface="Courier New" pitchFamily="49" charset="0"/>
              </a:endParaRPr>
            </a:p>
          </p:txBody>
        </p:sp>
        <p:sp>
          <p:nvSpPr>
            <p:cNvPr id="30735" name="Line 15"/>
            <p:cNvSpPr>
              <a:spLocks noChangeShapeType="1"/>
            </p:cNvSpPr>
            <p:nvPr/>
          </p:nvSpPr>
          <p:spPr bwMode="auto">
            <a:xfrm>
              <a:off x="672" y="2640"/>
              <a:ext cx="432" cy="0"/>
            </a:xfrm>
            <a:prstGeom prst="line">
              <a:avLst/>
            </a:prstGeom>
            <a:noFill/>
            <a:ln w="508000">
              <a:pattFill prst="ltVert">
                <a:fgClr>
                  <a:srgbClr val="0000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736" name="Line 16"/>
            <p:cNvSpPr>
              <a:spLocks noChangeShapeType="1"/>
            </p:cNvSpPr>
            <p:nvPr/>
          </p:nvSpPr>
          <p:spPr bwMode="auto">
            <a:xfrm>
              <a:off x="672" y="1632"/>
              <a:ext cx="432" cy="0"/>
            </a:xfrm>
            <a:prstGeom prst="line">
              <a:avLst/>
            </a:prstGeom>
            <a:noFill/>
            <a:ln w="508000">
              <a:pattFill prst="ltVert">
                <a:fgClr>
                  <a:srgbClr val="0000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737" name="Text Box 17"/>
            <p:cNvSpPr txBox="1">
              <a:spLocks noChangeArrowheads="1"/>
            </p:cNvSpPr>
            <p:nvPr/>
          </p:nvSpPr>
          <p:spPr bwMode="auto">
            <a:xfrm>
              <a:off x="384" y="1824"/>
              <a:ext cx="44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b="1">
                  <a:solidFill>
                    <a:srgbClr val="990000"/>
                  </a:solidFill>
                  <a:latin typeface="Courier New" pitchFamily="49" charset="0"/>
                </a:rPr>
                <a:t>ACBEERGYALEDILAGERAFG---STOUTFA-WATERM</a:t>
              </a:r>
              <a:endParaRPr lang="en-US" altLang="en-US" b="1">
                <a:solidFill>
                  <a:srgbClr val="990000"/>
                </a:solidFill>
                <a:latin typeface="Courier New" pitchFamily="49" charset="0"/>
              </a:endParaRPr>
            </a:p>
          </p:txBody>
        </p:sp>
        <p:sp>
          <p:nvSpPr>
            <p:cNvPr id="30738" name="Line 18"/>
            <p:cNvSpPr>
              <a:spLocks noChangeShapeType="1"/>
            </p:cNvSpPr>
            <p:nvPr/>
          </p:nvSpPr>
          <p:spPr bwMode="auto">
            <a:xfrm>
              <a:off x="1968" y="2640"/>
              <a:ext cx="576" cy="0"/>
            </a:xfrm>
            <a:prstGeom prst="line">
              <a:avLst/>
            </a:prstGeom>
            <a:noFill/>
            <a:ln w="508000">
              <a:pattFill prst="ltVert">
                <a:fgClr>
                  <a:srgbClr val="008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739" name="Line 19"/>
            <p:cNvSpPr>
              <a:spLocks noChangeShapeType="1"/>
            </p:cNvSpPr>
            <p:nvPr/>
          </p:nvSpPr>
          <p:spPr bwMode="auto">
            <a:xfrm>
              <a:off x="1968" y="1632"/>
              <a:ext cx="576" cy="0"/>
            </a:xfrm>
            <a:prstGeom prst="line">
              <a:avLst/>
            </a:prstGeom>
            <a:noFill/>
            <a:ln w="508000">
              <a:pattFill prst="ltVert">
                <a:fgClr>
                  <a:srgbClr val="008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 descr="20%"/>
          <p:cNvSpPr>
            <a:spLocks noChangeArrowheads="1"/>
          </p:cNvSpPr>
          <p:nvPr/>
        </p:nvSpPr>
        <p:spPr bwMode="auto">
          <a:xfrm>
            <a:off x="6705600" y="2819400"/>
            <a:ext cx="914400" cy="1143000"/>
          </a:xfrm>
          <a:prstGeom prst="rect">
            <a:avLst/>
          </a:prstGeom>
          <a:pattFill prst="pct20">
            <a:fgClr>
              <a:srgbClr val="008000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pattFill prst="pct20">
                  <a:fgClr>
                    <a:schemeClr val="tx1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29699" name="Line 3"/>
          <p:cNvSpPr>
            <a:spLocks noChangeShapeType="1"/>
          </p:cNvSpPr>
          <p:nvPr/>
        </p:nvSpPr>
        <p:spPr bwMode="auto">
          <a:xfrm>
            <a:off x="6705600" y="4191000"/>
            <a:ext cx="939800" cy="0"/>
          </a:xfrm>
          <a:prstGeom prst="line">
            <a:avLst/>
          </a:prstGeom>
          <a:noFill/>
          <a:ln w="508000">
            <a:pattFill prst="ltVert">
              <a:fgClr>
                <a:srgbClr val="333333"/>
              </a:fgClr>
              <a:bgClr>
                <a:srgbClr val="FFFFFF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9700" name="Line 4"/>
          <p:cNvSpPr>
            <a:spLocks noChangeShapeType="1"/>
          </p:cNvSpPr>
          <p:nvPr/>
        </p:nvSpPr>
        <p:spPr bwMode="auto">
          <a:xfrm>
            <a:off x="6705600" y="2590800"/>
            <a:ext cx="914400" cy="0"/>
          </a:xfrm>
          <a:prstGeom prst="line">
            <a:avLst/>
          </a:prstGeom>
          <a:noFill/>
          <a:ln w="508000">
            <a:pattFill prst="ltVert">
              <a:fgClr>
                <a:srgbClr val="333333"/>
              </a:fgClr>
              <a:bgClr>
                <a:srgbClr val="FFFFFF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174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381000" cy="381000"/>
          </a:xfrm>
          <a:prstGeom prst="actionButtonBackPrevious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31750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381000" y="0"/>
            <a:ext cx="381000" cy="384175"/>
          </a:xfrm>
          <a:prstGeom prst="actionButtonForwardNext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1638300" y="304800"/>
            <a:ext cx="5295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b="1" u="sng">
                <a:solidFill>
                  <a:srgbClr val="990000"/>
                </a:solidFill>
                <a:latin typeface="Courier New" pitchFamily="49" charset="0"/>
              </a:rPr>
              <a:t>Insertions/Deletions =&gt; GAPS</a:t>
            </a:r>
            <a:endParaRPr lang="en-US" altLang="en-US" b="1" u="sng">
              <a:solidFill>
                <a:srgbClr val="990000"/>
              </a:solidFill>
              <a:latin typeface="Courier New" pitchFamily="49" charset="0"/>
            </a:endParaRPr>
          </a:p>
        </p:txBody>
      </p:sp>
      <p:grpSp>
        <p:nvGrpSpPr>
          <p:cNvPr id="31752" name="Group 8"/>
          <p:cNvGrpSpPr>
            <a:grpSpLocks/>
          </p:cNvGrpSpPr>
          <p:nvPr/>
        </p:nvGrpSpPr>
        <p:grpSpPr bwMode="auto">
          <a:xfrm>
            <a:off x="609600" y="2590800"/>
            <a:ext cx="7304088" cy="1600200"/>
            <a:chOff x="384" y="1632"/>
            <a:chExt cx="4601" cy="1008"/>
          </a:xfrm>
        </p:grpSpPr>
        <p:sp>
          <p:nvSpPr>
            <p:cNvPr id="31753" name="Rectangle 9" descr="30%"/>
            <p:cNvSpPr>
              <a:spLocks noChangeArrowheads="1"/>
            </p:cNvSpPr>
            <p:nvPr/>
          </p:nvSpPr>
          <p:spPr bwMode="auto">
            <a:xfrm>
              <a:off x="3216" y="1776"/>
              <a:ext cx="576" cy="720"/>
            </a:xfrm>
            <a:prstGeom prst="rect">
              <a:avLst/>
            </a:prstGeom>
            <a:pattFill prst="pct30">
              <a:fgClr>
                <a:srgbClr val="FF9900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31754" name="Line 10"/>
            <p:cNvSpPr>
              <a:spLocks noChangeShapeType="1"/>
            </p:cNvSpPr>
            <p:nvPr/>
          </p:nvSpPr>
          <p:spPr bwMode="auto">
            <a:xfrm>
              <a:off x="3216" y="2640"/>
              <a:ext cx="576" cy="0"/>
            </a:xfrm>
            <a:prstGeom prst="line">
              <a:avLst/>
            </a:prstGeom>
            <a:noFill/>
            <a:ln w="508000">
              <a:pattFill prst="dkVert">
                <a:fgClr>
                  <a:srgbClr val="FF99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755" name="Line 11"/>
            <p:cNvSpPr>
              <a:spLocks noChangeShapeType="1"/>
            </p:cNvSpPr>
            <p:nvPr/>
          </p:nvSpPr>
          <p:spPr bwMode="auto">
            <a:xfrm>
              <a:off x="3216" y="1632"/>
              <a:ext cx="576" cy="0"/>
            </a:xfrm>
            <a:prstGeom prst="line">
              <a:avLst/>
            </a:prstGeom>
            <a:noFill/>
            <a:ln w="508000">
              <a:pattFill prst="dkVert">
                <a:fgClr>
                  <a:srgbClr val="FF99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756" name="Rectangle 12" descr="25%"/>
            <p:cNvSpPr>
              <a:spLocks noChangeArrowheads="1"/>
            </p:cNvSpPr>
            <p:nvPr/>
          </p:nvSpPr>
          <p:spPr bwMode="auto">
            <a:xfrm>
              <a:off x="672" y="1776"/>
              <a:ext cx="432" cy="720"/>
            </a:xfrm>
            <a:prstGeom prst="rect">
              <a:avLst/>
            </a:prstGeom>
            <a:pattFill prst="pct25">
              <a:fgClr>
                <a:srgbClr val="0000FF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pattFill prst="pct20">
                    <a:fgClr>
                      <a:schemeClr val="tx1"/>
                    </a:fgClr>
                    <a:bgClr>
                      <a:srgbClr val="FFFFFF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31757" name="Rectangle 13" descr="25%"/>
            <p:cNvSpPr>
              <a:spLocks noChangeArrowheads="1"/>
            </p:cNvSpPr>
            <p:nvPr/>
          </p:nvSpPr>
          <p:spPr bwMode="auto">
            <a:xfrm>
              <a:off x="1349" y="1776"/>
              <a:ext cx="489" cy="720"/>
            </a:xfrm>
            <a:prstGeom prst="rect">
              <a:avLst/>
            </a:prstGeom>
            <a:pattFill prst="pct25">
              <a:fgClr>
                <a:srgbClr val="FF0000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pattFill prst="pct20">
                    <a:fgClr>
                      <a:schemeClr val="tx1"/>
                    </a:fgClr>
                    <a:bgClr>
                      <a:srgbClr val="FFFFFF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31758" name="Rectangle 14" descr="25%"/>
            <p:cNvSpPr>
              <a:spLocks noChangeArrowheads="1"/>
            </p:cNvSpPr>
            <p:nvPr/>
          </p:nvSpPr>
          <p:spPr bwMode="auto">
            <a:xfrm>
              <a:off x="1968" y="1776"/>
              <a:ext cx="576" cy="720"/>
            </a:xfrm>
            <a:prstGeom prst="rect">
              <a:avLst/>
            </a:prstGeom>
            <a:pattFill prst="pct25">
              <a:fgClr>
                <a:srgbClr val="008000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pattFill prst="pct20">
                    <a:fgClr>
                      <a:schemeClr val="tx1"/>
                    </a:fgClr>
                    <a:bgClr>
                      <a:srgbClr val="FFFFFF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31759" name="Line 15"/>
            <p:cNvSpPr>
              <a:spLocks noChangeShapeType="1"/>
            </p:cNvSpPr>
            <p:nvPr/>
          </p:nvSpPr>
          <p:spPr bwMode="auto">
            <a:xfrm>
              <a:off x="1344" y="1632"/>
              <a:ext cx="501" cy="0"/>
            </a:xfrm>
            <a:prstGeom prst="line">
              <a:avLst/>
            </a:prstGeom>
            <a:noFill/>
            <a:ln w="508000">
              <a:pattFill prst="ltVert">
                <a:fgClr>
                  <a:srgbClr val="FF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760" name="Line 16"/>
            <p:cNvSpPr>
              <a:spLocks noChangeShapeType="1"/>
            </p:cNvSpPr>
            <p:nvPr/>
          </p:nvSpPr>
          <p:spPr bwMode="auto">
            <a:xfrm>
              <a:off x="1344" y="2640"/>
              <a:ext cx="501" cy="0"/>
            </a:xfrm>
            <a:prstGeom prst="line">
              <a:avLst/>
            </a:prstGeom>
            <a:noFill/>
            <a:ln w="508000">
              <a:pattFill prst="ltVert">
                <a:fgClr>
                  <a:srgbClr val="FF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761" name="Text Box 17"/>
            <p:cNvSpPr txBox="1">
              <a:spLocks noChangeArrowheads="1"/>
            </p:cNvSpPr>
            <p:nvPr/>
          </p:nvSpPr>
          <p:spPr bwMode="auto">
            <a:xfrm>
              <a:off x="384" y="2208"/>
              <a:ext cx="46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b="1">
                  <a:solidFill>
                    <a:srgbClr val="990000"/>
                  </a:solidFill>
                  <a:latin typeface="Courier New" pitchFamily="49" charset="0"/>
                </a:rPr>
                <a:t> ABEERN-ALED-LAGERDFWGALSTOUTWRARWATERA</a:t>
              </a:r>
              <a:endParaRPr lang="en-US" altLang="en-US" b="1">
                <a:solidFill>
                  <a:srgbClr val="990000"/>
                </a:solidFill>
                <a:latin typeface="Courier New" pitchFamily="49" charset="0"/>
              </a:endParaRPr>
            </a:p>
          </p:txBody>
        </p:sp>
        <p:sp>
          <p:nvSpPr>
            <p:cNvPr id="31762" name="Line 18"/>
            <p:cNvSpPr>
              <a:spLocks noChangeShapeType="1"/>
            </p:cNvSpPr>
            <p:nvPr/>
          </p:nvSpPr>
          <p:spPr bwMode="auto">
            <a:xfrm>
              <a:off x="672" y="2640"/>
              <a:ext cx="432" cy="0"/>
            </a:xfrm>
            <a:prstGeom prst="line">
              <a:avLst/>
            </a:prstGeom>
            <a:noFill/>
            <a:ln w="508000">
              <a:pattFill prst="ltVert">
                <a:fgClr>
                  <a:srgbClr val="0000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763" name="Line 19"/>
            <p:cNvSpPr>
              <a:spLocks noChangeShapeType="1"/>
            </p:cNvSpPr>
            <p:nvPr/>
          </p:nvSpPr>
          <p:spPr bwMode="auto">
            <a:xfrm>
              <a:off x="672" y="1632"/>
              <a:ext cx="432" cy="0"/>
            </a:xfrm>
            <a:prstGeom prst="line">
              <a:avLst/>
            </a:prstGeom>
            <a:noFill/>
            <a:ln w="508000">
              <a:pattFill prst="ltVert">
                <a:fgClr>
                  <a:srgbClr val="0000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764" name="Text Box 20"/>
            <p:cNvSpPr txBox="1">
              <a:spLocks noChangeArrowheads="1"/>
            </p:cNvSpPr>
            <p:nvPr/>
          </p:nvSpPr>
          <p:spPr bwMode="auto">
            <a:xfrm>
              <a:off x="384" y="1824"/>
              <a:ext cx="46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b="1">
                  <a:solidFill>
                    <a:srgbClr val="990000"/>
                  </a:solidFill>
                  <a:latin typeface="Courier New" pitchFamily="49" charset="0"/>
                </a:rPr>
                <a:t>ACBEERGYALEDILAGERAFG---STOUTFA--WATERM</a:t>
              </a:r>
              <a:endParaRPr lang="en-US" altLang="en-US" b="1">
                <a:solidFill>
                  <a:srgbClr val="990000"/>
                </a:solidFill>
                <a:latin typeface="Courier New" pitchFamily="49" charset="0"/>
              </a:endParaRPr>
            </a:p>
          </p:txBody>
        </p:sp>
        <p:sp>
          <p:nvSpPr>
            <p:cNvPr id="31765" name="Line 21"/>
            <p:cNvSpPr>
              <a:spLocks noChangeShapeType="1"/>
            </p:cNvSpPr>
            <p:nvPr/>
          </p:nvSpPr>
          <p:spPr bwMode="auto">
            <a:xfrm>
              <a:off x="1968" y="2640"/>
              <a:ext cx="576" cy="0"/>
            </a:xfrm>
            <a:prstGeom prst="line">
              <a:avLst/>
            </a:prstGeom>
            <a:noFill/>
            <a:ln w="508000">
              <a:pattFill prst="ltVert">
                <a:fgClr>
                  <a:srgbClr val="008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766" name="Line 22"/>
            <p:cNvSpPr>
              <a:spLocks noChangeShapeType="1"/>
            </p:cNvSpPr>
            <p:nvPr/>
          </p:nvSpPr>
          <p:spPr bwMode="auto">
            <a:xfrm>
              <a:off x="1968" y="1632"/>
              <a:ext cx="576" cy="0"/>
            </a:xfrm>
            <a:prstGeom prst="line">
              <a:avLst/>
            </a:prstGeom>
            <a:noFill/>
            <a:ln w="508000">
              <a:pattFill prst="ltVert">
                <a:fgClr>
                  <a:srgbClr val="008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nimBg="1"/>
      <p:bldP spid="29699" grpId="0" animBg="1"/>
      <p:bldP spid="2970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 descr="20%"/>
          <p:cNvSpPr>
            <a:spLocks noChangeArrowheads="1"/>
          </p:cNvSpPr>
          <p:nvPr/>
        </p:nvSpPr>
        <p:spPr bwMode="auto">
          <a:xfrm>
            <a:off x="685800" y="2819400"/>
            <a:ext cx="685800" cy="1143000"/>
          </a:xfrm>
          <a:prstGeom prst="rect">
            <a:avLst/>
          </a:prstGeom>
          <a:pattFill prst="pct20">
            <a:fgClr>
              <a:srgbClr val="0000FF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grpSp>
        <p:nvGrpSpPr>
          <p:cNvPr id="5123" name="Group 3"/>
          <p:cNvGrpSpPr>
            <a:grpSpLocks/>
          </p:cNvGrpSpPr>
          <p:nvPr/>
        </p:nvGrpSpPr>
        <p:grpSpPr bwMode="auto">
          <a:xfrm>
            <a:off x="381000" y="3505200"/>
            <a:ext cx="6756400" cy="685800"/>
            <a:chOff x="240" y="2208"/>
            <a:chExt cx="4256" cy="432"/>
          </a:xfrm>
        </p:grpSpPr>
        <p:sp>
          <p:nvSpPr>
            <p:cNvPr id="5133" name="Text Box 4"/>
            <p:cNvSpPr txBox="1">
              <a:spLocks noChangeArrowheads="1"/>
            </p:cNvSpPr>
            <p:nvPr/>
          </p:nvSpPr>
          <p:spPr bwMode="auto">
            <a:xfrm>
              <a:off x="240" y="2208"/>
              <a:ext cx="4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b="1">
                  <a:solidFill>
                    <a:srgbClr val="990000"/>
                  </a:solidFill>
                  <a:latin typeface="Courier New" pitchFamily="49" charset="0"/>
                </a:rPr>
                <a:t>ABEERNALEDLAGERDFWGALSTOUTWRARWATERA</a:t>
              </a:r>
              <a:endParaRPr lang="en-US" altLang="en-US" b="1">
                <a:solidFill>
                  <a:srgbClr val="990000"/>
                </a:solidFill>
                <a:latin typeface="Courier New" pitchFamily="49" charset="0"/>
              </a:endParaRPr>
            </a:p>
          </p:txBody>
        </p:sp>
        <p:sp>
          <p:nvSpPr>
            <p:cNvPr id="5134" name="Line 5"/>
            <p:cNvSpPr>
              <a:spLocks noChangeShapeType="1"/>
            </p:cNvSpPr>
            <p:nvPr/>
          </p:nvSpPr>
          <p:spPr bwMode="auto">
            <a:xfrm>
              <a:off x="2736" y="2640"/>
              <a:ext cx="576" cy="0"/>
            </a:xfrm>
            <a:prstGeom prst="line">
              <a:avLst/>
            </a:prstGeom>
            <a:noFill/>
            <a:ln w="508000">
              <a:pattFill prst="dkVert">
                <a:fgClr>
                  <a:srgbClr val="FF99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35" name="Line 6"/>
            <p:cNvSpPr>
              <a:spLocks noChangeShapeType="1"/>
            </p:cNvSpPr>
            <p:nvPr/>
          </p:nvSpPr>
          <p:spPr bwMode="auto">
            <a:xfrm>
              <a:off x="432" y="2640"/>
              <a:ext cx="432" cy="0"/>
            </a:xfrm>
            <a:prstGeom prst="line">
              <a:avLst/>
            </a:prstGeom>
            <a:noFill/>
            <a:ln w="508000">
              <a:pattFill prst="ltVert">
                <a:fgClr>
                  <a:srgbClr val="0000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36" name="Line 7"/>
            <p:cNvSpPr>
              <a:spLocks noChangeShapeType="1"/>
            </p:cNvSpPr>
            <p:nvPr/>
          </p:nvSpPr>
          <p:spPr bwMode="auto">
            <a:xfrm>
              <a:off x="1008" y="2640"/>
              <a:ext cx="432" cy="0"/>
            </a:xfrm>
            <a:prstGeom prst="line">
              <a:avLst/>
            </a:prstGeom>
            <a:noFill/>
            <a:ln w="508000">
              <a:pattFill prst="ltVert">
                <a:fgClr>
                  <a:srgbClr val="FF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37" name="Line 8"/>
            <p:cNvSpPr>
              <a:spLocks noChangeShapeType="1"/>
            </p:cNvSpPr>
            <p:nvPr/>
          </p:nvSpPr>
          <p:spPr bwMode="auto">
            <a:xfrm>
              <a:off x="1488" y="2640"/>
              <a:ext cx="576" cy="0"/>
            </a:xfrm>
            <a:prstGeom prst="line">
              <a:avLst/>
            </a:prstGeom>
            <a:noFill/>
            <a:ln w="508000">
              <a:pattFill prst="ltVert">
                <a:fgClr>
                  <a:srgbClr val="008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38" name="Line 9"/>
            <p:cNvSpPr>
              <a:spLocks noChangeShapeType="1"/>
            </p:cNvSpPr>
            <p:nvPr/>
          </p:nvSpPr>
          <p:spPr bwMode="auto">
            <a:xfrm>
              <a:off x="3744" y="2640"/>
              <a:ext cx="576" cy="0"/>
            </a:xfrm>
            <a:prstGeom prst="line">
              <a:avLst/>
            </a:prstGeom>
            <a:noFill/>
            <a:ln w="508000">
              <a:pattFill prst="ltVert">
                <a:fgClr>
                  <a:srgbClr val="333333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5124" name="Group 10"/>
          <p:cNvGrpSpPr>
            <a:grpSpLocks/>
          </p:cNvGrpSpPr>
          <p:nvPr/>
        </p:nvGrpSpPr>
        <p:grpSpPr bwMode="auto">
          <a:xfrm>
            <a:off x="152400" y="2590800"/>
            <a:ext cx="6391275" cy="762000"/>
            <a:chOff x="96" y="1632"/>
            <a:chExt cx="4026" cy="480"/>
          </a:xfrm>
        </p:grpSpPr>
        <p:sp>
          <p:nvSpPr>
            <p:cNvPr id="5127" name="Line 11"/>
            <p:cNvSpPr>
              <a:spLocks noChangeShapeType="1"/>
            </p:cNvSpPr>
            <p:nvPr/>
          </p:nvSpPr>
          <p:spPr bwMode="auto">
            <a:xfrm>
              <a:off x="2592" y="1632"/>
              <a:ext cx="576" cy="0"/>
            </a:xfrm>
            <a:prstGeom prst="line">
              <a:avLst/>
            </a:prstGeom>
            <a:noFill/>
            <a:ln w="508000">
              <a:pattFill prst="dkVert">
                <a:fgClr>
                  <a:srgbClr val="FF99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28" name="Line 12"/>
            <p:cNvSpPr>
              <a:spLocks noChangeShapeType="1"/>
            </p:cNvSpPr>
            <p:nvPr/>
          </p:nvSpPr>
          <p:spPr bwMode="auto">
            <a:xfrm>
              <a:off x="432" y="1632"/>
              <a:ext cx="432" cy="0"/>
            </a:xfrm>
            <a:prstGeom prst="line">
              <a:avLst/>
            </a:prstGeom>
            <a:noFill/>
            <a:ln w="508000">
              <a:pattFill prst="ltVert">
                <a:fgClr>
                  <a:srgbClr val="0000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29" name="Line 13"/>
            <p:cNvSpPr>
              <a:spLocks noChangeShapeType="1"/>
            </p:cNvSpPr>
            <p:nvPr/>
          </p:nvSpPr>
          <p:spPr bwMode="auto">
            <a:xfrm>
              <a:off x="1104" y="1632"/>
              <a:ext cx="432" cy="0"/>
            </a:xfrm>
            <a:prstGeom prst="line">
              <a:avLst/>
            </a:prstGeom>
            <a:noFill/>
            <a:ln w="508000">
              <a:pattFill prst="ltVert">
                <a:fgClr>
                  <a:srgbClr val="FF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30" name="Line 14"/>
            <p:cNvSpPr>
              <a:spLocks noChangeShapeType="1"/>
            </p:cNvSpPr>
            <p:nvPr/>
          </p:nvSpPr>
          <p:spPr bwMode="auto">
            <a:xfrm>
              <a:off x="1680" y="1632"/>
              <a:ext cx="576" cy="0"/>
            </a:xfrm>
            <a:prstGeom prst="line">
              <a:avLst/>
            </a:prstGeom>
            <a:noFill/>
            <a:ln w="508000">
              <a:pattFill prst="ltVert">
                <a:fgClr>
                  <a:srgbClr val="008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31" name="Line 15"/>
            <p:cNvSpPr>
              <a:spLocks noChangeShapeType="1"/>
            </p:cNvSpPr>
            <p:nvPr/>
          </p:nvSpPr>
          <p:spPr bwMode="auto">
            <a:xfrm>
              <a:off x="3408" y="1632"/>
              <a:ext cx="576" cy="0"/>
            </a:xfrm>
            <a:prstGeom prst="line">
              <a:avLst/>
            </a:prstGeom>
            <a:noFill/>
            <a:ln w="508000">
              <a:pattFill prst="ltVert">
                <a:fgClr>
                  <a:srgbClr val="333333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32" name="Text Box 16"/>
            <p:cNvSpPr txBox="1">
              <a:spLocks noChangeArrowheads="1"/>
            </p:cNvSpPr>
            <p:nvPr/>
          </p:nvSpPr>
          <p:spPr bwMode="auto">
            <a:xfrm>
              <a:off x="96" y="1824"/>
              <a:ext cx="40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b="1">
                  <a:solidFill>
                    <a:srgbClr val="990000"/>
                  </a:solidFill>
                  <a:latin typeface="Courier New" pitchFamily="49" charset="0"/>
                </a:rPr>
                <a:t>ACBEERGYALEDILAGERAFGSTOUTFAWATERM</a:t>
              </a:r>
              <a:endParaRPr lang="en-US" altLang="en-US" b="1">
                <a:solidFill>
                  <a:srgbClr val="990000"/>
                </a:solidFill>
                <a:latin typeface="Courier New" pitchFamily="49" charset="0"/>
              </a:endParaRPr>
            </a:p>
          </p:txBody>
        </p:sp>
      </p:grpSp>
      <p:sp>
        <p:nvSpPr>
          <p:cNvPr id="5125" name="AutoShape 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381000" cy="381000"/>
          </a:xfrm>
          <a:prstGeom prst="actionButtonBackPrevious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26" name="AutoShape 1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381000" y="0"/>
            <a:ext cx="381000" cy="384175"/>
          </a:xfrm>
          <a:prstGeom prst="actionButtonForwardNext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Line 2"/>
          <p:cNvSpPr>
            <a:spLocks noChangeShapeType="1"/>
          </p:cNvSpPr>
          <p:nvPr/>
        </p:nvSpPr>
        <p:spPr bwMode="auto">
          <a:xfrm flipV="1">
            <a:off x="4614863" y="14478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2311400" y="1066800"/>
            <a:ext cx="4699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1800" b="1">
                <a:solidFill>
                  <a:srgbClr val="990000"/>
                </a:solidFill>
                <a:latin typeface="Courier New" pitchFamily="49" charset="0"/>
              </a:rPr>
              <a:t>?????? – but adds 12 to the score</a:t>
            </a:r>
            <a:endParaRPr lang="en-US" altLang="en-US" sz="1800" b="1">
              <a:solidFill>
                <a:srgbClr val="990000"/>
              </a:solidFill>
              <a:latin typeface="Courier New" pitchFamily="49" charset="0"/>
            </a:endParaRPr>
          </a:p>
        </p:txBody>
      </p:sp>
      <p:sp>
        <p:nvSpPr>
          <p:cNvPr id="32772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381000" cy="381000"/>
          </a:xfrm>
          <a:prstGeom prst="actionButtonBackPrevious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32773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381000" y="0"/>
            <a:ext cx="381000" cy="384175"/>
          </a:xfrm>
          <a:prstGeom prst="actionButtonForwardNext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grpSp>
        <p:nvGrpSpPr>
          <p:cNvPr id="32774" name="Group 6"/>
          <p:cNvGrpSpPr>
            <a:grpSpLocks/>
          </p:cNvGrpSpPr>
          <p:nvPr/>
        </p:nvGrpSpPr>
        <p:grpSpPr bwMode="auto">
          <a:xfrm>
            <a:off x="609600" y="2590800"/>
            <a:ext cx="7304088" cy="1600200"/>
            <a:chOff x="384" y="1632"/>
            <a:chExt cx="4601" cy="1008"/>
          </a:xfrm>
        </p:grpSpPr>
        <p:sp>
          <p:nvSpPr>
            <p:cNvPr id="32777" name="Rectangle 7" descr="20%"/>
            <p:cNvSpPr>
              <a:spLocks noChangeArrowheads="1"/>
            </p:cNvSpPr>
            <p:nvPr/>
          </p:nvSpPr>
          <p:spPr bwMode="auto">
            <a:xfrm>
              <a:off x="4224" y="1776"/>
              <a:ext cx="576" cy="720"/>
            </a:xfrm>
            <a:prstGeom prst="rect">
              <a:avLst/>
            </a:prstGeom>
            <a:pattFill prst="pct20">
              <a:fgClr>
                <a:srgbClr val="008000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pattFill prst="pct20">
                    <a:fgClr>
                      <a:schemeClr val="tx1"/>
                    </a:fgClr>
                    <a:bgClr>
                      <a:srgbClr val="FFFFFF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32778" name="Line 8"/>
            <p:cNvSpPr>
              <a:spLocks noChangeShapeType="1"/>
            </p:cNvSpPr>
            <p:nvPr/>
          </p:nvSpPr>
          <p:spPr bwMode="auto">
            <a:xfrm>
              <a:off x="4224" y="2640"/>
              <a:ext cx="592" cy="0"/>
            </a:xfrm>
            <a:prstGeom prst="line">
              <a:avLst/>
            </a:prstGeom>
            <a:noFill/>
            <a:ln w="508000">
              <a:pattFill prst="ltVert">
                <a:fgClr>
                  <a:srgbClr val="333333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2779" name="Line 9"/>
            <p:cNvSpPr>
              <a:spLocks noChangeShapeType="1"/>
            </p:cNvSpPr>
            <p:nvPr/>
          </p:nvSpPr>
          <p:spPr bwMode="auto">
            <a:xfrm>
              <a:off x="4224" y="1632"/>
              <a:ext cx="576" cy="0"/>
            </a:xfrm>
            <a:prstGeom prst="line">
              <a:avLst/>
            </a:prstGeom>
            <a:noFill/>
            <a:ln w="508000">
              <a:pattFill prst="ltVert">
                <a:fgClr>
                  <a:srgbClr val="333333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2780" name="Rectangle 10" descr="30%"/>
            <p:cNvSpPr>
              <a:spLocks noChangeArrowheads="1"/>
            </p:cNvSpPr>
            <p:nvPr/>
          </p:nvSpPr>
          <p:spPr bwMode="auto">
            <a:xfrm>
              <a:off x="3216" y="1776"/>
              <a:ext cx="576" cy="720"/>
            </a:xfrm>
            <a:prstGeom prst="rect">
              <a:avLst/>
            </a:prstGeom>
            <a:pattFill prst="pct30">
              <a:fgClr>
                <a:srgbClr val="FF9900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32781" name="Line 11"/>
            <p:cNvSpPr>
              <a:spLocks noChangeShapeType="1"/>
            </p:cNvSpPr>
            <p:nvPr/>
          </p:nvSpPr>
          <p:spPr bwMode="auto">
            <a:xfrm>
              <a:off x="3216" y="2640"/>
              <a:ext cx="576" cy="0"/>
            </a:xfrm>
            <a:prstGeom prst="line">
              <a:avLst/>
            </a:prstGeom>
            <a:noFill/>
            <a:ln w="508000">
              <a:pattFill prst="dkVert">
                <a:fgClr>
                  <a:srgbClr val="FF99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2782" name="Line 12"/>
            <p:cNvSpPr>
              <a:spLocks noChangeShapeType="1"/>
            </p:cNvSpPr>
            <p:nvPr/>
          </p:nvSpPr>
          <p:spPr bwMode="auto">
            <a:xfrm>
              <a:off x="3216" y="1632"/>
              <a:ext cx="576" cy="0"/>
            </a:xfrm>
            <a:prstGeom prst="line">
              <a:avLst/>
            </a:prstGeom>
            <a:noFill/>
            <a:ln w="508000">
              <a:pattFill prst="dkVert">
                <a:fgClr>
                  <a:srgbClr val="FF99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2783" name="Rectangle 13" descr="25%"/>
            <p:cNvSpPr>
              <a:spLocks noChangeArrowheads="1"/>
            </p:cNvSpPr>
            <p:nvPr/>
          </p:nvSpPr>
          <p:spPr bwMode="auto">
            <a:xfrm>
              <a:off x="672" y="1776"/>
              <a:ext cx="432" cy="720"/>
            </a:xfrm>
            <a:prstGeom prst="rect">
              <a:avLst/>
            </a:prstGeom>
            <a:pattFill prst="pct25">
              <a:fgClr>
                <a:srgbClr val="0000FF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pattFill prst="pct20">
                    <a:fgClr>
                      <a:schemeClr val="tx1"/>
                    </a:fgClr>
                    <a:bgClr>
                      <a:srgbClr val="FFFFFF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32784" name="Rectangle 14" descr="25%"/>
            <p:cNvSpPr>
              <a:spLocks noChangeArrowheads="1"/>
            </p:cNvSpPr>
            <p:nvPr/>
          </p:nvSpPr>
          <p:spPr bwMode="auto">
            <a:xfrm>
              <a:off x="1349" y="1776"/>
              <a:ext cx="489" cy="720"/>
            </a:xfrm>
            <a:prstGeom prst="rect">
              <a:avLst/>
            </a:prstGeom>
            <a:pattFill prst="pct25">
              <a:fgClr>
                <a:srgbClr val="FF0000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pattFill prst="pct20">
                    <a:fgClr>
                      <a:schemeClr val="tx1"/>
                    </a:fgClr>
                    <a:bgClr>
                      <a:srgbClr val="FFFFFF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32785" name="Rectangle 15" descr="25%"/>
            <p:cNvSpPr>
              <a:spLocks noChangeArrowheads="1"/>
            </p:cNvSpPr>
            <p:nvPr/>
          </p:nvSpPr>
          <p:spPr bwMode="auto">
            <a:xfrm>
              <a:off x="1968" y="1776"/>
              <a:ext cx="576" cy="720"/>
            </a:xfrm>
            <a:prstGeom prst="rect">
              <a:avLst/>
            </a:prstGeom>
            <a:pattFill prst="pct25">
              <a:fgClr>
                <a:srgbClr val="008000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pattFill prst="pct20">
                    <a:fgClr>
                      <a:schemeClr val="tx1"/>
                    </a:fgClr>
                    <a:bgClr>
                      <a:srgbClr val="FFFFFF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32786" name="Line 16"/>
            <p:cNvSpPr>
              <a:spLocks noChangeShapeType="1"/>
            </p:cNvSpPr>
            <p:nvPr/>
          </p:nvSpPr>
          <p:spPr bwMode="auto">
            <a:xfrm>
              <a:off x="1344" y="1632"/>
              <a:ext cx="501" cy="0"/>
            </a:xfrm>
            <a:prstGeom prst="line">
              <a:avLst/>
            </a:prstGeom>
            <a:noFill/>
            <a:ln w="508000">
              <a:pattFill prst="ltVert">
                <a:fgClr>
                  <a:srgbClr val="FF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2787" name="Line 17"/>
            <p:cNvSpPr>
              <a:spLocks noChangeShapeType="1"/>
            </p:cNvSpPr>
            <p:nvPr/>
          </p:nvSpPr>
          <p:spPr bwMode="auto">
            <a:xfrm>
              <a:off x="1344" y="2640"/>
              <a:ext cx="501" cy="0"/>
            </a:xfrm>
            <a:prstGeom prst="line">
              <a:avLst/>
            </a:prstGeom>
            <a:noFill/>
            <a:ln w="508000">
              <a:pattFill prst="ltVert">
                <a:fgClr>
                  <a:srgbClr val="FF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2788" name="Text Box 18"/>
            <p:cNvSpPr txBox="1">
              <a:spLocks noChangeArrowheads="1"/>
            </p:cNvSpPr>
            <p:nvPr/>
          </p:nvSpPr>
          <p:spPr bwMode="auto">
            <a:xfrm>
              <a:off x="384" y="2208"/>
              <a:ext cx="46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b="1">
                  <a:solidFill>
                    <a:srgbClr val="990000"/>
                  </a:solidFill>
                  <a:latin typeface="Courier New" pitchFamily="49" charset="0"/>
                </a:rPr>
                <a:t> ABEERN-ALED-LAGERDFWGALSTOUTWRARWATERA</a:t>
              </a:r>
              <a:endParaRPr lang="en-US" altLang="en-US" b="1">
                <a:solidFill>
                  <a:srgbClr val="990000"/>
                </a:solidFill>
                <a:latin typeface="Courier New" pitchFamily="49" charset="0"/>
              </a:endParaRPr>
            </a:p>
          </p:txBody>
        </p:sp>
        <p:sp>
          <p:nvSpPr>
            <p:cNvPr id="32789" name="Line 19"/>
            <p:cNvSpPr>
              <a:spLocks noChangeShapeType="1"/>
            </p:cNvSpPr>
            <p:nvPr/>
          </p:nvSpPr>
          <p:spPr bwMode="auto">
            <a:xfrm>
              <a:off x="672" y="2640"/>
              <a:ext cx="432" cy="0"/>
            </a:xfrm>
            <a:prstGeom prst="line">
              <a:avLst/>
            </a:prstGeom>
            <a:noFill/>
            <a:ln w="508000">
              <a:pattFill prst="ltVert">
                <a:fgClr>
                  <a:srgbClr val="0000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2790" name="Line 20"/>
            <p:cNvSpPr>
              <a:spLocks noChangeShapeType="1"/>
            </p:cNvSpPr>
            <p:nvPr/>
          </p:nvSpPr>
          <p:spPr bwMode="auto">
            <a:xfrm>
              <a:off x="672" y="1632"/>
              <a:ext cx="432" cy="0"/>
            </a:xfrm>
            <a:prstGeom prst="line">
              <a:avLst/>
            </a:prstGeom>
            <a:noFill/>
            <a:ln w="508000">
              <a:pattFill prst="ltVert">
                <a:fgClr>
                  <a:srgbClr val="0000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2791" name="Text Box 21"/>
            <p:cNvSpPr txBox="1">
              <a:spLocks noChangeArrowheads="1"/>
            </p:cNvSpPr>
            <p:nvPr/>
          </p:nvSpPr>
          <p:spPr bwMode="auto">
            <a:xfrm>
              <a:off x="384" y="1824"/>
              <a:ext cx="46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b="1">
                  <a:solidFill>
                    <a:srgbClr val="990000"/>
                  </a:solidFill>
                  <a:latin typeface="Courier New" pitchFamily="49" charset="0"/>
                </a:rPr>
                <a:t>ACBEERGYALEDILAGERAF-G--STOUTFA--WATERM</a:t>
              </a:r>
              <a:endParaRPr lang="en-US" altLang="en-US" b="1">
                <a:solidFill>
                  <a:srgbClr val="990000"/>
                </a:solidFill>
                <a:latin typeface="Courier New" pitchFamily="49" charset="0"/>
              </a:endParaRPr>
            </a:p>
          </p:txBody>
        </p:sp>
        <p:sp>
          <p:nvSpPr>
            <p:cNvPr id="32792" name="Line 22"/>
            <p:cNvSpPr>
              <a:spLocks noChangeShapeType="1"/>
            </p:cNvSpPr>
            <p:nvPr/>
          </p:nvSpPr>
          <p:spPr bwMode="auto">
            <a:xfrm>
              <a:off x="1968" y="2640"/>
              <a:ext cx="576" cy="0"/>
            </a:xfrm>
            <a:prstGeom prst="line">
              <a:avLst/>
            </a:prstGeom>
            <a:noFill/>
            <a:ln w="508000">
              <a:pattFill prst="ltVert">
                <a:fgClr>
                  <a:srgbClr val="008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2793" name="Line 23"/>
            <p:cNvSpPr>
              <a:spLocks noChangeShapeType="1"/>
            </p:cNvSpPr>
            <p:nvPr/>
          </p:nvSpPr>
          <p:spPr bwMode="auto">
            <a:xfrm>
              <a:off x="1968" y="1632"/>
              <a:ext cx="576" cy="0"/>
            </a:xfrm>
            <a:prstGeom prst="line">
              <a:avLst/>
            </a:prstGeom>
            <a:noFill/>
            <a:ln w="508000">
              <a:pattFill prst="ltVert">
                <a:fgClr>
                  <a:srgbClr val="008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30744" name="Text Box 24"/>
          <p:cNvSpPr txBox="1">
            <a:spLocks noChangeArrowheads="1"/>
          </p:cNvSpPr>
          <p:nvPr/>
        </p:nvSpPr>
        <p:spPr bwMode="auto">
          <a:xfrm>
            <a:off x="7131050" y="914400"/>
            <a:ext cx="1708150" cy="7016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solidFill>
                  <a:srgbClr val="990000"/>
                </a:solidFill>
                <a:latin typeface="Courier New" pitchFamily="49" charset="0"/>
              </a:rPr>
              <a:t>G&lt;-&gt;W = -7</a:t>
            </a:r>
          </a:p>
          <a:p>
            <a:pPr algn="ctr" eaLnBrk="1" hangingPunct="1"/>
            <a:r>
              <a:rPr lang="en-GB" altLang="en-US" sz="2000" b="1">
                <a:solidFill>
                  <a:srgbClr val="990000"/>
                </a:solidFill>
                <a:latin typeface="Courier New" pitchFamily="49" charset="0"/>
              </a:rPr>
              <a:t>G&lt;-&gt;G = +5</a:t>
            </a:r>
            <a:endParaRPr lang="en-US" altLang="en-US" sz="2000" b="1">
              <a:solidFill>
                <a:srgbClr val="990000"/>
              </a:solidFill>
              <a:latin typeface="Courier New" pitchFamily="49" charset="0"/>
            </a:endParaRPr>
          </a:p>
        </p:txBody>
      </p:sp>
      <p:sp>
        <p:nvSpPr>
          <p:cNvPr id="32776" name="Text Box 25"/>
          <p:cNvSpPr txBox="1">
            <a:spLocks noChangeArrowheads="1"/>
          </p:cNvSpPr>
          <p:nvPr/>
        </p:nvSpPr>
        <p:spPr bwMode="auto">
          <a:xfrm>
            <a:off x="1638300" y="304800"/>
            <a:ext cx="5295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b="1" u="sng">
                <a:solidFill>
                  <a:srgbClr val="990000"/>
                </a:solidFill>
                <a:latin typeface="Courier New" pitchFamily="49" charset="0"/>
              </a:rPr>
              <a:t>Insertions/Deletions =&gt; GAPS</a:t>
            </a:r>
            <a:endParaRPr lang="en-US" altLang="en-US" b="1" u="sng">
              <a:solidFill>
                <a:srgbClr val="99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900"/>
                            </p:stCondLst>
                            <p:childTnLst>
                              <p:par>
                                <p:cTn id="17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animBg="1"/>
      <p:bldP spid="30723" grpId="0" animBg="1" autoUpdateAnimBg="0"/>
      <p:bldP spid="30744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AutoShape 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381000" cy="381000"/>
          </a:xfrm>
          <a:prstGeom prst="actionButtonBackPrevious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33795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381000" y="0"/>
            <a:ext cx="381000" cy="384175"/>
          </a:xfrm>
          <a:prstGeom prst="actionButtonForwardNext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grpSp>
        <p:nvGrpSpPr>
          <p:cNvPr id="33796" name="Group 4"/>
          <p:cNvGrpSpPr>
            <a:grpSpLocks/>
          </p:cNvGrpSpPr>
          <p:nvPr/>
        </p:nvGrpSpPr>
        <p:grpSpPr bwMode="auto">
          <a:xfrm>
            <a:off x="609600" y="1066800"/>
            <a:ext cx="7304088" cy="3124200"/>
            <a:chOff x="384" y="672"/>
            <a:chExt cx="4601" cy="1968"/>
          </a:xfrm>
        </p:grpSpPr>
        <p:sp>
          <p:nvSpPr>
            <p:cNvPr id="33803" name="Line 5"/>
            <p:cNvSpPr>
              <a:spLocks noChangeShapeType="1"/>
            </p:cNvSpPr>
            <p:nvPr/>
          </p:nvSpPr>
          <p:spPr bwMode="auto">
            <a:xfrm flipV="1">
              <a:off x="2907" y="912"/>
              <a:ext cx="0" cy="9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3804" name="Text Box 6"/>
            <p:cNvSpPr txBox="1">
              <a:spLocks noChangeArrowheads="1"/>
            </p:cNvSpPr>
            <p:nvPr/>
          </p:nvSpPr>
          <p:spPr bwMode="auto">
            <a:xfrm>
              <a:off x="1456" y="672"/>
              <a:ext cx="296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sz="1800" b="1">
                  <a:solidFill>
                    <a:srgbClr val="990000"/>
                  </a:solidFill>
                  <a:latin typeface="Courier New" pitchFamily="49" charset="0"/>
                </a:rPr>
                <a:t>?????? – but adds 12 to the score</a:t>
              </a:r>
              <a:endParaRPr lang="en-US" altLang="en-US" sz="1800" b="1">
                <a:solidFill>
                  <a:srgbClr val="990000"/>
                </a:solidFill>
                <a:latin typeface="Courier New" pitchFamily="49" charset="0"/>
              </a:endParaRPr>
            </a:p>
          </p:txBody>
        </p:sp>
        <p:sp>
          <p:nvSpPr>
            <p:cNvPr id="33805" name="Rectangle 7" descr="20%"/>
            <p:cNvSpPr>
              <a:spLocks noChangeArrowheads="1"/>
            </p:cNvSpPr>
            <p:nvPr/>
          </p:nvSpPr>
          <p:spPr bwMode="auto">
            <a:xfrm>
              <a:off x="4224" y="1776"/>
              <a:ext cx="576" cy="720"/>
            </a:xfrm>
            <a:prstGeom prst="rect">
              <a:avLst/>
            </a:prstGeom>
            <a:pattFill prst="pct20">
              <a:fgClr>
                <a:srgbClr val="008000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pattFill prst="pct20">
                    <a:fgClr>
                      <a:schemeClr val="tx1"/>
                    </a:fgClr>
                    <a:bgClr>
                      <a:srgbClr val="FFFFFF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33806" name="Line 8"/>
            <p:cNvSpPr>
              <a:spLocks noChangeShapeType="1"/>
            </p:cNvSpPr>
            <p:nvPr/>
          </p:nvSpPr>
          <p:spPr bwMode="auto">
            <a:xfrm>
              <a:off x="4224" y="2640"/>
              <a:ext cx="592" cy="0"/>
            </a:xfrm>
            <a:prstGeom prst="line">
              <a:avLst/>
            </a:prstGeom>
            <a:noFill/>
            <a:ln w="508000">
              <a:pattFill prst="ltVert">
                <a:fgClr>
                  <a:srgbClr val="333333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3807" name="Line 9"/>
            <p:cNvSpPr>
              <a:spLocks noChangeShapeType="1"/>
            </p:cNvSpPr>
            <p:nvPr/>
          </p:nvSpPr>
          <p:spPr bwMode="auto">
            <a:xfrm>
              <a:off x="4224" y="1632"/>
              <a:ext cx="576" cy="0"/>
            </a:xfrm>
            <a:prstGeom prst="line">
              <a:avLst/>
            </a:prstGeom>
            <a:noFill/>
            <a:ln w="508000">
              <a:pattFill prst="ltVert">
                <a:fgClr>
                  <a:srgbClr val="333333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3808" name="Rectangle 10" descr="30%"/>
            <p:cNvSpPr>
              <a:spLocks noChangeArrowheads="1"/>
            </p:cNvSpPr>
            <p:nvPr/>
          </p:nvSpPr>
          <p:spPr bwMode="auto">
            <a:xfrm>
              <a:off x="3216" y="1776"/>
              <a:ext cx="576" cy="720"/>
            </a:xfrm>
            <a:prstGeom prst="rect">
              <a:avLst/>
            </a:prstGeom>
            <a:pattFill prst="pct30">
              <a:fgClr>
                <a:srgbClr val="FF9900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33809" name="Line 11"/>
            <p:cNvSpPr>
              <a:spLocks noChangeShapeType="1"/>
            </p:cNvSpPr>
            <p:nvPr/>
          </p:nvSpPr>
          <p:spPr bwMode="auto">
            <a:xfrm>
              <a:off x="3216" y="2640"/>
              <a:ext cx="576" cy="0"/>
            </a:xfrm>
            <a:prstGeom prst="line">
              <a:avLst/>
            </a:prstGeom>
            <a:noFill/>
            <a:ln w="508000">
              <a:pattFill prst="dkVert">
                <a:fgClr>
                  <a:srgbClr val="FF99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3810" name="Line 12"/>
            <p:cNvSpPr>
              <a:spLocks noChangeShapeType="1"/>
            </p:cNvSpPr>
            <p:nvPr/>
          </p:nvSpPr>
          <p:spPr bwMode="auto">
            <a:xfrm>
              <a:off x="3216" y="1632"/>
              <a:ext cx="576" cy="0"/>
            </a:xfrm>
            <a:prstGeom prst="line">
              <a:avLst/>
            </a:prstGeom>
            <a:noFill/>
            <a:ln w="508000">
              <a:pattFill prst="dkVert">
                <a:fgClr>
                  <a:srgbClr val="FF99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3811" name="Rectangle 13" descr="25%"/>
            <p:cNvSpPr>
              <a:spLocks noChangeArrowheads="1"/>
            </p:cNvSpPr>
            <p:nvPr/>
          </p:nvSpPr>
          <p:spPr bwMode="auto">
            <a:xfrm>
              <a:off x="672" y="1776"/>
              <a:ext cx="432" cy="720"/>
            </a:xfrm>
            <a:prstGeom prst="rect">
              <a:avLst/>
            </a:prstGeom>
            <a:pattFill prst="pct25">
              <a:fgClr>
                <a:srgbClr val="0000FF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pattFill prst="pct20">
                    <a:fgClr>
                      <a:schemeClr val="tx1"/>
                    </a:fgClr>
                    <a:bgClr>
                      <a:srgbClr val="FFFFFF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33812" name="Rectangle 14" descr="25%"/>
            <p:cNvSpPr>
              <a:spLocks noChangeArrowheads="1"/>
            </p:cNvSpPr>
            <p:nvPr/>
          </p:nvSpPr>
          <p:spPr bwMode="auto">
            <a:xfrm>
              <a:off x="1349" y="1776"/>
              <a:ext cx="489" cy="720"/>
            </a:xfrm>
            <a:prstGeom prst="rect">
              <a:avLst/>
            </a:prstGeom>
            <a:pattFill prst="pct25">
              <a:fgClr>
                <a:srgbClr val="FF0000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pattFill prst="pct20">
                    <a:fgClr>
                      <a:schemeClr val="tx1"/>
                    </a:fgClr>
                    <a:bgClr>
                      <a:srgbClr val="FFFFFF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33813" name="Rectangle 15" descr="25%"/>
            <p:cNvSpPr>
              <a:spLocks noChangeArrowheads="1"/>
            </p:cNvSpPr>
            <p:nvPr/>
          </p:nvSpPr>
          <p:spPr bwMode="auto">
            <a:xfrm>
              <a:off x="1968" y="1776"/>
              <a:ext cx="576" cy="720"/>
            </a:xfrm>
            <a:prstGeom prst="rect">
              <a:avLst/>
            </a:prstGeom>
            <a:pattFill prst="pct25">
              <a:fgClr>
                <a:srgbClr val="008000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pattFill prst="pct20">
                    <a:fgClr>
                      <a:schemeClr val="tx1"/>
                    </a:fgClr>
                    <a:bgClr>
                      <a:srgbClr val="FFFFFF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33814" name="Line 16"/>
            <p:cNvSpPr>
              <a:spLocks noChangeShapeType="1"/>
            </p:cNvSpPr>
            <p:nvPr/>
          </p:nvSpPr>
          <p:spPr bwMode="auto">
            <a:xfrm>
              <a:off x="1344" y="1632"/>
              <a:ext cx="501" cy="0"/>
            </a:xfrm>
            <a:prstGeom prst="line">
              <a:avLst/>
            </a:prstGeom>
            <a:noFill/>
            <a:ln w="508000">
              <a:pattFill prst="ltVert">
                <a:fgClr>
                  <a:srgbClr val="FF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3815" name="Line 17"/>
            <p:cNvSpPr>
              <a:spLocks noChangeShapeType="1"/>
            </p:cNvSpPr>
            <p:nvPr/>
          </p:nvSpPr>
          <p:spPr bwMode="auto">
            <a:xfrm>
              <a:off x="1344" y="2640"/>
              <a:ext cx="501" cy="0"/>
            </a:xfrm>
            <a:prstGeom prst="line">
              <a:avLst/>
            </a:prstGeom>
            <a:noFill/>
            <a:ln w="508000">
              <a:pattFill prst="ltVert">
                <a:fgClr>
                  <a:srgbClr val="FF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3816" name="Text Box 18"/>
            <p:cNvSpPr txBox="1">
              <a:spLocks noChangeArrowheads="1"/>
            </p:cNvSpPr>
            <p:nvPr/>
          </p:nvSpPr>
          <p:spPr bwMode="auto">
            <a:xfrm>
              <a:off x="384" y="2208"/>
              <a:ext cx="46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b="1">
                  <a:solidFill>
                    <a:srgbClr val="990000"/>
                  </a:solidFill>
                  <a:latin typeface="Courier New" pitchFamily="49" charset="0"/>
                </a:rPr>
                <a:t>A-BEERN-ALED-LAGERDFWGALSTOUTWRARWATERA</a:t>
              </a:r>
              <a:endParaRPr lang="en-US" altLang="en-US" b="1">
                <a:solidFill>
                  <a:srgbClr val="990000"/>
                </a:solidFill>
                <a:latin typeface="Courier New" pitchFamily="49" charset="0"/>
              </a:endParaRPr>
            </a:p>
          </p:txBody>
        </p:sp>
        <p:sp>
          <p:nvSpPr>
            <p:cNvPr id="33817" name="Line 19"/>
            <p:cNvSpPr>
              <a:spLocks noChangeShapeType="1"/>
            </p:cNvSpPr>
            <p:nvPr/>
          </p:nvSpPr>
          <p:spPr bwMode="auto">
            <a:xfrm>
              <a:off x="672" y="2640"/>
              <a:ext cx="432" cy="0"/>
            </a:xfrm>
            <a:prstGeom prst="line">
              <a:avLst/>
            </a:prstGeom>
            <a:noFill/>
            <a:ln w="508000">
              <a:pattFill prst="ltVert">
                <a:fgClr>
                  <a:srgbClr val="0000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3818" name="Line 20"/>
            <p:cNvSpPr>
              <a:spLocks noChangeShapeType="1"/>
            </p:cNvSpPr>
            <p:nvPr/>
          </p:nvSpPr>
          <p:spPr bwMode="auto">
            <a:xfrm>
              <a:off x="672" y="1632"/>
              <a:ext cx="432" cy="0"/>
            </a:xfrm>
            <a:prstGeom prst="line">
              <a:avLst/>
            </a:prstGeom>
            <a:noFill/>
            <a:ln w="508000">
              <a:pattFill prst="ltVert">
                <a:fgClr>
                  <a:srgbClr val="0000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3819" name="Text Box 21"/>
            <p:cNvSpPr txBox="1">
              <a:spLocks noChangeArrowheads="1"/>
            </p:cNvSpPr>
            <p:nvPr/>
          </p:nvSpPr>
          <p:spPr bwMode="auto">
            <a:xfrm>
              <a:off x="384" y="1824"/>
              <a:ext cx="46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b="1">
                  <a:solidFill>
                    <a:srgbClr val="990000"/>
                  </a:solidFill>
                  <a:latin typeface="Courier New" pitchFamily="49" charset="0"/>
                </a:rPr>
                <a:t>ACBEERGYALEDILAGERAF-G--STOUTFA--WATERM</a:t>
              </a:r>
              <a:endParaRPr lang="en-US" altLang="en-US" b="1">
                <a:solidFill>
                  <a:srgbClr val="990000"/>
                </a:solidFill>
                <a:latin typeface="Courier New" pitchFamily="49" charset="0"/>
              </a:endParaRPr>
            </a:p>
          </p:txBody>
        </p:sp>
        <p:sp>
          <p:nvSpPr>
            <p:cNvPr id="33820" name="Line 22"/>
            <p:cNvSpPr>
              <a:spLocks noChangeShapeType="1"/>
            </p:cNvSpPr>
            <p:nvPr/>
          </p:nvSpPr>
          <p:spPr bwMode="auto">
            <a:xfrm>
              <a:off x="1968" y="2640"/>
              <a:ext cx="576" cy="0"/>
            </a:xfrm>
            <a:prstGeom prst="line">
              <a:avLst/>
            </a:prstGeom>
            <a:noFill/>
            <a:ln w="508000">
              <a:pattFill prst="ltVert">
                <a:fgClr>
                  <a:srgbClr val="008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3821" name="Line 23"/>
            <p:cNvSpPr>
              <a:spLocks noChangeShapeType="1"/>
            </p:cNvSpPr>
            <p:nvPr/>
          </p:nvSpPr>
          <p:spPr bwMode="auto">
            <a:xfrm>
              <a:off x="1968" y="1632"/>
              <a:ext cx="576" cy="0"/>
            </a:xfrm>
            <a:prstGeom prst="line">
              <a:avLst/>
            </a:prstGeom>
            <a:noFill/>
            <a:ln w="508000">
              <a:pattFill prst="ltVert">
                <a:fgClr>
                  <a:srgbClr val="008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31768" name="Line 24"/>
          <p:cNvSpPr>
            <a:spLocks noChangeShapeType="1"/>
          </p:cNvSpPr>
          <p:nvPr/>
        </p:nvSpPr>
        <p:spPr bwMode="auto">
          <a:xfrm flipV="1">
            <a:off x="762000" y="38862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1769" name="Text Box 25"/>
          <p:cNvSpPr txBox="1">
            <a:spLocks noChangeArrowheads="1"/>
          </p:cNvSpPr>
          <p:nvPr/>
        </p:nvSpPr>
        <p:spPr bwMode="auto">
          <a:xfrm>
            <a:off x="68263" y="5414963"/>
            <a:ext cx="5019675" cy="528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800" b="1" u="sng">
                <a:solidFill>
                  <a:srgbClr val="990000"/>
                </a:solidFill>
                <a:latin typeface="Courier New" pitchFamily="49" charset="0"/>
              </a:rPr>
              <a:t>??????</a:t>
            </a:r>
            <a:r>
              <a:rPr lang="en-GB" altLang="en-US" sz="1800" b="1">
                <a:solidFill>
                  <a:srgbClr val="990000"/>
                </a:solidFill>
                <a:latin typeface="Courier New" pitchFamily="49" charset="0"/>
              </a:rPr>
              <a:t> – but adds 4 to the score</a:t>
            </a:r>
            <a:endParaRPr lang="en-US" altLang="en-US" sz="1800" b="1">
              <a:solidFill>
                <a:srgbClr val="990000"/>
              </a:solidFill>
              <a:latin typeface="Courier New" pitchFamily="49" charset="0"/>
            </a:endParaRPr>
          </a:p>
        </p:txBody>
      </p:sp>
      <p:sp>
        <p:nvSpPr>
          <p:cNvPr id="33799" name="Text Box 26"/>
          <p:cNvSpPr txBox="1">
            <a:spLocks noChangeArrowheads="1"/>
          </p:cNvSpPr>
          <p:nvPr/>
        </p:nvSpPr>
        <p:spPr bwMode="auto">
          <a:xfrm>
            <a:off x="7131050" y="914400"/>
            <a:ext cx="1708150" cy="7016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solidFill>
                  <a:srgbClr val="990000"/>
                </a:solidFill>
                <a:latin typeface="Courier New" pitchFamily="49" charset="0"/>
              </a:rPr>
              <a:t>G&lt;-&gt;W = -7</a:t>
            </a:r>
          </a:p>
          <a:p>
            <a:pPr algn="ctr" eaLnBrk="1" hangingPunct="1"/>
            <a:r>
              <a:rPr lang="en-GB" altLang="en-US" sz="2000" b="1">
                <a:solidFill>
                  <a:srgbClr val="990000"/>
                </a:solidFill>
                <a:latin typeface="Courier New" pitchFamily="49" charset="0"/>
              </a:rPr>
              <a:t>G&lt;-&gt;G = +5</a:t>
            </a:r>
            <a:endParaRPr lang="en-US" altLang="en-US" sz="2000" b="1">
              <a:solidFill>
                <a:srgbClr val="990000"/>
              </a:solidFill>
              <a:latin typeface="Courier New" pitchFamily="49" charset="0"/>
            </a:endParaRPr>
          </a:p>
        </p:txBody>
      </p:sp>
      <p:sp>
        <p:nvSpPr>
          <p:cNvPr id="31771" name="Text Box 27"/>
          <p:cNvSpPr txBox="1">
            <a:spLocks noChangeArrowheads="1"/>
          </p:cNvSpPr>
          <p:nvPr/>
        </p:nvSpPr>
        <p:spPr bwMode="auto">
          <a:xfrm>
            <a:off x="5249863" y="5318125"/>
            <a:ext cx="1708150" cy="7016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solidFill>
                  <a:srgbClr val="990000"/>
                </a:solidFill>
                <a:latin typeface="Courier New" pitchFamily="49" charset="0"/>
              </a:rPr>
              <a:t>A&lt;-&gt;C = -2</a:t>
            </a:r>
          </a:p>
          <a:p>
            <a:pPr algn="ctr" eaLnBrk="1" hangingPunct="1"/>
            <a:r>
              <a:rPr lang="en-GB" altLang="en-US" sz="2000" b="1">
                <a:solidFill>
                  <a:srgbClr val="990000"/>
                </a:solidFill>
                <a:latin typeface="Courier New" pitchFamily="49" charset="0"/>
              </a:rPr>
              <a:t>A&lt;-&gt;A = +2</a:t>
            </a:r>
            <a:endParaRPr lang="en-US" altLang="en-US" sz="2000" b="1">
              <a:solidFill>
                <a:srgbClr val="990000"/>
              </a:solidFill>
              <a:latin typeface="Courier New" pitchFamily="49" charset="0"/>
            </a:endParaRPr>
          </a:p>
        </p:txBody>
      </p:sp>
      <p:sp>
        <p:nvSpPr>
          <p:cNvPr id="33801" name="Text Box 28"/>
          <p:cNvSpPr txBox="1">
            <a:spLocks noChangeArrowheads="1"/>
          </p:cNvSpPr>
          <p:nvPr/>
        </p:nvSpPr>
        <p:spPr bwMode="auto">
          <a:xfrm>
            <a:off x="1638300" y="304800"/>
            <a:ext cx="5295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b="1" u="sng">
                <a:solidFill>
                  <a:srgbClr val="990000"/>
                </a:solidFill>
                <a:latin typeface="Courier New" pitchFamily="49" charset="0"/>
              </a:rPr>
              <a:t>Insertions/Deletions =&gt; GAPS</a:t>
            </a:r>
            <a:endParaRPr lang="en-US" altLang="en-US" b="1" u="sng">
              <a:solidFill>
                <a:srgbClr val="990000"/>
              </a:solidFill>
              <a:latin typeface="Courier New" pitchFamily="49" charset="0"/>
            </a:endParaRPr>
          </a:p>
        </p:txBody>
      </p:sp>
      <p:sp>
        <p:nvSpPr>
          <p:cNvPr id="31773" name="Text Box 29"/>
          <p:cNvSpPr txBox="1">
            <a:spLocks noChangeArrowheads="1"/>
          </p:cNvSpPr>
          <p:nvPr/>
        </p:nvSpPr>
        <p:spPr bwMode="auto">
          <a:xfrm>
            <a:off x="1568450" y="304800"/>
            <a:ext cx="547846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b="1" u="sng">
                <a:solidFill>
                  <a:srgbClr val="990000"/>
                </a:solidFill>
                <a:latin typeface="Courier New" pitchFamily="49" charset="0"/>
              </a:rPr>
              <a:t>The need for penalising GAPs.</a:t>
            </a:r>
            <a:endParaRPr lang="en-US" altLang="en-US" b="1" u="sng">
              <a:solidFill>
                <a:srgbClr val="99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317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317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900"/>
                            </p:stCondLst>
                            <p:childTnLst>
                              <p:par>
                                <p:cTn id="17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7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7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1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1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68" grpId="0" animBg="1"/>
      <p:bldP spid="31769" grpId="0" animBg="1" autoUpdateAnimBg="0"/>
      <p:bldP spid="31771" grpId="0" animBg="1" autoUpdateAnimBg="0"/>
      <p:bldP spid="31773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Group 2"/>
          <p:cNvGrpSpPr>
            <a:grpSpLocks/>
          </p:cNvGrpSpPr>
          <p:nvPr/>
        </p:nvGrpSpPr>
        <p:grpSpPr bwMode="auto">
          <a:xfrm>
            <a:off x="3657600" y="1905000"/>
            <a:ext cx="4953000" cy="762000"/>
            <a:chOff x="3072" y="1056"/>
            <a:chExt cx="2352" cy="480"/>
          </a:xfrm>
        </p:grpSpPr>
        <p:sp>
          <p:nvSpPr>
            <p:cNvPr id="34834" name="Line 3"/>
            <p:cNvSpPr>
              <a:spLocks noChangeShapeType="1"/>
            </p:cNvSpPr>
            <p:nvPr/>
          </p:nvSpPr>
          <p:spPr bwMode="auto">
            <a:xfrm>
              <a:off x="3072" y="1056"/>
              <a:ext cx="2352" cy="0"/>
            </a:xfrm>
            <a:prstGeom prst="line">
              <a:avLst/>
            </a:prstGeom>
            <a:noFill/>
            <a:ln w="127000">
              <a:solidFill>
                <a:srgbClr val="8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35" name="Line 4"/>
            <p:cNvSpPr>
              <a:spLocks noChangeShapeType="1"/>
            </p:cNvSpPr>
            <p:nvPr/>
          </p:nvSpPr>
          <p:spPr bwMode="auto">
            <a:xfrm>
              <a:off x="3072" y="1536"/>
              <a:ext cx="2352" cy="0"/>
            </a:xfrm>
            <a:prstGeom prst="line">
              <a:avLst/>
            </a:prstGeom>
            <a:noFill/>
            <a:ln w="127000">
              <a:solidFill>
                <a:srgbClr val="8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32773" name="Line 5"/>
          <p:cNvSpPr>
            <a:spLocks noChangeShapeType="1"/>
          </p:cNvSpPr>
          <p:nvPr/>
        </p:nvSpPr>
        <p:spPr bwMode="auto">
          <a:xfrm>
            <a:off x="3657600" y="2667000"/>
            <a:ext cx="3505200" cy="0"/>
          </a:xfrm>
          <a:prstGeom prst="lin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>
            <a:off x="5257800" y="1905000"/>
            <a:ext cx="3352800" cy="0"/>
          </a:xfrm>
          <a:prstGeom prst="lin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2775" name="Line 7"/>
          <p:cNvSpPr>
            <a:spLocks noChangeShapeType="1"/>
          </p:cNvSpPr>
          <p:nvPr/>
        </p:nvSpPr>
        <p:spPr bwMode="auto">
          <a:xfrm>
            <a:off x="3657600" y="1905000"/>
            <a:ext cx="381000" cy="0"/>
          </a:xfrm>
          <a:prstGeom prst="lin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2776" name="Line 8"/>
          <p:cNvSpPr>
            <a:spLocks noChangeShapeType="1"/>
          </p:cNvSpPr>
          <p:nvPr/>
        </p:nvSpPr>
        <p:spPr bwMode="auto">
          <a:xfrm>
            <a:off x="8382000" y="2667000"/>
            <a:ext cx="228600" cy="0"/>
          </a:xfrm>
          <a:prstGeom prst="lin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4823" name="Text Box 9"/>
          <p:cNvSpPr txBox="1">
            <a:spLocks noChangeArrowheads="1"/>
          </p:cNvSpPr>
          <p:nvPr/>
        </p:nvSpPr>
        <p:spPr bwMode="auto">
          <a:xfrm>
            <a:off x="1360488" y="295275"/>
            <a:ext cx="60261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b="1" u="sng">
                <a:solidFill>
                  <a:srgbClr val="990000"/>
                </a:solidFill>
                <a:latin typeface="Courier New" pitchFamily="49" charset="0"/>
              </a:rPr>
              <a:t>LOCAL and GLOBAL implementations</a:t>
            </a:r>
          </a:p>
          <a:p>
            <a:pPr algn="ctr" eaLnBrk="1" hangingPunct="1"/>
            <a:r>
              <a:rPr lang="en-GB" altLang="en-US" b="1" u="sng">
                <a:solidFill>
                  <a:srgbClr val="990000"/>
                </a:solidFill>
                <a:latin typeface="Courier New" pitchFamily="49" charset="0"/>
              </a:rPr>
              <a:t>of pairwise alignment</a:t>
            </a:r>
            <a:endParaRPr lang="en-US" altLang="en-US" b="1" u="sng">
              <a:solidFill>
                <a:srgbClr val="990000"/>
              </a:solidFill>
              <a:latin typeface="Courier New" pitchFamily="49" charset="0"/>
            </a:endParaRPr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152400" y="1905000"/>
            <a:ext cx="2922588" cy="4572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b="1">
                <a:solidFill>
                  <a:srgbClr val="990000"/>
                </a:solidFill>
                <a:latin typeface="Courier New" pitchFamily="49" charset="0"/>
              </a:rPr>
              <a:t>LOCAL Alignment</a:t>
            </a:r>
            <a:endParaRPr lang="en-US" altLang="en-US" b="1">
              <a:solidFill>
                <a:srgbClr val="990000"/>
              </a:solidFill>
              <a:latin typeface="Courier New" pitchFamily="49" charset="0"/>
            </a:endParaRPr>
          </a:p>
        </p:txBody>
      </p:sp>
      <p:sp>
        <p:nvSpPr>
          <p:cNvPr id="32779" name="Line 11"/>
          <p:cNvSpPr>
            <a:spLocks noChangeShapeType="1"/>
          </p:cNvSpPr>
          <p:nvPr/>
        </p:nvSpPr>
        <p:spPr bwMode="auto">
          <a:xfrm>
            <a:off x="4038600" y="1905000"/>
            <a:ext cx="1219200" cy="0"/>
          </a:xfrm>
          <a:prstGeom prst="line">
            <a:avLst/>
          </a:prstGeom>
          <a:noFill/>
          <a:ln w="127000">
            <a:pattFill prst="pct80">
              <a:fgClr>
                <a:srgbClr val="FF00FF"/>
              </a:fgClr>
              <a:bgClr>
                <a:srgbClr val="FFFFFF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2780" name="Line 12"/>
          <p:cNvSpPr>
            <a:spLocks noChangeShapeType="1"/>
          </p:cNvSpPr>
          <p:nvPr/>
        </p:nvSpPr>
        <p:spPr bwMode="auto">
          <a:xfrm>
            <a:off x="7162800" y="2667000"/>
            <a:ext cx="1219200" cy="0"/>
          </a:xfrm>
          <a:prstGeom prst="line">
            <a:avLst/>
          </a:prstGeom>
          <a:noFill/>
          <a:ln w="127000">
            <a:pattFill prst="pct80">
              <a:fgClr>
                <a:srgbClr val="FF00FF"/>
              </a:fgClr>
              <a:bgClr>
                <a:srgbClr val="FFFFFF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4827" name="Line 13"/>
          <p:cNvSpPr>
            <a:spLocks noChangeShapeType="1"/>
          </p:cNvSpPr>
          <p:nvPr/>
        </p:nvSpPr>
        <p:spPr bwMode="auto">
          <a:xfrm>
            <a:off x="5257800" y="1905000"/>
            <a:ext cx="1905000" cy="6858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4828" name="Line 14"/>
          <p:cNvSpPr>
            <a:spLocks noChangeShapeType="1"/>
          </p:cNvSpPr>
          <p:nvPr/>
        </p:nvSpPr>
        <p:spPr bwMode="auto">
          <a:xfrm>
            <a:off x="5257800" y="1905000"/>
            <a:ext cx="1828800" cy="6858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32783" name="Group 15"/>
          <p:cNvGrpSpPr>
            <a:grpSpLocks/>
          </p:cNvGrpSpPr>
          <p:nvPr/>
        </p:nvGrpSpPr>
        <p:grpSpPr bwMode="auto">
          <a:xfrm>
            <a:off x="4038600" y="1981200"/>
            <a:ext cx="4343400" cy="609600"/>
            <a:chOff x="2544" y="1104"/>
            <a:chExt cx="2736" cy="384"/>
          </a:xfrm>
        </p:grpSpPr>
        <p:sp>
          <p:nvSpPr>
            <p:cNvPr id="34832" name="Line 16"/>
            <p:cNvSpPr>
              <a:spLocks noChangeShapeType="1"/>
            </p:cNvSpPr>
            <p:nvPr/>
          </p:nvSpPr>
          <p:spPr bwMode="auto">
            <a:xfrm>
              <a:off x="2544" y="1104"/>
              <a:ext cx="1920" cy="384"/>
            </a:xfrm>
            <a:prstGeom prst="line">
              <a:avLst/>
            </a:prstGeom>
            <a:noFill/>
            <a:ln w="25400" cap="rnd">
              <a:solidFill>
                <a:srgbClr val="99CC00"/>
              </a:solidFill>
              <a:prstDash val="sysDot"/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33" name="Line 17"/>
            <p:cNvSpPr>
              <a:spLocks noChangeShapeType="1"/>
            </p:cNvSpPr>
            <p:nvPr/>
          </p:nvSpPr>
          <p:spPr bwMode="auto">
            <a:xfrm>
              <a:off x="3360" y="1104"/>
              <a:ext cx="1920" cy="384"/>
            </a:xfrm>
            <a:prstGeom prst="line">
              <a:avLst/>
            </a:prstGeom>
            <a:noFill/>
            <a:ln w="25400" cap="rnd">
              <a:solidFill>
                <a:srgbClr val="99CC00"/>
              </a:solidFill>
              <a:prstDash val="sysDot"/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34830" name="AutoShape 1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381000" cy="381000"/>
          </a:xfrm>
          <a:prstGeom prst="actionButtonBackPrevious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34831" name="AutoShape 1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381000" y="0"/>
            <a:ext cx="381000" cy="384175"/>
          </a:xfrm>
          <a:prstGeom prst="actionButtonForwardNext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 animBg="1"/>
      <p:bldP spid="32774" grpId="0" animBg="1"/>
      <p:bldP spid="32775" grpId="0" animBg="1"/>
      <p:bldP spid="32776" grpId="0" animBg="1"/>
      <p:bldP spid="32778" grpId="0" animBg="1" autoUpdateAnimBg="0"/>
      <p:bldP spid="32779" grpId="0" animBg="1"/>
      <p:bldP spid="3278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Group 2"/>
          <p:cNvGrpSpPr>
            <a:grpSpLocks/>
          </p:cNvGrpSpPr>
          <p:nvPr/>
        </p:nvGrpSpPr>
        <p:grpSpPr bwMode="auto">
          <a:xfrm>
            <a:off x="3657600" y="1905000"/>
            <a:ext cx="4953000" cy="762000"/>
            <a:chOff x="2304" y="1056"/>
            <a:chExt cx="3120" cy="480"/>
          </a:xfrm>
        </p:grpSpPr>
        <p:sp>
          <p:nvSpPr>
            <p:cNvPr id="35874" name="Line 3"/>
            <p:cNvSpPr>
              <a:spLocks noChangeShapeType="1"/>
            </p:cNvSpPr>
            <p:nvPr/>
          </p:nvSpPr>
          <p:spPr bwMode="auto">
            <a:xfrm>
              <a:off x="2304" y="1056"/>
              <a:ext cx="3120" cy="0"/>
            </a:xfrm>
            <a:prstGeom prst="line">
              <a:avLst/>
            </a:prstGeom>
            <a:noFill/>
            <a:ln w="127000">
              <a:solidFill>
                <a:srgbClr val="8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5875" name="Line 4"/>
            <p:cNvSpPr>
              <a:spLocks noChangeShapeType="1"/>
            </p:cNvSpPr>
            <p:nvPr/>
          </p:nvSpPr>
          <p:spPr bwMode="auto">
            <a:xfrm>
              <a:off x="2304" y="1536"/>
              <a:ext cx="3120" cy="0"/>
            </a:xfrm>
            <a:prstGeom prst="line">
              <a:avLst/>
            </a:prstGeom>
            <a:noFill/>
            <a:ln w="127000">
              <a:solidFill>
                <a:srgbClr val="8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35843" name="Text Box 5"/>
          <p:cNvSpPr txBox="1">
            <a:spLocks noChangeArrowheads="1"/>
          </p:cNvSpPr>
          <p:nvPr/>
        </p:nvSpPr>
        <p:spPr bwMode="auto">
          <a:xfrm>
            <a:off x="1365250" y="295275"/>
            <a:ext cx="60261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b="1" u="sng">
                <a:solidFill>
                  <a:srgbClr val="990000"/>
                </a:solidFill>
                <a:latin typeface="Courier New" pitchFamily="49" charset="0"/>
              </a:rPr>
              <a:t>LOCAL and GLOBAL implementations</a:t>
            </a:r>
          </a:p>
          <a:p>
            <a:pPr algn="ctr" eaLnBrk="1" hangingPunct="1"/>
            <a:r>
              <a:rPr lang="en-GB" altLang="en-US" b="1" u="sng">
                <a:solidFill>
                  <a:srgbClr val="990000"/>
                </a:solidFill>
                <a:latin typeface="Courier New" pitchFamily="49" charset="0"/>
              </a:rPr>
              <a:t>of pairwise alignment</a:t>
            </a:r>
            <a:endParaRPr lang="en-US" altLang="en-US" b="1" u="sng">
              <a:solidFill>
                <a:srgbClr val="990000"/>
              </a:solidFill>
              <a:latin typeface="Courier New" pitchFamily="49" charset="0"/>
            </a:endParaRPr>
          </a:p>
        </p:txBody>
      </p:sp>
      <p:sp>
        <p:nvSpPr>
          <p:cNvPr id="35844" name="Text Box 6"/>
          <p:cNvSpPr txBox="1">
            <a:spLocks noChangeArrowheads="1"/>
          </p:cNvSpPr>
          <p:nvPr/>
        </p:nvSpPr>
        <p:spPr bwMode="auto">
          <a:xfrm>
            <a:off x="152400" y="1905000"/>
            <a:ext cx="2922588" cy="4572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b="1">
                <a:solidFill>
                  <a:srgbClr val="990000"/>
                </a:solidFill>
                <a:latin typeface="Courier New" pitchFamily="49" charset="0"/>
              </a:rPr>
              <a:t>LOCAL Alignment</a:t>
            </a:r>
            <a:endParaRPr lang="en-US" altLang="en-US" b="1">
              <a:solidFill>
                <a:srgbClr val="990000"/>
              </a:solidFill>
              <a:latin typeface="Courier New" pitchFamily="49" charset="0"/>
            </a:endParaRPr>
          </a:p>
        </p:txBody>
      </p:sp>
      <p:sp>
        <p:nvSpPr>
          <p:cNvPr id="35845" name="Line 7"/>
          <p:cNvSpPr>
            <a:spLocks noChangeShapeType="1"/>
          </p:cNvSpPr>
          <p:nvPr/>
        </p:nvSpPr>
        <p:spPr bwMode="auto">
          <a:xfrm>
            <a:off x="4038600" y="1905000"/>
            <a:ext cx="1219200" cy="0"/>
          </a:xfrm>
          <a:prstGeom prst="line">
            <a:avLst/>
          </a:prstGeom>
          <a:noFill/>
          <a:ln w="127000">
            <a:pattFill prst="pct80">
              <a:fgClr>
                <a:srgbClr val="FF00FF"/>
              </a:fgClr>
              <a:bgClr>
                <a:srgbClr val="FFFFFF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46" name="Line 8"/>
          <p:cNvSpPr>
            <a:spLocks noChangeShapeType="1"/>
          </p:cNvSpPr>
          <p:nvPr/>
        </p:nvSpPr>
        <p:spPr bwMode="auto">
          <a:xfrm>
            <a:off x="7086600" y="2667000"/>
            <a:ext cx="1295400" cy="0"/>
          </a:xfrm>
          <a:prstGeom prst="line">
            <a:avLst/>
          </a:prstGeom>
          <a:noFill/>
          <a:ln w="127000">
            <a:pattFill prst="pct80">
              <a:fgClr>
                <a:srgbClr val="FF00FF"/>
              </a:fgClr>
              <a:bgClr>
                <a:srgbClr val="FFFFFF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47" name="Line 9"/>
          <p:cNvSpPr>
            <a:spLocks noChangeShapeType="1"/>
          </p:cNvSpPr>
          <p:nvPr/>
        </p:nvSpPr>
        <p:spPr bwMode="auto">
          <a:xfrm>
            <a:off x="5257800" y="1905000"/>
            <a:ext cx="1905000" cy="6858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48" name="Line 10"/>
          <p:cNvSpPr>
            <a:spLocks noChangeShapeType="1"/>
          </p:cNvSpPr>
          <p:nvPr/>
        </p:nvSpPr>
        <p:spPr bwMode="auto">
          <a:xfrm>
            <a:off x="5257800" y="1905000"/>
            <a:ext cx="1828800" cy="6858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33803" name="Group 11"/>
          <p:cNvGrpSpPr>
            <a:grpSpLocks/>
          </p:cNvGrpSpPr>
          <p:nvPr/>
        </p:nvGrpSpPr>
        <p:grpSpPr bwMode="auto">
          <a:xfrm>
            <a:off x="4038600" y="1981200"/>
            <a:ext cx="4343400" cy="609600"/>
            <a:chOff x="2544" y="1104"/>
            <a:chExt cx="2736" cy="384"/>
          </a:xfrm>
        </p:grpSpPr>
        <p:sp>
          <p:nvSpPr>
            <p:cNvPr id="35872" name="Line 12"/>
            <p:cNvSpPr>
              <a:spLocks noChangeShapeType="1"/>
            </p:cNvSpPr>
            <p:nvPr/>
          </p:nvSpPr>
          <p:spPr bwMode="auto">
            <a:xfrm>
              <a:off x="2544" y="1104"/>
              <a:ext cx="1920" cy="384"/>
            </a:xfrm>
            <a:prstGeom prst="line">
              <a:avLst/>
            </a:prstGeom>
            <a:noFill/>
            <a:ln w="25400" cap="rnd">
              <a:solidFill>
                <a:srgbClr val="99CC00"/>
              </a:solidFill>
              <a:prstDash val="sysDot"/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5873" name="Line 13"/>
            <p:cNvSpPr>
              <a:spLocks noChangeShapeType="1"/>
            </p:cNvSpPr>
            <p:nvPr/>
          </p:nvSpPr>
          <p:spPr bwMode="auto">
            <a:xfrm>
              <a:off x="3360" y="1104"/>
              <a:ext cx="1920" cy="384"/>
            </a:xfrm>
            <a:prstGeom prst="line">
              <a:avLst/>
            </a:prstGeom>
            <a:noFill/>
            <a:ln w="25400" cap="rnd">
              <a:solidFill>
                <a:srgbClr val="99CC00"/>
              </a:solidFill>
              <a:prstDash val="sysDot"/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33806" name="Line 14"/>
          <p:cNvSpPr>
            <a:spLocks noChangeShapeType="1"/>
          </p:cNvSpPr>
          <p:nvPr/>
        </p:nvSpPr>
        <p:spPr bwMode="auto">
          <a:xfrm>
            <a:off x="7162800" y="1905000"/>
            <a:ext cx="1219200" cy="0"/>
          </a:xfrm>
          <a:prstGeom prst="line">
            <a:avLst/>
          </a:prstGeom>
          <a:noFill/>
          <a:ln w="127000">
            <a:pattFill prst="pct50">
              <a:fgClr>
                <a:srgbClr val="000080"/>
              </a:fgClr>
              <a:bgClr>
                <a:srgbClr val="CCECFF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07" name="Line 15"/>
          <p:cNvSpPr>
            <a:spLocks noChangeShapeType="1"/>
          </p:cNvSpPr>
          <p:nvPr/>
        </p:nvSpPr>
        <p:spPr bwMode="auto">
          <a:xfrm>
            <a:off x="5181600" y="2667000"/>
            <a:ext cx="1219200" cy="0"/>
          </a:xfrm>
          <a:prstGeom prst="line">
            <a:avLst/>
          </a:prstGeom>
          <a:noFill/>
          <a:ln w="127000">
            <a:pattFill prst="pct50">
              <a:fgClr>
                <a:srgbClr val="000080"/>
              </a:fgClr>
              <a:bgClr>
                <a:srgbClr val="CCECFF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33808" name="Group 16"/>
          <p:cNvGrpSpPr>
            <a:grpSpLocks/>
          </p:cNvGrpSpPr>
          <p:nvPr/>
        </p:nvGrpSpPr>
        <p:grpSpPr bwMode="auto">
          <a:xfrm>
            <a:off x="5181600" y="1981200"/>
            <a:ext cx="3200400" cy="609600"/>
            <a:chOff x="3264" y="1104"/>
            <a:chExt cx="2016" cy="384"/>
          </a:xfrm>
        </p:grpSpPr>
        <p:sp>
          <p:nvSpPr>
            <p:cNvPr id="35870" name="Line 17"/>
            <p:cNvSpPr>
              <a:spLocks noChangeShapeType="1"/>
            </p:cNvSpPr>
            <p:nvPr/>
          </p:nvSpPr>
          <p:spPr bwMode="auto">
            <a:xfrm flipH="1">
              <a:off x="4032" y="1104"/>
              <a:ext cx="1248" cy="384"/>
            </a:xfrm>
            <a:prstGeom prst="line">
              <a:avLst/>
            </a:prstGeom>
            <a:noFill/>
            <a:ln w="25400" cap="rnd">
              <a:solidFill>
                <a:srgbClr val="99CC00"/>
              </a:solidFill>
              <a:prstDash val="sysDot"/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5871" name="Line 18"/>
            <p:cNvSpPr>
              <a:spLocks noChangeShapeType="1"/>
            </p:cNvSpPr>
            <p:nvPr/>
          </p:nvSpPr>
          <p:spPr bwMode="auto">
            <a:xfrm flipH="1">
              <a:off x="3264" y="1104"/>
              <a:ext cx="1248" cy="384"/>
            </a:xfrm>
            <a:prstGeom prst="line">
              <a:avLst/>
            </a:prstGeom>
            <a:noFill/>
            <a:ln w="25400" cap="rnd">
              <a:solidFill>
                <a:srgbClr val="99CC00"/>
              </a:solidFill>
              <a:prstDash val="sysDot"/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33811" name="Line 19"/>
          <p:cNvSpPr>
            <a:spLocks noChangeShapeType="1"/>
          </p:cNvSpPr>
          <p:nvPr/>
        </p:nvSpPr>
        <p:spPr bwMode="auto">
          <a:xfrm>
            <a:off x="3657600" y="2667000"/>
            <a:ext cx="1524000" cy="0"/>
          </a:xfrm>
          <a:prstGeom prst="lin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12" name="Line 20"/>
          <p:cNvSpPr>
            <a:spLocks noChangeShapeType="1"/>
          </p:cNvSpPr>
          <p:nvPr/>
        </p:nvSpPr>
        <p:spPr bwMode="auto">
          <a:xfrm>
            <a:off x="8382000" y="2667000"/>
            <a:ext cx="228600" cy="0"/>
          </a:xfrm>
          <a:prstGeom prst="lin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13" name="Line 21"/>
          <p:cNvSpPr>
            <a:spLocks noChangeShapeType="1"/>
          </p:cNvSpPr>
          <p:nvPr/>
        </p:nvSpPr>
        <p:spPr bwMode="auto">
          <a:xfrm>
            <a:off x="8382000" y="1905000"/>
            <a:ext cx="228600" cy="0"/>
          </a:xfrm>
          <a:prstGeom prst="lin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14" name="Line 22"/>
          <p:cNvSpPr>
            <a:spLocks noChangeShapeType="1"/>
          </p:cNvSpPr>
          <p:nvPr/>
        </p:nvSpPr>
        <p:spPr bwMode="auto">
          <a:xfrm>
            <a:off x="6400800" y="2667000"/>
            <a:ext cx="685800" cy="0"/>
          </a:xfrm>
          <a:prstGeom prst="lin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15" name="Line 23"/>
          <p:cNvSpPr>
            <a:spLocks noChangeShapeType="1"/>
          </p:cNvSpPr>
          <p:nvPr/>
        </p:nvSpPr>
        <p:spPr bwMode="auto">
          <a:xfrm>
            <a:off x="5257800" y="1905000"/>
            <a:ext cx="1905000" cy="0"/>
          </a:xfrm>
          <a:prstGeom prst="lin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16" name="Line 24"/>
          <p:cNvSpPr>
            <a:spLocks noChangeShapeType="1"/>
          </p:cNvSpPr>
          <p:nvPr/>
        </p:nvSpPr>
        <p:spPr bwMode="auto">
          <a:xfrm>
            <a:off x="3657600" y="1905000"/>
            <a:ext cx="381000" cy="0"/>
          </a:xfrm>
          <a:prstGeom prst="lin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17" name="Text Box 25"/>
          <p:cNvSpPr txBox="1">
            <a:spLocks noChangeArrowheads="1"/>
          </p:cNvSpPr>
          <p:nvPr/>
        </p:nvSpPr>
        <p:spPr bwMode="auto">
          <a:xfrm>
            <a:off x="152400" y="2428875"/>
            <a:ext cx="314642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GB" altLang="en-US" sz="1800">
                <a:solidFill>
                  <a:srgbClr val="990000"/>
                </a:solidFill>
                <a:latin typeface="Courier New" pitchFamily="49" charset="0"/>
              </a:rPr>
              <a:t>GCG    : </a:t>
            </a:r>
            <a:r>
              <a:rPr lang="en-GB" altLang="en-US" sz="1800" b="1">
                <a:solidFill>
                  <a:srgbClr val="990000"/>
                </a:solidFill>
                <a:latin typeface="Courier New" pitchFamily="49" charset="0"/>
              </a:rPr>
              <a:t>bestfit</a:t>
            </a:r>
          </a:p>
          <a:p>
            <a:pPr eaLnBrk="1" hangingPunct="1"/>
            <a:r>
              <a:rPr lang="en-GB" altLang="en-US" sz="1800">
                <a:solidFill>
                  <a:srgbClr val="990000"/>
                </a:solidFill>
                <a:latin typeface="Courier New" pitchFamily="49" charset="0"/>
              </a:rPr>
              <a:t>Staden : </a:t>
            </a:r>
            <a:r>
              <a:rPr lang="en-GB" altLang="en-US" sz="1800" b="1">
                <a:solidFill>
                  <a:srgbClr val="990000"/>
                </a:solidFill>
                <a:latin typeface="Courier New" pitchFamily="49" charset="0"/>
              </a:rPr>
              <a:t>spin</a:t>
            </a:r>
          </a:p>
          <a:p>
            <a:pPr eaLnBrk="1" hangingPunct="1"/>
            <a:r>
              <a:rPr lang="en-GB" altLang="en-US" sz="1800">
                <a:solidFill>
                  <a:srgbClr val="990000"/>
                </a:solidFill>
                <a:latin typeface="Courier New" pitchFamily="49" charset="0"/>
              </a:rPr>
              <a:t>Emboss</a:t>
            </a:r>
            <a:r>
              <a:rPr lang="en-GB" altLang="en-US" sz="1800" b="1">
                <a:solidFill>
                  <a:srgbClr val="990000"/>
                </a:solidFill>
                <a:latin typeface="Courier New" pitchFamily="49" charset="0"/>
              </a:rPr>
              <a:t>	: water/matcher</a:t>
            </a:r>
            <a:endParaRPr lang="en-US" altLang="en-US" sz="1800" b="1">
              <a:solidFill>
                <a:srgbClr val="990000"/>
              </a:solidFill>
              <a:latin typeface="Courier New" pitchFamily="49" charset="0"/>
            </a:endParaRPr>
          </a:p>
        </p:txBody>
      </p:sp>
      <p:sp>
        <p:nvSpPr>
          <p:cNvPr id="33818" name="Text Box 26"/>
          <p:cNvSpPr txBox="1">
            <a:spLocks noChangeArrowheads="1"/>
          </p:cNvSpPr>
          <p:nvPr/>
        </p:nvSpPr>
        <p:spPr bwMode="auto">
          <a:xfrm>
            <a:off x="152400" y="4006850"/>
            <a:ext cx="3105150" cy="4572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b="1">
                <a:solidFill>
                  <a:srgbClr val="990000"/>
                </a:solidFill>
                <a:latin typeface="Courier New" pitchFamily="49" charset="0"/>
              </a:rPr>
              <a:t>GLOBAL Alignment</a:t>
            </a:r>
            <a:endParaRPr lang="en-US" altLang="en-US" b="1">
              <a:solidFill>
                <a:srgbClr val="990000"/>
              </a:solidFill>
              <a:latin typeface="Courier New" pitchFamily="49" charset="0"/>
            </a:endParaRPr>
          </a:p>
        </p:txBody>
      </p:sp>
      <p:grpSp>
        <p:nvGrpSpPr>
          <p:cNvPr id="33819" name="Group 27"/>
          <p:cNvGrpSpPr>
            <a:grpSpLocks/>
          </p:cNvGrpSpPr>
          <p:nvPr/>
        </p:nvGrpSpPr>
        <p:grpSpPr bwMode="auto">
          <a:xfrm>
            <a:off x="3657600" y="4083050"/>
            <a:ext cx="4953000" cy="762000"/>
            <a:chOff x="2304" y="1056"/>
            <a:chExt cx="3120" cy="480"/>
          </a:xfrm>
        </p:grpSpPr>
        <p:sp>
          <p:nvSpPr>
            <p:cNvPr id="35868" name="Line 28"/>
            <p:cNvSpPr>
              <a:spLocks noChangeShapeType="1"/>
            </p:cNvSpPr>
            <p:nvPr/>
          </p:nvSpPr>
          <p:spPr bwMode="auto">
            <a:xfrm>
              <a:off x="2304" y="1056"/>
              <a:ext cx="3120" cy="0"/>
            </a:xfrm>
            <a:prstGeom prst="line">
              <a:avLst/>
            </a:prstGeom>
            <a:noFill/>
            <a:ln w="127000">
              <a:solidFill>
                <a:srgbClr val="8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5869" name="Line 29"/>
            <p:cNvSpPr>
              <a:spLocks noChangeShapeType="1"/>
            </p:cNvSpPr>
            <p:nvPr/>
          </p:nvSpPr>
          <p:spPr bwMode="auto">
            <a:xfrm>
              <a:off x="2304" y="1536"/>
              <a:ext cx="3120" cy="0"/>
            </a:xfrm>
            <a:prstGeom prst="line">
              <a:avLst/>
            </a:prstGeom>
            <a:noFill/>
            <a:ln w="127000">
              <a:solidFill>
                <a:srgbClr val="8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33822" name="Group 30"/>
          <p:cNvGrpSpPr>
            <a:grpSpLocks/>
          </p:cNvGrpSpPr>
          <p:nvPr/>
        </p:nvGrpSpPr>
        <p:grpSpPr bwMode="auto">
          <a:xfrm>
            <a:off x="3657600" y="4159250"/>
            <a:ext cx="4953000" cy="609600"/>
            <a:chOff x="2304" y="2256"/>
            <a:chExt cx="3120" cy="384"/>
          </a:xfrm>
        </p:grpSpPr>
        <p:sp>
          <p:nvSpPr>
            <p:cNvPr id="35866" name="Line 31"/>
            <p:cNvSpPr>
              <a:spLocks noChangeShapeType="1"/>
            </p:cNvSpPr>
            <p:nvPr/>
          </p:nvSpPr>
          <p:spPr bwMode="auto">
            <a:xfrm>
              <a:off x="2304" y="2256"/>
              <a:ext cx="0" cy="384"/>
            </a:xfrm>
            <a:prstGeom prst="line">
              <a:avLst/>
            </a:prstGeom>
            <a:noFill/>
            <a:ln w="25400" cap="rnd">
              <a:solidFill>
                <a:srgbClr val="99CC00"/>
              </a:solidFill>
              <a:prstDash val="sysDot"/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5867" name="Line 32"/>
            <p:cNvSpPr>
              <a:spLocks noChangeShapeType="1"/>
            </p:cNvSpPr>
            <p:nvPr/>
          </p:nvSpPr>
          <p:spPr bwMode="auto">
            <a:xfrm>
              <a:off x="5424" y="2256"/>
              <a:ext cx="0" cy="384"/>
            </a:xfrm>
            <a:prstGeom prst="line">
              <a:avLst/>
            </a:prstGeom>
            <a:noFill/>
            <a:ln w="25400" cap="rnd">
              <a:solidFill>
                <a:srgbClr val="99CC00"/>
              </a:solidFill>
              <a:prstDash val="sysDot"/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33825" name="Text Box 33"/>
          <p:cNvSpPr txBox="1">
            <a:spLocks noChangeArrowheads="1"/>
          </p:cNvSpPr>
          <p:nvPr/>
        </p:nvSpPr>
        <p:spPr bwMode="auto">
          <a:xfrm>
            <a:off x="152400" y="4464050"/>
            <a:ext cx="35972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GB" altLang="en-US" sz="1800">
                <a:solidFill>
                  <a:srgbClr val="990000"/>
                </a:solidFill>
                <a:latin typeface="Courier New" pitchFamily="49" charset="0"/>
              </a:rPr>
              <a:t>GCG    : </a:t>
            </a:r>
            <a:r>
              <a:rPr lang="en-GB" altLang="en-US" sz="1800" b="1">
                <a:solidFill>
                  <a:srgbClr val="990000"/>
                </a:solidFill>
                <a:latin typeface="Courier New" pitchFamily="49" charset="0"/>
              </a:rPr>
              <a:t>gap</a:t>
            </a:r>
          </a:p>
          <a:p>
            <a:pPr eaLnBrk="1" hangingPunct="1"/>
            <a:r>
              <a:rPr lang="en-GB" altLang="en-US" sz="1800">
                <a:solidFill>
                  <a:srgbClr val="990000"/>
                </a:solidFill>
                <a:latin typeface="Courier New" pitchFamily="49" charset="0"/>
              </a:rPr>
              <a:t>Staden : </a:t>
            </a:r>
            <a:r>
              <a:rPr lang="en-GB" altLang="en-US" sz="1800" b="1">
                <a:solidFill>
                  <a:srgbClr val="990000"/>
                </a:solidFill>
                <a:latin typeface="Courier New" pitchFamily="49" charset="0"/>
              </a:rPr>
              <a:t>spin</a:t>
            </a:r>
            <a:endParaRPr lang="en-GB" altLang="en-US" sz="1800">
              <a:solidFill>
                <a:srgbClr val="990000"/>
              </a:solidFill>
              <a:latin typeface="Courier New" pitchFamily="49" charset="0"/>
            </a:endParaRPr>
          </a:p>
          <a:p>
            <a:pPr eaLnBrk="1" hangingPunct="1"/>
            <a:r>
              <a:rPr lang="en-GB" altLang="en-US" sz="1800">
                <a:solidFill>
                  <a:srgbClr val="990000"/>
                </a:solidFill>
                <a:latin typeface="Courier New" pitchFamily="49" charset="0"/>
              </a:rPr>
              <a:t>Emboss</a:t>
            </a:r>
            <a:r>
              <a:rPr lang="en-GB" altLang="en-US" sz="1800" b="1">
                <a:solidFill>
                  <a:srgbClr val="990000"/>
                </a:solidFill>
                <a:latin typeface="Courier New" pitchFamily="49" charset="0"/>
              </a:rPr>
              <a:t> : needle/stretcher</a:t>
            </a:r>
            <a:endParaRPr lang="en-US" altLang="en-US" sz="1800" b="1">
              <a:solidFill>
                <a:srgbClr val="990000"/>
              </a:solidFill>
              <a:latin typeface="Courier New" pitchFamily="49" charset="0"/>
            </a:endParaRPr>
          </a:p>
        </p:txBody>
      </p:sp>
      <p:sp>
        <p:nvSpPr>
          <p:cNvPr id="35864" name="AutoShape 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381000" cy="381000"/>
          </a:xfrm>
          <a:prstGeom prst="actionButtonBackPrevious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35865" name="AutoShape 3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381000" y="0"/>
            <a:ext cx="381000" cy="384175"/>
          </a:xfrm>
          <a:prstGeom prst="actionButtonForwardNext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3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3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6" grpId="0" animBg="1"/>
      <p:bldP spid="33807" grpId="0" animBg="1"/>
      <p:bldP spid="33811" grpId="0" animBg="1"/>
      <p:bldP spid="33812" grpId="0" animBg="1"/>
      <p:bldP spid="33813" grpId="0" animBg="1"/>
      <p:bldP spid="33814" grpId="0" animBg="1"/>
      <p:bldP spid="33815" grpId="0" animBg="1"/>
      <p:bldP spid="33816" grpId="0" animBg="1"/>
      <p:bldP spid="33817" grpId="0" autoUpdateAnimBg="0"/>
      <p:bldP spid="33818" grpId="0" animBg="1" autoUpdateAnimBg="0"/>
      <p:bldP spid="33825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2695575" y="2325688"/>
            <a:ext cx="4138613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GB" altLang="en-US" sz="9600" b="1" u="sng">
                <a:solidFill>
                  <a:srgbClr val="FF3300"/>
                </a:solidFill>
                <a:latin typeface="Monotype Corsiva" pitchFamily="66" charset="0"/>
              </a:rPr>
              <a:t>The End.</a:t>
            </a: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389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/>
      <p:bldP spid="3891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 descr="20%"/>
          <p:cNvSpPr>
            <a:spLocks noChangeArrowheads="1"/>
          </p:cNvSpPr>
          <p:nvPr/>
        </p:nvSpPr>
        <p:spPr bwMode="auto">
          <a:xfrm>
            <a:off x="1752600" y="2819400"/>
            <a:ext cx="685800" cy="1143000"/>
          </a:xfrm>
          <a:prstGeom prst="rect">
            <a:avLst/>
          </a:prstGeom>
          <a:pattFill prst="pct20">
            <a:fgClr>
              <a:srgbClr val="FF0000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grpSp>
        <p:nvGrpSpPr>
          <p:cNvPr id="6147" name="Group 3"/>
          <p:cNvGrpSpPr>
            <a:grpSpLocks/>
          </p:cNvGrpSpPr>
          <p:nvPr/>
        </p:nvGrpSpPr>
        <p:grpSpPr bwMode="auto">
          <a:xfrm>
            <a:off x="533400" y="3505200"/>
            <a:ext cx="6756400" cy="685800"/>
            <a:chOff x="336" y="2208"/>
            <a:chExt cx="4256" cy="432"/>
          </a:xfrm>
        </p:grpSpPr>
        <p:sp>
          <p:nvSpPr>
            <p:cNvPr id="6157" name="Text Box 4"/>
            <p:cNvSpPr txBox="1">
              <a:spLocks noChangeArrowheads="1"/>
            </p:cNvSpPr>
            <p:nvPr/>
          </p:nvSpPr>
          <p:spPr bwMode="auto">
            <a:xfrm>
              <a:off x="336" y="2208"/>
              <a:ext cx="4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b="1">
                  <a:solidFill>
                    <a:srgbClr val="990000"/>
                  </a:solidFill>
                  <a:latin typeface="Courier New" pitchFamily="49" charset="0"/>
                </a:rPr>
                <a:t>ABEERNALEDLAGERDFWGALSTOUTWRARWATERA</a:t>
              </a:r>
              <a:endParaRPr lang="en-US" altLang="en-US" b="1">
                <a:solidFill>
                  <a:srgbClr val="990000"/>
                </a:solidFill>
                <a:latin typeface="Courier New" pitchFamily="49" charset="0"/>
              </a:endParaRPr>
            </a:p>
          </p:txBody>
        </p:sp>
        <p:sp>
          <p:nvSpPr>
            <p:cNvPr id="6158" name="Line 5"/>
            <p:cNvSpPr>
              <a:spLocks noChangeShapeType="1"/>
            </p:cNvSpPr>
            <p:nvPr/>
          </p:nvSpPr>
          <p:spPr bwMode="auto">
            <a:xfrm>
              <a:off x="2832" y="2640"/>
              <a:ext cx="576" cy="0"/>
            </a:xfrm>
            <a:prstGeom prst="line">
              <a:avLst/>
            </a:prstGeom>
            <a:noFill/>
            <a:ln w="508000">
              <a:pattFill prst="dkVert">
                <a:fgClr>
                  <a:srgbClr val="FF99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59" name="Line 6"/>
            <p:cNvSpPr>
              <a:spLocks noChangeShapeType="1"/>
            </p:cNvSpPr>
            <p:nvPr/>
          </p:nvSpPr>
          <p:spPr bwMode="auto">
            <a:xfrm>
              <a:off x="528" y="2640"/>
              <a:ext cx="432" cy="0"/>
            </a:xfrm>
            <a:prstGeom prst="line">
              <a:avLst/>
            </a:prstGeom>
            <a:noFill/>
            <a:ln w="508000">
              <a:pattFill prst="ltVert">
                <a:fgClr>
                  <a:srgbClr val="0000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60" name="Line 7"/>
            <p:cNvSpPr>
              <a:spLocks noChangeShapeType="1"/>
            </p:cNvSpPr>
            <p:nvPr/>
          </p:nvSpPr>
          <p:spPr bwMode="auto">
            <a:xfrm>
              <a:off x="1104" y="2640"/>
              <a:ext cx="432" cy="0"/>
            </a:xfrm>
            <a:prstGeom prst="line">
              <a:avLst/>
            </a:prstGeom>
            <a:noFill/>
            <a:ln w="508000">
              <a:pattFill prst="ltVert">
                <a:fgClr>
                  <a:srgbClr val="FF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61" name="Line 8"/>
            <p:cNvSpPr>
              <a:spLocks noChangeShapeType="1"/>
            </p:cNvSpPr>
            <p:nvPr/>
          </p:nvSpPr>
          <p:spPr bwMode="auto">
            <a:xfrm>
              <a:off x="1584" y="2640"/>
              <a:ext cx="576" cy="0"/>
            </a:xfrm>
            <a:prstGeom prst="line">
              <a:avLst/>
            </a:prstGeom>
            <a:noFill/>
            <a:ln w="508000">
              <a:pattFill prst="ltVert">
                <a:fgClr>
                  <a:srgbClr val="008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62" name="Line 9"/>
            <p:cNvSpPr>
              <a:spLocks noChangeShapeType="1"/>
            </p:cNvSpPr>
            <p:nvPr/>
          </p:nvSpPr>
          <p:spPr bwMode="auto">
            <a:xfrm>
              <a:off x="3840" y="2640"/>
              <a:ext cx="576" cy="0"/>
            </a:xfrm>
            <a:prstGeom prst="line">
              <a:avLst/>
            </a:prstGeom>
            <a:noFill/>
            <a:ln w="508000">
              <a:pattFill prst="ltVert">
                <a:fgClr>
                  <a:srgbClr val="333333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6148" name="Group 10"/>
          <p:cNvGrpSpPr>
            <a:grpSpLocks/>
          </p:cNvGrpSpPr>
          <p:nvPr/>
        </p:nvGrpSpPr>
        <p:grpSpPr bwMode="auto">
          <a:xfrm>
            <a:off x="152400" y="2590800"/>
            <a:ext cx="6391275" cy="762000"/>
            <a:chOff x="96" y="1632"/>
            <a:chExt cx="4026" cy="480"/>
          </a:xfrm>
        </p:grpSpPr>
        <p:sp>
          <p:nvSpPr>
            <p:cNvPr id="6151" name="Line 11"/>
            <p:cNvSpPr>
              <a:spLocks noChangeShapeType="1"/>
            </p:cNvSpPr>
            <p:nvPr/>
          </p:nvSpPr>
          <p:spPr bwMode="auto">
            <a:xfrm>
              <a:off x="2592" y="1632"/>
              <a:ext cx="576" cy="0"/>
            </a:xfrm>
            <a:prstGeom prst="line">
              <a:avLst/>
            </a:prstGeom>
            <a:noFill/>
            <a:ln w="508000">
              <a:pattFill prst="dkVert">
                <a:fgClr>
                  <a:srgbClr val="FF99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52" name="Line 12"/>
            <p:cNvSpPr>
              <a:spLocks noChangeShapeType="1"/>
            </p:cNvSpPr>
            <p:nvPr/>
          </p:nvSpPr>
          <p:spPr bwMode="auto">
            <a:xfrm>
              <a:off x="432" y="1632"/>
              <a:ext cx="432" cy="0"/>
            </a:xfrm>
            <a:prstGeom prst="line">
              <a:avLst/>
            </a:prstGeom>
            <a:noFill/>
            <a:ln w="508000">
              <a:pattFill prst="ltVert">
                <a:fgClr>
                  <a:srgbClr val="0000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53" name="Line 13"/>
            <p:cNvSpPr>
              <a:spLocks noChangeShapeType="1"/>
            </p:cNvSpPr>
            <p:nvPr/>
          </p:nvSpPr>
          <p:spPr bwMode="auto">
            <a:xfrm>
              <a:off x="1104" y="1632"/>
              <a:ext cx="432" cy="0"/>
            </a:xfrm>
            <a:prstGeom prst="line">
              <a:avLst/>
            </a:prstGeom>
            <a:noFill/>
            <a:ln w="508000">
              <a:pattFill prst="ltVert">
                <a:fgClr>
                  <a:srgbClr val="FF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54" name="Line 14"/>
            <p:cNvSpPr>
              <a:spLocks noChangeShapeType="1"/>
            </p:cNvSpPr>
            <p:nvPr/>
          </p:nvSpPr>
          <p:spPr bwMode="auto">
            <a:xfrm>
              <a:off x="1680" y="1632"/>
              <a:ext cx="576" cy="0"/>
            </a:xfrm>
            <a:prstGeom prst="line">
              <a:avLst/>
            </a:prstGeom>
            <a:noFill/>
            <a:ln w="508000">
              <a:pattFill prst="ltVert">
                <a:fgClr>
                  <a:srgbClr val="008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55" name="Line 15"/>
            <p:cNvSpPr>
              <a:spLocks noChangeShapeType="1"/>
            </p:cNvSpPr>
            <p:nvPr/>
          </p:nvSpPr>
          <p:spPr bwMode="auto">
            <a:xfrm>
              <a:off x="3408" y="1632"/>
              <a:ext cx="576" cy="0"/>
            </a:xfrm>
            <a:prstGeom prst="line">
              <a:avLst/>
            </a:prstGeom>
            <a:noFill/>
            <a:ln w="508000">
              <a:pattFill prst="ltVert">
                <a:fgClr>
                  <a:srgbClr val="333333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56" name="Text Box 16"/>
            <p:cNvSpPr txBox="1">
              <a:spLocks noChangeArrowheads="1"/>
            </p:cNvSpPr>
            <p:nvPr/>
          </p:nvSpPr>
          <p:spPr bwMode="auto">
            <a:xfrm>
              <a:off x="96" y="1824"/>
              <a:ext cx="40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b="1">
                  <a:solidFill>
                    <a:srgbClr val="990000"/>
                  </a:solidFill>
                  <a:latin typeface="Courier New" pitchFamily="49" charset="0"/>
                </a:rPr>
                <a:t>ACBEERGYALEDILAGERAFGSTOUTFAWATERM</a:t>
              </a:r>
              <a:endParaRPr lang="en-US" altLang="en-US" b="1">
                <a:solidFill>
                  <a:srgbClr val="990000"/>
                </a:solidFill>
                <a:latin typeface="Courier New" pitchFamily="49" charset="0"/>
              </a:endParaRPr>
            </a:p>
          </p:txBody>
        </p:sp>
      </p:grpSp>
      <p:sp>
        <p:nvSpPr>
          <p:cNvPr id="6149" name="AutoShape 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381000" cy="381000"/>
          </a:xfrm>
          <a:prstGeom prst="actionButtonBackPrevious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6150" name="AutoShape 1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381000" y="0"/>
            <a:ext cx="381000" cy="384175"/>
          </a:xfrm>
          <a:prstGeom prst="actionButtonForwardNext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 descr="20%"/>
          <p:cNvSpPr>
            <a:spLocks noChangeArrowheads="1"/>
          </p:cNvSpPr>
          <p:nvPr/>
        </p:nvSpPr>
        <p:spPr bwMode="auto">
          <a:xfrm>
            <a:off x="2667000" y="2819400"/>
            <a:ext cx="914400" cy="1143000"/>
          </a:xfrm>
          <a:prstGeom prst="rect">
            <a:avLst/>
          </a:prstGeom>
          <a:pattFill prst="pct20">
            <a:fgClr>
              <a:srgbClr val="008000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pattFill prst="pct20">
                  <a:fgClr>
                    <a:schemeClr val="tx1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grpSp>
        <p:nvGrpSpPr>
          <p:cNvPr id="7171" name="Group 3"/>
          <p:cNvGrpSpPr>
            <a:grpSpLocks/>
          </p:cNvGrpSpPr>
          <p:nvPr/>
        </p:nvGrpSpPr>
        <p:grpSpPr bwMode="auto">
          <a:xfrm>
            <a:off x="711200" y="3505200"/>
            <a:ext cx="6756400" cy="685800"/>
            <a:chOff x="448" y="2208"/>
            <a:chExt cx="4256" cy="432"/>
          </a:xfrm>
        </p:grpSpPr>
        <p:sp>
          <p:nvSpPr>
            <p:cNvPr id="7181" name="Text Box 4"/>
            <p:cNvSpPr txBox="1">
              <a:spLocks noChangeArrowheads="1"/>
            </p:cNvSpPr>
            <p:nvPr/>
          </p:nvSpPr>
          <p:spPr bwMode="auto">
            <a:xfrm>
              <a:off x="448" y="2208"/>
              <a:ext cx="4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b="1">
                  <a:solidFill>
                    <a:srgbClr val="990000"/>
                  </a:solidFill>
                  <a:latin typeface="Courier New" pitchFamily="49" charset="0"/>
                </a:rPr>
                <a:t>ABEERNALEDLAGERDFWGALSTOUTWRARWATERA</a:t>
              </a:r>
              <a:endParaRPr lang="en-US" altLang="en-US" b="1">
                <a:solidFill>
                  <a:srgbClr val="990000"/>
                </a:solidFill>
                <a:latin typeface="Courier New" pitchFamily="49" charset="0"/>
              </a:endParaRPr>
            </a:p>
          </p:txBody>
        </p:sp>
        <p:sp>
          <p:nvSpPr>
            <p:cNvPr id="7182" name="Line 5"/>
            <p:cNvSpPr>
              <a:spLocks noChangeShapeType="1"/>
            </p:cNvSpPr>
            <p:nvPr/>
          </p:nvSpPr>
          <p:spPr bwMode="auto">
            <a:xfrm>
              <a:off x="2944" y="2640"/>
              <a:ext cx="576" cy="0"/>
            </a:xfrm>
            <a:prstGeom prst="line">
              <a:avLst/>
            </a:prstGeom>
            <a:noFill/>
            <a:ln w="508000">
              <a:pattFill prst="dkVert">
                <a:fgClr>
                  <a:srgbClr val="FF99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83" name="Line 6"/>
            <p:cNvSpPr>
              <a:spLocks noChangeShapeType="1"/>
            </p:cNvSpPr>
            <p:nvPr/>
          </p:nvSpPr>
          <p:spPr bwMode="auto">
            <a:xfrm>
              <a:off x="640" y="2640"/>
              <a:ext cx="432" cy="0"/>
            </a:xfrm>
            <a:prstGeom prst="line">
              <a:avLst/>
            </a:prstGeom>
            <a:noFill/>
            <a:ln w="508000">
              <a:pattFill prst="ltVert">
                <a:fgClr>
                  <a:srgbClr val="0000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84" name="Line 7"/>
            <p:cNvSpPr>
              <a:spLocks noChangeShapeType="1"/>
            </p:cNvSpPr>
            <p:nvPr/>
          </p:nvSpPr>
          <p:spPr bwMode="auto">
            <a:xfrm>
              <a:off x="1216" y="2640"/>
              <a:ext cx="432" cy="0"/>
            </a:xfrm>
            <a:prstGeom prst="line">
              <a:avLst/>
            </a:prstGeom>
            <a:noFill/>
            <a:ln w="508000">
              <a:pattFill prst="ltVert">
                <a:fgClr>
                  <a:srgbClr val="FF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85" name="Line 8"/>
            <p:cNvSpPr>
              <a:spLocks noChangeShapeType="1"/>
            </p:cNvSpPr>
            <p:nvPr/>
          </p:nvSpPr>
          <p:spPr bwMode="auto">
            <a:xfrm>
              <a:off x="1680" y="2640"/>
              <a:ext cx="576" cy="0"/>
            </a:xfrm>
            <a:prstGeom prst="line">
              <a:avLst/>
            </a:prstGeom>
            <a:noFill/>
            <a:ln w="508000">
              <a:pattFill prst="ltVert">
                <a:fgClr>
                  <a:srgbClr val="008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86" name="Line 9"/>
            <p:cNvSpPr>
              <a:spLocks noChangeShapeType="1"/>
            </p:cNvSpPr>
            <p:nvPr/>
          </p:nvSpPr>
          <p:spPr bwMode="auto">
            <a:xfrm>
              <a:off x="3952" y="2640"/>
              <a:ext cx="576" cy="0"/>
            </a:xfrm>
            <a:prstGeom prst="line">
              <a:avLst/>
            </a:prstGeom>
            <a:noFill/>
            <a:ln w="508000">
              <a:pattFill prst="ltVert">
                <a:fgClr>
                  <a:srgbClr val="333333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7172" name="Group 10"/>
          <p:cNvGrpSpPr>
            <a:grpSpLocks/>
          </p:cNvGrpSpPr>
          <p:nvPr/>
        </p:nvGrpSpPr>
        <p:grpSpPr bwMode="auto">
          <a:xfrm>
            <a:off x="152400" y="2590800"/>
            <a:ext cx="6391275" cy="762000"/>
            <a:chOff x="96" y="1632"/>
            <a:chExt cx="4026" cy="480"/>
          </a:xfrm>
        </p:grpSpPr>
        <p:sp>
          <p:nvSpPr>
            <p:cNvPr id="7175" name="Line 11"/>
            <p:cNvSpPr>
              <a:spLocks noChangeShapeType="1"/>
            </p:cNvSpPr>
            <p:nvPr/>
          </p:nvSpPr>
          <p:spPr bwMode="auto">
            <a:xfrm>
              <a:off x="2592" y="1632"/>
              <a:ext cx="576" cy="0"/>
            </a:xfrm>
            <a:prstGeom prst="line">
              <a:avLst/>
            </a:prstGeom>
            <a:noFill/>
            <a:ln w="508000">
              <a:pattFill prst="dkVert">
                <a:fgClr>
                  <a:srgbClr val="FF99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76" name="Line 12"/>
            <p:cNvSpPr>
              <a:spLocks noChangeShapeType="1"/>
            </p:cNvSpPr>
            <p:nvPr/>
          </p:nvSpPr>
          <p:spPr bwMode="auto">
            <a:xfrm>
              <a:off x="432" y="1632"/>
              <a:ext cx="432" cy="0"/>
            </a:xfrm>
            <a:prstGeom prst="line">
              <a:avLst/>
            </a:prstGeom>
            <a:noFill/>
            <a:ln w="508000">
              <a:pattFill prst="ltVert">
                <a:fgClr>
                  <a:srgbClr val="0000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77" name="Line 13"/>
            <p:cNvSpPr>
              <a:spLocks noChangeShapeType="1"/>
            </p:cNvSpPr>
            <p:nvPr/>
          </p:nvSpPr>
          <p:spPr bwMode="auto">
            <a:xfrm>
              <a:off x="1104" y="1632"/>
              <a:ext cx="432" cy="0"/>
            </a:xfrm>
            <a:prstGeom prst="line">
              <a:avLst/>
            </a:prstGeom>
            <a:noFill/>
            <a:ln w="508000">
              <a:pattFill prst="ltVert">
                <a:fgClr>
                  <a:srgbClr val="FF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78" name="Line 14"/>
            <p:cNvSpPr>
              <a:spLocks noChangeShapeType="1"/>
            </p:cNvSpPr>
            <p:nvPr/>
          </p:nvSpPr>
          <p:spPr bwMode="auto">
            <a:xfrm>
              <a:off x="1680" y="1632"/>
              <a:ext cx="576" cy="0"/>
            </a:xfrm>
            <a:prstGeom prst="line">
              <a:avLst/>
            </a:prstGeom>
            <a:noFill/>
            <a:ln w="508000">
              <a:pattFill prst="ltVert">
                <a:fgClr>
                  <a:srgbClr val="008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79" name="Line 15"/>
            <p:cNvSpPr>
              <a:spLocks noChangeShapeType="1"/>
            </p:cNvSpPr>
            <p:nvPr/>
          </p:nvSpPr>
          <p:spPr bwMode="auto">
            <a:xfrm>
              <a:off x="3408" y="1632"/>
              <a:ext cx="576" cy="0"/>
            </a:xfrm>
            <a:prstGeom prst="line">
              <a:avLst/>
            </a:prstGeom>
            <a:noFill/>
            <a:ln w="508000">
              <a:pattFill prst="ltVert">
                <a:fgClr>
                  <a:srgbClr val="333333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80" name="Text Box 16"/>
            <p:cNvSpPr txBox="1">
              <a:spLocks noChangeArrowheads="1"/>
            </p:cNvSpPr>
            <p:nvPr/>
          </p:nvSpPr>
          <p:spPr bwMode="auto">
            <a:xfrm>
              <a:off x="96" y="1824"/>
              <a:ext cx="40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b="1">
                  <a:solidFill>
                    <a:srgbClr val="990000"/>
                  </a:solidFill>
                  <a:latin typeface="Courier New" pitchFamily="49" charset="0"/>
                </a:rPr>
                <a:t>ACBEERGYALEDILAGERAFGSTOUTFAWATERM</a:t>
              </a:r>
              <a:endParaRPr lang="en-US" altLang="en-US" b="1">
                <a:solidFill>
                  <a:srgbClr val="990000"/>
                </a:solidFill>
                <a:latin typeface="Courier New" pitchFamily="49" charset="0"/>
              </a:endParaRPr>
            </a:p>
          </p:txBody>
        </p:sp>
      </p:grpSp>
      <p:sp>
        <p:nvSpPr>
          <p:cNvPr id="7173" name="AutoShape 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381000" cy="381000"/>
          </a:xfrm>
          <a:prstGeom prst="actionButtonBackPrevious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7174" name="AutoShape 1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381000" y="0"/>
            <a:ext cx="381000" cy="384175"/>
          </a:xfrm>
          <a:prstGeom prst="actionButtonForwardNext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 descr="20%"/>
          <p:cNvSpPr>
            <a:spLocks noChangeArrowheads="1"/>
          </p:cNvSpPr>
          <p:nvPr/>
        </p:nvSpPr>
        <p:spPr bwMode="auto">
          <a:xfrm>
            <a:off x="6248400" y="2819400"/>
            <a:ext cx="914400" cy="1143000"/>
          </a:xfrm>
          <a:prstGeom prst="rect">
            <a:avLst/>
          </a:prstGeom>
          <a:pattFill prst="pct20">
            <a:fgClr>
              <a:srgbClr val="008000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pattFill prst="pct20">
                  <a:fgClr>
                    <a:schemeClr val="tx1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grpSp>
        <p:nvGrpSpPr>
          <p:cNvPr id="8195" name="Group 3"/>
          <p:cNvGrpSpPr>
            <a:grpSpLocks/>
          </p:cNvGrpSpPr>
          <p:nvPr/>
        </p:nvGrpSpPr>
        <p:grpSpPr bwMode="auto">
          <a:xfrm>
            <a:off x="712788" y="3505200"/>
            <a:ext cx="6756400" cy="685800"/>
            <a:chOff x="449" y="2208"/>
            <a:chExt cx="4256" cy="432"/>
          </a:xfrm>
        </p:grpSpPr>
        <p:sp>
          <p:nvSpPr>
            <p:cNvPr id="8205" name="Text Box 4"/>
            <p:cNvSpPr txBox="1">
              <a:spLocks noChangeArrowheads="1"/>
            </p:cNvSpPr>
            <p:nvPr/>
          </p:nvSpPr>
          <p:spPr bwMode="auto">
            <a:xfrm>
              <a:off x="449" y="2208"/>
              <a:ext cx="4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b="1">
                  <a:solidFill>
                    <a:srgbClr val="990000"/>
                  </a:solidFill>
                  <a:latin typeface="Courier New" pitchFamily="49" charset="0"/>
                </a:rPr>
                <a:t>ABEERNALEDLAGERDFWGALSTOUTWRARWATERA</a:t>
              </a:r>
              <a:endParaRPr lang="en-US" altLang="en-US" b="1">
                <a:solidFill>
                  <a:srgbClr val="990000"/>
                </a:solidFill>
                <a:latin typeface="Courier New" pitchFamily="49" charset="0"/>
              </a:endParaRPr>
            </a:p>
          </p:txBody>
        </p:sp>
        <p:sp>
          <p:nvSpPr>
            <p:cNvPr id="8206" name="Line 5"/>
            <p:cNvSpPr>
              <a:spLocks noChangeShapeType="1"/>
            </p:cNvSpPr>
            <p:nvPr/>
          </p:nvSpPr>
          <p:spPr bwMode="auto">
            <a:xfrm>
              <a:off x="2945" y="2640"/>
              <a:ext cx="576" cy="0"/>
            </a:xfrm>
            <a:prstGeom prst="line">
              <a:avLst/>
            </a:prstGeom>
            <a:noFill/>
            <a:ln w="508000">
              <a:pattFill prst="dkVert">
                <a:fgClr>
                  <a:srgbClr val="FF99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207" name="Line 6"/>
            <p:cNvSpPr>
              <a:spLocks noChangeShapeType="1"/>
            </p:cNvSpPr>
            <p:nvPr/>
          </p:nvSpPr>
          <p:spPr bwMode="auto">
            <a:xfrm>
              <a:off x="641" y="2640"/>
              <a:ext cx="432" cy="0"/>
            </a:xfrm>
            <a:prstGeom prst="line">
              <a:avLst/>
            </a:prstGeom>
            <a:noFill/>
            <a:ln w="508000">
              <a:pattFill prst="ltVert">
                <a:fgClr>
                  <a:srgbClr val="0000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208" name="Line 7"/>
            <p:cNvSpPr>
              <a:spLocks noChangeShapeType="1"/>
            </p:cNvSpPr>
            <p:nvPr/>
          </p:nvSpPr>
          <p:spPr bwMode="auto">
            <a:xfrm>
              <a:off x="1217" y="2640"/>
              <a:ext cx="432" cy="0"/>
            </a:xfrm>
            <a:prstGeom prst="line">
              <a:avLst/>
            </a:prstGeom>
            <a:noFill/>
            <a:ln w="508000">
              <a:pattFill prst="ltVert">
                <a:fgClr>
                  <a:srgbClr val="FF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209" name="Line 8"/>
            <p:cNvSpPr>
              <a:spLocks noChangeShapeType="1"/>
            </p:cNvSpPr>
            <p:nvPr/>
          </p:nvSpPr>
          <p:spPr bwMode="auto">
            <a:xfrm>
              <a:off x="1697" y="2640"/>
              <a:ext cx="576" cy="0"/>
            </a:xfrm>
            <a:prstGeom prst="line">
              <a:avLst/>
            </a:prstGeom>
            <a:noFill/>
            <a:ln w="508000">
              <a:pattFill prst="ltVert">
                <a:fgClr>
                  <a:srgbClr val="008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210" name="Line 9"/>
            <p:cNvSpPr>
              <a:spLocks noChangeShapeType="1"/>
            </p:cNvSpPr>
            <p:nvPr/>
          </p:nvSpPr>
          <p:spPr bwMode="auto">
            <a:xfrm>
              <a:off x="3937" y="2640"/>
              <a:ext cx="592" cy="0"/>
            </a:xfrm>
            <a:prstGeom prst="line">
              <a:avLst/>
            </a:prstGeom>
            <a:noFill/>
            <a:ln w="508000">
              <a:pattFill prst="ltVert">
                <a:fgClr>
                  <a:srgbClr val="333333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8196" name="Group 10"/>
          <p:cNvGrpSpPr>
            <a:grpSpLocks/>
          </p:cNvGrpSpPr>
          <p:nvPr/>
        </p:nvGrpSpPr>
        <p:grpSpPr bwMode="auto">
          <a:xfrm>
            <a:off x="990600" y="2590800"/>
            <a:ext cx="6391275" cy="762000"/>
            <a:chOff x="624" y="1632"/>
            <a:chExt cx="4026" cy="480"/>
          </a:xfrm>
        </p:grpSpPr>
        <p:sp>
          <p:nvSpPr>
            <p:cNvPr id="8199" name="Line 11"/>
            <p:cNvSpPr>
              <a:spLocks noChangeShapeType="1"/>
            </p:cNvSpPr>
            <p:nvPr/>
          </p:nvSpPr>
          <p:spPr bwMode="auto">
            <a:xfrm>
              <a:off x="3120" y="1632"/>
              <a:ext cx="576" cy="0"/>
            </a:xfrm>
            <a:prstGeom prst="line">
              <a:avLst/>
            </a:prstGeom>
            <a:noFill/>
            <a:ln w="508000">
              <a:pattFill prst="dkVert">
                <a:fgClr>
                  <a:srgbClr val="FF99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200" name="Line 12"/>
            <p:cNvSpPr>
              <a:spLocks noChangeShapeType="1"/>
            </p:cNvSpPr>
            <p:nvPr/>
          </p:nvSpPr>
          <p:spPr bwMode="auto">
            <a:xfrm>
              <a:off x="960" y="1632"/>
              <a:ext cx="432" cy="0"/>
            </a:xfrm>
            <a:prstGeom prst="line">
              <a:avLst/>
            </a:prstGeom>
            <a:noFill/>
            <a:ln w="508000">
              <a:pattFill prst="ltVert">
                <a:fgClr>
                  <a:srgbClr val="0000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201" name="Line 13"/>
            <p:cNvSpPr>
              <a:spLocks noChangeShapeType="1"/>
            </p:cNvSpPr>
            <p:nvPr/>
          </p:nvSpPr>
          <p:spPr bwMode="auto">
            <a:xfrm>
              <a:off x="1632" y="1632"/>
              <a:ext cx="432" cy="0"/>
            </a:xfrm>
            <a:prstGeom prst="line">
              <a:avLst/>
            </a:prstGeom>
            <a:noFill/>
            <a:ln w="508000">
              <a:pattFill prst="ltVert">
                <a:fgClr>
                  <a:srgbClr val="FF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202" name="Line 14"/>
            <p:cNvSpPr>
              <a:spLocks noChangeShapeType="1"/>
            </p:cNvSpPr>
            <p:nvPr/>
          </p:nvSpPr>
          <p:spPr bwMode="auto">
            <a:xfrm>
              <a:off x="2208" y="1632"/>
              <a:ext cx="576" cy="0"/>
            </a:xfrm>
            <a:prstGeom prst="line">
              <a:avLst/>
            </a:prstGeom>
            <a:noFill/>
            <a:ln w="508000">
              <a:pattFill prst="ltVert">
                <a:fgClr>
                  <a:srgbClr val="008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203" name="Line 15"/>
            <p:cNvSpPr>
              <a:spLocks noChangeShapeType="1"/>
            </p:cNvSpPr>
            <p:nvPr/>
          </p:nvSpPr>
          <p:spPr bwMode="auto">
            <a:xfrm>
              <a:off x="3936" y="1632"/>
              <a:ext cx="576" cy="0"/>
            </a:xfrm>
            <a:prstGeom prst="line">
              <a:avLst/>
            </a:prstGeom>
            <a:noFill/>
            <a:ln w="508000">
              <a:pattFill prst="ltVert">
                <a:fgClr>
                  <a:srgbClr val="333333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204" name="Text Box 16"/>
            <p:cNvSpPr txBox="1">
              <a:spLocks noChangeArrowheads="1"/>
            </p:cNvSpPr>
            <p:nvPr/>
          </p:nvSpPr>
          <p:spPr bwMode="auto">
            <a:xfrm>
              <a:off x="624" y="1824"/>
              <a:ext cx="40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b="1">
                  <a:solidFill>
                    <a:srgbClr val="990000"/>
                  </a:solidFill>
                  <a:latin typeface="Courier New" pitchFamily="49" charset="0"/>
                </a:rPr>
                <a:t>ACBEERGYALEDILAGERAFGSTOUTFAWATERM</a:t>
              </a:r>
              <a:endParaRPr lang="en-US" altLang="en-US" b="1">
                <a:solidFill>
                  <a:srgbClr val="990000"/>
                </a:solidFill>
                <a:latin typeface="Courier New" pitchFamily="49" charset="0"/>
              </a:endParaRPr>
            </a:p>
          </p:txBody>
        </p:sp>
      </p:grpSp>
      <p:sp>
        <p:nvSpPr>
          <p:cNvPr id="8197" name="AutoShape 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381000" cy="381000"/>
          </a:xfrm>
          <a:prstGeom prst="actionButtonBackPrevious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8198" name="AutoShape 1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381000" y="0"/>
            <a:ext cx="381000" cy="384175"/>
          </a:xfrm>
          <a:prstGeom prst="actionButtonForwardNext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3" name="Text Box 622"/>
          <p:cNvSpPr txBox="1">
            <a:spLocks noChangeArrowheads="1"/>
          </p:cNvSpPr>
          <p:nvPr/>
        </p:nvSpPr>
        <p:spPr bwMode="auto">
          <a:xfrm>
            <a:off x="2445518" y="152400"/>
            <a:ext cx="42402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b="1" u="sng" dirty="0" err="1">
                <a:solidFill>
                  <a:srgbClr val="990000"/>
                </a:solidFill>
                <a:latin typeface="Courier New" pitchFamily="49" charset="0"/>
              </a:rPr>
              <a:t>Dayhoff</a:t>
            </a:r>
            <a:r>
              <a:rPr lang="en-GB" altLang="en-US" b="1" u="sng" dirty="0">
                <a:solidFill>
                  <a:srgbClr val="990000"/>
                </a:solidFill>
                <a:latin typeface="Courier New" pitchFamily="49" charset="0"/>
              </a:rPr>
              <a:t> PAM 250 Matrix</a:t>
            </a:r>
            <a:endParaRPr lang="en-US" altLang="en-US" b="1" u="sng" dirty="0">
              <a:solidFill>
                <a:srgbClr val="990000"/>
              </a:solidFill>
              <a:latin typeface="Courier New" pitchFamily="49" charset="0"/>
            </a:endParaRPr>
          </a:p>
        </p:txBody>
      </p:sp>
      <p:sp>
        <p:nvSpPr>
          <p:cNvPr id="9245" name="AutoShape 64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381000" cy="381000"/>
          </a:xfrm>
          <a:prstGeom prst="actionButtonBackPrevious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9246" name="AutoShape 64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381000" y="0"/>
            <a:ext cx="381000" cy="384175"/>
          </a:xfrm>
          <a:prstGeom prst="actionButtonForwardNext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grpSp>
        <p:nvGrpSpPr>
          <p:cNvPr id="3" name="Group 2"/>
          <p:cNvGrpSpPr/>
          <p:nvPr/>
        </p:nvGrpSpPr>
        <p:grpSpPr>
          <a:xfrm>
            <a:off x="341669" y="765575"/>
            <a:ext cx="8466595" cy="5756960"/>
            <a:chOff x="341669" y="765575"/>
            <a:chExt cx="8466595" cy="5756960"/>
          </a:xfrm>
        </p:grpSpPr>
        <p:grpSp>
          <p:nvGrpSpPr>
            <p:cNvPr id="650" name="Group 13"/>
            <p:cNvGrpSpPr>
              <a:grpSpLocks/>
            </p:cNvGrpSpPr>
            <p:nvPr/>
          </p:nvGrpSpPr>
          <p:grpSpPr bwMode="auto">
            <a:xfrm>
              <a:off x="341669" y="773098"/>
              <a:ext cx="8466595" cy="5749437"/>
              <a:chOff x="366" y="482"/>
              <a:chExt cx="4684" cy="3138"/>
            </a:xfrm>
          </p:grpSpPr>
          <p:sp>
            <p:nvSpPr>
              <p:cNvPr id="651" name="Rectangle 14"/>
              <p:cNvSpPr>
                <a:spLocks noChangeArrowheads="1"/>
              </p:cNvSpPr>
              <p:nvPr/>
            </p:nvSpPr>
            <p:spPr bwMode="auto">
              <a:xfrm>
                <a:off x="366" y="3455"/>
                <a:ext cx="215" cy="165"/>
              </a:xfrm>
              <a:prstGeom prst="rect">
                <a:avLst/>
              </a:prstGeom>
              <a:solidFill>
                <a:srgbClr val="FFCC00">
                  <a:alpha val="39999"/>
                </a:srgbClr>
              </a:solidFill>
              <a:ln w="25400">
                <a:solidFill>
                  <a:srgbClr val="FFCC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PT" altLang="pt-PT" sz="1600"/>
              </a:p>
            </p:txBody>
          </p:sp>
          <p:sp>
            <p:nvSpPr>
              <p:cNvPr id="652" name="Rectangle 15"/>
              <p:cNvSpPr>
                <a:spLocks noChangeArrowheads="1"/>
              </p:cNvSpPr>
              <p:nvPr/>
            </p:nvSpPr>
            <p:spPr bwMode="auto">
              <a:xfrm>
                <a:off x="371" y="764"/>
                <a:ext cx="215" cy="165"/>
              </a:xfrm>
              <a:prstGeom prst="rect">
                <a:avLst/>
              </a:prstGeom>
              <a:solidFill>
                <a:srgbClr val="FFCC00">
                  <a:alpha val="39999"/>
                </a:srgbClr>
              </a:solidFill>
              <a:ln w="25400">
                <a:solidFill>
                  <a:srgbClr val="FFCC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PT" altLang="pt-PT" sz="1600"/>
              </a:p>
            </p:txBody>
          </p:sp>
          <p:sp>
            <p:nvSpPr>
              <p:cNvPr id="653" name="Rectangle 16"/>
              <p:cNvSpPr>
                <a:spLocks noChangeArrowheads="1"/>
              </p:cNvSpPr>
              <p:nvPr/>
            </p:nvSpPr>
            <p:spPr bwMode="auto">
              <a:xfrm>
                <a:off x="4772" y="490"/>
                <a:ext cx="215" cy="155"/>
              </a:xfrm>
              <a:prstGeom prst="rect">
                <a:avLst/>
              </a:prstGeom>
              <a:solidFill>
                <a:srgbClr val="FFCC00">
                  <a:alpha val="39999"/>
                </a:srgbClr>
              </a:solidFill>
              <a:ln w="25400">
                <a:solidFill>
                  <a:srgbClr val="FFCC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PT" altLang="pt-PT" sz="1600"/>
              </a:p>
            </p:txBody>
          </p:sp>
          <p:sp>
            <p:nvSpPr>
              <p:cNvPr id="654" name="Rectangle 17"/>
              <p:cNvSpPr>
                <a:spLocks noChangeArrowheads="1"/>
              </p:cNvSpPr>
              <p:nvPr/>
            </p:nvSpPr>
            <p:spPr bwMode="auto">
              <a:xfrm>
                <a:off x="762" y="490"/>
                <a:ext cx="215" cy="162"/>
              </a:xfrm>
              <a:prstGeom prst="rect">
                <a:avLst/>
              </a:prstGeom>
              <a:solidFill>
                <a:srgbClr val="FFCC00">
                  <a:alpha val="39999"/>
                </a:srgbClr>
              </a:solidFill>
              <a:ln w="25400">
                <a:solidFill>
                  <a:srgbClr val="FFCC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PT" altLang="pt-PT" sz="1600"/>
              </a:p>
            </p:txBody>
          </p:sp>
          <p:sp>
            <p:nvSpPr>
              <p:cNvPr id="656" name="Rectangle 19"/>
              <p:cNvSpPr>
                <a:spLocks noChangeArrowheads="1"/>
              </p:cNvSpPr>
              <p:nvPr/>
            </p:nvSpPr>
            <p:spPr bwMode="auto">
              <a:xfrm rot="16200000">
                <a:off x="2630" y="-1768"/>
                <a:ext cx="169" cy="4670"/>
              </a:xfrm>
              <a:prstGeom prst="rect">
                <a:avLst/>
              </a:prstGeom>
              <a:solidFill>
                <a:srgbClr val="FFCC99">
                  <a:alpha val="39999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PT" altLang="pt-PT" sz="1600"/>
              </a:p>
            </p:txBody>
          </p:sp>
          <p:sp>
            <p:nvSpPr>
              <p:cNvPr id="657" name="Rectangle 20"/>
              <p:cNvSpPr>
                <a:spLocks noChangeArrowheads="1"/>
              </p:cNvSpPr>
              <p:nvPr/>
            </p:nvSpPr>
            <p:spPr bwMode="auto">
              <a:xfrm>
                <a:off x="370" y="484"/>
                <a:ext cx="215" cy="3136"/>
              </a:xfrm>
              <a:prstGeom prst="rect">
                <a:avLst/>
              </a:prstGeom>
              <a:solidFill>
                <a:srgbClr val="FFCC99">
                  <a:alpha val="39999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PT" altLang="pt-PT" sz="1600"/>
              </a:p>
            </p:txBody>
          </p:sp>
        </p:grpSp>
        <p:sp>
          <p:nvSpPr>
            <p:cNvPr id="658" name="Text Box 18"/>
            <p:cNvSpPr txBox="1">
              <a:spLocks noChangeArrowheads="1"/>
            </p:cNvSpPr>
            <p:nvPr/>
          </p:nvSpPr>
          <p:spPr bwMode="auto">
            <a:xfrm>
              <a:off x="361547" y="765575"/>
              <a:ext cx="8439704" cy="5755422"/>
            </a:xfrm>
            <a:prstGeom prst="rect">
              <a:avLst/>
            </a:prstGeom>
            <a:solidFill>
              <a:srgbClr val="CCFFFF">
                <a:alpha val="50195"/>
              </a:srgbClr>
            </a:solidFill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dirty="0">
                  <a:latin typeface="Courier New" pitchFamily="49" charset="0"/>
                </a:rPr>
                <a:t>   </a:t>
              </a:r>
              <a:r>
                <a:rPr lang="en-GB" altLang="pt-PT" sz="1600" b="1" dirty="0">
                  <a:latin typeface="Courier New" pitchFamily="49" charset="0"/>
                </a:rPr>
                <a:t>A  B  C  D  E  F  G  H  I  K  L  M  N  P  Q  R  S  T  V  W  Y  Z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A </a:t>
              </a:r>
              <a:r>
                <a:rPr lang="en-GB" altLang="pt-PT" sz="1600" dirty="0">
                  <a:latin typeface="Courier New" pitchFamily="49" charset="0"/>
                </a:rPr>
                <a:t> </a:t>
              </a:r>
              <a:r>
                <a:rPr lang="en-GB" altLang="pt-PT" sz="1600" b="1" dirty="0">
                  <a:latin typeface="Courier New" pitchFamily="49" charset="0"/>
                </a:rPr>
                <a:t>2</a:t>
              </a:r>
              <a:r>
                <a:rPr lang="en-GB" altLang="pt-PT" sz="1600" dirty="0">
                  <a:latin typeface="Courier New" pitchFamily="49" charset="0"/>
                </a:rPr>
                <a:t>  0 -2  0  0 -4  1 -1 -1 -1 -2 -1  0  1  0 -2  1  1  0 -6 -3  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B</a:t>
              </a:r>
              <a:r>
                <a:rPr lang="en-GB" altLang="pt-PT" sz="1600" dirty="0">
                  <a:latin typeface="Courier New" pitchFamily="49" charset="0"/>
                </a:rPr>
                <a:t>  0  </a:t>
              </a:r>
              <a:r>
                <a:rPr lang="en-GB" altLang="pt-PT" sz="1600" b="1" dirty="0">
                  <a:latin typeface="Courier New" pitchFamily="49" charset="0"/>
                </a:rPr>
                <a:t>2</a:t>
              </a:r>
              <a:r>
                <a:rPr lang="en-GB" altLang="pt-PT" sz="1600" dirty="0">
                  <a:latin typeface="Courier New" pitchFamily="49" charset="0"/>
                </a:rPr>
                <a:t> -4  3  2 -5  0  1 -2  1 -3 -2  2 -1  1 -1  0  0 -2 -5 -3  2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C</a:t>
              </a:r>
              <a:r>
                <a:rPr lang="en-GB" altLang="pt-PT" sz="1600" dirty="0">
                  <a:latin typeface="Courier New" pitchFamily="49" charset="0"/>
                </a:rPr>
                <a:t> -2 -4 </a:t>
              </a:r>
              <a:r>
                <a:rPr lang="en-GB" altLang="pt-PT" sz="1600" b="1" dirty="0">
                  <a:latin typeface="Courier New" pitchFamily="49" charset="0"/>
                </a:rPr>
                <a:t>12</a:t>
              </a:r>
              <a:r>
                <a:rPr lang="en-GB" altLang="pt-PT" sz="1600" dirty="0">
                  <a:latin typeface="Courier New" pitchFamily="49" charset="0"/>
                </a:rPr>
                <a:t> -5 -5 -4 -3 -3 -2 -5 -6 -5 -4 -3 -5 -4  0 -2 -2 -8  0 -5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D</a:t>
              </a:r>
              <a:r>
                <a:rPr lang="en-GB" altLang="pt-PT" sz="1600" dirty="0">
                  <a:latin typeface="Courier New" pitchFamily="49" charset="0"/>
                </a:rPr>
                <a:t>  0  3 -5  </a:t>
              </a:r>
              <a:r>
                <a:rPr lang="en-GB" altLang="pt-PT" sz="1600" b="1" dirty="0">
                  <a:latin typeface="Courier New" pitchFamily="49" charset="0"/>
                </a:rPr>
                <a:t>4</a:t>
              </a:r>
              <a:r>
                <a:rPr lang="en-GB" altLang="pt-PT" sz="1600" dirty="0">
                  <a:latin typeface="Courier New" pitchFamily="49" charset="0"/>
                </a:rPr>
                <a:t>  3 -6  1  1 -2  0 -4 -3  2 -1  2 -1  0  0 -2 -7 -4  3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E</a:t>
              </a:r>
              <a:r>
                <a:rPr lang="en-GB" altLang="pt-PT" sz="1600" dirty="0">
                  <a:latin typeface="Courier New" pitchFamily="49" charset="0"/>
                </a:rPr>
                <a:t>  0  2 -5  3  </a:t>
              </a:r>
              <a:r>
                <a:rPr lang="en-GB" altLang="pt-PT" sz="1600" b="1" dirty="0">
                  <a:latin typeface="Courier New" pitchFamily="49" charset="0"/>
                </a:rPr>
                <a:t>4</a:t>
              </a:r>
              <a:r>
                <a:rPr lang="en-GB" altLang="pt-PT" sz="1600" dirty="0">
                  <a:latin typeface="Courier New" pitchFamily="49" charset="0"/>
                </a:rPr>
                <a:t> -5  0  1 -2  0 -3 -2  1 -1  2 -1  0  0 -2 -7 -4  3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F</a:t>
              </a:r>
              <a:r>
                <a:rPr lang="en-GB" altLang="pt-PT" sz="1600" dirty="0">
                  <a:latin typeface="Courier New" pitchFamily="49" charset="0"/>
                </a:rPr>
                <a:t> -4 -5 -4 -6 -5  </a:t>
              </a:r>
              <a:r>
                <a:rPr lang="en-GB" altLang="pt-PT" sz="1600" b="1" dirty="0">
                  <a:latin typeface="Courier New" pitchFamily="49" charset="0"/>
                </a:rPr>
                <a:t>9</a:t>
              </a:r>
              <a:r>
                <a:rPr lang="en-GB" altLang="pt-PT" sz="1600" dirty="0">
                  <a:latin typeface="Courier New" pitchFamily="49" charset="0"/>
                </a:rPr>
                <a:t> -5 -2  1 -5  2  0 -4 -5 -5 -4 -3 -3 -1  0  7 -5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G </a:t>
              </a:r>
              <a:r>
                <a:rPr lang="en-GB" altLang="pt-PT" sz="1600" dirty="0">
                  <a:latin typeface="Courier New" pitchFamily="49" charset="0"/>
                </a:rPr>
                <a:t> 1  0 -3  1  0 -5  </a:t>
              </a:r>
              <a:r>
                <a:rPr lang="en-GB" altLang="pt-PT" sz="1600" b="1" dirty="0">
                  <a:latin typeface="Courier New" pitchFamily="49" charset="0"/>
                </a:rPr>
                <a:t>5</a:t>
              </a:r>
              <a:r>
                <a:rPr lang="en-GB" altLang="pt-PT" sz="1600" dirty="0">
                  <a:latin typeface="Courier New" pitchFamily="49" charset="0"/>
                </a:rPr>
                <a:t> -2 -3 -2 -4 -3  0 -1 -1 -3  1  0 -1 -7 -6 -1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H</a:t>
              </a:r>
              <a:r>
                <a:rPr lang="en-GB" altLang="pt-PT" sz="1600" dirty="0">
                  <a:latin typeface="Courier New" pitchFamily="49" charset="0"/>
                </a:rPr>
                <a:t> -1  1 -3  1  1 -2 -2  </a:t>
              </a:r>
              <a:r>
                <a:rPr lang="en-GB" altLang="pt-PT" sz="1600" b="1" dirty="0">
                  <a:latin typeface="Courier New" pitchFamily="49" charset="0"/>
                </a:rPr>
                <a:t>6</a:t>
              </a:r>
              <a:r>
                <a:rPr lang="en-GB" altLang="pt-PT" sz="1600" dirty="0">
                  <a:latin typeface="Courier New" pitchFamily="49" charset="0"/>
                </a:rPr>
                <a:t> -2  0 -2 -2  2  0  3  2 -1 -1 -2 -3  0  2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I</a:t>
              </a:r>
              <a:r>
                <a:rPr lang="en-GB" altLang="pt-PT" sz="1600" dirty="0">
                  <a:latin typeface="Courier New" pitchFamily="49" charset="0"/>
                </a:rPr>
                <a:t> -1 -2 -2 -2 -2  1 -3 -2  </a:t>
              </a:r>
              <a:r>
                <a:rPr lang="en-GB" altLang="pt-PT" sz="1600" b="1" dirty="0">
                  <a:latin typeface="Courier New" pitchFamily="49" charset="0"/>
                </a:rPr>
                <a:t>5</a:t>
              </a:r>
              <a:r>
                <a:rPr lang="en-GB" altLang="pt-PT" sz="1600" dirty="0">
                  <a:latin typeface="Courier New" pitchFamily="49" charset="0"/>
                </a:rPr>
                <a:t> -2  2  2 -2 -2 -2 -2 -1  0  4 -5 -1 -2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K</a:t>
              </a:r>
              <a:r>
                <a:rPr lang="en-GB" altLang="pt-PT" sz="1600" dirty="0">
                  <a:latin typeface="Courier New" pitchFamily="49" charset="0"/>
                </a:rPr>
                <a:t> -1  1 -5  0  0 -5 -2  0 -2  </a:t>
              </a:r>
              <a:r>
                <a:rPr lang="en-GB" altLang="pt-PT" sz="1600" b="1" dirty="0">
                  <a:latin typeface="Courier New" pitchFamily="49" charset="0"/>
                </a:rPr>
                <a:t>5</a:t>
              </a:r>
              <a:r>
                <a:rPr lang="en-GB" altLang="pt-PT" sz="1600" dirty="0">
                  <a:latin typeface="Courier New" pitchFamily="49" charset="0"/>
                </a:rPr>
                <a:t> -3  0  1 -1  1  3  0  0 -2 -3 -4  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L </a:t>
              </a:r>
              <a:r>
                <a:rPr lang="en-GB" altLang="pt-PT" sz="1600" dirty="0">
                  <a:latin typeface="Courier New" pitchFamily="49" charset="0"/>
                </a:rPr>
                <a:t>-2 -3 -6 -4 -3  2 -4 -2  2 -3  </a:t>
              </a:r>
              <a:r>
                <a:rPr lang="en-GB" altLang="pt-PT" sz="1600" b="1" dirty="0">
                  <a:latin typeface="Courier New" pitchFamily="49" charset="0"/>
                </a:rPr>
                <a:t>6</a:t>
              </a:r>
              <a:r>
                <a:rPr lang="en-GB" altLang="pt-PT" sz="1600" dirty="0">
                  <a:latin typeface="Courier New" pitchFamily="49" charset="0"/>
                </a:rPr>
                <a:t>  4 -3 -3 -2 -3 -3 -2  2 -2 -1 -3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M</a:t>
              </a:r>
              <a:r>
                <a:rPr lang="en-GB" altLang="pt-PT" sz="1600" dirty="0">
                  <a:latin typeface="Courier New" pitchFamily="49" charset="0"/>
                </a:rPr>
                <a:t> -1 -2 -5 -3 -2  0 -3 -2  2  0  4  </a:t>
              </a:r>
              <a:r>
                <a:rPr lang="en-GB" altLang="pt-PT" sz="1600" b="1" dirty="0">
                  <a:latin typeface="Courier New" pitchFamily="49" charset="0"/>
                </a:rPr>
                <a:t>6</a:t>
              </a:r>
              <a:r>
                <a:rPr lang="en-GB" altLang="pt-PT" sz="1600" dirty="0">
                  <a:latin typeface="Courier New" pitchFamily="49" charset="0"/>
                </a:rPr>
                <a:t> -2 -2 -1  0 -2 -1  2 -4 -2 -2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N</a:t>
              </a:r>
              <a:r>
                <a:rPr lang="en-GB" altLang="pt-PT" sz="1600" dirty="0">
                  <a:latin typeface="Courier New" pitchFamily="49" charset="0"/>
                </a:rPr>
                <a:t>  0  2 -4  2  1 -4  0  2 -2  1 -3 -2  </a:t>
              </a:r>
              <a:r>
                <a:rPr lang="en-GB" altLang="pt-PT" sz="1600" b="1" dirty="0">
                  <a:latin typeface="Courier New" pitchFamily="49" charset="0"/>
                </a:rPr>
                <a:t>2</a:t>
              </a:r>
              <a:r>
                <a:rPr lang="en-GB" altLang="pt-PT" sz="1600" dirty="0">
                  <a:latin typeface="Courier New" pitchFamily="49" charset="0"/>
                </a:rPr>
                <a:t> -1  1  0  1  0 -2 -4 -2  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P</a:t>
              </a:r>
              <a:r>
                <a:rPr lang="en-GB" altLang="pt-PT" sz="1600" dirty="0">
                  <a:latin typeface="Courier New" pitchFamily="49" charset="0"/>
                </a:rPr>
                <a:t>  1 -1 -3 -1 -1 -5 -1  0 -2 -1 -3 -2 -1  </a:t>
              </a:r>
              <a:r>
                <a:rPr lang="en-GB" altLang="pt-PT" sz="1600" b="1" dirty="0">
                  <a:latin typeface="Courier New" pitchFamily="49" charset="0"/>
                </a:rPr>
                <a:t>6</a:t>
              </a:r>
              <a:r>
                <a:rPr lang="en-GB" altLang="pt-PT" sz="1600" dirty="0">
                  <a:latin typeface="Courier New" pitchFamily="49" charset="0"/>
                </a:rPr>
                <a:t>  0  0  1  0 -1 -6 -5  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Q</a:t>
              </a:r>
              <a:r>
                <a:rPr lang="en-GB" altLang="pt-PT" sz="1600" dirty="0">
                  <a:latin typeface="Courier New" pitchFamily="49" charset="0"/>
                </a:rPr>
                <a:t>  0  1 -5  2  2 -5 -1  3 -2  1 -2 -1  1  0  </a:t>
              </a:r>
              <a:r>
                <a:rPr lang="en-GB" altLang="pt-PT" sz="1600" b="1" dirty="0">
                  <a:latin typeface="Courier New" pitchFamily="49" charset="0"/>
                </a:rPr>
                <a:t>4</a:t>
              </a:r>
              <a:r>
                <a:rPr lang="en-GB" altLang="pt-PT" sz="1600" dirty="0">
                  <a:latin typeface="Courier New" pitchFamily="49" charset="0"/>
                </a:rPr>
                <a:t>  1 -1 -1 -2 -5 -4  3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R</a:t>
              </a:r>
              <a:r>
                <a:rPr lang="en-GB" altLang="pt-PT" sz="1600" dirty="0">
                  <a:latin typeface="Courier New" pitchFamily="49" charset="0"/>
                </a:rPr>
                <a:t> -2 -1 -4 -1 -1 -4 -3  2 -2  3 -3  0  0  0  1  </a:t>
              </a:r>
              <a:r>
                <a:rPr lang="en-GB" altLang="pt-PT" sz="1600" b="1" dirty="0">
                  <a:latin typeface="Courier New" pitchFamily="49" charset="0"/>
                </a:rPr>
                <a:t>6</a:t>
              </a:r>
              <a:r>
                <a:rPr lang="en-GB" altLang="pt-PT" sz="1600" dirty="0">
                  <a:latin typeface="Courier New" pitchFamily="49" charset="0"/>
                </a:rPr>
                <a:t>  0 -1 -2  2 -4  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S</a:t>
              </a:r>
              <a:r>
                <a:rPr lang="en-GB" altLang="pt-PT" sz="1600" dirty="0">
                  <a:latin typeface="Courier New" pitchFamily="49" charset="0"/>
                </a:rPr>
                <a:t>  1  0  0  0  0 -3  1 -1 -1  0 -3 -2  1  1 -1  0  </a:t>
              </a:r>
              <a:r>
                <a:rPr lang="en-GB" altLang="pt-PT" sz="1600" b="1" dirty="0">
                  <a:latin typeface="Courier New" pitchFamily="49" charset="0"/>
                </a:rPr>
                <a:t>2</a:t>
              </a:r>
              <a:r>
                <a:rPr lang="en-GB" altLang="pt-PT" sz="1600" dirty="0">
                  <a:latin typeface="Courier New" pitchFamily="49" charset="0"/>
                </a:rPr>
                <a:t>  1 -1 -2 -3  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T</a:t>
              </a:r>
              <a:r>
                <a:rPr lang="en-GB" altLang="pt-PT" sz="1600" dirty="0">
                  <a:latin typeface="Courier New" pitchFamily="49" charset="0"/>
                </a:rPr>
                <a:t>  1  0 -2  0  0 -3  0 -1  0  0 -2 -1  0  0 -1 -1  1  </a:t>
              </a:r>
              <a:r>
                <a:rPr lang="en-GB" altLang="pt-PT" sz="1600" b="1" dirty="0">
                  <a:latin typeface="Courier New" pitchFamily="49" charset="0"/>
                </a:rPr>
                <a:t>3</a:t>
              </a:r>
              <a:r>
                <a:rPr lang="en-GB" altLang="pt-PT" sz="1600" dirty="0">
                  <a:latin typeface="Courier New" pitchFamily="49" charset="0"/>
                </a:rPr>
                <a:t>  0 -5 -3 -1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V</a:t>
              </a:r>
              <a:r>
                <a:rPr lang="en-GB" altLang="pt-PT" sz="1600" dirty="0">
                  <a:latin typeface="Courier New" pitchFamily="49" charset="0"/>
                </a:rPr>
                <a:t>  0 -2 -2 -2 -2 -1 -1 -2  4 -2  2  2 -2 -1 -2 -2 -1  0  </a:t>
              </a:r>
              <a:r>
                <a:rPr lang="en-GB" altLang="pt-PT" sz="1600" b="1" dirty="0">
                  <a:latin typeface="Courier New" pitchFamily="49" charset="0"/>
                </a:rPr>
                <a:t>4</a:t>
              </a:r>
              <a:r>
                <a:rPr lang="en-GB" altLang="pt-PT" sz="1600" dirty="0">
                  <a:latin typeface="Courier New" pitchFamily="49" charset="0"/>
                </a:rPr>
                <a:t> -6 -2 -2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W</a:t>
              </a:r>
              <a:r>
                <a:rPr lang="en-GB" altLang="pt-PT" sz="1600" dirty="0">
                  <a:latin typeface="Courier New" pitchFamily="49" charset="0"/>
                </a:rPr>
                <a:t> -6 -5 -8 -7 -7  0 -7 -3 -5 -3 -2 -4 -4 -6 -5  2 -2 -5 -6 </a:t>
              </a:r>
              <a:r>
                <a:rPr lang="en-GB" altLang="pt-PT" sz="1600" b="1" dirty="0">
                  <a:latin typeface="Courier New" pitchFamily="49" charset="0"/>
                </a:rPr>
                <a:t>17</a:t>
              </a:r>
              <a:r>
                <a:rPr lang="en-GB" altLang="pt-PT" sz="1600" dirty="0">
                  <a:latin typeface="Courier New" pitchFamily="49" charset="0"/>
                </a:rPr>
                <a:t>  0 -6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Y</a:t>
              </a:r>
              <a:r>
                <a:rPr lang="en-GB" altLang="pt-PT" sz="1600" dirty="0">
                  <a:latin typeface="Courier New" pitchFamily="49" charset="0"/>
                </a:rPr>
                <a:t> -3 -3  0 -4 -4  7 -5  0 -1 -4 -1 -2 -2 -5 -4 -4 -3 -3 -2  0 </a:t>
              </a:r>
              <a:r>
                <a:rPr lang="en-GB" altLang="pt-PT" sz="1600" b="1" dirty="0">
                  <a:latin typeface="Courier New" pitchFamily="49" charset="0"/>
                </a:rPr>
                <a:t>10</a:t>
              </a:r>
              <a:r>
                <a:rPr lang="en-GB" altLang="pt-PT" sz="1600" dirty="0">
                  <a:latin typeface="Courier New" pitchFamily="49" charset="0"/>
                </a:rPr>
                <a:t> -4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Z</a:t>
              </a:r>
              <a:r>
                <a:rPr lang="en-GB" altLang="pt-PT" sz="1600" dirty="0">
                  <a:latin typeface="Courier New" pitchFamily="49" charset="0"/>
                </a:rPr>
                <a:t>  0  2 -5  3  3 -5 -1  2 -2  0 -3 -2  1  0  3  0  0 -1 -2 -6 -4  </a:t>
              </a:r>
              <a:r>
                <a:rPr lang="en-GB" altLang="pt-PT" sz="1600" b="1" dirty="0">
                  <a:latin typeface="Courier New" pitchFamily="49" charset="0"/>
                </a:rPr>
                <a:t>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52400" y="5153025"/>
            <a:ext cx="3429000" cy="156210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b="1">
                <a:solidFill>
                  <a:srgbClr val="000066"/>
                </a:solidFill>
                <a:latin typeface="Courier New" pitchFamily="49" charset="0"/>
              </a:rPr>
              <a:t>The PAM matrices are computed from aligned families of proteins.</a:t>
            </a:r>
            <a:endParaRPr lang="en-US" altLang="en-US" b="1">
              <a:solidFill>
                <a:srgbClr val="000066"/>
              </a:solidFill>
              <a:latin typeface="Courier New" pitchFamily="49" charset="0"/>
            </a:endParaRPr>
          </a:p>
        </p:txBody>
      </p:sp>
      <p:grpSp>
        <p:nvGrpSpPr>
          <p:cNvPr id="10243" name="Group 3"/>
          <p:cNvGrpSpPr>
            <a:grpSpLocks/>
          </p:cNvGrpSpPr>
          <p:nvPr/>
        </p:nvGrpSpPr>
        <p:grpSpPr bwMode="auto">
          <a:xfrm>
            <a:off x="76200" y="1066800"/>
            <a:ext cx="9061450" cy="5476875"/>
            <a:chOff x="48" y="672"/>
            <a:chExt cx="5708" cy="3450"/>
          </a:xfrm>
        </p:grpSpPr>
        <p:grpSp>
          <p:nvGrpSpPr>
            <p:cNvPr id="10244" name="Group 4"/>
            <p:cNvGrpSpPr>
              <a:grpSpLocks/>
            </p:cNvGrpSpPr>
            <p:nvPr/>
          </p:nvGrpSpPr>
          <p:grpSpPr bwMode="auto">
            <a:xfrm>
              <a:off x="48" y="672"/>
              <a:ext cx="5664" cy="3216"/>
              <a:chOff x="48" y="672"/>
              <a:chExt cx="5664" cy="3216"/>
            </a:xfrm>
          </p:grpSpPr>
          <p:grpSp>
            <p:nvGrpSpPr>
              <p:cNvPr id="10247" name="Group 5"/>
              <p:cNvGrpSpPr>
                <a:grpSpLocks/>
              </p:cNvGrpSpPr>
              <p:nvPr/>
            </p:nvGrpSpPr>
            <p:grpSpPr bwMode="auto">
              <a:xfrm>
                <a:off x="2928" y="720"/>
                <a:ext cx="2784" cy="3120"/>
                <a:chOff x="2880" y="720"/>
                <a:chExt cx="2784" cy="3120"/>
              </a:xfrm>
            </p:grpSpPr>
            <p:sp>
              <p:nvSpPr>
                <p:cNvPr id="10251" name="Line 6"/>
                <p:cNvSpPr>
                  <a:spLocks noChangeShapeType="1"/>
                </p:cNvSpPr>
                <p:nvPr/>
              </p:nvSpPr>
              <p:spPr bwMode="auto">
                <a:xfrm>
                  <a:off x="2880" y="720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252" name="Line 7"/>
                <p:cNvSpPr>
                  <a:spLocks noChangeShapeType="1"/>
                </p:cNvSpPr>
                <p:nvPr/>
              </p:nvSpPr>
              <p:spPr bwMode="auto">
                <a:xfrm>
                  <a:off x="2880" y="903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253" name="Line 8"/>
                <p:cNvSpPr>
                  <a:spLocks noChangeShapeType="1"/>
                </p:cNvSpPr>
                <p:nvPr/>
              </p:nvSpPr>
              <p:spPr bwMode="auto">
                <a:xfrm>
                  <a:off x="2880" y="1087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254" name="Line 9"/>
                <p:cNvSpPr>
                  <a:spLocks noChangeShapeType="1"/>
                </p:cNvSpPr>
                <p:nvPr/>
              </p:nvSpPr>
              <p:spPr bwMode="auto">
                <a:xfrm>
                  <a:off x="2880" y="1270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255" name="Line 10"/>
                <p:cNvSpPr>
                  <a:spLocks noChangeShapeType="1"/>
                </p:cNvSpPr>
                <p:nvPr/>
              </p:nvSpPr>
              <p:spPr bwMode="auto">
                <a:xfrm>
                  <a:off x="2880" y="1454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256" name="Line 11"/>
                <p:cNvSpPr>
                  <a:spLocks noChangeShapeType="1"/>
                </p:cNvSpPr>
                <p:nvPr/>
              </p:nvSpPr>
              <p:spPr bwMode="auto">
                <a:xfrm>
                  <a:off x="2880" y="1637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257" name="Line 12"/>
                <p:cNvSpPr>
                  <a:spLocks noChangeShapeType="1"/>
                </p:cNvSpPr>
                <p:nvPr/>
              </p:nvSpPr>
              <p:spPr bwMode="auto">
                <a:xfrm>
                  <a:off x="2880" y="1821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258" name="Line 13"/>
                <p:cNvSpPr>
                  <a:spLocks noChangeShapeType="1"/>
                </p:cNvSpPr>
                <p:nvPr/>
              </p:nvSpPr>
              <p:spPr bwMode="auto">
                <a:xfrm>
                  <a:off x="2880" y="2004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259" name="Line 14"/>
                <p:cNvSpPr>
                  <a:spLocks noChangeShapeType="1"/>
                </p:cNvSpPr>
                <p:nvPr/>
              </p:nvSpPr>
              <p:spPr bwMode="auto">
                <a:xfrm>
                  <a:off x="2880" y="2188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260" name="Line 15"/>
                <p:cNvSpPr>
                  <a:spLocks noChangeShapeType="1"/>
                </p:cNvSpPr>
                <p:nvPr/>
              </p:nvSpPr>
              <p:spPr bwMode="auto">
                <a:xfrm>
                  <a:off x="2880" y="2371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261" name="Line 16"/>
                <p:cNvSpPr>
                  <a:spLocks noChangeShapeType="1"/>
                </p:cNvSpPr>
                <p:nvPr/>
              </p:nvSpPr>
              <p:spPr bwMode="auto">
                <a:xfrm>
                  <a:off x="2880" y="2555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262" name="Line 17"/>
                <p:cNvSpPr>
                  <a:spLocks noChangeShapeType="1"/>
                </p:cNvSpPr>
                <p:nvPr/>
              </p:nvSpPr>
              <p:spPr bwMode="auto">
                <a:xfrm>
                  <a:off x="2880" y="2738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263" name="Line 18"/>
                <p:cNvSpPr>
                  <a:spLocks noChangeShapeType="1"/>
                </p:cNvSpPr>
                <p:nvPr/>
              </p:nvSpPr>
              <p:spPr bwMode="auto">
                <a:xfrm>
                  <a:off x="2880" y="2922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264" name="Line 19"/>
                <p:cNvSpPr>
                  <a:spLocks noChangeShapeType="1"/>
                </p:cNvSpPr>
                <p:nvPr/>
              </p:nvSpPr>
              <p:spPr bwMode="auto">
                <a:xfrm>
                  <a:off x="2880" y="3105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265" name="Line 20"/>
                <p:cNvSpPr>
                  <a:spLocks noChangeShapeType="1"/>
                </p:cNvSpPr>
                <p:nvPr/>
              </p:nvSpPr>
              <p:spPr bwMode="auto">
                <a:xfrm>
                  <a:off x="2880" y="3289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266" name="Line 21"/>
                <p:cNvSpPr>
                  <a:spLocks noChangeShapeType="1"/>
                </p:cNvSpPr>
                <p:nvPr/>
              </p:nvSpPr>
              <p:spPr bwMode="auto">
                <a:xfrm>
                  <a:off x="2880" y="3472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267" name="Line 22"/>
                <p:cNvSpPr>
                  <a:spLocks noChangeShapeType="1"/>
                </p:cNvSpPr>
                <p:nvPr/>
              </p:nvSpPr>
              <p:spPr bwMode="auto">
                <a:xfrm>
                  <a:off x="2880" y="3656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268" name="Line 23"/>
                <p:cNvSpPr>
                  <a:spLocks noChangeShapeType="1"/>
                </p:cNvSpPr>
                <p:nvPr/>
              </p:nvSpPr>
              <p:spPr bwMode="auto">
                <a:xfrm>
                  <a:off x="2880" y="3840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0248" name="Group 24"/>
              <p:cNvGrpSpPr>
                <a:grpSpLocks/>
              </p:cNvGrpSpPr>
              <p:nvPr/>
            </p:nvGrpSpPr>
            <p:grpSpPr bwMode="auto">
              <a:xfrm>
                <a:off x="48" y="672"/>
                <a:ext cx="2880" cy="3216"/>
                <a:chOff x="0" y="672"/>
                <a:chExt cx="2880" cy="3216"/>
              </a:xfrm>
            </p:grpSpPr>
            <p:sp>
              <p:nvSpPr>
                <p:cNvPr id="10249" name="Line 25"/>
                <p:cNvSpPr>
                  <a:spLocks noChangeShapeType="1"/>
                </p:cNvSpPr>
                <p:nvPr/>
              </p:nvSpPr>
              <p:spPr bwMode="auto">
                <a:xfrm>
                  <a:off x="0" y="2280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FFCC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250" name="AutoShape 26"/>
                <p:cNvSpPr>
                  <a:spLocks/>
                </p:cNvSpPr>
                <p:nvPr/>
              </p:nvSpPr>
              <p:spPr bwMode="auto">
                <a:xfrm>
                  <a:off x="2736" y="672"/>
                  <a:ext cx="144" cy="3216"/>
                </a:xfrm>
                <a:prstGeom prst="leftBrace">
                  <a:avLst>
                    <a:gd name="adj1" fmla="val 186111"/>
                    <a:gd name="adj2" fmla="val 50000"/>
                  </a:avLst>
                </a:prstGeom>
                <a:noFill/>
                <a:ln w="31750">
                  <a:solidFill>
                    <a:srgbClr val="FFCC00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99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en-GB" altLang="en-US"/>
                </a:p>
              </p:txBody>
            </p:sp>
          </p:grpSp>
        </p:grpSp>
        <p:sp>
          <p:nvSpPr>
            <p:cNvPr id="10245" name="Text Box 27"/>
            <p:cNvSpPr txBox="1">
              <a:spLocks noChangeArrowheads="1"/>
            </p:cNvSpPr>
            <p:nvPr/>
          </p:nvSpPr>
          <p:spPr bwMode="auto">
            <a:xfrm>
              <a:off x="540" y="2298"/>
              <a:ext cx="19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b="1">
                  <a:solidFill>
                    <a:srgbClr val="990000"/>
                  </a:solidFill>
                  <a:latin typeface="Courier New" pitchFamily="49" charset="0"/>
                </a:rPr>
                <a:t>Original protein</a:t>
              </a:r>
              <a:endParaRPr lang="en-US" altLang="en-US" b="1">
                <a:solidFill>
                  <a:srgbClr val="990000"/>
                </a:solidFill>
                <a:latin typeface="Courier New" pitchFamily="49" charset="0"/>
              </a:endParaRPr>
            </a:p>
          </p:txBody>
        </p:sp>
        <p:sp>
          <p:nvSpPr>
            <p:cNvPr id="10246" name="Text Box 28"/>
            <p:cNvSpPr txBox="1">
              <a:spLocks noChangeArrowheads="1"/>
            </p:cNvSpPr>
            <p:nvPr/>
          </p:nvSpPr>
          <p:spPr bwMode="auto">
            <a:xfrm>
              <a:off x="2880" y="3834"/>
              <a:ext cx="28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b="1">
                  <a:solidFill>
                    <a:srgbClr val="990000"/>
                  </a:solidFill>
                  <a:latin typeface="Courier New" pitchFamily="49" charset="0"/>
                </a:rPr>
                <a:t>Aligned current proteins</a:t>
              </a:r>
              <a:endParaRPr lang="en-US" altLang="en-US" b="1">
                <a:solidFill>
                  <a:srgbClr val="990000"/>
                </a:solidFill>
                <a:latin typeface="Courier New" pitchFamily="49" charset="0"/>
              </a:endParaRPr>
            </a:p>
          </p:txBody>
        </p:sp>
      </p:grpSp>
      <p:sp>
        <p:nvSpPr>
          <p:cNvPr id="29" name="AutoShape 64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381000" cy="381000"/>
          </a:xfrm>
          <a:prstGeom prst="actionButtonBackPrevious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30" name="AutoShape 64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381000" y="0"/>
            <a:ext cx="381000" cy="384175"/>
          </a:xfrm>
          <a:prstGeom prst="actionButtonForwardNext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8" name="Group 6"/>
          <p:cNvGrpSpPr>
            <a:grpSpLocks/>
          </p:cNvGrpSpPr>
          <p:nvPr/>
        </p:nvGrpSpPr>
        <p:grpSpPr bwMode="auto">
          <a:xfrm>
            <a:off x="304800" y="771525"/>
            <a:ext cx="8763000" cy="6019800"/>
            <a:chOff x="192" y="528"/>
            <a:chExt cx="5520" cy="3792"/>
          </a:xfrm>
        </p:grpSpPr>
        <p:sp>
          <p:nvSpPr>
            <p:cNvPr id="11875" name="Line 7"/>
            <p:cNvSpPr>
              <a:spLocks noChangeShapeType="1"/>
            </p:cNvSpPr>
            <p:nvPr/>
          </p:nvSpPr>
          <p:spPr bwMode="auto">
            <a:xfrm>
              <a:off x="3338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876" name="Line 8"/>
            <p:cNvSpPr>
              <a:spLocks noChangeShapeType="1"/>
            </p:cNvSpPr>
            <p:nvPr/>
          </p:nvSpPr>
          <p:spPr bwMode="auto">
            <a:xfrm>
              <a:off x="5516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877" name="Line 9"/>
            <p:cNvSpPr>
              <a:spLocks noChangeShapeType="1"/>
            </p:cNvSpPr>
            <p:nvPr/>
          </p:nvSpPr>
          <p:spPr bwMode="auto">
            <a:xfrm>
              <a:off x="3580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878" name="Line 10"/>
            <p:cNvSpPr>
              <a:spLocks noChangeShapeType="1"/>
            </p:cNvSpPr>
            <p:nvPr/>
          </p:nvSpPr>
          <p:spPr bwMode="auto">
            <a:xfrm>
              <a:off x="1402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879" name="Line 11"/>
            <p:cNvSpPr>
              <a:spLocks noChangeShapeType="1"/>
            </p:cNvSpPr>
            <p:nvPr/>
          </p:nvSpPr>
          <p:spPr bwMode="auto">
            <a:xfrm>
              <a:off x="3096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880" name="Line 12"/>
            <p:cNvSpPr>
              <a:spLocks noChangeShapeType="1"/>
            </p:cNvSpPr>
            <p:nvPr/>
          </p:nvSpPr>
          <p:spPr bwMode="auto">
            <a:xfrm>
              <a:off x="1886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881" name="Line 13"/>
            <p:cNvSpPr>
              <a:spLocks noChangeShapeType="1"/>
            </p:cNvSpPr>
            <p:nvPr/>
          </p:nvSpPr>
          <p:spPr bwMode="auto">
            <a:xfrm>
              <a:off x="3822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882" name="Line 14"/>
            <p:cNvSpPr>
              <a:spLocks noChangeShapeType="1"/>
            </p:cNvSpPr>
            <p:nvPr/>
          </p:nvSpPr>
          <p:spPr bwMode="auto">
            <a:xfrm>
              <a:off x="4064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883" name="Line 15"/>
            <p:cNvSpPr>
              <a:spLocks noChangeShapeType="1"/>
            </p:cNvSpPr>
            <p:nvPr/>
          </p:nvSpPr>
          <p:spPr bwMode="auto">
            <a:xfrm>
              <a:off x="4306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884" name="Line 16"/>
            <p:cNvSpPr>
              <a:spLocks noChangeShapeType="1"/>
            </p:cNvSpPr>
            <p:nvPr/>
          </p:nvSpPr>
          <p:spPr bwMode="auto">
            <a:xfrm>
              <a:off x="4548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885" name="Line 17"/>
            <p:cNvSpPr>
              <a:spLocks noChangeShapeType="1"/>
            </p:cNvSpPr>
            <p:nvPr/>
          </p:nvSpPr>
          <p:spPr bwMode="auto">
            <a:xfrm>
              <a:off x="4790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886" name="Line 18"/>
            <p:cNvSpPr>
              <a:spLocks noChangeShapeType="1"/>
            </p:cNvSpPr>
            <p:nvPr/>
          </p:nvSpPr>
          <p:spPr bwMode="auto">
            <a:xfrm>
              <a:off x="5032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887" name="Line 19"/>
            <p:cNvSpPr>
              <a:spLocks noChangeShapeType="1"/>
            </p:cNvSpPr>
            <p:nvPr/>
          </p:nvSpPr>
          <p:spPr bwMode="auto">
            <a:xfrm>
              <a:off x="5274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888" name="Line 20"/>
            <p:cNvSpPr>
              <a:spLocks noChangeShapeType="1"/>
            </p:cNvSpPr>
            <p:nvPr/>
          </p:nvSpPr>
          <p:spPr bwMode="auto">
            <a:xfrm>
              <a:off x="2854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889" name="Line 21"/>
            <p:cNvSpPr>
              <a:spLocks noChangeShapeType="1"/>
            </p:cNvSpPr>
            <p:nvPr/>
          </p:nvSpPr>
          <p:spPr bwMode="auto">
            <a:xfrm>
              <a:off x="2612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890" name="Line 22"/>
            <p:cNvSpPr>
              <a:spLocks noChangeShapeType="1"/>
            </p:cNvSpPr>
            <p:nvPr/>
          </p:nvSpPr>
          <p:spPr bwMode="auto">
            <a:xfrm>
              <a:off x="2370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891" name="Line 23"/>
            <p:cNvSpPr>
              <a:spLocks noChangeShapeType="1"/>
            </p:cNvSpPr>
            <p:nvPr/>
          </p:nvSpPr>
          <p:spPr bwMode="auto">
            <a:xfrm>
              <a:off x="2128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892" name="Line 24"/>
            <p:cNvSpPr>
              <a:spLocks noChangeShapeType="1"/>
            </p:cNvSpPr>
            <p:nvPr/>
          </p:nvSpPr>
          <p:spPr bwMode="auto">
            <a:xfrm>
              <a:off x="1644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893" name="Line 25"/>
            <p:cNvSpPr>
              <a:spLocks noChangeShapeType="1"/>
            </p:cNvSpPr>
            <p:nvPr/>
          </p:nvSpPr>
          <p:spPr bwMode="auto">
            <a:xfrm>
              <a:off x="918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894" name="Line 26"/>
            <p:cNvSpPr>
              <a:spLocks noChangeShapeType="1"/>
            </p:cNvSpPr>
            <p:nvPr/>
          </p:nvSpPr>
          <p:spPr bwMode="auto">
            <a:xfrm>
              <a:off x="676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895" name="Line 27"/>
            <p:cNvSpPr>
              <a:spLocks noChangeShapeType="1"/>
            </p:cNvSpPr>
            <p:nvPr/>
          </p:nvSpPr>
          <p:spPr bwMode="auto">
            <a:xfrm>
              <a:off x="1160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896" name="Line 28"/>
            <p:cNvSpPr>
              <a:spLocks noChangeShapeType="1"/>
            </p:cNvSpPr>
            <p:nvPr/>
          </p:nvSpPr>
          <p:spPr bwMode="auto">
            <a:xfrm>
              <a:off x="434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897" name="Line 29"/>
            <p:cNvSpPr>
              <a:spLocks noChangeShapeType="1"/>
            </p:cNvSpPr>
            <p:nvPr/>
          </p:nvSpPr>
          <p:spPr bwMode="auto">
            <a:xfrm>
              <a:off x="192" y="672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898" name="Line 30"/>
            <p:cNvSpPr>
              <a:spLocks noChangeShapeType="1"/>
            </p:cNvSpPr>
            <p:nvPr/>
          </p:nvSpPr>
          <p:spPr bwMode="auto">
            <a:xfrm>
              <a:off x="192" y="816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899" name="Line 31"/>
            <p:cNvSpPr>
              <a:spLocks noChangeShapeType="1"/>
            </p:cNvSpPr>
            <p:nvPr/>
          </p:nvSpPr>
          <p:spPr bwMode="auto">
            <a:xfrm>
              <a:off x="192" y="1008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900" name="Line 32"/>
            <p:cNvSpPr>
              <a:spLocks noChangeShapeType="1"/>
            </p:cNvSpPr>
            <p:nvPr/>
          </p:nvSpPr>
          <p:spPr bwMode="auto">
            <a:xfrm>
              <a:off x="192" y="1152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901" name="Line 33"/>
            <p:cNvSpPr>
              <a:spLocks noChangeShapeType="1"/>
            </p:cNvSpPr>
            <p:nvPr/>
          </p:nvSpPr>
          <p:spPr bwMode="auto">
            <a:xfrm>
              <a:off x="192" y="1352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902" name="Line 34"/>
            <p:cNvSpPr>
              <a:spLocks noChangeShapeType="1"/>
            </p:cNvSpPr>
            <p:nvPr/>
          </p:nvSpPr>
          <p:spPr bwMode="auto">
            <a:xfrm>
              <a:off x="192" y="1488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903" name="Line 35"/>
            <p:cNvSpPr>
              <a:spLocks noChangeShapeType="1"/>
            </p:cNvSpPr>
            <p:nvPr/>
          </p:nvSpPr>
          <p:spPr bwMode="auto">
            <a:xfrm>
              <a:off x="192" y="1680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904" name="Line 36"/>
            <p:cNvSpPr>
              <a:spLocks noChangeShapeType="1"/>
            </p:cNvSpPr>
            <p:nvPr/>
          </p:nvSpPr>
          <p:spPr bwMode="auto">
            <a:xfrm>
              <a:off x="192" y="1824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905" name="Line 37"/>
            <p:cNvSpPr>
              <a:spLocks noChangeShapeType="1"/>
            </p:cNvSpPr>
            <p:nvPr/>
          </p:nvSpPr>
          <p:spPr bwMode="auto">
            <a:xfrm>
              <a:off x="192" y="1968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906" name="Line 38"/>
            <p:cNvSpPr>
              <a:spLocks noChangeShapeType="1"/>
            </p:cNvSpPr>
            <p:nvPr/>
          </p:nvSpPr>
          <p:spPr bwMode="auto">
            <a:xfrm>
              <a:off x="192" y="2160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907" name="Line 39"/>
            <p:cNvSpPr>
              <a:spLocks noChangeShapeType="1"/>
            </p:cNvSpPr>
            <p:nvPr/>
          </p:nvSpPr>
          <p:spPr bwMode="auto">
            <a:xfrm>
              <a:off x="192" y="2304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908" name="Line 40"/>
            <p:cNvSpPr>
              <a:spLocks noChangeShapeType="1"/>
            </p:cNvSpPr>
            <p:nvPr/>
          </p:nvSpPr>
          <p:spPr bwMode="auto">
            <a:xfrm>
              <a:off x="192" y="2496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909" name="Line 41"/>
            <p:cNvSpPr>
              <a:spLocks noChangeShapeType="1"/>
            </p:cNvSpPr>
            <p:nvPr/>
          </p:nvSpPr>
          <p:spPr bwMode="auto">
            <a:xfrm>
              <a:off x="192" y="2640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910" name="Line 42"/>
            <p:cNvSpPr>
              <a:spLocks noChangeShapeType="1"/>
            </p:cNvSpPr>
            <p:nvPr/>
          </p:nvSpPr>
          <p:spPr bwMode="auto">
            <a:xfrm>
              <a:off x="192" y="2784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911" name="Line 43"/>
            <p:cNvSpPr>
              <a:spLocks noChangeShapeType="1"/>
            </p:cNvSpPr>
            <p:nvPr/>
          </p:nvSpPr>
          <p:spPr bwMode="auto">
            <a:xfrm>
              <a:off x="192" y="2976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912" name="Line 44"/>
            <p:cNvSpPr>
              <a:spLocks noChangeShapeType="1"/>
            </p:cNvSpPr>
            <p:nvPr/>
          </p:nvSpPr>
          <p:spPr bwMode="auto">
            <a:xfrm>
              <a:off x="192" y="3120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913" name="Line 45"/>
            <p:cNvSpPr>
              <a:spLocks noChangeShapeType="1"/>
            </p:cNvSpPr>
            <p:nvPr/>
          </p:nvSpPr>
          <p:spPr bwMode="auto">
            <a:xfrm>
              <a:off x="192" y="3312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914" name="Line 46"/>
            <p:cNvSpPr>
              <a:spLocks noChangeShapeType="1"/>
            </p:cNvSpPr>
            <p:nvPr/>
          </p:nvSpPr>
          <p:spPr bwMode="auto">
            <a:xfrm>
              <a:off x="192" y="3456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915" name="Line 47"/>
            <p:cNvSpPr>
              <a:spLocks noChangeShapeType="1"/>
            </p:cNvSpPr>
            <p:nvPr/>
          </p:nvSpPr>
          <p:spPr bwMode="auto">
            <a:xfrm>
              <a:off x="192" y="3600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916" name="Line 48"/>
            <p:cNvSpPr>
              <a:spLocks noChangeShapeType="1"/>
            </p:cNvSpPr>
            <p:nvPr/>
          </p:nvSpPr>
          <p:spPr bwMode="auto">
            <a:xfrm>
              <a:off x="192" y="3792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917" name="Line 49"/>
            <p:cNvSpPr>
              <a:spLocks noChangeShapeType="1"/>
            </p:cNvSpPr>
            <p:nvPr/>
          </p:nvSpPr>
          <p:spPr bwMode="auto">
            <a:xfrm>
              <a:off x="192" y="3936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918" name="Line 50"/>
            <p:cNvSpPr>
              <a:spLocks noChangeShapeType="1"/>
            </p:cNvSpPr>
            <p:nvPr/>
          </p:nvSpPr>
          <p:spPr bwMode="auto">
            <a:xfrm>
              <a:off x="192" y="4128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658" name="Group 657"/>
          <p:cNvGrpSpPr/>
          <p:nvPr/>
        </p:nvGrpSpPr>
        <p:grpSpPr>
          <a:xfrm>
            <a:off x="341669" y="765575"/>
            <a:ext cx="8466595" cy="5756960"/>
            <a:chOff x="341669" y="765575"/>
            <a:chExt cx="8466595" cy="5756960"/>
          </a:xfrm>
        </p:grpSpPr>
        <p:grpSp>
          <p:nvGrpSpPr>
            <p:cNvPr id="659" name="Group 13"/>
            <p:cNvGrpSpPr>
              <a:grpSpLocks/>
            </p:cNvGrpSpPr>
            <p:nvPr/>
          </p:nvGrpSpPr>
          <p:grpSpPr bwMode="auto">
            <a:xfrm>
              <a:off x="341669" y="773098"/>
              <a:ext cx="8466595" cy="5749437"/>
              <a:chOff x="366" y="482"/>
              <a:chExt cx="4684" cy="3138"/>
            </a:xfrm>
          </p:grpSpPr>
          <p:sp>
            <p:nvSpPr>
              <p:cNvPr id="661" name="Rectangle 14"/>
              <p:cNvSpPr>
                <a:spLocks noChangeArrowheads="1"/>
              </p:cNvSpPr>
              <p:nvPr/>
            </p:nvSpPr>
            <p:spPr bwMode="auto">
              <a:xfrm>
                <a:off x="366" y="3455"/>
                <a:ext cx="215" cy="165"/>
              </a:xfrm>
              <a:prstGeom prst="rect">
                <a:avLst/>
              </a:prstGeom>
              <a:solidFill>
                <a:srgbClr val="FFCC00">
                  <a:alpha val="39999"/>
                </a:srgbClr>
              </a:solidFill>
              <a:ln w="25400">
                <a:solidFill>
                  <a:srgbClr val="FFCC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PT" altLang="pt-PT" sz="1600"/>
              </a:p>
            </p:txBody>
          </p:sp>
          <p:sp>
            <p:nvSpPr>
              <p:cNvPr id="662" name="Rectangle 15"/>
              <p:cNvSpPr>
                <a:spLocks noChangeArrowheads="1"/>
              </p:cNvSpPr>
              <p:nvPr/>
            </p:nvSpPr>
            <p:spPr bwMode="auto">
              <a:xfrm>
                <a:off x="371" y="764"/>
                <a:ext cx="215" cy="165"/>
              </a:xfrm>
              <a:prstGeom prst="rect">
                <a:avLst/>
              </a:prstGeom>
              <a:solidFill>
                <a:srgbClr val="FFCC00">
                  <a:alpha val="39999"/>
                </a:srgbClr>
              </a:solidFill>
              <a:ln w="25400">
                <a:solidFill>
                  <a:srgbClr val="FFCC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PT" altLang="pt-PT" sz="1600"/>
              </a:p>
            </p:txBody>
          </p:sp>
          <p:sp>
            <p:nvSpPr>
              <p:cNvPr id="663" name="Rectangle 16"/>
              <p:cNvSpPr>
                <a:spLocks noChangeArrowheads="1"/>
              </p:cNvSpPr>
              <p:nvPr/>
            </p:nvSpPr>
            <p:spPr bwMode="auto">
              <a:xfrm>
                <a:off x="4772" y="490"/>
                <a:ext cx="215" cy="155"/>
              </a:xfrm>
              <a:prstGeom prst="rect">
                <a:avLst/>
              </a:prstGeom>
              <a:solidFill>
                <a:srgbClr val="FFCC00">
                  <a:alpha val="39999"/>
                </a:srgbClr>
              </a:solidFill>
              <a:ln w="25400">
                <a:solidFill>
                  <a:srgbClr val="FFCC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PT" altLang="pt-PT" sz="1600"/>
              </a:p>
            </p:txBody>
          </p:sp>
          <p:sp>
            <p:nvSpPr>
              <p:cNvPr id="664" name="Rectangle 17"/>
              <p:cNvSpPr>
                <a:spLocks noChangeArrowheads="1"/>
              </p:cNvSpPr>
              <p:nvPr/>
            </p:nvSpPr>
            <p:spPr bwMode="auto">
              <a:xfrm>
                <a:off x="762" y="490"/>
                <a:ext cx="215" cy="162"/>
              </a:xfrm>
              <a:prstGeom prst="rect">
                <a:avLst/>
              </a:prstGeom>
              <a:solidFill>
                <a:srgbClr val="FFCC00">
                  <a:alpha val="39999"/>
                </a:srgbClr>
              </a:solidFill>
              <a:ln w="25400">
                <a:solidFill>
                  <a:srgbClr val="FFCC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PT" altLang="pt-PT" sz="1600"/>
              </a:p>
            </p:txBody>
          </p:sp>
          <p:sp>
            <p:nvSpPr>
              <p:cNvPr id="665" name="Rectangle 19"/>
              <p:cNvSpPr>
                <a:spLocks noChangeArrowheads="1"/>
              </p:cNvSpPr>
              <p:nvPr/>
            </p:nvSpPr>
            <p:spPr bwMode="auto">
              <a:xfrm rot="16200000">
                <a:off x="2630" y="-1768"/>
                <a:ext cx="169" cy="4670"/>
              </a:xfrm>
              <a:prstGeom prst="rect">
                <a:avLst/>
              </a:prstGeom>
              <a:solidFill>
                <a:srgbClr val="FFCC99">
                  <a:alpha val="39999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PT" altLang="pt-PT" sz="1600"/>
              </a:p>
            </p:txBody>
          </p:sp>
          <p:sp>
            <p:nvSpPr>
              <p:cNvPr id="666" name="Rectangle 20"/>
              <p:cNvSpPr>
                <a:spLocks noChangeArrowheads="1"/>
              </p:cNvSpPr>
              <p:nvPr/>
            </p:nvSpPr>
            <p:spPr bwMode="auto">
              <a:xfrm>
                <a:off x="370" y="484"/>
                <a:ext cx="215" cy="3136"/>
              </a:xfrm>
              <a:prstGeom prst="rect">
                <a:avLst/>
              </a:prstGeom>
              <a:solidFill>
                <a:srgbClr val="FFCC99">
                  <a:alpha val="39999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PT" altLang="pt-PT" sz="1600"/>
              </a:p>
            </p:txBody>
          </p:sp>
        </p:grpSp>
        <p:sp>
          <p:nvSpPr>
            <p:cNvPr id="660" name="Text Box 18"/>
            <p:cNvSpPr txBox="1">
              <a:spLocks noChangeArrowheads="1"/>
            </p:cNvSpPr>
            <p:nvPr/>
          </p:nvSpPr>
          <p:spPr bwMode="auto">
            <a:xfrm>
              <a:off x="361547" y="765575"/>
              <a:ext cx="8439704" cy="5755422"/>
            </a:xfrm>
            <a:prstGeom prst="rect">
              <a:avLst/>
            </a:prstGeom>
            <a:solidFill>
              <a:srgbClr val="CCFFFF">
                <a:alpha val="50195"/>
              </a:srgbClr>
            </a:solidFill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dirty="0">
                  <a:latin typeface="Courier New" pitchFamily="49" charset="0"/>
                </a:rPr>
                <a:t>   </a:t>
              </a:r>
              <a:r>
                <a:rPr lang="en-GB" altLang="pt-PT" sz="1600" b="1" dirty="0">
                  <a:latin typeface="Courier New" pitchFamily="49" charset="0"/>
                </a:rPr>
                <a:t>A  B  C  D  E  F  G  H  I  K  L  M  N  P  Q  R  S  T  V  W  Y  Z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A </a:t>
              </a:r>
              <a:r>
                <a:rPr lang="en-GB" altLang="pt-PT" sz="1600" dirty="0">
                  <a:latin typeface="Courier New" pitchFamily="49" charset="0"/>
                </a:rPr>
                <a:t> </a:t>
              </a:r>
              <a:r>
                <a:rPr lang="en-GB" altLang="pt-PT" sz="1600" b="1" dirty="0">
                  <a:latin typeface="Courier New" pitchFamily="49" charset="0"/>
                </a:rPr>
                <a:t>2</a:t>
              </a:r>
              <a:r>
                <a:rPr lang="en-GB" altLang="pt-PT" sz="1600" dirty="0">
                  <a:latin typeface="Courier New" pitchFamily="49" charset="0"/>
                </a:rPr>
                <a:t>  0 -2  0  0 -4  1 -1 -1 -1 -2 -1  0  1  0 -2  1  1  0 -6 -3  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B</a:t>
              </a:r>
              <a:r>
                <a:rPr lang="en-GB" altLang="pt-PT" sz="1600" dirty="0">
                  <a:latin typeface="Courier New" pitchFamily="49" charset="0"/>
                </a:rPr>
                <a:t>  0  </a:t>
              </a:r>
              <a:r>
                <a:rPr lang="en-GB" altLang="pt-PT" sz="1600" b="1" dirty="0">
                  <a:latin typeface="Courier New" pitchFamily="49" charset="0"/>
                </a:rPr>
                <a:t>2</a:t>
              </a:r>
              <a:r>
                <a:rPr lang="en-GB" altLang="pt-PT" sz="1600" dirty="0">
                  <a:latin typeface="Courier New" pitchFamily="49" charset="0"/>
                </a:rPr>
                <a:t> -4  3  2 -5  0  1 -2  1 -3 -2  2 -1  1 -1  0  0 -2 -5 -3  2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C</a:t>
              </a:r>
              <a:r>
                <a:rPr lang="en-GB" altLang="pt-PT" sz="1600" dirty="0">
                  <a:latin typeface="Courier New" pitchFamily="49" charset="0"/>
                </a:rPr>
                <a:t> -2 -4 </a:t>
              </a:r>
              <a:r>
                <a:rPr lang="en-GB" altLang="pt-PT" sz="1600" b="1" dirty="0">
                  <a:latin typeface="Courier New" pitchFamily="49" charset="0"/>
                </a:rPr>
                <a:t>12</a:t>
              </a:r>
              <a:r>
                <a:rPr lang="en-GB" altLang="pt-PT" sz="1600" dirty="0">
                  <a:latin typeface="Courier New" pitchFamily="49" charset="0"/>
                </a:rPr>
                <a:t> -5 -5 -4 -3 -3 -2 -5 -6 -5 -4 -3 -5 -4  0 -2 -2 -8  0 -5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D</a:t>
              </a:r>
              <a:r>
                <a:rPr lang="en-GB" altLang="pt-PT" sz="1600" dirty="0">
                  <a:latin typeface="Courier New" pitchFamily="49" charset="0"/>
                </a:rPr>
                <a:t>  0  3 -5  </a:t>
              </a:r>
              <a:r>
                <a:rPr lang="en-GB" altLang="pt-PT" sz="1600" b="1" dirty="0">
                  <a:latin typeface="Courier New" pitchFamily="49" charset="0"/>
                </a:rPr>
                <a:t>4</a:t>
              </a:r>
              <a:r>
                <a:rPr lang="en-GB" altLang="pt-PT" sz="1600" dirty="0">
                  <a:latin typeface="Courier New" pitchFamily="49" charset="0"/>
                </a:rPr>
                <a:t>  3 -6  1  1 -2  0 -4 -3  2 -1  2 -1  0  0 -2 -7 -4  3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E</a:t>
              </a:r>
              <a:r>
                <a:rPr lang="en-GB" altLang="pt-PT" sz="1600" dirty="0">
                  <a:latin typeface="Courier New" pitchFamily="49" charset="0"/>
                </a:rPr>
                <a:t>  0  2 -5  3  </a:t>
              </a:r>
              <a:r>
                <a:rPr lang="en-GB" altLang="pt-PT" sz="1600" b="1" dirty="0">
                  <a:latin typeface="Courier New" pitchFamily="49" charset="0"/>
                </a:rPr>
                <a:t>4</a:t>
              </a:r>
              <a:r>
                <a:rPr lang="en-GB" altLang="pt-PT" sz="1600" dirty="0">
                  <a:latin typeface="Courier New" pitchFamily="49" charset="0"/>
                </a:rPr>
                <a:t> -5  0  1 -2  0 -3 -2  1 -1  2 -1  0  0 -2 -7 -4  3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F</a:t>
              </a:r>
              <a:r>
                <a:rPr lang="en-GB" altLang="pt-PT" sz="1600" dirty="0">
                  <a:latin typeface="Courier New" pitchFamily="49" charset="0"/>
                </a:rPr>
                <a:t> -4 -5 -4 -6 -5  </a:t>
              </a:r>
              <a:r>
                <a:rPr lang="en-GB" altLang="pt-PT" sz="1600" b="1" dirty="0">
                  <a:latin typeface="Courier New" pitchFamily="49" charset="0"/>
                </a:rPr>
                <a:t>9</a:t>
              </a:r>
              <a:r>
                <a:rPr lang="en-GB" altLang="pt-PT" sz="1600" dirty="0">
                  <a:latin typeface="Courier New" pitchFamily="49" charset="0"/>
                </a:rPr>
                <a:t> -5 -2  1 -5  2  0 -4 -5 -5 -4 -3 -3 -1  0  7 -5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G </a:t>
              </a:r>
              <a:r>
                <a:rPr lang="en-GB" altLang="pt-PT" sz="1600" dirty="0">
                  <a:latin typeface="Courier New" pitchFamily="49" charset="0"/>
                </a:rPr>
                <a:t> 1  0 -3  1  0 -5  </a:t>
              </a:r>
              <a:r>
                <a:rPr lang="en-GB" altLang="pt-PT" sz="1600" b="1" dirty="0">
                  <a:latin typeface="Courier New" pitchFamily="49" charset="0"/>
                </a:rPr>
                <a:t>5</a:t>
              </a:r>
              <a:r>
                <a:rPr lang="en-GB" altLang="pt-PT" sz="1600" dirty="0">
                  <a:latin typeface="Courier New" pitchFamily="49" charset="0"/>
                </a:rPr>
                <a:t> -2 -3 -2 -4 -3  0 -1 -1 -3  1  0 -1 -7 -6 -1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H</a:t>
              </a:r>
              <a:r>
                <a:rPr lang="en-GB" altLang="pt-PT" sz="1600" dirty="0">
                  <a:latin typeface="Courier New" pitchFamily="49" charset="0"/>
                </a:rPr>
                <a:t> -1  1 -3  1  1 -2 -2  </a:t>
              </a:r>
              <a:r>
                <a:rPr lang="en-GB" altLang="pt-PT" sz="1600" b="1" dirty="0">
                  <a:latin typeface="Courier New" pitchFamily="49" charset="0"/>
                </a:rPr>
                <a:t>6</a:t>
              </a:r>
              <a:r>
                <a:rPr lang="en-GB" altLang="pt-PT" sz="1600" dirty="0">
                  <a:latin typeface="Courier New" pitchFamily="49" charset="0"/>
                </a:rPr>
                <a:t> -2  0 -2 -2  2  0  3  2 -1 -1 -2 -3  0  2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I</a:t>
              </a:r>
              <a:r>
                <a:rPr lang="en-GB" altLang="pt-PT" sz="1600" dirty="0">
                  <a:latin typeface="Courier New" pitchFamily="49" charset="0"/>
                </a:rPr>
                <a:t> -1 -2 -2 -2 -2  1 -3 -2  </a:t>
              </a:r>
              <a:r>
                <a:rPr lang="en-GB" altLang="pt-PT" sz="1600" b="1" dirty="0">
                  <a:latin typeface="Courier New" pitchFamily="49" charset="0"/>
                </a:rPr>
                <a:t>5</a:t>
              </a:r>
              <a:r>
                <a:rPr lang="en-GB" altLang="pt-PT" sz="1600" dirty="0">
                  <a:latin typeface="Courier New" pitchFamily="49" charset="0"/>
                </a:rPr>
                <a:t> -2  2  2 -2 -2 -2 -2 -1  0  4 -5 -1 -2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K</a:t>
              </a:r>
              <a:r>
                <a:rPr lang="en-GB" altLang="pt-PT" sz="1600" dirty="0">
                  <a:latin typeface="Courier New" pitchFamily="49" charset="0"/>
                </a:rPr>
                <a:t> -1  1 -5  0  0 -5 -2  0 -2  </a:t>
              </a:r>
              <a:r>
                <a:rPr lang="en-GB" altLang="pt-PT" sz="1600" b="1" dirty="0">
                  <a:latin typeface="Courier New" pitchFamily="49" charset="0"/>
                </a:rPr>
                <a:t>5</a:t>
              </a:r>
              <a:r>
                <a:rPr lang="en-GB" altLang="pt-PT" sz="1600" dirty="0">
                  <a:latin typeface="Courier New" pitchFamily="49" charset="0"/>
                </a:rPr>
                <a:t> -3  0  1 -1  1  3  0  0 -2 -3 -4  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L </a:t>
              </a:r>
              <a:r>
                <a:rPr lang="en-GB" altLang="pt-PT" sz="1600" dirty="0">
                  <a:latin typeface="Courier New" pitchFamily="49" charset="0"/>
                </a:rPr>
                <a:t>-2 -3 -6 -4 -3  2 -4 -2  2 -3  </a:t>
              </a:r>
              <a:r>
                <a:rPr lang="en-GB" altLang="pt-PT" sz="1600" b="1" dirty="0">
                  <a:latin typeface="Courier New" pitchFamily="49" charset="0"/>
                </a:rPr>
                <a:t>6</a:t>
              </a:r>
              <a:r>
                <a:rPr lang="en-GB" altLang="pt-PT" sz="1600" dirty="0">
                  <a:latin typeface="Courier New" pitchFamily="49" charset="0"/>
                </a:rPr>
                <a:t>  4 -3 -3 -2 -3 -3 -2  2 -2 -1 -3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M</a:t>
              </a:r>
              <a:r>
                <a:rPr lang="en-GB" altLang="pt-PT" sz="1600" dirty="0">
                  <a:latin typeface="Courier New" pitchFamily="49" charset="0"/>
                </a:rPr>
                <a:t> -1 -2 -5 -3 -2  0 -3 -2  2  0  4  </a:t>
              </a:r>
              <a:r>
                <a:rPr lang="en-GB" altLang="pt-PT" sz="1600" b="1" dirty="0">
                  <a:latin typeface="Courier New" pitchFamily="49" charset="0"/>
                </a:rPr>
                <a:t>6</a:t>
              </a:r>
              <a:r>
                <a:rPr lang="en-GB" altLang="pt-PT" sz="1600" dirty="0">
                  <a:latin typeface="Courier New" pitchFamily="49" charset="0"/>
                </a:rPr>
                <a:t> -2 -2 -1  0 -2 -1  2 -4 -2 -2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N</a:t>
              </a:r>
              <a:r>
                <a:rPr lang="en-GB" altLang="pt-PT" sz="1600" dirty="0">
                  <a:latin typeface="Courier New" pitchFamily="49" charset="0"/>
                </a:rPr>
                <a:t>  0  2 -4  2  1 -4  0  2 -2  1 -3 -2  </a:t>
              </a:r>
              <a:r>
                <a:rPr lang="en-GB" altLang="pt-PT" sz="1600" b="1" dirty="0">
                  <a:latin typeface="Courier New" pitchFamily="49" charset="0"/>
                </a:rPr>
                <a:t>2</a:t>
              </a:r>
              <a:r>
                <a:rPr lang="en-GB" altLang="pt-PT" sz="1600" dirty="0">
                  <a:latin typeface="Courier New" pitchFamily="49" charset="0"/>
                </a:rPr>
                <a:t> -1  1  0  1  0 -2 -4 -2  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P</a:t>
              </a:r>
              <a:r>
                <a:rPr lang="en-GB" altLang="pt-PT" sz="1600" dirty="0">
                  <a:latin typeface="Courier New" pitchFamily="49" charset="0"/>
                </a:rPr>
                <a:t>  1 -1 -3 -1 -1 -5 -1  0 -2 -1 -3 -2 -1  </a:t>
              </a:r>
              <a:r>
                <a:rPr lang="en-GB" altLang="pt-PT" sz="1600" b="1" dirty="0">
                  <a:latin typeface="Courier New" pitchFamily="49" charset="0"/>
                </a:rPr>
                <a:t>6</a:t>
              </a:r>
              <a:r>
                <a:rPr lang="en-GB" altLang="pt-PT" sz="1600" dirty="0">
                  <a:latin typeface="Courier New" pitchFamily="49" charset="0"/>
                </a:rPr>
                <a:t>  0  0  1  0 -1 -6 -5  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Q</a:t>
              </a:r>
              <a:r>
                <a:rPr lang="en-GB" altLang="pt-PT" sz="1600" dirty="0">
                  <a:latin typeface="Courier New" pitchFamily="49" charset="0"/>
                </a:rPr>
                <a:t>  0  1 -5  2  2 -5 -1  3 -2  1 -2 -1  1  0  </a:t>
              </a:r>
              <a:r>
                <a:rPr lang="en-GB" altLang="pt-PT" sz="1600" b="1" dirty="0">
                  <a:latin typeface="Courier New" pitchFamily="49" charset="0"/>
                </a:rPr>
                <a:t>4</a:t>
              </a:r>
              <a:r>
                <a:rPr lang="en-GB" altLang="pt-PT" sz="1600" dirty="0">
                  <a:latin typeface="Courier New" pitchFamily="49" charset="0"/>
                </a:rPr>
                <a:t>  1 -1 -1 -2 -5 -4  3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R</a:t>
              </a:r>
              <a:r>
                <a:rPr lang="en-GB" altLang="pt-PT" sz="1600" dirty="0">
                  <a:latin typeface="Courier New" pitchFamily="49" charset="0"/>
                </a:rPr>
                <a:t> -2 -1 -4 -1 -1 -4 -3  2 -2  3 -3  0  0  0  1  </a:t>
              </a:r>
              <a:r>
                <a:rPr lang="en-GB" altLang="pt-PT" sz="1600" b="1" dirty="0">
                  <a:latin typeface="Courier New" pitchFamily="49" charset="0"/>
                </a:rPr>
                <a:t>6</a:t>
              </a:r>
              <a:r>
                <a:rPr lang="en-GB" altLang="pt-PT" sz="1600" dirty="0">
                  <a:latin typeface="Courier New" pitchFamily="49" charset="0"/>
                </a:rPr>
                <a:t>  0 -1 -2  2 -4  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S</a:t>
              </a:r>
              <a:r>
                <a:rPr lang="en-GB" altLang="pt-PT" sz="1600" dirty="0">
                  <a:latin typeface="Courier New" pitchFamily="49" charset="0"/>
                </a:rPr>
                <a:t>  1  0  0  0  0 -3  1 -1 -1  0 -3 -2  1  1 -1  0  </a:t>
              </a:r>
              <a:r>
                <a:rPr lang="en-GB" altLang="pt-PT" sz="1600" b="1" dirty="0">
                  <a:latin typeface="Courier New" pitchFamily="49" charset="0"/>
                </a:rPr>
                <a:t>2</a:t>
              </a:r>
              <a:r>
                <a:rPr lang="en-GB" altLang="pt-PT" sz="1600" dirty="0">
                  <a:latin typeface="Courier New" pitchFamily="49" charset="0"/>
                </a:rPr>
                <a:t>  1 -1 -2 -3  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T</a:t>
              </a:r>
              <a:r>
                <a:rPr lang="en-GB" altLang="pt-PT" sz="1600" dirty="0">
                  <a:latin typeface="Courier New" pitchFamily="49" charset="0"/>
                </a:rPr>
                <a:t>  1  0 -2  0  0 -3  0 -1  0  0 -2 -1  0  0 -1 -1  1  </a:t>
              </a:r>
              <a:r>
                <a:rPr lang="en-GB" altLang="pt-PT" sz="1600" b="1" dirty="0">
                  <a:latin typeface="Courier New" pitchFamily="49" charset="0"/>
                </a:rPr>
                <a:t>3</a:t>
              </a:r>
              <a:r>
                <a:rPr lang="en-GB" altLang="pt-PT" sz="1600" dirty="0">
                  <a:latin typeface="Courier New" pitchFamily="49" charset="0"/>
                </a:rPr>
                <a:t>  0 -5 -3 -1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V</a:t>
              </a:r>
              <a:r>
                <a:rPr lang="en-GB" altLang="pt-PT" sz="1600" dirty="0">
                  <a:latin typeface="Courier New" pitchFamily="49" charset="0"/>
                </a:rPr>
                <a:t>  0 -2 -2 -2 -2 -1 -1 -2  4 -2  2  2 -2 -1 -2 -2 -1  0  </a:t>
              </a:r>
              <a:r>
                <a:rPr lang="en-GB" altLang="pt-PT" sz="1600" b="1" dirty="0">
                  <a:latin typeface="Courier New" pitchFamily="49" charset="0"/>
                </a:rPr>
                <a:t>4</a:t>
              </a:r>
              <a:r>
                <a:rPr lang="en-GB" altLang="pt-PT" sz="1600" dirty="0">
                  <a:latin typeface="Courier New" pitchFamily="49" charset="0"/>
                </a:rPr>
                <a:t> -6 -2 -2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W</a:t>
              </a:r>
              <a:r>
                <a:rPr lang="en-GB" altLang="pt-PT" sz="1600" dirty="0">
                  <a:latin typeface="Courier New" pitchFamily="49" charset="0"/>
                </a:rPr>
                <a:t> -6 -5 -8 -7 -7  0 -7 -3 -5 -3 -2 -4 -4 -6 -5  2 -2 -5 -6 </a:t>
              </a:r>
              <a:r>
                <a:rPr lang="en-GB" altLang="pt-PT" sz="1600" b="1" dirty="0">
                  <a:latin typeface="Courier New" pitchFamily="49" charset="0"/>
                </a:rPr>
                <a:t>17</a:t>
              </a:r>
              <a:r>
                <a:rPr lang="en-GB" altLang="pt-PT" sz="1600" dirty="0">
                  <a:latin typeface="Courier New" pitchFamily="49" charset="0"/>
                </a:rPr>
                <a:t>  0 -6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Y</a:t>
              </a:r>
              <a:r>
                <a:rPr lang="en-GB" altLang="pt-PT" sz="1600" dirty="0">
                  <a:latin typeface="Courier New" pitchFamily="49" charset="0"/>
                </a:rPr>
                <a:t> -3 -3  0 -4 -4  7 -5  0 -1 -4 -1 -2 -2 -5 -4 -4 -3 -3 -2  0 </a:t>
              </a:r>
              <a:r>
                <a:rPr lang="en-GB" altLang="pt-PT" sz="1600" b="1" dirty="0">
                  <a:latin typeface="Courier New" pitchFamily="49" charset="0"/>
                </a:rPr>
                <a:t>10</a:t>
              </a:r>
              <a:r>
                <a:rPr lang="en-GB" altLang="pt-PT" sz="1600" dirty="0">
                  <a:latin typeface="Courier New" pitchFamily="49" charset="0"/>
                </a:rPr>
                <a:t> -4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Z</a:t>
              </a:r>
              <a:r>
                <a:rPr lang="en-GB" altLang="pt-PT" sz="1600" dirty="0">
                  <a:latin typeface="Courier New" pitchFamily="49" charset="0"/>
                </a:rPr>
                <a:t>  0  2 -5  3  3 -5 -1  2 -2  0 -3 -2  1  0  3  0  0 -1 -2 -6 -4  </a:t>
              </a:r>
              <a:r>
                <a:rPr lang="en-GB" altLang="pt-PT" sz="1600" b="1" dirty="0">
                  <a:latin typeface="Courier New" pitchFamily="49" charset="0"/>
                </a:rPr>
                <a:t>3</a:t>
              </a:r>
            </a:p>
          </p:txBody>
        </p:sp>
      </p:grpSp>
      <p:sp>
        <p:nvSpPr>
          <p:cNvPr id="11919" name="Oval 4"/>
          <p:cNvSpPr>
            <a:spLocks noChangeArrowheads="1"/>
          </p:cNvSpPr>
          <p:nvPr/>
        </p:nvSpPr>
        <p:spPr bwMode="auto">
          <a:xfrm>
            <a:off x="376010" y="5896803"/>
            <a:ext cx="274320" cy="274320"/>
          </a:xfrm>
          <a:prstGeom prst="ellipse">
            <a:avLst/>
          </a:prstGeom>
          <a:solidFill>
            <a:srgbClr val="969696">
              <a:alpha val="40000"/>
            </a:srgbClr>
          </a:solidFill>
          <a:ln w="222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1920" name="Line 5"/>
          <p:cNvSpPr>
            <a:spLocks noChangeShapeType="1"/>
          </p:cNvSpPr>
          <p:nvPr/>
        </p:nvSpPr>
        <p:spPr bwMode="auto">
          <a:xfrm>
            <a:off x="640392" y="6033962"/>
            <a:ext cx="1921972" cy="9940"/>
          </a:xfrm>
          <a:prstGeom prst="line">
            <a:avLst/>
          </a:prstGeom>
          <a:noFill/>
          <a:ln w="127000">
            <a:solidFill>
              <a:schemeClr val="accent2">
                <a:lumMod val="40000"/>
                <a:lumOff val="60000"/>
                <a:alpha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873" name="Oval 52"/>
          <p:cNvSpPr>
            <a:spLocks noChangeArrowheads="1"/>
          </p:cNvSpPr>
          <p:nvPr/>
        </p:nvSpPr>
        <p:spPr bwMode="auto">
          <a:xfrm>
            <a:off x="2572302" y="783764"/>
            <a:ext cx="274320" cy="274320"/>
          </a:xfrm>
          <a:prstGeom prst="ellipse">
            <a:avLst/>
          </a:prstGeom>
          <a:solidFill>
            <a:srgbClr val="969696">
              <a:alpha val="40000"/>
            </a:srgbClr>
          </a:solidFill>
          <a:ln w="222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1874" name="Line 53"/>
          <p:cNvSpPr>
            <a:spLocks noChangeShapeType="1"/>
          </p:cNvSpPr>
          <p:nvPr/>
        </p:nvSpPr>
        <p:spPr bwMode="auto">
          <a:xfrm>
            <a:off x="2715481" y="1058085"/>
            <a:ext cx="0" cy="4828778"/>
          </a:xfrm>
          <a:prstGeom prst="line">
            <a:avLst/>
          </a:prstGeom>
          <a:noFill/>
          <a:ln w="127000">
            <a:solidFill>
              <a:schemeClr val="accent2">
                <a:lumMod val="40000"/>
                <a:lumOff val="60000"/>
                <a:alpha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318" name="Oval 54"/>
          <p:cNvSpPr>
            <a:spLocks noChangeArrowheads="1"/>
          </p:cNvSpPr>
          <p:nvPr/>
        </p:nvSpPr>
        <p:spPr bwMode="auto">
          <a:xfrm>
            <a:off x="2572302" y="5896802"/>
            <a:ext cx="274320" cy="274320"/>
          </a:xfrm>
          <a:prstGeom prst="ellipse">
            <a:avLst/>
          </a:prstGeom>
          <a:solidFill>
            <a:srgbClr val="FFFF00">
              <a:alpha val="50000"/>
            </a:srgbClr>
          </a:solidFill>
          <a:ln w="222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1296" name="AutoShape 65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381000" cy="381000"/>
          </a:xfrm>
          <a:prstGeom prst="actionButtonBackPrevious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1297" name="AutoShape 65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381000" y="0"/>
            <a:ext cx="381000" cy="384175"/>
          </a:xfrm>
          <a:prstGeom prst="actionButtonForwardNext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657" name="Text Box 622"/>
          <p:cNvSpPr txBox="1">
            <a:spLocks noChangeArrowheads="1"/>
          </p:cNvSpPr>
          <p:nvPr/>
        </p:nvSpPr>
        <p:spPr bwMode="auto">
          <a:xfrm>
            <a:off x="2445518" y="152400"/>
            <a:ext cx="42402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b="1" u="sng" dirty="0" err="1">
                <a:solidFill>
                  <a:srgbClr val="990000"/>
                </a:solidFill>
                <a:latin typeface="Courier New" pitchFamily="49" charset="0"/>
              </a:rPr>
              <a:t>Dayhoff</a:t>
            </a:r>
            <a:r>
              <a:rPr lang="en-GB" altLang="en-US" b="1" u="sng" dirty="0">
                <a:solidFill>
                  <a:srgbClr val="990000"/>
                </a:solidFill>
                <a:latin typeface="Courier New" pitchFamily="49" charset="0"/>
              </a:rPr>
              <a:t> PAM 250 Matrix</a:t>
            </a:r>
            <a:endParaRPr lang="en-US" altLang="en-US" b="1" u="sng" dirty="0">
              <a:solidFill>
                <a:srgbClr val="99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1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11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11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19" grpId="0" animBg="1"/>
      <p:bldP spid="11920" grpId="0" animBg="1"/>
      <p:bldP spid="11873" grpId="0" animBg="1"/>
      <p:bldP spid="11874" grpId="0" animBg="1"/>
      <p:bldP spid="11318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3976</Words>
  <Application>Microsoft Office PowerPoint</Application>
  <PresentationFormat>On-screen Show (4:3)</PresentationFormat>
  <Paragraphs>423</Paragraphs>
  <Slides>34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Times New Roman</vt:lpstr>
      <vt:lpstr>Arial</vt:lpstr>
      <vt:lpstr>Calibri</vt:lpstr>
      <vt:lpstr>Lucida Handwriting</vt:lpstr>
      <vt:lpstr>Lucida Calligraphy</vt:lpstr>
      <vt:lpstr>Courier New</vt:lpstr>
      <vt:lpstr>Garamond</vt:lpstr>
      <vt:lpstr>Verdana</vt:lpstr>
      <vt:lpstr>Monotype Corsiva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hgmp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lmullan</dc:creator>
  <cp:lastModifiedBy>dpj</cp:lastModifiedBy>
  <cp:revision>21</cp:revision>
  <dcterms:created xsi:type="dcterms:W3CDTF">2001-07-03T10:17:38Z</dcterms:created>
  <dcterms:modified xsi:type="dcterms:W3CDTF">2016-07-21T23:57:35Z</dcterms:modified>
</cp:coreProperties>
</file>