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17" r:id="rId3"/>
    <p:sldId id="319" r:id="rId4"/>
    <p:sldId id="324" r:id="rId5"/>
    <p:sldId id="326" r:id="rId6"/>
    <p:sldId id="325" r:id="rId7"/>
    <p:sldId id="307" r:id="rId8"/>
    <p:sldId id="327" r:id="rId9"/>
    <p:sldId id="328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98827" autoAdjust="0"/>
  </p:normalViewPr>
  <p:slideViewPr>
    <p:cSldViewPr snapToGrid="0">
      <p:cViewPr>
        <p:scale>
          <a:sx n="80" d="100"/>
          <a:sy n="80" d="100"/>
        </p:scale>
        <p:origin x="-72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 smtClean="0"/>
              <a:t>Prerequisites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 … Know what </a:t>
            </a:r>
            <a:r>
              <a:rPr lang="en-GB" b="1" dirty="0" smtClean="0"/>
              <a:t>a Sequencing Read </a:t>
            </a:r>
            <a:r>
              <a:rPr lang="en-GB" dirty="0" smtClean="0"/>
              <a:t>is</a:t>
            </a:r>
          </a:p>
          <a:p>
            <a:r>
              <a:rPr lang="en-GB" dirty="0" smtClean="0"/>
              <a:t> … Know what a </a:t>
            </a:r>
            <a:r>
              <a:rPr lang="en-GB" b="1" dirty="0" err="1" smtClean="0"/>
              <a:t>Contig</a:t>
            </a:r>
            <a:r>
              <a:rPr lang="en-GB" dirty="0" smtClean="0"/>
              <a:t> is</a:t>
            </a:r>
          </a:p>
          <a:p>
            <a:r>
              <a:rPr lang="en-GB" dirty="0"/>
              <a:t> .</a:t>
            </a:r>
            <a:r>
              <a:rPr lang="en-GB" dirty="0" smtClean="0"/>
              <a:t>. Know what a </a:t>
            </a:r>
            <a:r>
              <a:rPr lang="en-GB" b="1" dirty="0" err="1" smtClean="0"/>
              <a:t>Contig</a:t>
            </a:r>
            <a:r>
              <a:rPr lang="en-GB" b="1" dirty="0" smtClean="0"/>
              <a:t> Consensus Sequence </a:t>
            </a:r>
            <a:r>
              <a:rPr lang="en-GB" dirty="0" smtClean="0"/>
              <a:t>is</a:t>
            </a:r>
          </a:p>
          <a:p>
            <a:r>
              <a:rPr lang="en-GB" dirty="0"/>
              <a:t> </a:t>
            </a:r>
            <a:r>
              <a:rPr lang="en-GB" dirty="0" smtClean="0"/>
              <a:t>… Know what a </a:t>
            </a:r>
            <a:r>
              <a:rPr lang="en-GB" b="1" dirty="0" smtClean="0"/>
              <a:t>Scaffold</a:t>
            </a:r>
            <a:r>
              <a:rPr lang="en-GB" dirty="0" smtClean="0"/>
              <a:t> 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4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9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5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8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0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6DB-1519-40E4-AF1C-F909855EDD97}" type="datetimeFigureOut">
              <a:rPr lang="en-GB" smtClean="0"/>
              <a:t>2018-01-27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ra7bioinformatics.com/en/page.cfm?id=1626&amp;title=paired-end-and-mate-pair-sequencing:-what-is-it-and-how-is-it-done?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NA_sequencing_theory#Pairwise_end-sequencing" TargetMode="External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uark.edu/_resources/documents/pdfs/Intro_to_deNovo_Assembly_2016.pdf" TargetMode="External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caffolding_(bioinformatics)" TargetMode="External"/><Relationship Id="rId4" Type="http://schemas.openxmlformats.org/officeDocument/2006/relationships/hyperlink" Target="https://en.wikipedia.org/wiki/Conti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a7bioinformatics.com/en/page.cfm?id=1626&amp;title=paired-end-and-mate-pair-sequencing:-what-is-it-and-how-is-it-done?" TargetMode="External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174" y="1084785"/>
            <a:ext cx="11595653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pPr algn="ctr"/>
            <a:r>
              <a:rPr lang="en-GB" sz="5400" b="1" dirty="0" smtClean="0"/>
              <a:t>Paired Sequencing Reads</a:t>
            </a:r>
          </a:p>
          <a:p>
            <a:pPr algn="ctr"/>
            <a:endParaRPr lang="en-GB" sz="5400" b="1" dirty="0" smtClean="0"/>
          </a:p>
          <a:p>
            <a:pPr algn="ctr"/>
            <a:r>
              <a:rPr lang="en-GB" sz="5400" b="1" dirty="0">
                <a:hlinkClick r:id="rId3"/>
              </a:rPr>
              <a:t>(Paired </a:t>
            </a:r>
            <a:r>
              <a:rPr lang="en-GB" sz="5400" b="1" dirty="0" smtClean="0">
                <a:hlinkClick r:id="rId3"/>
              </a:rPr>
              <a:t>End </a:t>
            </a:r>
            <a:r>
              <a:rPr lang="en-GB" sz="5400" b="1" dirty="0">
                <a:hlinkClick r:id="rId3"/>
              </a:rPr>
              <a:t>and Mate </a:t>
            </a:r>
            <a:r>
              <a:rPr lang="en-GB" sz="5400" b="1" dirty="0" smtClean="0">
                <a:hlinkClick r:id="rId3"/>
              </a:rPr>
              <a:t>Pair Sequencing)</a:t>
            </a:r>
            <a:endParaRPr lang="en-GB" sz="5400" b="1" dirty="0" smtClean="0"/>
          </a:p>
          <a:p>
            <a:pPr algn="ctr"/>
            <a:endParaRPr lang="en-GB" sz="5400" b="1" dirty="0" smtClean="0"/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7620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022" y="1471376"/>
            <a:ext cx="1072341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Paired Sequencing Reads </a:t>
            </a:r>
            <a:r>
              <a:rPr lang="en-GB" sz="2400" dirty="0" smtClean="0"/>
              <a:t>are created by sequencing DNA fragments from both ends.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55273" y="3348752"/>
            <a:ext cx="748145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46000" y="3348756"/>
            <a:ext cx="1800000" cy="1"/>
          </a:xfrm>
          <a:prstGeom prst="line">
            <a:avLst/>
          </a:prstGeom>
          <a:ln w="762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98500" y="3348754"/>
            <a:ext cx="1800000" cy="1"/>
          </a:xfrm>
          <a:prstGeom prst="line">
            <a:avLst/>
          </a:prstGeom>
          <a:ln w="762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9754" y="4750390"/>
            <a:ext cx="1119249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Paired Sequencing Reads </a:t>
            </a:r>
            <a:r>
              <a:rPr lang="en-GB" sz="2400" dirty="0" smtClean="0"/>
              <a:t>have been </a:t>
            </a:r>
            <a:r>
              <a:rPr lang="en-GB" sz="2400" dirty="0" smtClean="0">
                <a:hlinkClick r:id="rId3"/>
              </a:rPr>
              <a:t>common from the early days </a:t>
            </a:r>
            <a:r>
              <a:rPr lang="en-GB" sz="2400" dirty="0" smtClean="0"/>
              <a:t>of </a:t>
            </a:r>
            <a:r>
              <a:rPr lang="en-GB" sz="2400" b="1" dirty="0" smtClean="0"/>
              <a:t>Sanger Sequencing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2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302" y="5566352"/>
            <a:ext cx="957939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Paired Sequencing Reads </a:t>
            </a:r>
            <a:r>
              <a:rPr lang="en-GB" sz="2400" dirty="0" smtClean="0"/>
              <a:t>must assemble predictable relative to each other.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17187" y="2867844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47640" y="3704420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059730" y="3704420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15378" y="3704420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65687" y="2031268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960629" y="3704420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25687" y="2440347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691298" y="3230879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95941" y="3286132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84871" y="4122706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69166" y="2031268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0475" y="2440347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81803" y="2831008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475" y="2031268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64030" y="4122706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35378" y="3286132"/>
            <a:ext cx="14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13812" y="2440347"/>
            <a:ext cx="14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786907" y="2440347"/>
            <a:ext cx="14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702781" y="2437379"/>
            <a:ext cx="2087694" cy="593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759947" y="2437379"/>
            <a:ext cx="0" cy="20277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076716" y="1620618"/>
            <a:ext cx="1019284" cy="81676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106390" y="1613118"/>
            <a:ext cx="1083145" cy="81960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69091" y="1255661"/>
            <a:ext cx="14149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Paired Reads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97443" y="4459936"/>
            <a:ext cx="29105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Unsequenced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 Template DNA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76093" y="2410647"/>
            <a:ext cx="11370170" cy="244633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8401585" y="2810463"/>
            <a:ext cx="3293294" cy="1274612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514400" y="2836188"/>
            <a:ext cx="3279574" cy="124888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423560" y="2838162"/>
            <a:ext cx="3279574" cy="124691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106" y="985018"/>
            <a:ext cx="99997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For “</a:t>
            </a:r>
            <a:r>
              <a:rPr lang="en-GB" sz="2400" b="1" dirty="0" smtClean="0">
                <a:hlinkClick r:id="rId3"/>
              </a:rPr>
              <a:t>De Novo Assembly</a:t>
            </a:r>
            <a:r>
              <a:rPr lang="en-GB" sz="2400" dirty="0" smtClean="0"/>
              <a:t>”, this enables combining </a:t>
            </a:r>
            <a:r>
              <a:rPr lang="en-GB" sz="2400" b="1" dirty="0" err="1" smtClean="0">
                <a:hlinkClick r:id="rId4"/>
              </a:rPr>
              <a:t>Contigs</a:t>
            </a:r>
            <a:r>
              <a:rPr lang="en-GB" sz="2400" b="1" dirty="0" smtClean="0"/>
              <a:t> </a:t>
            </a:r>
            <a:r>
              <a:rPr lang="en-GB" sz="2400" dirty="0" smtClean="0"/>
              <a:t>to form </a:t>
            </a:r>
            <a:r>
              <a:rPr lang="en-GB" sz="2400" b="1" dirty="0" smtClean="0">
                <a:hlinkClick r:id="rId5"/>
              </a:rPr>
              <a:t>Scaffolds</a:t>
            </a:r>
            <a:r>
              <a:rPr lang="en-GB" sz="2400" dirty="0" smtClean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7330" y="362510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326084" y="34584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7315" y="37917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48598" y="31251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16340" y="362510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71955" y="3958411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89025" y="34584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28610" y="362510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4629" y="329180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3560" y="3958411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03176" y="3958411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44148" y="329180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27571" y="37917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71956" y="31251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290355" y="36231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09109" y="34564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20340" y="37897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31623" y="31231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99365" y="36231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54980" y="3956436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72050" y="34564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11635" y="36231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47654" y="32898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06585" y="3956436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141813" y="3127142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927173" y="32898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10596" y="37897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54981" y="31231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85355" y="36231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304109" y="34564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616245" y="37897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826623" y="31231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994365" y="36231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649980" y="3956436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167050" y="34564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0206635" y="36231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41404" y="32898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01585" y="3956436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057494" y="3458467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0822173" y="32898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305596" y="37897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649981" y="312318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079573" y="34422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61505" y="3775534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989450" y="3288259"/>
            <a:ext cx="688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14365" y="3623134"/>
            <a:ext cx="6887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424466" y="3791759"/>
            <a:ext cx="6887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82334" y="3635009"/>
            <a:ext cx="6887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8616245" y="3789784"/>
            <a:ext cx="688770" cy="19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6093" y="275781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Contig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70993" y="2755835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Contig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 2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0268" y="273011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Contig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 3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23560" y="4631327"/>
            <a:ext cx="327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14603" y="4631327"/>
            <a:ext cx="327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01585" y="4631327"/>
            <a:ext cx="329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703134" y="4631327"/>
            <a:ext cx="811469" cy="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794203" y="4631327"/>
            <a:ext cx="654985" cy="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3560" y="4346324"/>
            <a:ext cx="327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Consensus 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20575" y="4343143"/>
            <a:ext cx="327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Consensus 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93359" y="4343154"/>
            <a:ext cx="327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Consensus 3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709106" y="3623133"/>
            <a:ext cx="1581249" cy="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099365" y="3790983"/>
            <a:ext cx="1581249" cy="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78032" y="2295464"/>
            <a:ext cx="1136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Scaffold</a:t>
            </a:r>
            <a:endParaRPr lang="en-GB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7" name="Straight Arrow Connector 106"/>
          <p:cNvCxnSpPr>
            <a:stCxn id="78" idx="2"/>
          </p:cNvCxnSpPr>
          <p:nvPr/>
        </p:nvCxnSpPr>
        <p:spPr>
          <a:xfrm>
            <a:off x="4106235" y="2274694"/>
            <a:ext cx="2633" cy="13484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768850" y="2271121"/>
            <a:ext cx="1019285" cy="152063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41475" y="2271121"/>
            <a:ext cx="719154" cy="150441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4261269" y="4631329"/>
            <a:ext cx="1300236" cy="61753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424466" y="4631329"/>
            <a:ext cx="1697229" cy="61753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5160" y="1905362"/>
            <a:ext cx="14149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Paired Reads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50964" y="1905362"/>
            <a:ext cx="29105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Unsequenced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 Template DNA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66534" y="5264012"/>
            <a:ext cx="33229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Implied Target Sequence Regions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9500" y="6001886"/>
            <a:ext cx="10393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Paired Reads </a:t>
            </a:r>
            <a:r>
              <a:rPr lang="en-GB" sz="2400" dirty="0" smtClean="0"/>
              <a:t>that assemble in separate </a:t>
            </a:r>
            <a:r>
              <a:rPr lang="en-GB" sz="2400" b="1" dirty="0" err="1" smtClean="0"/>
              <a:t>Contigs</a:t>
            </a:r>
            <a:r>
              <a:rPr lang="en-GB" sz="2400" dirty="0" smtClean="0"/>
              <a:t> indicate </a:t>
            </a:r>
            <a:r>
              <a:rPr lang="en-GB" sz="2400" b="1" dirty="0" smtClean="0"/>
              <a:t>Order</a:t>
            </a:r>
            <a:r>
              <a:rPr lang="en-GB" sz="2400" dirty="0" smtClean="0"/>
              <a:t> and </a:t>
            </a:r>
            <a:r>
              <a:rPr lang="en-GB" sz="2400" b="1" dirty="0" smtClean="0"/>
              <a:t>Orientation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2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9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62" grpId="0" animBg="1"/>
      <p:bldP spid="60" grpId="0" animBg="1"/>
      <p:bldP spid="58" grpId="0" animBg="1"/>
      <p:bldP spid="4" grpId="0" animBg="1"/>
      <p:bldP spid="59" grpId="0"/>
      <p:bldP spid="61" grpId="0"/>
      <p:bldP spid="63" grpId="0"/>
      <p:bldP spid="98" grpId="0"/>
      <p:bldP spid="99" grpId="0"/>
      <p:bldP spid="100" grpId="0"/>
      <p:bldP spid="105" grpId="0"/>
      <p:bldP spid="77" grpId="0" animBg="1"/>
      <p:bldP spid="78" grpId="0" animBg="1"/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8014" y="2564283"/>
            <a:ext cx="1775367" cy="1423819"/>
          </a:xfrm>
          <a:prstGeom prst="rect">
            <a:avLst/>
          </a:prstGeom>
          <a:pattFill prst="dk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9989" y="2566258"/>
            <a:ext cx="1775367" cy="1423819"/>
          </a:xfrm>
          <a:prstGeom prst="rect">
            <a:avLst/>
          </a:prstGeom>
          <a:pattFill prst="dk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4860" y="985018"/>
            <a:ext cx="82222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With a </a:t>
            </a:r>
            <a:r>
              <a:rPr lang="en-GB" sz="2400" b="1" dirty="0" smtClean="0"/>
              <a:t>Reference Sequence </a:t>
            </a:r>
            <a:r>
              <a:rPr lang="en-GB" sz="2400" dirty="0" smtClean="0"/>
              <a:t>(“</a:t>
            </a:r>
            <a:r>
              <a:rPr lang="en-GB" sz="2400" b="1" dirty="0" smtClean="0"/>
              <a:t>Resequencing</a:t>
            </a:r>
            <a:r>
              <a:rPr lang="en-GB" sz="2400" dirty="0" smtClean="0"/>
              <a:t>” or “</a:t>
            </a:r>
            <a:r>
              <a:rPr lang="en-GB" sz="2400" b="1" dirty="0" smtClean="0"/>
              <a:t>Mapping</a:t>
            </a:r>
            <a:r>
              <a:rPr lang="en-GB" sz="2400" dirty="0" smtClean="0"/>
              <a:t>”),</a:t>
            </a:r>
          </a:p>
          <a:p>
            <a:pPr algn="ctr"/>
            <a:r>
              <a:rPr lang="en-GB" sz="2400" b="1" dirty="0" smtClean="0"/>
              <a:t>Paired Reads</a:t>
            </a:r>
            <a:r>
              <a:rPr lang="en-GB" sz="2400" dirty="0" smtClean="0"/>
              <a:t> have a number of uses, including: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3560" y="3990077"/>
            <a:ext cx="11190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3560" y="3883199"/>
            <a:ext cx="1119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Reference Sequence</a:t>
            </a:r>
            <a:endParaRPr lang="en-GB" sz="28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09989" y="2566259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334208" y="2578134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85356" y="2566258"/>
            <a:ext cx="2748852" cy="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527" y="4956886"/>
            <a:ext cx="1172094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Assessing the accuracy of an assembly from the predictable assembly of the </a:t>
            </a:r>
            <a:r>
              <a:rPr lang="en-GB" sz="2400" b="1" dirty="0" smtClean="0"/>
              <a:t>Paired Reads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3" grpId="0" animBg="1"/>
      <p:bldP spid="6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 rot="10800000">
            <a:off x="8368011" y="2578131"/>
            <a:ext cx="3364807" cy="1409968"/>
          </a:xfrm>
          <a:prstGeom prst="parallelogram">
            <a:avLst>
              <a:gd name="adj" fmla="val 110713"/>
            </a:avLst>
          </a:prstGeom>
          <a:pattFill prst="dk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809989" y="2566258"/>
            <a:ext cx="1775367" cy="1423819"/>
          </a:xfrm>
          <a:prstGeom prst="rect">
            <a:avLst/>
          </a:prstGeom>
          <a:pattFill prst="dk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860" y="985018"/>
            <a:ext cx="82222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With a </a:t>
            </a:r>
            <a:r>
              <a:rPr lang="en-GB" sz="2400" b="1" dirty="0" smtClean="0"/>
              <a:t>Reference Sequence </a:t>
            </a:r>
            <a:r>
              <a:rPr lang="en-GB" sz="2400" dirty="0" smtClean="0"/>
              <a:t>(“</a:t>
            </a:r>
            <a:r>
              <a:rPr lang="en-GB" sz="2400" b="1" dirty="0" smtClean="0"/>
              <a:t>Resequencing</a:t>
            </a:r>
            <a:r>
              <a:rPr lang="en-GB" sz="2400" dirty="0" smtClean="0"/>
              <a:t>” or “</a:t>
            </a:r>
            <a:r>
              <a:rPr lang="en-GB" sz="2400" b="1" dirty="0" smtClean="0"/>
              <a:t>Mapping</a:t>
            </a:r>
            <a:r>
              <a:rPr lang="en-GB" sz="2400" dirty="0" smtClean="0"/>
              <a:t>”),</a:t>
            </a:r>
          </a:p>
          <a:p>
            <a:pPr algn="ctr"/>
            <a:r>
              <a:rPr lang="en-GB" sz="2400" b="1" dirty="0" smtClean="0"/>
              <a:t>Paired Reads</a:t>
            </a:r>
            <a:r>
              <a:rPr lang="en-GB" sz="2400" dirty="0" smtClean="0"/>
              <a:t> have a number of uses, including: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3560" y="3990077"/>
            <a:ext cx="11190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560" y="3883199"/>
            <a:ext cx="1119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Reference Sequence</a:t>
            </a:r>
            <a:endParaRPr lang="en-GB" sz="28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09989" y="2566259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13583" y="2578134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85356" y="2566258"/>
            <a:ext cx="1526826" cy="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049" y="4956886"/>
            <a:ext cx="101059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Detection of </a:t>
            </a:r>
            <a:r>
              <a:rPr lang="en-GB" sz="2400" b="1" dirty="0" smtClean="0"/>
              <a:t>Insertions</a:t>
            </a:r>
            <a:r>
              <a:rPr lang="en-GB" sz="2400" dirty="0" smtClean="0"/>
              <a:t> (assuming the </a:t>
            </a:r>
            <a:r>
              <a:rPr lang="en-GB" sz="2400" b="1" dirty="0" smtClean="0"/>
              <a:t>Template</a:t>
            </a:r>
            <a:r>
              <a:rPr lang="en-GB" sz="2400" dirty="0" smtClean="0"/>
              <a:t> size is fairly accurately known).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678883" y="2578130"/>
            <a:ext cx="1234700" cy="1187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99508" y="2566258"/>
            <a:ext cx="1579375" cy="23751"/>
          </a:xfrm>
          <a:prstGeom prst="line">
            <a:avLst/>
          </a:prstGeom>
          <a:ln w="508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183" y="2256302"/>
            <a:ext cx="15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nsertion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 rot="10800000" flipV="1">
            <a:off x="6776761" y="2578131"/>
            <a:ext cx="3364807" cy="1409968"/>
          </a:xfrm>
          <a:prstGeom prst="parallelogram">
            <a:avLst>
              <a:gd name="adj" fmla="val 110713"/>
            </a:avLst>
          </a:prstGeom>
          <a:pattFill prst="lt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809989" y="2566258"/>
            <a:ext cx="1775367" cy="1423819"/>
          </a:xfrm>
          <a:prstGeom prst="rect">
            <a:avLst/>
          </a:prstGeom>
          <a:pattFill prst="lt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860" y="985018"/>
            <a:ext cx="82222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With a </a:t>
            </a:r>
            <a:r>
              <a:rPr lang="en-GB" sz="2400" b="1" dirty="0" smtClean="0"/>
              <a:t>Reference Sequence </a:t>
            </a:r>
            <a:r>
              <a:rPr lang="en-GB" sz="2400" dirty="0" smtClean="0"/>
              <a:t>(“</a:t>
            </a:r>
            <a:r>
              <a:rPr lang="en-GB" sz="2400" b="1" dirty="0" smtClean="0"/>
              <a:t>Resequencing</a:t>
            </a:r>
            <a:r>
              <a:rPr lang="en-GB" sz="2400" dirty="0" smtClean="0"/>
              <a:t>” or “</a:t>
            </a:r>
            <a:r>
              <a:rPr lang="en-GB" sz="2400" b="1" dirty="0" smtClean="0"/>
              <a:t>Mapping</a:t>
            </a:r>
            <a:r>
              <a:rPr lang="en-GB" sz="2400" dirty="0" smtClean="0"/>
              <a:t>”),</a:t>
            </a:r>
          </a:p>
          <a:p>
            <a:pPr algn="ctr"/>
            <a:r>
              <a:rPr lang="en-GB" sz="2400" b="1" dirty="0" smtClean="0"/>
              <a:t>Paired Reads</a:t>
            </a:r>
            <a:r>
              <a:rPr lang="en-GB" sz="2400" dirty="0" smtClean="0"/>
              <a:t> have a number of uses, including: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3560" y="3990077"/>
            <a:ext cx="11190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560" y="3883199"/>
            <a:ext cx="1119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Reference Sequence</a:t>
            </a:r>
            <a:endParaRPr lang="en-GB" sz="28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09989" y="2566259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78583" y="2578134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85356" y="2566260"/>
            <a:ext cx="1193227" cy="1187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049" y="4956886"/>
            <a:ext cx="101059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Detection of </a:t>
            </a:r>
            <a:r>
              <a:rPr lang="en-GB" sz="2400" b="1" dirty="0" smtClean="0"/>
              <a:t>Deletions </a:t>
            </a:r>
            <a:r>
              <a:rPr lang="en-GB" sz="2400" dirty="0" smtClean="0"/>
              <a:t>(assuming the </a:t>
            </a:r>
            <a:r>
              <a:rPr lang="en-GB" sz="2400" b="1" dirty="0" smtClean="0"/>
              <a:t>Template</a:t>
            </a:r>
            <a:r>
              <a:rPr lang="en-GB" sz="2400" dirty="0" smtClean="0"/>
              <a:t> size is fairly accurately known).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8619" y="2112573"/>
            <a:ext cx="15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Deletion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3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50702" y="2950229"/>
            <a:ext cx="899999" cy="610370"/>
          </a:xfrm>
          <a:prstGeom prst="rect">
            <a:avLst/>
          </a:prstGeom>
          <a:pattFill prst="lt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07240" y="2928049"/>
            <a:ext cx="899999" cy="610370"/>
          </a:xfrm>
          <a:prstGeom prst="rect">
            <a:avLst/>
          </a:prstGeom>
          <a:pattFill prst="lt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93302" y="2952204"/>
            <a:ext cx="899999" cy="610370"/>
          </a:xfrm>
          <a:prstGeom prst="rect">
            <a:avLst/>
          </a:prstGeom>
          <a:pattFill prst="lt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3560" y="3538827"/>
            <a:ext cx="11190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2046" y="2928454"/>
            <a:ext cx="899999" cy="610370"/>
          </a:xfrm>
          <a:prstGeom prst="rect">
            <a:avLst/>
          </a:prstGeom>
          <a:pattFill prst="lt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4860" y="985018"/>
            <a:ext cx="82222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With a </a:t>
            </a:r>
            <a:r>
              <a:rPr lang="en-GB" sz="2400" b="1" dirty="0" smtClean="0"/>
              <a:t>Reference Sequence </a:t>
            </a:r>
            <a:r>
              <a:rPr lang="en-GB" sz="2400" dirty="0" smtClean="0"/>
              <a:t>(“</a:t>
            </a:r>
            <a:r>
              <a:rPr lang="en-GB" sz="2400" b="1" dirty="0" smtClean="0"/>
              <a:t>Resequencing</a:t>
            </a:r>
            <a:r>
              <a:rPr lang="en-GB" sz="2400" dirty="0" smtClean="0"/>
              <a:t>” or “</a:t>
            </a:r>
            <a:r>
              <a:rPr lang="en-GB" sz="2400" b="1" dirty="0" smtClean="0"/>
              <a:t>Mapping</a:t>
            </a:r>
            <a:r>
              <a:rPr lang="en-GB" sz="2400" dirty="0" smtClean="0"/>
              <a:t>”),</a:t>
            </a:r>
          </a:p>
          <a:p>
            <a:pPr algn="ctr"/>
            <a:r>
              <a:rPr lang="en-GB" sz="2400" b="1" dirty="0" smtClean="0"/>
              <a:t>Paired Reads</a:t>
            </a:r>
            <a:r>
              <a:rPr lang="en-GB" sz="2400" dirty="0" smtClean="0"/>
              <a:t> have a number of uses, including: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2045" y="2946269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82045" y="2945479"/>
            <a:ext cx="568657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6559" y="4553136"/>
            <a:ext cx="867888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Resolving ambiguous assembly issues caused by repeat regions.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50972" y="3526949"/>
            <a:ext cx="2462146" cy="11876"/>
          </a:xfrm>
          <a:prstGeom prst="line">
            <a:avLst/>
          </a:prstGeom>
          <a:ln w="508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3052" y="3526952"/>
            <a:ext cx="2462146" cy="11876"/>
          </a:xfrm>
          <a:prstGeom prst="line">
            <a:avLst/>
          </a:prstGeom>
          <a:ln w="508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41977" y="3526950"/>
            <a:ext cx="2462146" cy="11876"/>
          </a:xfrm>
          <a:prstGeom prst="line">
            <a:avLst/>
          </a:prstGeom>
          <a:ln w="508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393301" y="2945479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15618" y="2946269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50701" y="2943504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6559" y="5352725"/>
            <a:ext cx="867888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 single read might match several similar repeat regions.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1949" y="6152313"/>
            <a:ext cx="1084810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If paired with a read outside the repeat, the correct match might be ascertained.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1914" y="3479479"/>
            <a:ext cx="102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Repeat 1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43689" y="3477504"/>
            <a:ext cx="102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Repeat 2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6714" y="3475529"/>
            <a:ext cx="102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Repeat 3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1" grpId="1" animBg="1"/>
      <p:bldP spid="20" grpId="0" animBg="1"/>
      <p:bldP spid="20" grpId="1" animBg="1"/>
      <p:bldP spid="13" grpId="0" animBg="1"/>
      <p:bldP spid="15" grpId="0" animBg="1"/>
      <p:bldP spid="15" grpId="1" animBg="1"/>
      <p:bldP spid="25" grpId="0" animBg="1"/>
      <p:bldP spid="25" grpId="1" animBg="1"/>
      <p:bldP spid="26" grpId="0" animBg="1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513118" y="-6111"/>
            <a:ext cx="51657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</a:t>
            </a:r>
            <a:r>
              <a:rPr lang="en-GB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endParaRPr lang="en-GB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2728" y="844621"/>
            <a:ext cx="748654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Paired Sequencing Reads </a:t>
            </a:r>
            <a:r>
              <a:rPr lang="en-GB" sz="2400" dirty="0" smtClean="0"/>
              <a:t>fall into two main categories.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66000" y="1816906"/>
            <a:ext cx="3060000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66000" y="1816905"/>
            <a:ext cx="900000" cy="1"/>
          </a:xfrm>
          <a:prstGeom prst="line">
            <a:avLst/>
          </a:prstGeom>
          <a:ln w="762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26000" y="1816910"/>
            <a:ext cx="900000" cy="1"/>
          </a:xfrm>
          <a:prstGeom prst="line">
            <a:avLst/>
          </a:prstGeom>
          <a:ln w="762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96000" y="4011831"/>
            <a:ext cx="9000000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072878" y="4009850"/>
            <a:ext cx="900000" cy="1"/>
          </a:xfrm>
          <a:prstGeom prst="line">
            <a:avLst/>
          </a:prstGeom>
          <a:ln w="762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86531" y="4007873"/>
            <a:ext cx="900000" cy="1"/>
          </a:xfrm>
          <a:prstGeom prst="line">
            <a:avLst/>
          </a:prstGeom>
          <a:ln w="762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2728" y="2184521"/>
            <a:ext cx="748654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Paired End Sequencing</a:t>
            </a:r>
            <a:r>
              <a:rPr lang="en-GB" sz="2400" dirty="0" smtClean="0"/>
              <a:t>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Short template (</a:t>
            </a:r>
            <a:r>
              <a:rPr lang="en-GB" sz="2400" b="1" dirty="0" smtClean="0"/>
              <a:t>~800 </a:t>
            </a:r>
            <a:r>
              <a:rPr lang="en-GB" sz="2400" b="1" dirty="0" err="1" smtClean="0"/>
              <a:t>bp</a:t>
            </a:r>
            <a:r>
              <a:rPr lang="en-GB" sz="2400" dirty="0" smtClean="0"/>
              <a:t>)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Reads point inwards from the ends of the 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8364" y="4391296"/>
            <a:ext cx="83152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Mate Pair Sequencing</a:t>
            </a:r>
            <a:r>
              <a:rPr lang="en-GB" sz="2400" dirty="0" smtClean="0"/>
              <a:t>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Longer template (</a:t>
            </a:r>
            <a:r>
              <a:rPr lang="en-GB" sz="2400" b="1" dirty="0" smtClean="0"/>
              <a:t>2,000 – 2,500 </a:t>
            </a:r>
            <a:r>
              <a:rPr lang="en-GB" sz="2400" b="1" dirty="0" err="1" smtClean="0"/>
              <a:t>bp</a:t>
            </a:r>
            <a:r>
              <a:rPr lang="en-GB" sz="2400" dirty="0" smtClean="0"/>
              <a:t>)</a:t>
            </a:r>
          </a:p>
          <a:p>
            <a:r>
              <a:rPr lang="en-GB" sz="2400" b="1" dirty="0"/>
              <a:t>	</a:t>
            </a:r>
            <a:r>
              <a:rPr lang="en-GB" sz="2400" dirty="0" smtClean="0"/>
              <a:t>Reads point outwards from near the ends of the template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5032" y="5945492"/>
            <a:ext cx="90819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further details, try this </a:t>
            </a:r>
            <a:r>
              <a:rPr lang="en-GB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excellent video</a:t>
            </a:r>
            <a:endParaRPr lang="en-GB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5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10250</TotalTime>
  <Words>359</Words>
  <Application>Microsoft Office PowerPoint</Application>
  <PresentationFormat>Custom</PresentationFormat>
  <Paragraphs>65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378</cp:revision>
  <dcterms:created xsi:type="dcterms:W3CDTF">2017-11-18T14:47:33Z</dcterms:created>
  <dcterms:modified xsi:type="dcterms:W3CDTF">2018-01-27T20:57:14Z</dcterms:modified>
</cp:coreProperties>
</file>