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1" r:id="rId4"/>
    <p:sldId id="273" r:id="rId5"/>
    <p:sldId id="272" r:id="rId6"/>
    <p:sldId id="274" r:id="rId7"/>
    <p:sldId id="276" r:id="rId8"/>
    <p:sldId id="269" r:id="rId9"/>
    <p:sldId id="277" r:id="rId10"/>
    <p:sldId id="313" r:id="rId11"/>
    <p:sldId id="318" r:id="rId12"/>
    <p:sldId id="320" r:id="rId13"/>
    <p:sldId id="314" r:id="rId14"/>
    <p:sldId id="315" r:id="rId15"/>
    <p:sldId id="319" r:id="rId16"/>
    <p:sldId id="317" r:id="rId17"/>
    <p:sldId id="279" r:id="rId18"/>
    <p:sldId id="316" r:id="rId19"/>
    <p:sldId id="281" r:id="rId20"/>
    <p:sldId id="31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d9093f51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d9093f51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d9093f51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d9093f51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e3edc7e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e3edc7e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c82a8f5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c82a8f5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8375f4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8375f42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e3edc7e30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e3edc7e30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d9093f51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d9093f51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e3edc7e3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e3edc7e3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e3edc7e30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e3edc7e30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d9093f51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d9093f51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e3edc7e3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e3edc7e3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doi.org/10.1093/gigascience/giab00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enomebiology.biomedcentral.com/articles/10.1186/s13059-016-0974-4" TargetMode="External"/><Relationship Id="rId3" Type="http://schemas.openxmlformats.org/officeDocument/2006/relationships/hyperlink" Target="https://onlinelibrary.wiley.com/doi/10.1002/humu.24311" TargetMode="External"/><Relationship Id="rId7" Type="http://schemas.openxmlformats.org/officeDocument/2006/relationships/hyperlink" Target="https://www.nature.com/articles/nprot.2015.10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ciencedirect.com/science/article/pii/S2001037017300946" TargetMode="External"/><Relationship Id="rId5" Type="http://schemas.openxmlformats.org/officeDocument/2006/relationships/hyperlink" Target="https://www.ncbi.nlm.nih.gov/pmc/articles/PMC4300727/" TargetMode="External"/><Relationship Id="rId4" Type="http://schemas.openxmlformats.org/officeDocument/2006/relationships/hyperlink" Target="https://www.ncbi.nlm.nih.gov/pmc/articles/PMC3083463/" TargetMode="Externa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 dirty="0"/>
              <a:t>Applied Computational </a:t>
            </a:r>
            <a:br>
              <a:rPr lang="pt-PT" sz="4800" dirty="0"/>
            </a:br>
            <a:r>
              <a:rPr lang="pt-PT" sz="4800" dirty="0"/>
              <a:t>Multi-Omics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</a:rPr>
              <a:t>Genetic Alterations and Functional Impact</a:t>
            </a:r>
            <a:endParaRPr sz="18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3807425"/>
            <a:ext cx="57626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AF35433-6EF8-436D-A04E-25C77AF7107B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338" y="169299"/>
            <a:ext cx="1150620" cy="1162685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0869A7F-F0F9-4B17-81A6-C9167CFE2188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9435" y="192912"/>
            <a:ext cx="38036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F8A7-C175-4F90-A2F1-3C20E447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Single Nucleotide Variants (SNV) and small Indels</a:t>
            </a:r>
            <a:br>
              <a:rPr lang="pt-PT" dirty="0"/>
            </a:b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ADAB-A65D-45B3-9682-3702042A0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PT" dirty="0"/>
              <a:t>Variants detected within reads (smaller than size of read)</a:t>
            </a:r>
          </a:p>
          <a:p>
            <a:pPr marL="114300" indent="0">
              <a:buNone/>
            </a:pPr>
            <a:endParaRPr lang="pt-PT" dirty="0"/>
          </a:p>
          <a:p>
            <a:r>
              <a:rPr lang="pt-PT" dirty="0"/>
              <a:t>SNVs: </a:t>
            </a:r>
          </a:p>
          <a:p>
            <a:pPr lvl="1"/>
            <a:r>
              <a:rPr lang="pt-PT" dirty="0"/>
              <a:t>Change of a single nucleotide</a:t>
            </a:r>
          </a:p>
          <a:p>
            <a:endParaRPr lang="pt-PT" dirty="0"/>
          </a:p>
          <a:p>
            <a:r>
              <a:rPr lang="pt-PT" dirty="0"/>
              <a:t>Indels:</a:t>
            </a:r>
          </a:p>
          <a:p>
            <a:pPr lvl="1"/>
            <a:r>
              <a:rPr lang="pt-PT" dirty="0"/>
              <a:t>“Small” deletion or amplification</a:t>
            </a:r>
          </a:p>
          <a:p>
            <a:pPr marL="596900" lvl="1" indent="0">
              <a:buNone/>
            </a:pPr>
            <a:r>
              <a:rPr lang="pt-PT" dirty="0"/>
              <a:t>(less than the size of a read)</a:t>
            </a:r>
          </a:p>
        </p:txBody>
      </p:sp>
      <p:pic>
        <p:nvPicPr>
          <p:cNvPr id="4" name="Google Shape;451;p35">
            <a:extLst>
              <a:ext uri="{FF2B5EF4-FFF2-40B4-BE49-F238E27FC236}">
                <a16:creationId xmlns:a16="http://schemas.microsoft.com/office/drawing/2014/main" id="{D0CC6C0D-E859-4DA1-9983-CAECF41647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902"/>
          <a:stretch/>
        </p:blipFill>
        <p:spPr>
          <a:xfrm>
            <a:off x="4649750" y="1904269"/>
            <a:ext cx="1547500" cy="24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52;p35">
            <a:extLst>
              <a:ext uri="{FF2B5EF4-FFF2-40B4-BE49-F238E27FC236}">
                <a16:creationId xmlns:a16="http://schemas.microsoft.com/office/drawing/2014/main" id="{92222ED1-DF55-41EB-A16D-0E8F5DEDD5D9}"/>
              </a:ext>
            </a:extLst>
          </p:cNvPr>
          <p:cNvSpPr txBox="1"/>
          <p:nvPr/>
        </p:nvSpPr>
        <p:spPr>
          <a:xfrm>
            <a:off x="5126020" y="1494926"/>
            <a:ext cx="6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</a:t>
            </a:r>
            <a:endParaRPr/>
          </a:p>
        </p:txBody>
      </p:sp>
      <p:cxnSp>
        <p:nvCxnSpPr>
          <p:cNvPr id="6" name="Google Shape;453;p35">
            <a:extLst>
              <a:ext uri="{FF2B5EF4-FFF2-40B4-BE49-F238E27FC236}">
                <a16:creationId xmlns:a16="http://schemas.microsoft.com/office/drawing/2014/main" id="{AF25A48D-471C-474B-B3C8-D9DF012E6D99}"/>
              </a:ext>
            </a:extLst>
          </p:cNvPr>
          <p:cNvCxnSpPr/>
          <p:nvPr/>
        </p:nvCxnSpPr>
        <p:spPr>
          <a:xfrm>
            <a:off x="5439998" y="1818651"/>
            <a:ext cx="75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Google Shape;454;p35">
            <a:extLst>
              <a:ext uri="{FF2B5EF4-FFF2-40B4-BE49-F238E27FC236}">
                <a16:creationId xmlns:a16="http://schemas.microsoft.com/office/drawing/2014/main" id="{20615B0C-F0AD-44A2-919E-8B3D8935BC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250" y="2560083"/>
            <a:ext cx="2635050" cy="13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5;p35">
            <a:extLst>
              <a:ext uri="{FF2B5EF4-FFF2-40B4-BE49-F238E27FC236}">
                <a16:creationId xmlns:a16="http://schemas.microsoft.com/office/drawing/2014/main" id="{C185542D-3BD0-4148-AD50-4BD4741CD6FF}"/>
              </a:ext>
            </a:extLst>
          </p:cNvPr>
          <p:cNvSpPr txBox="1"/>
          <p:nvPr/>
        </p:nvSpPr>
        <p:spPr>
          <a:xfrm>
            <a:off x="6878192" y="2022883"/>
            <a:ext cx="6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Indel</a:t>
            </a:r>
            <a:endParaRPr/>
          </a:p>
        </p:txBody>
      </p:sp>
      <p:cxnSp>
        <p:nvCxnSpPr>
          <p:cNvPr id="9" name="Google Shape;456;p35">
            <a:extLst>
              <a:ext uri="{FF2B5EF4-FFF2-40B4-BE49-F238E27FC236}">
                <a16:creationId xmlns:a16="http://schemas.microsoft.com/office/drawing/2014/main" id="{9E328852-2935-435C-A930-AD442560E9CF}"/>
              </a:ext>
            </a:extLst>
          </p:cNvPr>
          <p:cNvCxnSpPr/>
          <p:nvPr/>
        </p:nvCxnSpPr>
        <p:spPr>
          <a:xfrm>
            <a:off x="7192170" y="2346608"/>
            <a:ext cx="75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909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315A-BC57-4A0E-8243-9D805D79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Single Nucleotide Variants (SNV) and small Indels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63FAD-C021-41AC-80EF-02FC58C5D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Main factors affecting the detection of SNVs and indels</a:t>
            </a:r>
          </a:p>
          <a:p>
            <a:pPr lvl="1"/>
            <a:r>
              <a:rPr lang="pt-PT" dirty="0"/>
              <a:t>Number of reads (coverage) </a:t>
            </a:r>
          </a:p>
          <a:p>
            <a:pPr lvl="1"/>
            <a:r>
              <a:rPr lang="pt-PT" dirty="0"/>
              <a:t>base quality (mostly affects SNVs)</a:t>
            </a:r>
          </a:p>
          <a:p>
            <a:pPr lvl="1"/>
            <a:r>
              <a:rPr lang="pt-PT" dirty="0"/>
              <a:t>Duplicates (eg. Bias due to PCR)</a:t>
            </a:r>
          </a:p>
          <a:p>
            <a:pPr lvl="1"/>
            <a:r>
              <a:rPr lang="pt-PT" dirty="0"/>
              <a:t>Misalignments (mostly affects indels, but also affects SNVs)</a:t>
            </a:r>
          </a:p>
          <a:p>
            <a:pPr lvl="1"/>
            <a:r>
              <a:rPr lang="pt-PT" dirty="0"/>
              <a:t>Strand bias (mostly in the case of targeted sequencing and near repetitive regions)</a:t>
            </a:r>
          </a:p>
          <a:p>
            <a:pPr lvl="1"/>
            <a:endParaRPr lang="pt-PT" dirty="0"/>
          </a:p>
        </p:txBody>
      </p:sp>
      <p:pic>
        <p:nvPicPr>
          <p:cNvPr id="4" name="Google Shape;451;p35">
            <a:extLst>
              <a:ext uri="{FF2B5EF4-FFF2-40B4-BE49-F238E27FC236}">
                <a16:creationId xmlns:a16="http://schemas.microsoft.com/office/drawing/2014/main" id="{76ECC433-C7A7-4CB0-9224-73D6F14406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902" b="30043"/>
          <a:stretch/>
        </p:blipFill>
        <p:spPr>
          <a:xfrm>
            <a:off x="1743264" y="2860675"/>
            <a:ext cx="1547500" cy="161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4;p35">
            <a:extLst>
              <a:ext uri="{FF2B5EF4-FFF2-40B4-BE49-F238E27FC236}">
                <a16:creationId xmlns:a16="http://schemas.microsoft.com/office/drawing/2014/main" id="{7A93EBFC-358A-4BA7-B306-842F272CDF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357" y="3006544"/>
            <a:ext cx="2635050" cy="132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00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315A-BC57-4A0E-8243-9D805D79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Single Nucleotide Variants (SNV) and small Indels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63FAD-C021-41AC-80EF-02FC58C5D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pt-PT" dirty="0"/>
          </a:p>
          <a:p>
            <a:r>
              <a:rPr lang="pt-PT" dirty="0"/>
              <a:t>In the case of Human and other well studied model organisms</a:t>
            </a:r>
          </a:p>
          <a:p>
            <a:pPr lvl="1"/>
            <a:r>
              <a:rPr lang="pt-PT" dirty="0"/>
              <a:t>Known variants (obtained and confirmed using other methods) can be used to</a:t>
            </a:r>
          </a:p>
          <a:p>
            <a:pPr lvl="2"/>
            <a:r>
              <a:rPr lang="pt-PT" dirty="0"/>
              <a:t>Perform base recalibration</a:t>
            </a:r>
          </a:p>
          <a:p>
            <a:pPr lvl="2"/>
            <a:r>
              <a:rPr lang="pt-PT" dirty="0"/>
              <a:t>Evaluate alignment problems</a:t>
            </a:r>
          </a:p>
          <a:p>
            <a:pPr lvl="2"/>
            <a:r>
              <a:rPr lang="pt-PT" dirty="0"/>
              <a:t>Perform variant recalibration</a:t>
            </a:r>
          </a:p>
          <a:p>
            <a:pPr lvl="2"/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C2637-6823-4A1A-8873-DD9AEC30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53" y="2220686"/>
            <a:ext cx="3271119" cy="28003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FF037-A5D6-44C7-B75F-5E17D07A8086}"/>
              </a:ext>
            </a:extLst>
          </p:cNvPr>
          <p:cNvCxnSpPr/>
          <p:nvPr/>
        </p:nvCxnSpPr>
        <p:spPr>
          <a:xfrm flipV="1">
            <a:off x="5576207" y="3535136"/>
            <a:ext cx="360000" cy="342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E03F68-0166-45FB-A9A4-DF5608A6D117}"/>
              </a:ext>
            </a:extLst>
          </p:cNvPr>
          <p:cNvSpPr txBox="1"/>
          <p:nvPr/>
        </p:nvSpPr>
        <p:spPr>
          <a:xfrm>
            <a:off x="5029200" y="3878036"/>
            <a:ext cx="1577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Gaussian mixture</a:t>
            </a:r>
          </a:p>
          <a:p>
            <a:r>
              <a:rPr lang="pt-PT" dirty="0"/>
              <a:t>Models on known</a:t>
            </a:r>
          </a:p>
          <a:p>
            <a:r>
              <a:rPr lang="pt-PT" dirty="0"/>
              <a:t>variants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FD6232-7C9E-45D5-8AD5-041742958C0D}"/>
              </a:ext>
            </a:extLst>
          </p:cNvPr>
          <p:cNvCxnSpPr/>
          <p:nvPr/>
        </p:nvCxnSpPr>
        <p:spPr>
          <a:xfrm flipV="1">
            <a:off x="6606876" y="3819575"/>
            <a:ext cx="360000" cy="342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37D509-927A-4F7E-8D43-B6FFE83B51EE}"/>
              </a:ext>
            </a:extLst>
          </p:cNvPr>
          <p:cNvSpPr txBox="1"/>
          <p:nvPr/>
        </p:nvSpPr>
        <p:spPr>
          <a:xfrm>
            <a:off x="7408705" y="329808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Homozygous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8984B-F4BC-43F5-B805-1A3F9536069D}"/>
              </a:ext>
            </a:extLst>
          </p:cNvPr>
          <p:cNvSpPr txBox="1"/>
          <p:nvPr/>
        </p:nvSpPr>
        <p:spPr>
          <a:xfrm>
            <a:off x="6065443" y="272658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Heterozygous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70B65-7397-432A-936F-60B454BA5632}"/>
              </a:ext>
            </a:extLst>
          </p:cNvPr>
          <p:cNvSpPr txBox="1"/>
          <p:nvPr/>
        </p:nvSpPr>
        <p:spPr>
          <a:xfrm>
            <a:off x="7573212" y="430892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(DePristo et al.)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AF9D7A-8D8E-468D-9FB9-19E3177F2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26" y="2895797"/>
            <a:ext cx="2441299" cy="18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BD0E-57E9-4516-B15D-262BCE9F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DePristo et al. (GATK)</a:t>
            </a:r>
            <a:br>
              <a:rPr lang="pt-PT" dirty="0"/>
            </a:b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AAB7-E097-4BCB-80C0-75CB37FE7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302197-5BBE-4104-8173-6502E88F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45" y="1152475"/>
            <a:ext cx="50006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6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F8A7-C175-4F90-A2F1-3C20E447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Copy Number Variants and other Structural Variants</a:t>
            </a:r>
            <a:br>
              <a:rPr lang="pt-PT" dirty="0"/>
            </a:b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ADAB-A65D-45B3-9682-3702042A0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PT" dirty="0"/>
              <a:t>Variants larger than the size of reads</a:t>
            </a:r>
          </a:p>
          <a:p>
            <a:pPr marL="114300" indent="0">
              <a:buNone/>
            </a:pPr>
            <a:endParaRPr lang="pt-PT" dirty="0"/>
          </a:p>
          <a:p>
            <a:r>
              <a:rPr lang="pt-PT" dirty="0"/>
              <a:t>Copy Number Variants</a:t>
            </a:r>
          </a:p>
          <a:p>
            <a:pPr lvl="1"/>
            <a:r>
              <a:rPr lang="pt-PT" dirty="0"/>
              <a:t>Large Deletions and Amplifications</a:t>
            </a:r>
          </a:p>
          <a:p>
            <a:endParaRPr lang="pt-PT" dirty="0"/>
          </a:p>
          <a:p>
            <a:r>
              <a:rPr lang="pt-PT" dirty="0"/>
              <a:t>Other Structural Variants</a:t>
            </a:r>
          </a:p>
          <a:p>
            <a:pPr lvl="1"/>
            <a:r>
              <a:rPr lang="pt-PT" dirty="0"/>
              <a:t>Fusions; Inversions, etc...</a:t>
            </a:r>
          </a:p>
          <a:p>
            <a:pPr lvl="1"/>
            <a:endParaRPr lang="pt-PT" dirty="0"/>
          </a:p>
          <a:p>
            <a:r>
              <a:rPr lang="pt-PT" dirty="0"/>
              <a:t>Horizontal Transfer</a:t>
            </a:r>
          </a:p>
          <a:p>
            <a:pPr lvl="1"/>
            <a:r>
              <a:rPr lang="pt-PT" dirty="0"/>
              <a:t>Needs to be analyzed separately</a:t>
            </a:r>
          </a:p>
        </p:txBody>
      </p:sp>
      <p:pic>
        <p:nvPicPr>
          <p:cNvPr id="10" name="Google Shape;457;p35">
            <a:extLst>
              <a:ext uri="{FF2B5EF4-FFF2-40B4-BE49-F238E27FC236}">
                <a16:creationId xmlns:a16="http://schemas.microsoft.com/office/drawing/2014/main" id="{DAEB49AD-A14B-42D5-892F-AFF6D51398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233" t="10667" r="16370" b="52835"/>
          <a:stretch/>
        </p:blipFill>
        <p:spPr>
          <a:xfrm>
            <a:off x="5340597" y="2067330"/>
            <a:ext cx="2521900" cy="187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58;p35">
            <a:extLst>
              <a:ext uri="{FF2B5EF4-FFF2-40B4-BE49-F238E27FC236}">
                <a16:creationId xmlns:a16="http://schemas.microsoft.com/office/drawing/2014/main" id="{8EE8F29C-1277-4E12-AB40-8AFA9EAD52BC}"/>
              </a:ext>
            </a:extLst>
          </p:cNvPr>
          <p:cNvSpPr txBox="1"/>
          <p:nvPr/>
        </p:nvSpPr>
        <p:spPr>
          <a:xfrm>
            <a:off x="6993197" y="1667130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Amplification</a:t>
            </a:r>
            <a:endParaRPr/>
          </a:p>
        </p:txBody>
      </p:sp>
      <p:cxnSp>
        <p:nvCxnSpPr>
          <p:cNvPr id="12" name="Google Shape;459;p35">
            <a:extLst>
              <a:ext uri="{FF2B5EF4-FFF2-40B4-BE49-F238E27FC236}">
                <a16:creationId xmlns:a16="http://schemas.microsoft.com/office/drawing/2014/main" id="{59556DC2-5710-4B3F-91C2-E882055B5EEF}"/>
              </a:ext>
            </a:extLst>
          </p:cNvPr>
          <p:cNvCxnSpPr/>
          <p:nvPr/>
        </p:nvCxnSpPr>
        <p:spPr>
          <a:xfrm>
            <a:off x="7609727" y="1987380"/>
            <a:ext cx="16200" cy="4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460;p35">
            <a:extLst>
              <a:ext uri="{FF2B5EF4-FFF2-40B4-BE49-F238E27FC236}">
                <a16:creationId xmlns:a16="http://schemas.microsoft.com/office/drawing/2014/main" id="{312250EC-5728-428B-ADF7-826A06EC2A36}"/>
              </a:ext>
            </a:extLst>
          </p:cNvPr>
          <p:cNvSpPr txBox="1"/>
          <p:nvPr/>
        </p:nvSpPr>
        <p:spPr>
          <a:xfrm>
            <a:off x="5574957" y="1667130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</a:t>
            </a:r>
            <a:endParaRPr/>
          </a:p>
        </p:txBody>
      </p:sp>
      <p:cxnSp>
        <p:nvCxnSpPr>
          <p:cNvPr id="14" name="Google Shape;461;p35">
            <a:extLst>
              <a:ext uri="{FF2B5EF4-FFF2-40B4-BE49-F238E27FC236}">
                <a16:creationId xmlns:a16="http://schemas.microsoft.com/office/drawing/2014/main" id="{51AB2C10-E985-4352-8A6F-99AC9A270EE5}"/>
              </a:ext>
            </a:extLst>
          </p:cNvPr>
          <p:cNvCxnSpPr/>
          <p:nvPr/>
        </p:nvCxnSpPr>
        <p:spPr>
          <a:xfrm>
            <a:off x="6215956" y="1987380"/>
            <a:ext cx="132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0635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859F-450E-4C7A-9B08-20E8DF6A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Copy Number Variants and other Structural Variants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5561A-FA80-4BCC-84ED-9421A2799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Evidence used to detect Structural Variants</a:t>
            </a:r>
          </a:p>
          <a:p>
            <a:pPr lvl="1"/>
            <a:r>
              <a:rPr lang="pt-PT" dirty="0"/>
              <a:t>Differences in Coverage</a:t>
            </a:r>
          </a:p>
          <a:p>
            <a:pPr lvl="2"/>
            <a:r>
              <a:rPr lang="pt-PT" dirty="0"/>
              <a:t>Most commonly used</a:t>
            </a:r>
          </a:p>
          <a:p>
            <a:pPr lvl="2"/>
            <a:r>
              <a:rPr lang="pt-PT" dirty="0"/>
              <a:t>Particularly with targeted sequencing</a:t>
            </a:r>
          </a:p>
          <a:p>
            <a:pPr lvl="3"/>
            <a:r>
              <a:rPr lang="pt-PT" dirty="0"/>
              <a:t>Although there’s still amplification bias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Junction evidence (difficult in targeted sequencing)</a:t>
            </a:r>
          </a:p>
          <a:p>
            <a:pPr lvl="2"/>
            <a:r>
              <a:rPr lang="pt-PT" dirty="0"/>
              <a:t>Can use paired read information (namely, expected fragment length – noisier)</a:t>
            </a:r>
          </a:p>
          <a:p>
            <a:pPr lvl="2"/>
            <a:r>
              <a:rPr lang="pt-PT" dirty="0"/>
              <a:t>Can use information within reads (more precise - requires bigger reads) </a:t>
            </a:r>
          </a:p>
          <a:p>
            <a:pPr lvl="2"/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823CB-861A-4C9A-83A2-F71ACE48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51" y="1596324"/>
            <a:ext cx="2762088" cy="1349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AC15B-95A3-44AB-8EA4-A547838CC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43"/>
          <a:stretch/>
        </p:blipFill>
        <p:spPr>
          <a:xfrm>
            <a:off x="1572152" y="3541363"/>
            <a:ext cx="4928616" cy="379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98D57F-180B-4366-BAFC-B7C0E7565A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29"/>
          <a:stretch/>
        </p:blipFill>
        <p:spPr>
          <a:xfrm>
            <a:off x="1456842" y="3967603"/>
            <a:ext cx="4533254" cy="6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7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EAE0-9866-4AB0-A941-91263C9E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Finding clonal vs subclonal variants</a:t>
            </a:r>
            <a:br>
              <a:rPr lang="en" dirty="0"/>
            </a:br>
            <a:br>
              <a:rPr lang="en" dirty="0"/>
            </a:b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F3D29-3658-4A3E-BDF6-65F499FE1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pt-PT" dirty="0"/>
          </a:p>
          <a:p>
            <a:r>
              <a:rPr lang="pt-PT" dirty="0"/>
              <a:t>Distinguish finding variants vs inferring genotype</a:t>
            </a:r>
          </a:p>
          <a:p>
            <a:pPr lvl="1"/>
            <a:r>
              <a:rPr lang="pt-PT" dirty="0"/>
              <a:t>Finding variants: not due to technical errros</a:t>
            </a:r>
          </a:p>
          <a:p>
            <a:pPr lvl="1"/>
            <a:r>
              <a:rPr lang="pt-PT" dirty="0"/>
              <a:t>Infer the genotype: what the most likely genotype (homozygote; heterozygote in diplody)</a:t>
            </a:r>
          </a:p>
          <a:p>
            <a:pPr lvl="1"/>
            <a:endParaRPr lang="pt-PT" dirty="0"/>
          </a:p>
          <a:p>
            <a:r>
              <a:rPr lang="pt-PT" dirty="0"/>
              <a:t>Finding subclonal (population) variants require specific analysis</a:t>
            </a:r>
          </a:p>
          <a:p>
            <a:pPr lvl="1"/>
            <a:r>
              <a:rPr lang="pt-PT" dirty="0"/>
              <a:t>Many algorithms assume diplod organisms to infer a genotype</a:t>
            </a:r>
          </a:p>
          <a:p>
            <a:pPr lvl="2"/>
            <a:r>
              <a:rPr lang="pt-PT" dirty="0"/>
              <a:t>Eg. a “real” variant at 25% is most llkely associated to a heterozygous genotype</a:t>
            </a:r>
          </a:p>
          <a:p>
            <a:pPr lvl="1"/>
            <a:r>
              <a:rPr lang="pt-PT" dirty="0"/>
              <a:t>To find subclonal populations you can infer genotypes using a large ploidy</a:t>
            </a:r>
          </a:p>
          <a:p>
            <a:pPr lvl="1"/>
            <a:r>
              <a:rPr lang="pt-PT" dirty="0"/>
              <a:t>In case of haploid, “real” variants at less than 100% are considered subclonal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978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 dirty="0"/>
              <a:t>Variant Call Format (VCF)</a:t>
            </a:r>
            <a:r>
              <a:rPr lang="en" dirty="0"/>
              <a:t>:</a:t>
            </a: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file format to represent variants and their properties</a:t>
            </a:r>
            <a:endParaRPr dirty="0"/>
          </a:p>
        </p:txBody>
      </p:sp>
      <p:pic>
        <p:nvPicPr>
          <p:cNvPr id="469" name="Google Shape;469;p36"/>
          <p:cNvPicPr preferRelativeResize="0"/>
          <p:nvPr/>
        </p:nvPicPr>
        <p:blipFill rotWithShape="1">
          <a:blip r:embed="rId3">
            <a:alphaModFix/>
          </a:blip>
          <a:srcRect l="1738" t="9686" r="2209" b="39409"/>
          <a:stretch/>
        </p:blipFill>
        <p:spPr>
          <a:xfrm>
            <a:off x="605975" y="1809750"/>
            <a:ext cx="7973925" cy="1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6"/>
          <p:cNvSpPr txBox="1"/>
          <p:nvPr/>
        </p:nvSpPr>
        <p:spPr>
          <a:xfrm>
            <a:off x="605975" y="3552325"/>
            <a:ext cx="390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 sz="1300">
                <a:solidFill>
                  <a:srgbClr val="006FB7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https://doi.org/10.1093/gigascience/giab007</a:t>
            </a:r>
            <a:endParaRPr/>
          </a:p>
        </p:txBody>
      </p:sp>
      <p:sp>
        <p:nvSpPr>
          <p:cNvPr id="471" name="Google Shape;471;p36"/>
          <p:cNvSpPr txBox="1"/>
          <p:nvPr/>
        </p:nvSpPr>
        <p:spPr>
          <a:xfrm>
            <a:off x="605975" y="3887175"/>
            <a:ext cx="41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https://samtools.github.io/hts-specs/VCFv4.2.pdf</a:t>
            </a:r>
            <a:endParaRPr/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5E6-50BB-43CF-993B-607FB03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Variant Annotation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7676-62EA-4693-BA13-27E833DBF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Main goal is to uncover effect and relevance of variant</a:t>
            </a:r>
          </a:p>
          <a:p>
            <a:pPr lvl="1"/>
            <a:r>
              <a:rPr lang="pt-PT" dirty="0"/>
              <a:t>Coding versus non-coding</a:t>
            </a:r>
          </a:p>
          <a:p>
            <a:pPr lvl="2"/>
            <a:r>
              <a:rPr lang="pt-PT" dirty="0"/>
              <a:t>Coding: Silent versus non-silent</a:t>
            </a:r>
          </a:p>
          <a:p>
            <a:pPr lvl="2"/>
            <a:r>
              <a:rPr lang="pt-PT" dirty="0"/>
              <a:t>Non-coding: can be complex</a:t>
            </a:r>
          </a:p>
          <a:p>
            <a:pPr marL="1054100" lvl="2" indent="0">
              <a:buNone/>
            </a:pPr>
            <a:endParaRPr lang="pt-PT" dirty="0"/>
          </a:p>
          <a:p>
            <a:r>
              <a:rPr lang="pt-PT" dirty="0"/>
              <a:t>For Human and other model organisms</a:t>
            </a:r>
          </a:p>
          <a:p>
            <a:pPr lvl="1"/>
            <a:r>
              <a:rPr lang="pt-PT" dirty="0"/>
              <a:t>Population frequency; Disease-association; etc...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ACAD7-AB6A-46C5-8C82-EE54E77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6"/>
          <a:stretch/>
        </p:blipFill>
        <p:spPr bwMode="auto">
          <a:xfrm>
            <a:off x="5221124" y="1608541"/>
            <a:ext cx="3161665" cy="1631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656DBF-ADBF-448D-B269-6C58C17FA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83"/>
          <a:stretch/>
        </p:blipFill>
        <p:spPr>
          <a:xfrm>
            <a:off x="1609948" y="3101054"/>
            <a:ext cx="3705971" cy="14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1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Variant Annotation</a:t>
            </a:r>
            <a:endParaRPr dirty="0"/>
          </a:p>
        </p:txBody>
      </p:sp>
      <p:sp>
        <p:nvSpPr>
          <p:cNvPr id="522" name="Google Shape;52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23" name="Google Shape;5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99" y="1152475"/>
            <a:ext cx="591701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8"/>
          <p:cNvSpPr txBox="1"/>
          <p:nvPr/>
        </p:nvSpPr>
        <p:spPr>
          <a:xfrm>
            <a:off x="6647172" y="2463950"/>
            <a:ext cx="6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</a:t>
            </a:r>
            <a:endParaRPr/>
          </a:p>
        </p:txBody>
      </p:sp>
      <p:sp>
        <p:nvSpPr>
          <p:cNvPr id="525" name="Google Shape;525;p38"/>
          <p:cNvSpPr txBox="1"/>
          <p:nvPr/>
        </p:nvSpPr>
        <p:spPr>
          <a:xfrm>
            <a:off x="1605950" y="3220550"/>
            <a:ext cx="87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</a:t>
            </a:r>
            <a:endParaRPr/>
          </a:p>
        </p:txBody>
      </p:sp>
      <p:cxnSp>
        <p:nvCxnSpPr>
          <p:cNvPr id="526" name="Google Shape;526;p38"/>
          <p:cNvCxnSpPr/>
          <p:nvPr/>
        </p:nvCxnSpPr>
        <p:spPr>
          <a:xfrm rot="10800000" flipH="1">
            <a:off x="2045750" y="2790050"/>
            <a:ext cx="4926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38"/>
          <p:cNvCxnSpPr>
            <a:stCxn id="524" idx="2"/>
          </p:cNvCxnSpPr>
          <p:nvPr/>
        </p:nvCxnSpPr>
        <p:spPr>
          <a:xfrm>
            <a:off x="6981522" y="2864150"/>
            <a:ext cx="4800" cy="1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8" name="Google Shape;528;p38"/>
          <p:cNvSpPr txBox="1"/>
          <p:nvPr/>
        </p:nvSpPr>
        <p:spPr>
          <a:xfrm>
            <a:off x="5614125" y="1241550"/>
            <a:ext cx="123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Amplification</a:t>
            </a:r>
            <a:endParaRPr/>
          </a:p>
        </p:txBody>
      </p:sp>
      <p:cxnSp>
        <p:nvCxnSpPr>
          <p:cNvPr id="529" name="Google Shape;529;p38"/>
          <p:cNvCxnSpPr/>
          <p:nvPr/>
        </p:nvCxnSpPr>
        <p:spPr>
          <a:xfrm flipH="1">
            <a:off x="5365650" y="1635550"/>
            <a:ext cx="303300" cy="15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30" name="Google Shape;5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8"/>
          <p:cNvSpPr txBox="1"/>
          <p:nvPr/>
        </p:nvSpPr>
        <p:spPr>
          <a:xfrm>
            <a:off x="6986325" y="1696900"/>
            <a:ext cx="179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Variant Annotation algorithms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600" dirty="0">
                <a:hlinkClick r:id="rId3"/>
              </a:rPr>
              <a:t>https://onlinelibrary.wiley.com/doi/10.1002/humu.24311</a:t>
            </a:r>
            <a:r>
              <a:rPr lang="en-US" sz="1600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Finding Genetic Alterations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/>
              <a:t>Single Nucleotide Variants and small Indels</a:t>
            </a:r>
          </a:p>
          <a:p>
            <a:pPr marL="596900" lvl="1" indent="0">
              <a:buNone/>
            </a:pPr>
            <a:r>
              <a:rPr lang="pt-PT" dirty="0">
                <a:hlinkClick r:id="rId4"/>
              </a:rPr>
              <a:t>https://www.ncbi.nlm.nih.gov/pmc/articles/PMC3083463/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Copy Number Alterations and other Structural Variants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dirty="0">
                <a:hlinkClick r:id="rId5"/>
              </a:rPr>
              <a:t>https://www.ncbi.nlm.nih.gov/pmc/articles/PMC4300727/</a:t>
            </a:r>
            <a:r>
              <a:rPr lang="pt-PT" dirty="0"/>
              <a:t> </a:t>
            </a: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Finding clonal vs subclonal variants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hlinkClick r:id="rId6"/>
              </a:rPr>
              <a:t>https://www.sciencedirect.com/science/article/pii/S2001037017300946</a:t>
            </a:r>
            <a:r>
              <a:rPr lang="en-US" dirty="0"/>
              <a:t> </a:t>
            </a:r>
          </a:p>
          <a:p>
            <a:pPr indent="-31750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Variant annotation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dirty="0">
                <a:hlinkClick r:id="rId7"/>
              </a:rPr>
              <a:t>https://www.nature.com/articles/nprot.2015.105</a:t>
            </a:r>
            <a:endParaRPr lang="pt-PT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dirty="0">
                <a:hlinkClick r:id="rId8"/>
              </a:rPr>
              <a:t>https://genomebiology.biomedcentral.com/articles/10.1186/s13059-016-0974-4</a:t>
            </a:r>
            <a:endParaRPr lang="pt-PT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PT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30" name="Google Shape;1130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Finding Genetic Alterations using High Throughput Sequencing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/>
              <a:t>General process: from fastq to BAM to VCF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dirty="0"/>
              <a:t>Distinguish beween small SNVs/indels and large structural variants</a:t>
            </a:r>
          </a:p>
          <a:p>
            <a:pPr lvl="2">
              <a:buChar char="○"/>
            </a:pPr>
            <a:r>
              <a:rPr lang="pt-PT" dirty="0"/>
              <a:t>Different methods are used to find evidence for each of them</a:t>
            </a:r>
          </a:p>
          <a:p>
            <a:pPr lvl="2">
              <a:buChar char="○"/>
            </a:pPr>
            <a:r>
              <a:rPr lang="pt-PT" dirty="0"/>
              <a:t>What are the main factors affecting their detection</a:t>
            </a:r>
          </a:p>
          <a:p>
            <a:pPr lvl="1"/>
            <a:r>
              <a:rPr lang="en" dirty="0"/>
              <a:t>Distinguish between uncovering clonal / subclonal (population) variants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dirty="0"/>
              <a:t>Estimating most likely genotype versus finding a real (not artifactual) mutation</a:t>
            </a:r>
            <a:endParaRPr lang="en" dirty="0"/>
          </a:p>
          <a:p>
            <a:endParaRPr lang="pt-P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Variant Annotation</a:t>
            </a:r>
          </a:p>
          <a:p>
            <a:pPr lvl="1"/>
            <a:r>
              <a:rPr lang="pt-PT" dirty="0"/>
              <a:t>Distinguish coding versus non-coding variants</a:t>
            </a:r>
          </a:p>
          <a:p>
            <a:pPr lvl="1"/>
            <a:r>
              <a:rPr lang="pt-PT" dirty="0"/>
              <a:t>Distinguish Coding (silent versus non silent)</a:t>
            </a:r>
          </a:p>
          <a:p>
            <a:pPr lvl="1"/>
            <a:r>
              <a:rPr lang="pt-PT" dirty="0"/>
              <a:t>Integrate other types of information (eg. population frequency)</a:t>
            </a:r>
          </a:p>
        </p:txBody>
      </p:sp>
      <p:pic>
        <p:nvPicPr>
          <p:cNvPr id="1131" name="Google Shape;113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Application of Resequencing: variant calling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frequent biological question: find mutations causing certain phenotypes </a:t>
            </a:r>
            <a:endParaRPr/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3">
            <a:alphaModFix/>
          </a:blip>
          <a:srcRect t="-810" b="810"/>
          <a:stretch/>
        </p:blipFill>
        <p:spPr>
          <a:xfrm>
            <a:off x="729675" y="1682925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575" y="1755375"/>
            <a:ext cx="1787275" cy="13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625" y="1798350"/>
            <a:ext cx="1167100" cy="11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700" y="3196275"/>
            <a:ext cx="1393175" cy="13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8"/>
          <p:cNvSpPr txBox="1"/>
          <p:nvPr/>
        </p:nvSpPr>
        <p:spPr>
          <a:xfrm>
            <a:off x="3878800" y="3272463"/>
            <a:ext cx="518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?</a:t>
            </a:r>
            <a:endParaRPr sz="2900" b="1"/>
          </a:p>
        </p:txBody>
      </p:sp>
      <p:pic>
        <p:nvPicPr>
          <p:cNvPr id="297" name="Google Shape;2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4850" y="3237375"/>
            <a:ext cx="631200" cy="6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 txBox="1"/>
          <p:nvPr/>
        </p:nvSpPr>
        <p:spPr>
          <a:xfrm>
            <a:off x="6317200" y="3272463"/>
            <a:ext cx="518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?</a:t>
            </a:r>
            <a:endParaRPr sz="2900" b="1"/>
          </a:p>
        </p:txBody>
      </p:sp>
      <p:pic>
        <p:nvPicPr>
          <p:cNvPr id="299" name="Google Shape;2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3250" y="3237375"/>
            <a:ext cx="631200" cy="6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Application of Resequencing: variant calling</a:t>
            </a:r>
            <a:endParaRPr/>
          </a:p>
        </p:txBody>
      </p:sp>
      <p:pic>
        <p:nvPicPr>
          <p:cNvPr id="328" name="Google Shape;3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824" y="3551649"/>
            <a:ext cx="928175" cy="8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00" y="3721400"/>
            <a:ext cx="5957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/>
          <p:nvPr/>
        </p:nvSpPr>
        <p:spPr>
          <a:xfrm>
            <a:off x="826500" y="4371525"/>
            <a:ext cx="16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DNA Extraction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Application of Resequencing: variant calling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Whole Genome (WGS) or Targeted (eg. Whole Exome - WES)</a:t>
            </a:r>
            <a:endParaRPr/>
          </a:p>
        </p:txBody>
      </p:sp>
      <p:pic>
        <p:nvPicPr>
          <p:cNvPr id="307" name="Google Shape;3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5" y="1928825"/>
            <a:ext cx="1393175" cy="13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724" y="2243399"/>
            <a:ext cx="928175" cy="8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851" y="3470175"/>
            <a:ext cx="460600" cy="4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800" y="3470175"/>
            <a:ext cx="477218" cy="4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9"/>
          <p:cNvSpPr txBox="1"/>
          <p:nvPr/>
        </p:nvSpPr>
        <p:spPr>
          <a:xfrm>
            <a:off x="1068450" y="4022150"/>
            <a:ext cx="179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Whole Genome </a:t>
            </a:r>
            <a:endParaRPr/>
          </a:p>
        </p:txBody>
      </p:sp>
      <p:pic>
        <p:nvPicPr>
          <p:cNvPr id="312" name="Google Shape;3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25" y="1852625"/>
            <a:ext cx="1393174" cy="13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524" y="2167199"/>
            <a:ext cx="928175" cy="8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9600" y="3393975"/>
            <a:ext cx="477218" cy="4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9"/>
          <p:cNvSpPr txBox="1"/>
          <p:nvPr/>
        </p:nvSpPr>
        <p:spPr>
          <a:xfrm>
            <a:off x="5945250" y="3945950"/>
            <a:ext cx="118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Targeted </a:t>
            </a:r>
            <a:endParaRPr/>
          </a:p>
        </p:txBody>
      </p:sp>
      <p:cxnSp>
        <p:nvCxnSpPr>
          <p:cNvPr id="316" name="Google Shape;316;p29"/>
          <p:cNvCxnSpPr/>
          <p:nvPr/>
        </p:nvCxnSpPr>
        <p:spPr>
          <a:xfrm flipH="1">
            <a:off x="6179525" y="1946400"/>
            <a:ext cx="140700" cy="1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29"/>
          <p:cNvCxnSpPr/>
          <p:nvPr/>
        </p:nvCxnSpPr>
        <p:spPr>
          <a:xfrm>
            <a:off x="4995475" y="2064800"/>
            <a:ext cx="1629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29"/>
          <p:cNvCxnSpPr/>
          <p:nvPr/>
        </p:nvCxnSpPr>
        <p:spPr>
          <a:xfrm>
            <a:off x="4877075" y="2590250"/>
            <a:ext cx="2073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29"/>
          <p:cNvCxnSpPr/>
          <p:nvPr/>
        </p:nvCxnSpPr>
        <p:spPr>
          <a:xfrm rot="10800000" flipH="1">
            <a:off x="5491325" y="3182225"/>
            <a:ext cx="74100" cy="1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9"/>
          <p:cNvCxnSpPr/>
          <p:nvPr/>
        </p:nvCxnSpPr>
        <p:spPr>
          <a:xfrm rot="10800000">
            <a:off x="6261025" y="2916000"/>
            <a:ext cx="1332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1" name="Google Shape;32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1800" y="3393975"/>
            <a:ext cx="477218" cy="4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Application of Resequencing: variant calling</a:t>
            </a:r>
            <a:endParaRPr/>
          </a:p>
        </p:txBody>
      </p:sp>
      <p:pic>
        <p:nvPicPr>
          <p:cNvPr id="337" name="Google Shape;3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824" y="3551649"/>
            <a:ext cx="928175" cy="8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 txBox="1"/>
          <p:nvPr/>
        </p:nvSpPr>
        <p:spPr>
          <a:xfrm>
            <a:off x="2369875" y="4067650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GTTGT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4964800" y="4067650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TGAC</a:t>
            </a:r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5799700" y="4067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ACTCCAT</a:t>
            </a:r>
            <a:endParaRPr/>
          </a:p>
        </p:txBody>
      </p:sp>
      <p:sp>
        <p:nvSpPr>
          <p:cNvPr id="341" name="Google Shape;341;p31"/>
          <p:cNvSpPr txBox="1"/>
          <p:nvPr/>
        </p:nvSpPr>
        <p:spPr>
          <a:xfrm>
            <a:off x="3489100" y="4067650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TGCTCAGTT</a:t>
            </a:r>
            <a:endParaRPr/>
          </a:p>
        </p:txBody>
      </p:sp>
      <p:pic>
        <p:nvPicPr>
          <p:cNvPr id="342" name="Google Shape;3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00" y="3721400"/>
            <a:ext cx="5957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 txBox="1"/>
          <p:nvPr/>
        </p:nvSpPr>
        <p:spPr>
          <a:xfrm>
            <a:off x="826500" y="4371525"/>
            <a:ext cx="16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DNA Extraction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4026900" y="4371525"/>
            <a:ext cx="14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Sequencing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" name="Google Shape;390;p33">
            <a:extLst>
              <a:ext uri="{FF2B5EF4-FFF2-40B4-BE49-F238E27FC236}">
                <a16:creationId xmlns:a16="http://schemas.microsoft.com/office/drawing/2014/main" id="{1C4781B2-82F3-477B-A3EF-2AF1F5608761}"/>
              </a:ext>
            </a:extLst>
          </p:cNvPr>
          <p:cNvSpPr txBox="1"/>
          <p:nvPr/>
        </p:nvSpPr>
        <p:spPr>
          <a:xfrm>
            <a:off x="7153750" y="4112793"/>
            <a:ext cx="11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FastQ files</a:t>
            </a:r>
            <a:endParaRPr sz="15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Application of Resequencing: variant calling</a:t>
            </a:r>
            <a:endParaRPr/>
          </a:p>
        </p:txBody>
      </p:sp>
      <p:pic>
        <p:nvPicPr>
          <p:cNvPr id="371" name="Google Shape;3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5" y="1928825"/>
            <a:ext cx="1393175" cy="13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824" y="3551649"/>
            <a:ext cx="928175" cy="8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3"/>
          <p:cNvSpPr txBox="1"/>
          <p:nvPr/>
        </p:nvSpPr>
        <p:spPr>
          <a:xfrm>
            <a:off x="2369875" y="4067650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GTTGT</a:t>
            </a:r>
            <a:endParaRPr/>
          </a:p>
        </p:txBody>
      </p:sp>
      <p:sp>
        <p:nvSpPr>
          <p:cNvPr id="374" name="Google Shape;374;p33"/>
          <p:cNvSpPr txBox="1"/>
          <p:nvPr/>
        </p:nvSpPr>
        <p:spPr>
          <a:xfrm>
            <a:off x="4964800" y="4067650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TGAC</a:t>
            </a:r>
            <a:endParaRPr/>
          </a:p>
        </p:txBody>
      </p:sp>
      <p:sp>
        <p:nvSpPr>
          <p:cNvPr id="375" name="Google Shape;375;p33"/>
          <p:cNvSpPr txBox="1"/>
          <p:nvPr/>
        </p:nvSpPr>
        <p:spPr>
          <a:xfrm>
            <a:off x="5799700" y="4067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ACTCCAT</a:t>
            </a:r>
            <a:endParaRPr/>
          </a:p>
        </p:txBody>
      </p:sp>
      <p:sp>
        <p:nvSpPr>
          <p:cNvPr id="376" name="Google Shape;376;p33"/>
          <p:cNvSpPr txBox="1"/>
          <p:nvPr/>
        </p:nvSpPr>
        <p:spPr>
          <a:xfrm>
            <a:off x="3489100" y="4067650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TGCTCAGTT</a:t>
            </a:r>
            <a:endParaRPr/>
          </a:p>
        </p:txBody>
      </p:sp>
      <p:cxnSp>
        <p:nvCxnSpPr>
          <p:cNvPr id="377" name="Google Shape;377;p33"/>
          <p:cNvCxnSpPr>
            <a:endCxn id="378" idx="2"/>
          </p:cNvCxnSpPr>
          <p:nvPr/>
        </p:nvCxnSpPr>
        <p:spPr>
          <a:xfrm rot="10800000" flipH="1">
            <a:off x="2539802" y="3190101"/>
            <a:ext cx="2222100" cy="9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3"/>
          <p:cNvCxnSpPr/>
          <p:nvPr/>
        </p:nvCxnSpPr>
        <p:spPr>
          <a:xfrm rot="10800000" flipH="1">
            <a:off x="3629450" y="3211875"/>
            <a:ext cx="366900" cy="9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3"/>
          <p:cNvCxnSpPr/>
          <p:nvPr/>
        </p:nvCxnSpPr>
        <p:spPr>
          <a:xfrm rot="10800000">
            <a:off x="3115700" y="3204500"/>
            <a:ext cx="1914600" cy="9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3"/>
          <p:cNvCxnSpPr/>
          <p:nvPr/>
        </p:nvCxnSpPr>
        <p:spPr>
          <a:xfrm rot="10800000">
            <a:off x="3431300" y="3209350"/>
            <a:ext cx="25329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3"/>
          <p:cNvCxnSpPr/>
          <p:nvPr/>
        </p:nvCxnSpPr>
        <p:spPr>
          <a:xfrm rot="10800000" flipH="1">
            <a:off x="5005825" y="3204425"/>
            <a:ext cx="1662300" cy="9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384" name="Google Shape;3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00" y="3721400"/>
            <a:ext cx="5957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3"/>
          <p:cNvPicPr preferRelativeResize="0"/>
          <p:nvPr/>
        </p:nvPicPr>
        <p:blipFill rotWithShape="1">
          <a:blip r:embed="rId6">
            <a:alphaModFix/>
          </a:blip>
          <a:srcRect t="-810" b="810"/>
          <a:stretch/>
        </p:blipFill>
        <p:spPr>
          <a:xfrm>
            <a:off x="433650" y="1194475"/>
            <a:ext cx="668825" cy="6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3"/>
          <p:cNvSpPr txBox="1"/>
          <p:nvPr/>
        </p:nvSpPr>
        <p:spPr>
          <a:xfrm>
            <a:off x="4599498" y="2088625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lang="en"/>
              <a:t>TTGT</a:t>
            </a:r>
            <a:endParaRPr/>
          </a:p>
        </p:txBody>
      </p:sp>
      <p:sp>
        <p:nvSpPr>
          <p:cNvPr id="387" name="Google Shape;387;p33"/>
          <p:cNvSpPr txBox="1"/>
          <p:nvPr/>
        </p:nvSpPr>
        <p:spPr>
          <a:xfrm>
            <a:off x="3122842" y="2105629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ACTCCAT</a:t>
            </a:r>
            <a:endParaRPr/>
          </a:p>
        </p:txBody>
      </p:sp>
      <p:sp>
        <p:nvSpPr>
          <p:cNvPr id="388" name="Google Shape;388;p33"/>
          <p:cNvSpPr txBox="1"/>
          <p:nvPr/>
        </p:nvSpPr>
        <p:spPr>
          <a:xfrm>
            <a:off x="3844575" y="168842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>
                <a:solidFill>
                  <a:schemeClr val="dk1"/>
                </a:solidFill>
              </a:rPr>
              <a:t>GCTCAG</a:t>
            </a:r>
            <a:r>
              <a:rPr lang="en"/>
              <a:t>TT</a:t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4964800" y="1899225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lang="en"/>
              <a:t>TGT</a:t>
            </a:r>
            <a:r>
              <a:rPr lang="en">
                <a:solidFill>
                  <a:schemeClr val="dk1"/>
                </a:solidFill>
              </a:rPr>
              <a:t>GTTT-CA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3371052" y="1914700"/>
            <a:ext cx="11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TCCATGC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4450200" y="1505375"/>
            <a:ext cx="120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AGTTGTGT</a:t>
            </a:r>
            <a:endParaRPr sz="1500"/>
          </a:p>
        </p:txBody>
      </p:sp>
      <p:sp>
        <p:nvSpPr>
          <p:cNvPr id="392" name="Google Shape;392;p33"/>
          <p:cNvSpPr txBox="1"/>
          <p:nvPr/>
        </p:nvSpPr>
        <p:spPr>
          <a:xfrm>
            <a:off x="2132230" y="1916225"/>
            <a:ext cx="120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AAGCGATG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3" name="Google Shape;39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3"/>
          <p:cNvSpPr txBox="1"/>
          <p:nvPr/>
        </p:nvSpPr>
        <p:spPr>
          <a:xfrm>
            <a:off x="2123000" y="2886825"/>
            <a:ext cx="522293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AAG</a:t>
            </a:r>
            <a:r>
              <a:rPr lang="en" b="1" u="sng" dirty="0">
                <a:solidFill>
                  <a:srgbClr val="93C47D"/>
                </a:solidFill>
              </a:rPr>
              <a:t>CGATGAC</a:t>
            </a:r>
            <a:r>
              <a:rPr lang="en" u="sng" dirty="0">
                <a:solidFill>
                  <a:schemeClr val="dk1"/>
                </a:solidFill>
              </a:rPr>
              <a:t>TGCAT</a:t>
            </a:r>
            <a:r>
              <a:rPr lang="en" b="1" u="sng" dirty="0">
                <a:solidFill>
                  <a:srgbClr val="93C47D"/>
                </a:solidFill>
              </a:rPr>
              <a:t>GCACAG</a:t>
            </a:r>
            <a:r>
              <a:rPr lang="en" u="sng" dirty="0">
                <a:solidFill>
                  <a:schemeClr val="dk1"/>
                </a:solidFill>
              </a:rPr>
              <a:t>TTGTGT</a:t>
            </a:r>
            <a:r>
              <a:rPr lang="en" b="1" u="sng" dirty="0">
                <a:solidFill>
                  <a:srgbClr val="93C47D"/>
                </a:solidFill>
              </a:rPr>
              <a:t>GTTTTCAC</a:t>
            </a:r>
            <a:r>
              <a:rPr lang="en" u="sng" dirty="0">
                <a:solidFill>
                  <a:schemeClr val="dk1"/>
                </a:solidFill>
              </a:rPr>
              <a:t>GTGAC</a:t>
            </a:r>
            <a:endParaRPr u="sng" dirty="0"/>
          </a:p>
        </p:txBody>
      </p:sp>
      <p:sp>
        <p:nvSpPr>
          <p:cNvPr id="395" name="Google Shape;395;p33"/>
          <p:cNvSpPr txBox="1"/>
          <p:nvPr/>
        </p:nvSpPr>
        <p:spPr>
          <a:xfrm>
            <a:off x="2664799" y="2629975"/>
            <a:ext cx="7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</a:rPr>
              <a:t>geneA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4036399" y="2629975"/>
            <a:ext cx="7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</a:rPr>
              <a:t>geneB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397" name="Google Shape;397;p33"/>
          <p:cNvSpPr txBox="1"/>
          <p:nvPr/>
        </p:nvSpPr>
        <p:spPr>
          <a:xfrm>
            <a:off x="5636599" y="2629975"/>
            <a:ext cx="7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</a:rPr>
              <a:t>geneC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826500" y="4371525"/>
            <a:ext cx="16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DNA Extraction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4026900" y="4371525"/>
            <a:ext cx="14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Sequencing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" name="Google Shape;418;p34">
            <a:extLst>
              <a:ext uri="{FF2B5EF4-FFF2-40B4-BE49-F238E27FC236}">
                <a16:creationId xmlns:a16="http://schemas.microsoft.com/office/drawing/2014/main" id="{470BEF4C-742E-4621-9A10-9933486B59C7}"/>
              </a:ext>
            </a:extLst>
          </p:cNvPr>
          <p:cNvSpPr txBox="1"/>
          <p:nvPr/>
        </p:nvSpPr>
        <p:spPr>
          <a:xfrm>
            <a:off x="6771400" y="3241902"/>
            <a:ext cx="2254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Alignment algorithms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(most frequent is BWT)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2" name="Google Shape;390;p33">
            <a:extLst>
              <a:ext uri="{FF2B5EF4-FFF2-40B4-BE49-F238E27FC236}">
                <a16:creationId xmlns:a16="http://schemas.microsoft.com/office/drawing/2014/main" id="{132353E3-A706-434B-8C78-0F18F4369890}"/>
              </a:ext>
            </a:extLst>
          </p:cNvPr>
          <p:cNvSpPr txBox="1"/>
          <p:nvPr/>
        </p:nvSpPr>
        <p:spPr>
          <a:xfrm>
            <a:off x="7153750" y="4112793"/>
            <a:ext cx="11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FastQ files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A3EEACF-5402-44FC-9D25-A8B74FCA0B08}"/>
              </a:ext>
            </a:extLst>
          </p:cNvPr>
          <p:cNvSpPr/>
          <p:nvPr/>
        </p:nvSpPr>
        <p:spPr>
          <a:xfrm flipV="1">
            <a:off x="7510516" y="3780428"/>
            <a:ext cx="408168" cy="387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7F14A2E2-D5B1-4229-9EFD-B1C3A70F16F1}"/>
              </a:ext>
            </a:extLst>
          </p:cNvPr>
          <p:cNvSpPr/>
          <p:nvPr/>
        </p:nvSpPr>
        <p:spPr>
          <a:xfrm flipV="1">
            <a:off x="7468222" y="2751366"/>
            <a:ext cx="408168" cy="387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Google Shape;390;p33">
            <a:extLst>
              <a:ext uri="{FF2B5EF4-FFF2-40B4-BE49-F238E27FC236}">
                <a16:creationId xmlns:a16="http://schemas.microsoft.com/office/drawing/2014/main" id="{1CA7B82E-AC9B-4179-B66C-BAC3A129CEDD}"/>
              </a:ext>
            </a:extLst>
          </p:cNvPr>
          <p:cNvSpPr txBox="1"/>
          <p:nvPr/>
        </p:nvSpPr>
        <p:spPr>
          <a:xfrm>
            <a:off x="7011770" y="2331937"/>
            <a:ext cx="149541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SAM/BAM files</a:t>
            </a:r>
            <a:endParaRPr sz="15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HTS Data Analysis: Resequencing</a:t>
            </a:r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Sequence Alignment/Map Format (SAM)</a:t>
            </a:r>
            <a:r>
              <a:rPr lang="en"/>
              <a:t>: a file format to represent alignments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often used for HTS alignments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 r="8424"/>
          <a:stretch/>
        </p:blipFill>
        <p:spPr>
          <a:xfrm>
            <a:off x="600425" y="2356575"/>
            <a:ext cx="4018375" cy="15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924" y="2470575"/>
            <a:ext cx="3873676" cy="137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endCxn id="268" idx="1"/>
          </p:cNvCxnSpPr>
          <p:nvPr/>
        </p:nvCxnSpPr>
        <p:spPr>
          <a:xfrm rot="10800000" flipH="1">
            <a:off x="4367624" y="3158287"/>
            <a:ext cx="672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6"/>
          <p:cNvSpPr txBox="1"/>
          <p:nvPr/>
        </p:nvSpPr>
        <p:spPr>
          <a:xfrm>
            <a:off x="1862300" y="3983250"/>
            <a:ext cx="4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https://samtools.github.io/hts-specs/SAMv1.pdf</a:t>
            </a:r>
            <a:endParaRPr/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/>
        </p:nvSpPr>
        <p:spPr>
          <a:xfrm>
            <a:off x="4577200" y="115257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Amplification</a:t>
            </a:r>
            <a:endParaRPr/>
          </a:p>
        </p:txBody>
      </p:sp>
      <p:sp>
        <p:nvSpPr>
          <p:cNvPr id="405" name="Google Shape;40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Application of Resequencing: variant calling</a:t>
            </a:r>
            <a:endParaRPr dirty="0"/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5" y="1928825"/>
            <a:ext cx="1393175" cy="13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824" y="3551649"/>
            <a:ext cx="928175" cy="8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4"/>
          <p:cNvSpPr txBox="1"/>
          <p:nvPr/>
        </p:nvSpPr>
        <p:spPr>
          <a:xfrm>
            <a:off x="2369875" y="4067650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GTTGT</a:t>
            </a:r>
            <a:endParaRPr/>
          </a:p>
        </p:txBody>
      </p:sp>
      <p:sp>
        <p:nvSpPr>
          <p:cNvPr id="409" name="Google Shape;409;p34"/>
          <p:cNvSpPr txBox="1"/>
          <p:nvPr/>
        </p:nvSpPr>
        <p:spPr>
          <a:xfrm>
            <a:off x="4964800" y="4067650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TGAC</a:t>
            </a:r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5799700" y="4067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ACTCCAT</a:t>
            </a:r>
            <a:endParaRPr/>
          </a:p>
        </p:txBody>
      </p:sp>
      <p:sp>
        <p:nvSpPr>
          <p:cNvPr id="411" name="Google Shape;411;p34"/>
          <p:cNvSpPr txBox="1"/>
          <p:nvPr/>
        </p:nvSpPr>
        <p:spPr>
          <a:xfrm>
            <a:off x="3489100" y="4067650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TGCTCAGTT</a:t>
            </a:r>
            <a:endParaRPr/>
          </a:p>
        </p:txBody>
      </p:sp>
      <p:cxnSp>
        <p:nvCxnSpPr>
          <p:cNvPr id="412" name="Google Shape;412;p34"/>
          <p:cNvCxnSpPr>
            <a:endCxn id="413" idx="2"/>
          </p:cNvCxnSpPr>
          <p:nvPr/>
        </p:nvCxnSpPr>
        <p:spPr>
          <a:xfrm rot="10800000" flipH="1">
            <a:off x="2539802" y="3190101"/>
            <a:ext cx="2222100" cy="9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34"/>
          <p:cNvCxnSpPr/>
          <p:nvPr/>
        </p:nvCxnSpPr>
        <p:spPr>
          <a:xfrm rot="10800000" flipH="1">
            <a:off x="3629450" y="3211875"/>
            <a:ext cx="366900" cy="9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34"/>
          <p:cNvCxnSpPr/>
          <p:nvPr/>
        </p:nvCxnSpPr>
        <p:spPr>
          <a:xfrm rot="10800000">
            <a:off x="3115700" y="3204500"/>
            <a:ext cx="1914600" cy="9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34"/>
          <p:cNvCxnSpPr/>
          <p:nvPr/>
        </p:nvCxnSpPr>
        <p:spPr>
          <a:xfrm rot="10800000">
            <a:off x="3431300" y="3209350"/>
            <a:ext cx="25329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34"/>
          <p:cNvCxnSpPr/>
          <p:nvPr/>
        </p:nvCxnSpPr>
        <p:spPr>
          <a:xfrm rot="10800000" flipH="1">
            <a:off x="5005825" y="3204425"/>
            <a:ext cx="1662300" cy="9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419" name="Google Shape;41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00" y="3721400"/>
            <a:ext cx="5957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 rotWithShape="1">
          <a:blip r:embed="rId6">
            <a:alphaModFix/>
          </a:blip>
          <a:srcRect t="-810" b="810"/>
          <a:stretch/>
        </p:blipFill>
        <p:spPr>
          <a:xfrm>
            <a:off x="433650" y="1194475"/>
            <a:ext cx="668825" cy="6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4"/>
          <p:cNvSpPr txBox="1"/>
          <p:nvPr/>
        </p:nvSpPr>
        <p:spPr>
          <a:xfrm>
            <a:off x="4599498" y="2088625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lang="en"/>
              <a:t>TTGT</a:t>
            </a: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3122842" y="2105629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</a:t>
            </a:r>
            <a:r>
              <a:rPr lang="en" b="1">
                <a:solidFill>
                  <a:srgbClr val="FF0000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CAT</a:t>
            </a:r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3844575" y="168842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>
                <a:solidFill>
                  <a:schemeClr val="dk1"/>
                </a:solidFill>
              </a:rPr>
              <a:t>GC</a:t>
            </a:r>
            <a:r>
              <a:rPr lang="en" b="1">
                <a:solidFill>
                  <a:srgbClr val="FF0000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CAG</a:t>
            </a:r>
            <a:r>
              <a:rPr lang="en"/>
              <a:t>TT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4964800" y="1899225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lang="en"/>
              <a:t>TGT</a:t>
            </a:r>
            <a:r>
              <a:rPr lang="en">
                <a:solidFill>
                  <a:schemeClr val="dk1"/>
                </a:solidFill>
              </a:rPr>
              <a:t>GTTT</a:t>
            </a:r>
            <a:r>
              <a:rPr lang="en" b="1">
                <a:solidFill>
                  <a:srgbClr val="FF9900"/>
                </a:solidFill>
              </a:rPr>
              <a:t>-</a:t>
            </a:r>
            <a:r>
              <a:rPr lang="en">
                <a:solidFill>
                  <a:schemeClr val="dk1"/>
                </a:solidFill>
              </a:rPr>
              <a:t>CA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25" name="Google Shape;425;p34"/>
          <p:cNvCxnSpPr/>
          <p:nvPr/>
        </p:nvCxnSpPr>
        <p:spPr>
          <a:xfrm>
            <a:off x="4352698" y="1628150"/>
            <a:ext cx="75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34"/>
          <p:cNvCxnSpPr/>
          <p:nvPr/>
        </p:nvCxnSpPr>
        <p:spPr>
          <a:xfrm>
            <a:off x="3631795" y="1849360"/>
            <a:ext cx="75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34"/>
          <p:cNvCxnSpPr/>
          <p:nvPr/>
        </p:nvCxnSpPr>
        <p:spPr>
          <a:xfrm>
            <a:off x="6033245" y="1856750"/>
            <a:ext cx="75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34"/>
          <p:cNvCxnSpPr/>
          <p:nvPr/>
        </p:nvCxnSpPr>
        <p:spPr>
          <a:xfrm>
            <a:off x="4751250" y="1472750"/>
            <a:ext cx="7104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34"/>
          <p:cNvCxnSpPr/>
          <p:nvPr/>
        </p:nvCxnSpPr>
        <p:spPr>
          <a:xfrm>
            <a:off x="6400638" y="2151975"/>
            <a:ext cx="54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34"/>
          <p:cNvSpPr txBox="1"/>
          <p:nvPr/>
        </p:nvSpPr>
        <p:spPr>
          <a:xfrm>
            <a:off x="4017477" y="1334575"/>
            <a:ext cx="6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3306167" y="1555785"/>
            <a:ext cx="6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</a:t>
            </a:r>
            <a:endParaRPr/>
          </a:p>
        </p:txBody>
      </p:sp>
      <p:sp>
        <p:nvSpPr>
          <p:cNvPr id="432" name="Google Shape;432;p34"/>
          <p:cNvSpPr txBox="1"/>
          <p:nvPr/>
        </p:nvSpPr>
        <p:spPr>
          <a:xfrm>
            <a:off x="5644004" y="1533572"/>
            <a:ext cx="6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Indel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6314998" y="183837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6842623" y="1341203"/>
            <a:ext cx="166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Variant Detection algorithms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3371052" y="1914700"/>
            <a:ext cx="11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="1">
                <a:solidFill>
                  <a:srgbClr val="FF0000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CATGC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4450200" y="1505375"/>
            <a:ext cx="120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AGTTGTGT</a:t>
            </a:r>
            <a:endParaRPr sz="1500"/>
          </a:p>
        </p:txBody>
      </p:sp>
      <p:sp>
        <p:nvSpPr>
          <p:cNvPr id="437" name="Google Shape;437;p34"/>
          <p:cNvSpPr txBox="1"/>
          <p:nvPr/>
        </p:nvSpPr>
        <p:spPr>
          <a:xfrm>
            <a:off x="2132230" y="1916225"/>
            <a:ext cx="120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AAGCGATG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8" name="Google Shape;43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2594" y="0"/>
            <a:ext cx="323816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4"/>
          <p:cNvSpPr txBox="1"/>
          <p:nvPr/>
        </p:nvSpPr>
        <p:spPr>
          <a:xfrm>
            <a:off x="2122999" y="2886825"/>
            <a:ext cx="53843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AAG</a:t>
            </a:r>
            <a:r>
              <a:rPr lang="en" b="1" u="sng" dirty="0">
                <a:solidFill>
                  <a:srgbClr val="93C47D"/>
                </a:solidFill>
              </a:rPr>
              <a:t>CGATGAC</a:t>
            </a:r>
            <a:r>
              <a:rPr lang="en" u="sng" dirty="0">
                <a:solidFill>
                  <a:schemeClr val="dk1"/>
                </a:solidFill>
              </a:rPr>
              <a:t>TGCAT</a:t>
            </a:r>
            <a:r>
              <a:rPr lang="en" b="1" u="sng" dirty="0">
                <a:solidFill>
                  <a:srgbClr val="93C47D"/>
                </a:solidFill>
              </a:rPr>
              <a:t>GCACAG</a:t>
            </a:r>
            <a:r>
              <a:rPr lang="en" u="sng" dirty="0">
                <a:solidFill>
                  <a:schemeClr val="dk1"/>
                </a:solidFill>
              </a:rPr>
              <a:t>TTGTGT</a:t>
            </a:r>
            <a:r>
              <a:rPr lang="en" b="1" u="sng" dirty="0">
                <a:solidFill>
                  <a:srgbClr val="93C47D"/>
                </a:solidFill>
              </a:rPr>
              <a:t>GTTTTCAC</a:t>
            </a:r>
            <a:r>
              <a:rPr lang="en" u="sng" dirty="0">
                <a:solidFill>
                  <a:schemeClr val="dk1"/>
                </a:solidFill>
              </a:rPr>
              <a:t>GTGAC</a:t>
            </a:r>
            <a:endParaRPr u="sng" dirty="0"/>
          </a:p>
        </p:txBody>
      </p:sp>
      <p:sp>
        <p:nvSpPr>
          <p:cNvPr id="440" name="Google Shape;440;p34"/>
          <p:cNvSpPr txBox="1"/>
          <p:nvPr/>
        </p:nvSpPr>
        <p:spPr>
          <a:xfrm>
            <a:off x="2664799" y="2629975"/>
            <a:ext cx="7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</a:rPr>
              <a:t>geneA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4036399" y="2629975"/>
            <a:ext cx="7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</a:rPr>
              <a:t>geneB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5636599" y="2629975"/>
            <a:ext cx="7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3C47D"/>
                </a:solidFill>
              </a:rPr>
              <a:t>geneC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826500" y="4371525"/>
            <a:ext cx="16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DNA Extraction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4026900" y="4371525"/>
            <a:ext cx="14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Sequencing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DF435A53-F405-4BAC-999F-0B51B423C9F4}"/>
              </a:ext>
            </a:extLst>
          </p:cNvPr>
          <p:cNvSpPr/>
          <p:nvPr/>
        </p:nvSpPr>
        <p:spPr>
          <a:xfrm flipV="1">
            <a:off x="7475265" y="1907317"/>
            <a:ext cx="408168" cy="387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Google Shape;418;p34">
            <a:extLst>
              <a:ext uri="{FF2B5EF4-FFF2-40B4-BE49-F238E27FC236}">
                <a16:creationId xmlns:a16="http://schemas.microsoft.com/office/drawing/2014/main" id="{8C600562-38C9-4969-992B-88CAD5FEB712}"/>
              </a:ext>
            </a:extLst>
          </p:cNvPr>
          <p:cNvSpPr txBox="1"/>
          <p:nvPr/>
        </p:nvSpPr>
        <p:spPr>
          <a:xfrm>
            <a:off x="6771400" y="3241902"/>
            <a:ext cx="2254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Alignment algorithms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(most frequent is BWT)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59" name="Google Shape;390;p33">
            <a:extLst>
              <a:ext uri="{FF2B5EF4-FFF2-40B4-BE49-F238E27FC236}">
                <a16:creationId xmlns:a16="http://schemas.microsoft.com/office/drawing/2014/main" id="{675CB75D-5B0C-4E1B-AF49-842CE9780447}"/>
              </a:ext>
            </a:extLst>
          </p:cNvPr>
          <p:cNvSpPr txBox="1"/>
          <p:nvPr/>
        </p:nvSpPr>
        <p:spPr>
          <a:xfrm>
            <a:off x="7153750" y="4112793"/>
            <a:ext cx="11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FastQ files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7699BC4C-E738-4ECF-ADCD-DED35584263F}"/>
              </a:ext>
            </a:extLst>
          </p:cNvPr>
          <p:cNvSpPr/>
          <p:nvPr/>
        </p:nvSpPr>
        <p:spPr>
          <a:xfrm flipV="1">
            <a:off x="7510516" y="3780428"/>
            <a:ext cx="408168" cy="387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73D1578-B733-4ABE-8FB8-3FDFAF9E7B0F}"/>
              </a:ext>
            </a:extLst>
          </p:cNvPr>
          <p:cNvSpPr/>
          <p:nvPr/>
        </p:nvSpPr>
        <p:spPr>
          <a:xfrm flipV="1">
            <a:off x="7468222" y="2767694"/>
            <a:ext cx="408168" cy="387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Google Shape;390;p33">
            <a:extLst>
              <a:ext uri="{FF2B5EF4-FFF2-40B4-BE49-F238E27FC236}">
                <a16:creationId xmlns:a16="http://schemas.microsoft.com/office/drawing/2014/main" id="{C447F3BA-91DD-4913-B160-C96445DFC1ED}"/>
              </a:ext>
            </a:extLst>
          </p:cNvPr>
          <p:cNvSpPr txBox="1"/>
          <p:nvPr/>
        </p:nvSpPr>
        <p:spPr>
          <a:xfrm>
            <a:off x="7011770" y="2348265"/>
            <a:ext cx="149541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SAM/BAM files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6A5F9C14-41E4-4EDE-BB37-B467D6494D53}"/>
              </a:ext>
            </a:extLst>
          </p:cNvPr>
          <p:cNvSpPr/>
          <p:nvPr/>
        </p:nvSpPr>
        <p:spPr>
          <a:xfrm flipV="1">
            <a:off x="7468222" y="930728"/>
            <a:ext cx="408168" cy="387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Google Shape;390;p33">
            <a:extLst>
              <a:ext uri="{FF2B5EF4-FFF2-40B4-BE49-F238E27FC236}">
                <a16:creationId xmlns:a16="http://schemas.microsoft.com/office/drawing/2014/main" id="{656E9D8F-75CE-494D-B38B-8F77A04DD96E}"/>
              </a:ext>
            </a:extLst>
          </p:cNvPr>
          <p:cNvSpPr txBox="1"/>
          <p:nvPr/>
        </p:nvSpPr>
        <p:spPr>
          <a:xfrm>
            <a:off x="7011770" y="511299"/>
            <a:ext cx="149541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VCF files</a:t>
            </a:r>
            <a:endParaRPr sz="15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15484</TotalTime>
  <Words>877</Words>
  <Application>Microsoft Office PowerPoint</Application>
  <PresentationFormat>On-screen Show (16:9)</PresentationFormat>
  <Paragraphs>183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Courier New</vt:lpstr>
      <vt:lpstr>Simple Light</vt:lpstr>
      <vt:lpstr>Applied Computational  Multi-Omics</vt:lpstr>
      <vt:lpstr>Topics</vt:lpstr>
      <vt:lpstr>Application of Resequencing: variant calling </vt:lpstr>
      <vt:lpstr>Application of Resequencing: variant calling</vt:lpstr>
      <vt:lpstr>Application of Resequencing: variant calling</vt:lpstr>
      <vt:lpstr>Application of Resequencing: variant calling</vt:lpstr>
      <vt:lpstr>Application of Resequencing: variant calling</vt:lpstr>
      <vt:lpstr>HTS Data Analysis: Resequencing</vt:lpstr>
      <vt:lpstr>Application of Resequencing: variant calling</vt:lpstr>
      <vt:lpstr>Single Nucleotide Variants (SNV) and small Indels </vt:lpstr>
      <vt:lpstr>Single Nucleotide Variants (SNV) and small Indels</vt:lpstr>
      <vt:lpstr>Single Nucleotide Variants (SNV) and small Indels</vt:lpstr>
      <vt:lpstr>DePristo et al. (GATK) </vt:lpstr>
      <vt:lpstr>Copy Number Variants and other Structural Variants </vt:lpstr>
      <vt:lpstr>Copy Number Variants and other Structural Variants</vt:lpstr>
      <vt:lpstr>Finding clonal vs subclonal variants  </vt:lpstr>
      <vt:lpstr>Variant Call Format (VCF):</vt:lpstr>
      <vt:lpstr>Variant Annotation</vt:lpstr>
      <vt:lpstr>Variant Annotation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Computational Biology</dc:title>
  <cp:lastModifiedBy>dv.sobral@FCT.UNL.PT</cp:lastModifiedBy>
  <cp:revision>56</cp:revision>
  <dcterms:modified xsi:type="dcterms:W3CDTF">2022-04-30T11:05:08Z</dcterms:modified>
</cp:coreProperties>
</file>