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F9DA5A2-BD30-4697-BCC5-63EAF9A4F52A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25/11/2021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46C3E8F-585F-4A95-A6CF-CA08111FF6C0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5640" y="10080"/>
            <a:ext cx="8496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>
            <a:spAutoFit/>
          </a:bodyPr>
          <a:p>
            <a:pPr>
              <a:lnSpc>
                <a:spcPct val="100000"/>
              </a:lnSpc>
              <a:spcBef>
                <a:spcPts val="1451"/>
              </a:spcBef>
            </a:pPr>
            <a:r>
              <a:rPr b="1" lang="fr-FR" sz="2400" spc="-1" strike="noStrike">
                <a:solidFill>
                  <a:srgbClr val="bf0000"/>
                </a:solidFill>
                <a:latin typeface="Calibri"/>
              </a:rPr>
              <a:t>IBIP21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Wrap-up session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Line 2"/>
          <p:cNvSpPr/>
          <p:nvPr/>
        </p:nvSpPr>
        <p:spPr>
          <a:xfrm>
            <a:off x="63720" y="5400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43" name="Picture 2" descr="Résultat de recherche d'images pour &quot;gtpb Gulbenkian&quot;"/>
          <p:cNvPicPr/>
          <p:nvPr/>
        </p:nvPicPr>
        <p:blipFill>
          <a:blip r:embed="rId1"/>
          <a:stretch/>
        </p:blipFill>
        <p:spPr>
          <a:xfrm>
            <a:off x="8418240" y="26640"/>
            <a:ext cx="688680" cy="688680"/>
          </a:xfrm>
          <a:prstGeom prst="rect">
            <a:avLst/>
          </a:prstGeom>
          <a:ln>
            <a:noFill/>
          </a:ln>
        </p:spPr>
      </p:pic>
      <p:sp>
        <p:nvSpPr>
          <p:cNvPr id="44" name="Line 3"/>
          <p:cNvSpPr/>
          <p:nvPr/>
        </p:nvSpPr>
        <p:spPr>
          <a:xfrm>
            <a:off x="3664080" y="76464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506160" y="2901240"/>
            <a:ext cx="81313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Correction :</a:t>
            </a:r>
            <a:br/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It is localhost: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</a:rPr>
              <a:t>3838 without</a:t>
            </a:r>
            <a:r>
              <a:rPr b="1" lang="fr-FR" sz="3200" spc="-1" strike="noStrike">
                <a:solidFill>
                  <a:srgbClr val="000000"/>
                </a:solidFill>
                <a:latin typeface="Calibri"/>
              </a:rPr>
              <a:t> the /vsclust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4" descr="https://upload.wikimedia.org/wikipedia/commons/d/dd/Star_rating_1_of_5.png"/>
          <p:cNvPicPr/>
          <p:nvPr/>
        </p:nvPicPr>
        <p:blipFill>
          <a:blip r:embed="rId2"/>
          <a:stretch/>
        </p:blipFill>
        <p:spPr>
          <a:xfrm>
            <a:off x="225360" y="991080"/>
            <a:ext cx="1803600" cy="383400"/>
          </a:xfrm>
          <a:prstGeom prst="rect">
            <a:avLst/>
          </a:prstGeom>
          <a:ln>
            <a:noFill/>
          </a:ln>
        </p:spPr>
      </p:pic>
      <p:pic>
        <p:nvPicPr>
          <p:cNvPr id="47" name="Picture 6" descr="https://upload.wikimedia.org/wikipedia/commons/1/17/Star_rating_5_of_5.png"/>
          <p:cNvPicPr/>
          <p:nvPr/>
        </p:nvPicPr>
        <p:blipFill>
          <a:blip r:embed="rId3"/>
          <a:stretch/>
        </p:blipFill>
        <p:spPr>
          <a:xfrm>
            <a:off x="7175880" y="989280"/>
            <a:ext cx="1809000" cy="38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5640" y="10080"/>
            <a:ext cx="8496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>
            <a:spAutoFit/>
          </a:bodyPr>
          <a:p>
            <a:pPr>
              <a:lnSpc>
                <a:spcPct val="100000"/>
              </a:lnSpc>
              <a:spcBef>
                <a:spcPts val="1451"/>
              </a:spcBef>
            </a:pPr>
            <a:r>
              <a:rPr b="1" lang="fr-FR" sz="2400" spc="-1" strike="noStrike">
                <a:solidFill>
                  <a:srgbClr val="bf0000"/>
                </a:solidFill>
                <a:latin typeface="Calibri"/>
              </a:rPr>
              <a:t>IBIP21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Wrap-up session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Line 2"/>
          <p:cNvSpPr/>
          <p:nvPr/>
        </p:nvSpPr>
        <p:spPr>
          <a:xfrm>
            <a:off x="63720" y="5400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50" name="Picture 2" descr="Résultat de recherche d'images pour &quot;gtpb Gulbenkian&quot;"/>
          <p:cNvPicPr/>
          <p:nvPr/>
        </p:nvPicPr>
        <p:blipFill>
          <a:blip r:embed="rId1"/>
          <a:stretch/>
        </p:blipFill>
        <p:spPr>
          <a:xfrm>
            <a:off x="8418240" y="26640"/>
            <a:ext cx="688680" cy="688680"/>
          </a:xfrm>
          <a:prstGeom prst="rect">
            <a:avLst/>
          </a:prstGeom>
          <a:ln>
            <a:noFill/>
          </a:ln>
        </p:spPr>
      </p:pic>
      <p:sp>
        <p:nvSpPr>
          <p:cNvPr id="51" name="Line 3"/>
          <p:cNvSpPr/>
          <p:nvPr/>
        </p:nvSpPr>
        <p:spPr>
          <a:xfrm>
            <a:off x="3664080" y="76464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52" name="Picture 4" descr="https://upload.wikimedia.org/wikipedia/commons/d/dd/Star_rating_1_of_5.png"/>
          <p:cNvPicPr/>
          <p:nvPr/>
        </p:nvPicPr>
        <p:blipFill>
          <a:blip r:embed="rId2"/>
          <a:stretch/>
        </p:blipFill>
        <p:spPr>
          <a:xfrm>
            <a:off x="225360" y="991080"/>
            <a:ext cx="1803600" cy="383400"/>
          </a:xfrm>
          <a:prstGeom prst="rect">
            <a:avLst/>
          </a:prstGeom>
          <a:ln>
            <a:noFill/>
          </a:ln>
        </p:spPr>
      </p:pic>
      <p:pic>
        <p:nvPicPr>
          <p:cNvPr id="53" name="Picture 6" descr="https://upload.wikimedia.org/wikipedia/commons/1/17/Star_rating_5_of_5.png"/>
          <p:cNvPicPr/>
          <p:nvPr/>
        </p:nvPicPr>
        <p:blipFill>
          <a:blip r:embed="rId3"/>
          <a:stretch/>
        </p:blipFill>
        <p:spPr>
          <a:xfrm>
            <a:off x="7175880" y="989280"/>
            <a:ext cx="1809000" cy="38484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42480" y="2892600"/>
            <a:ext cx="90666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Shape 5"/>
          <p:cNvSpPr txBox="1"/>
          <p:nvPr/>
        </p:nvSpPr>
        <p:spPr>
          <a:xfrm>
            <a:off x="2011680" y="1683720"/>
            <a:ext cx="54864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Multivariate versus univariate: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Which complications do we expect?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1188720" y="3108960"/>
            <a:ext cx="64008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Comparison of cancer subtypes: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Basal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LumA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LumB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Leading to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Statistical tests for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Basal vs. LumA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Basal vs. LumB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LumA vs. LumB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5640" y="10080"/>
            <a:ext cx="8496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>
            <a:spAutoFit/>
          </a:bodyPr>
          <a:p>
            <a:pPr>
              <a:lnSpc>
                <a:spcPct val="100000"/>
              </a:lnSpc>
              <a:spcBef>
                <a:spcPts val="1451"/>
              </a:spcBef>
            </a:pPr>
            <a:r>
              <a:rPr b="1" lang="fr-FR" sz="2400" spc="-1" strike="noStrike">
                <a:solidFill>
                  <a:srgbClr val="bf0000"/>
                </a:solidFill>
                <a:latin typeface="Calibri"/>
              </a:rPr>
              <a:t>IBIP21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Wrap-up session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Line 2"/>
          <p:cNvSpPr/>
          <p:nvPr/>
        </p:nvSpPr>
        <p:spPr>
          <a:xfrm>
            <a:off x="63720" y="5400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59" name="Picture 2" descr="Résultat de recherche d'images pour &quot;gtpb Gulbenkian&quot;"/>
          <p:cNvPicPr/>
          <p:nvPr/>
        </p:nvPicPr>
        <p:blipFill>
          <a:blip r:embed="rId1"/>
          <a:stretch/>
        </p:blipFill>
        <p:spPr>
          <a:xfrm>
            <a:off x="8418240" y="26640"/>
            <a:ext cx="688680" cy="688680"/>
          </a:xfrm>
          <a:prstGeom prst="rect">
            <a:avLst/>
          </a:prstGeom>
          <a:ln>
            <a:noFill/>
          </a:ln>
        </p:spPr>
      </p:pic>
      <p:sp>
        <p:nvSpPr>
          <p:cNvPr id="60" name="Line 3"/>
          <p:cNvSpPr/>
          <p:nvPr/>
        </p:nvSpPr>
        <p:spPr>
          <a:xfrm>
            <a:off x="3664080" y="76464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61" name="Picture 4" descr="https://upload.wikimedia.org/wikipedia/commons/d/dd/Star_rating_1_of_5.png"/>
          <p:cNvPicPr/>
          <p:nvPr/>
        </p:nvPicPr>
        <p:blipFill>
          <a:blip r:embed="rId2"/>
          <a:stretch/>
        </p:blipFill>
        <p:spPr>
          <a:xfrm>
            <a:off x="225360" y="991080"/>
            <a:ext cx="1803600" cy="383400"/>
          </a:xfrm>
          <a:prstGeom prst="rect">
            <a:avLst/>
          </a:prstGeom>
          <a:ln>
            <a:noFill/>
          </a:ln>
        </p:spPr>
      </p:pic>
      <p:pic>
        <p:nvPicPr>
          <p:cNvPr id="62" name="Picture 6" descr="https://upload.wikimedia.org/wikipedia/commons/1/17/Star_rating_5_of_5.png"/>
          <p:cNvPicPr/>
          <p:nvPr/>
        </p:nvPicPr>
        <p:blipFill>
          <a:blip r:embed="rId3"/>
          <a:stretch/>
        </p:blipFill>
        <p:spPr>
          <a:xfrm>
            <a:off x="7175880" y="989280"/>
            <a:ext cx="1809000" cy="384840"/>
          </a:xfrm>
          <a:prstGeom prst="rect">
            <a:avLst/>
          </a:prstGeom>
          <a:ln>
            <a:noFill/>
          </a:ln>
        </p:spPr>
      </p:pic>
      <p:sp>
        <p:nvSpPr>
          <p:cNvPr id="63" name="CustomShape 4"/>
          <p:cNvSpPr/>
          <p:nvPr/>
        </p:nvSpPr>
        <p:spPr>
          <a:xfrm>
            <a:off x="409320" y="2901240"/>
            <a:ext cx="812268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000000"/>
                </a:solidFill>
                <a:latin typeface="Calibri"/>
              </a:rPr>
              <a:t>Please try to rate how much the knowledge you acquired since yesterday, could help you to review proteomics datasets you plan to analyze in the near future?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35640" y="10080"/>
            <a:ext cx="8496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>
            <a:spAutoFit/>
          </a:bodyPr>
          <a:p>
            <a:pPr>
              <a:lnSpc>
                <a:spcPct val="100000"/>
              </a:lnSpc>
              <a:spcBef>
                <a:spcPts val="1451"/>
              </a:spcBef>
            </a:pPr>
            <a:r>
              <a:rPr b="1" lang="fr-FR" sz="2400" spc="-1" strike="noStrike">
                <a:solidFill>
                  <a:srgbClr val="bf0000"/>
                </a:solidFill>
                <a:latin typeface="Calibri"/>
              </a:rPr>
              <a:t>IBIP21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Wrap-up session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" name="Line 2"/>
          <p:cNvSpPr/>
          <p:nvPr/>
        </p:nvSpPr>
        <p:spPr>
          <a:xfrm>
            <a:off x="63720" y="5400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66" name="Picture 2" descr="Résultat de recherche d'images pour &quot;gtpb Gulbenkian&quot;"/>
          <p:cNvPicPr/>
          <p:nvPr/>
        </p:nvPicPr>
        <p:blipFill>
          <a:blip r:embed="rId1"/>
          <a:stretch/>
        </p:blipFill>
        <p:spPr>
          <a:xfrm>
            <a:off x="8418240" y="26640"/>
            <a:ext cx="688680" cy="688680"/>
          </a:xfrm>
          <a:prstGeom prst="rect">
            <a:avLst/>
          </a:prstGeom>
          <a:ln>
            <a:noFill/>
          </a:ln>
        </p:spPr>
      </p:pic>
      <p:sp>
        <p:nvSpPr>
          <p:cNvPr id="67" name="Line 3"/>
          <p:cNvSpPr/>
          <p:nvPr/>
        </p:nvSpPr>
        <p:spPr>
          <a:xfrm>
            <a:off x="3664080" y="76464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68" name="Picture 4" descr="https://upload.wikimedia.org/wikipedia/commons/d/dd/Star_rating_1_of_5.png"/>
          <p:cNvPicPr/>
          <p:nvPr/>
        </p:nvPicPr>
        <p:blipFill>
          <a:blip r:embed="rId2"/>
          <a:stretch/>
        </p:blipFill>
        <p:spPr>
          <a:xfrm>
            <a:off x="225360" y="991080"/>
            <a:ext cx="1803600" cy="383400"/>
          </a:xfrm>
          <a:prstGeom prst="rect">
            <a:avLst/>
          </a:prstGeom>
          <a:ln>
            <a:noFill/>
          </a:ln>
        </p:spPr>
      </p:pic>
      <p:pic>
        <p:nvPicPr>
          <p:cNvPr id="69" name="Picture 6" descr="https://upload.wikimedia.org/wikipedia/commons/1/17/Star_rating_5_of_5.png"/>
          <p:cNvPicPr/>
          <p:nvPr/>
        </p:nvPicPr>
        <p:blipFill>
          <a:blip r:embed="rId3"/>
          <a:stretch/>
        </p:blipFill>
        <p:spPr>
          <a:xfrm>
            <a:off x="7175880" y="989280"/>
            <a:ext cx="1809000" cy="38484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561600" y="2892600"/>
            <a:ext cx="80200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000000"/>
                </a:solidFill>
                <a:latin typeface="Calibri"/>
              </a:rPr>
              <a:t>Do you feel self-confident enough to reproduce similar QC analysis (execution/modification of the scripts) on your own?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5640" y="10080"/>
            <a:ext cx="8496720" cy="76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>
            <a:spAutoFit/>
          </a:bodyPr>
          <a:p>
            <a:pPr>
              <a:lnSpc>
                <a:spcPct val="100000"/>
              </a:lnSpc>
              <a:spcBef>
                <a:spcPts val="1451"/>
              </a:spcBef>
            </a:pPr>
            <a:r>
              <a:rPr b="1" lang="fr-FR" sz="2400" spc="-1" strike="noStrike">
                <a:solidFill>
                  <a:srgbClr val="bf0000"/>
                </a:solidFill>
                <a:latin typeface="Calibri"/>
              </a:rPr>
              <a:t>IBIP21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Wrap-up session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" name="Line 2"/>
          <p:cNvSpPr/>
          <p:nvPr/>
        </p:nvSpPr>
        <p:spPr>
          <a:xfrm>
            <a:off x="63720" y="5400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73" name="Picture 2" descr="Résultat de recherche d'images pour &quot;gtpb Gulbenkian&quot;"/>
          <p:cNvPicPr/>
          <p:nvPr/>
        </p:nvPicPr>
        <p:blipFill>
          <a:blip r:embed="rId1"/>
          <a:stretch/>
        </p:blipFill>
        <p:spPr>
          <a:xfrm>
            <a:off x="8418240" y="26640"/>
            <a:ext cx="688680" cy="688680"/>
          </a:xfrm>
          <a:prstGeom prst="rect">
            <a:avLst/>
          </a:prstGeom>
          <a:ln>
            <a:noFill/>
          </a:ln>
        </p:spPr>
      </p:pic>
      <p:sp>
        <p:nvSpPr>
          <p:cNvPr id="74" name="Line 3"/>
          <p:cNvSpPr/>
          <p:nvPr/>
        </p:nvSpPr>
        <p:spPr>
          <a:xfrm>
            <a:off x="3664080" y="764640"/>
            <a:ext cx="5444280" cy="0"/>
          </a:xfrm>
          <a:prstGeom prst="line">
            <a:avLst/>
          </a:prstGeom>
          <a:ln w="57240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pic>
        <p:nvPicPr>
          <p:cNvPr id="75" name="Picture 4" descr="https://upload.wikimedia.org/wikipedia/commons/d/dd/Star_rating_1_of_5.png"/>
          <p:cNvPicPr/>
          <p:nvPr/>
        </p:nvPicPr>
        <p:blipFill>
          <a:blip r:embed="rId2"/>
          <a:stretch/>
        </p:blipFill>
        <p:spPr>
          <a:xfrm>
            <a:off x="225360" y="991080"/>
            <a:ext cx="1803600" cy="383400"/>
          </a:xfrm>
          <a:prstGeom prst="rect">
            <a:avLst/>
          </a:prstGeom>
          <a:ln>
            <a:noFill/>
          </a:ln>
        </p:spPr>
      </p:pic>
      <p:pic>
        <p:nvPicPr>
          <p:cNvPr id="76" name="Picture 6" descr="https://upload.wikimedia.org/wikipedia/commons/1/17/Star_rating_5_of_5.png"/>
          <p:cNvPicPr/>
          <p:nvPr/>
        </p:nvPicPr>
        <p:blipFill>
          <a:blip r:embed="rId3"/>
          <a:stretch/>
        </p:blipFill>
        <p:spPr>
          <a:xfrm>
            <a:off x="7175880" y="989280"/>
            <a:ext cx="1809000" cy="384840"/>
          </a:xfrm>
          <a:prstGeom prst="rect">
            <a:avLst/>
          </a:prstGeom>
          <a:ln>
            <a:noFill/>
          </a:ln>
        </p:spPr>
      </p:pic>
      <p:sp>
        <p:nvSpPr>
          <p:cNvPr id="77" name="CustomShape 4"/>
          <p:cNvSpPr/>
          <p:nvPr/>
        </p:nvSpPr>
        <p:spPr>
          <a:xfrm>
            <a:off x="1001520" y="2892600"/>
            <a:ext cx="714060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3000" spc="-1" strike="noStrike">
                <a:solidFill>
                  <a:srgbClr val="000000"/>
                </a:solidFill>
                <a:latin typeface="Calibri"/>
              </a:rPr>
              <a:t>If a colleague is interested in a mutation in a given gene, how confident do you feel about changing the protein sequence to find the mutated peptide?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Application>LibreOffice/6.4.7.2$Linux_X86_64 LibreOffice_project/40$Build-2</Application>
  <Words>126</Words>
  <Paragraphs>10</Paragraphs>
  <Company>IPBS-CNRS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2021-11-23T09:22:47Z</dcterms:created>
  <dc:creator>David B</dc:creator>
  <dc:description/>
  <dc:language>en-US</dc:language>
  <cp:lastModifiedBy/>
  <dcterms:modified xsi:type="dcterms:W3CDTF">2021-11-25T11:06:56Z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IPBS-CNRS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