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3"/>
  </p:notesMasterIdLst>
  <p:handoutMasterIdLst>
    <p:handoutMasterId r:id="rId14"/>
  </p:handoutMasterIdLst>
  <p:sldIdLst>
    <p:sldId id="437" r:id="rId2"/>
    <p:sldId id="516" r:id="rId3"/>
    <p:sldId id="517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440" r:id="rId12"/>
  </p:sldIdLst>
  <p:sldSz cx="9144000" cy="6858000" type="screen4x3"/>
  <p:notesSz cx="7099300" cy="10234613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B2B2"/>
    <a:srgbClr val="3399FF"/>
    <a:srgbClr val="FFFF00"/>
    <a:srgbClr val="3333CC"/>
    <a:srgbClr val="EAEAEA"/>
    <a:srgbClr val="D600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2088" autoAdjust="0"/>
  </p:normalViewPr>
  <p:slideViewPr>
    <p:cSldViewPr>
      <p:cViewPr>
        <p:scale>
          <a:sx n="86" d="100"/>
          <a:sy n="86" d="100"/>
        </p:scale>
        <p:origin x="66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7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8EB77BAF-50B2-42C1-8F7C-571CC16259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359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4745E276-5113-45F2-839C-716226DEFD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84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5E276-5113-45F2-839C-716226DEFD2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3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5E276-5113-45F2-839C-716226DEFD2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2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1560" y="2060848"/>
            <a:ext cx="8172450" cy="1575626"/>
          </a:xfrm>
        </p:spPr>
        <p:txBody>
          <a:bodyPr/>
          <a:lstStyle>
            <a:lvl1pPr algn="l">
              <a:defRPr sz="5000" baseline="0"/>
            </a:lvl1pPr>
          </a:lstStyle>
          <a:p>
            <a:r>
              <a:rPr lang="en-US" dirty="0"/>
              <a:t>Insert title of the presentation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16672" y="4149080"/>
            <a:ext cx="4027336" cy="576262"/>
          </a:xfrm>
        </p:spPr>
        <p:txBody>
          <a:bodyPr anchor="b"/>
          <a:lstStyle>
            <a:lvl1pPr marL="0" indent="0">
              <a:buFontTx/>
              <a:buNone/>
              <a:defRPr sz="2400" baseline="0"/>
            </a:lvl1pPr>
          </a:lstStyle>
          <a:p>
            <a:r>
              <a:rPr lang="en-US" dirty="0"/>
              <a:t>Insert name of the presenter</a:t>
            </a:r>
          </a:p>
        </p:txBody>
      </p:sp>
      <p:pic>
        <p:nvPicPr>
          <p:cNvPr id="15" name="Picture 14" descr="VIB_NewLOGO_rgb_pos_L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2910" y="5233927"/>
            <a:ext cx="928694" cy="1070886"/>
          </a:xfrm>
          <a:prstGeom prst="rect">
            <a:avLst/>
          </a:prstGeom>
        </p:spPr>
      </p:pic>
      <p:pic>
        <p:nvPicPr>
          <p:cNvPr id="6" name="Picture 5" descr="VIB-balk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6108" y="0"/>
            <a:ext cx="8429652" cy="142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391623"/>
            <a:ext cx="1296237" cy="917697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311402" y="5229200"/>
            <a:ext cx="5472608" cy="1075393"/>
          </a:xfrm>
        </p:spPr>
        <p:txBody>
          <a:bodyPr/>
          <a:lstStyle>
            <a:lvl1pPr>
              <a:buNone/>
              <a:defRPr sz="3000" baseline="0"/>
            </a:lvl1pPr>
          </a:lstStyle>
          <a:p>
            <a:pPr lvl="0"/>
            <a:r>
              <a:rPr lang="nl-BE" dirty="0"/>
              <a:t>Insert additional logo’s</a:t>
            </a:r>
          </a:p>
          <a:p>
            <a:pPr lvl="0"/>
            <a:r>
              <a:rPr lang="nl-BE" dirty="0"/>
              <a:t>(department, sponsors,....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3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11560" y="1268759"/>
            <a:ext cx="8172450" cy="3816425"/>
          </a:xfrm>
        </p:spPr>
        <p:txBody>
          <a:bodyPr/>
          <a:lstStyle>
            <a:lvl1pPr algn="l">
              <a:defRPr sz="5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agenda item 1</a:t>
            </a:r>
            <a:br>
              <a:rPr lang="en-US" dirty="0"/>
            </a:br>
            <a:r>
              <a:rPr lang="en-US" dirty="0"/>
              <a:t>Insert agenda item 2</a:t>
            </a:r>
            <a:br>
              <a:rPr lang="en-US" dirty="0"/>
            </a:br>
            <a:r>
              <a:rPr lang="en-US" dirty="0"/>
              <a:t>Insert agenda item 3</a:t>
            </a:r>
            <a:br>
              <a:rPr lang="en-US" dirty="0"/>
            </a:br>
            <a:r>
              <a:rPr lang="en-US" dirty="0"/>
              <a:t>Insert agenda item 4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 descr="VIB-bal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108" y="0"/>
            <a:ext cx="8429652" cy="142876"/>
          </a:xfrm>
          <a:prstGeom prst="rect">
            <a:avLst/>
          </a:prstGeom>
        </p:spPr>
      </p:pic>
      <p:pic>
        <p:nvPicPr>
          <p:cNvPr id="7" name="Picture 6" descr="VIB_NewLOGO_rgb_pos_L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42910" y="5233927"/>
            <a:ext cx="928694" cy="10708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391623"/>
            <a:ext cx="1296237" cy="917697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311402" y="5229200"/>
            <a:ext cx="5472608" cy="1075393"/>
          </a:xfrm>
        </p:spPr>
        <p:txBody>
          <a:bodyPr/>
          <a:lstStyle>
            <a:lvl1pPr>
              <a:buNone/>
              <a:defRPr sz="3000" baseline="0"/>
            </a:lvl1pPr>
          </a:lstStyle>
          <a:p>
            <a:pPr lvl="0"/>
            <a:r>
              <a:rPr lang="nl-BE" dirty="0"/>
              <a:t>Insert additional logo’s</a:t>
            </a:r>
          </a:p>
          <a:p>
            <a:pPr lvl="0"/>
            <a:r>
              <a:rPr lang="nl-BE" dirty="0"/>
              <a:t>(department, sponsors,....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4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Insert title of the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2000" y="1988840"/>
            <a:ext cx="8208000" cy="4599160"/>
          </a:xfrm>
        </p:spPr>
        <p:txBody>
          <a:bodyPr/>
          <a:lstStyle>
            <a:lvl1pPr>
              <a:defRPr baseline="0"/>
            </a:lvl1pPr>
            <a:lvl5pPr>
              <a:defRPr/>
            </a:lvl5pPr>
            <a:lvl6pPr>
              <a:defRPr sz="1800">
                <a:latin typeface="+mj-lt"/>
              </a:defRPr>
            </a:lvl6pPr>
            <a:lvl7pPr marL="2743200" indent="0">
              <a:buNone/>
              <a:defRPr sz="1600">
                <a:latin typeface="+mj-lt"/>
              </a:defRPr>
            </a:lvl7pPr>
          </a:lstStyle>
          <a:p>
            <a:pPr lvl="0"/>
            <a:r>
              <a:rPr lang="en-US" dirty="0"/>
              <a:t>Your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6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6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Insert title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10750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00" y="285728"/>
            <a:ext cx="8208000" cy="1199056"/>
          </a:xfrm>
        </p:spPr>
        <p:txBody>
          <a:bodyPr/>
          <a:lstStyle/>
          <a:p>
            <a:r>
              <a:rPr lang="en-US" dirty="0"/>
              <a:t>Insert title of the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2000" y="2708920"/>
            <a:ext cx="8208000" cy="391508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Your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819844" y="1988896"/>
            <a:ext cx="5000628" cy="504000"/>
          </a:xfrm>
        </p:spPr>
        <p:txBody>
          <a:bodyPr/>
          <a:lstStyle>
            <a:lvl1pPr>
              <a:buNone/>
              <a:defRPr sz="3000" baseline="0"/>
            </a:lvl1pPr>
          </a:lstStyle>
          <a:p>
            <a:pPr lvl="0"/>
            <a:r>
              <a:rPr lang="nl-BE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000" y="285728"/>
            <a:ext cx="8208000" cy="1199056"/>
          </a:xfrm>
        </p:spPr>
        <p:txBody>
          <a:bodyPr/>
          <a:lstStyle/>
          <a:p>
            <a:r>
              <a:rPr lang="en-US" dirty="0"/>
              <a:t>Insert title of the slide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819372" y="1560796"/>
            <a:ext cx="5000628" cy="504000"/>
          </a:xfrm>
        </p:spPr>
        <p:txBody>
          <a:bodyPr/>
          <a:lstStyle>
            <a:lvl1pPr>
              <a:buNone/>
              <a:defRPr sz="3000" baseline="0"/>
            </a:lvl1pPr>
          </a:lstStyle>
          <a:p>
            <a:pPr lvl="0"/>
            <a:r>
              <a:rPr lang="nl-BE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6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2000" y="1988840"/>
            <a:ext cx="4040188" cy="504000"/>
          </a:xfrm>
        </p:spPr>
        <p:txBody>
          <a:bodyPr anchor="b"/>
          <a:lstStyle>
            <a:lvl1pPr marL="0" indent="0">
              <a:buNone/>
              <a:defRPr sz="3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2000" y="2708920"/>
            <a:ext cx="4040188" cy="3915080"/>
          </a:xfrm>
        </p:spPr>
        <p:txBody>
          <a:bodyPr/>
          <a:lstStyle>
            <a:lvl1pPr>
              <a:defRPr sz="2800" baseline="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Your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78697" y="1988840"/>
            <a:ext cx="4039200" cy="504000"/>
          </a:xfrm>
        </p:spPr>
        <p:txBody>
          <a:bodyPr anchor="b"/>
          <a:lstStyle>
            <a:lvl1pPr marL="0" indent="0">
              <a:buNone/>
              <a:defRPr sz="3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88024" y="2708920"/>
            <a:ext cx="4039200" cy="391508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Your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2000" y="285728"/>
            <a:ext cx="8208000" cy="1199056"/>
          </a:xfrm>
        </p:spPr>
        <p:txBody>
          <a:bodyPr/>
          <a:lstStyle/>
          <a:p>
            <a:r>
              <a:rPr lang="en-US" dirty="0"/>
              <a:t>Insert title of the slide</a:t>
            </a:r>
          </a:p>
        </p:txBody>
      </p:sp>
    </p:spTree>
    <p:extLst>
      <p:ext uri="{BB962C8B-B14F-4D97-AF65-F5344CB8AC3E}">
        <p14:creationId xmlns:p14="http://schemas.microsoft.com/office/powerpoint/2010/main" val="410692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(Q&amp;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IB-bal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6108" y="0"/>
            <a:ext cx="8429652" cy="142876"/>
          </a:xfrm>
          <a:prstGeom prst="rect">
            <a:avLst/>
          </a:prstGeom>
        </p:spPr>
      </p:pic>
      <p:pic>
        <p:nvPicPr>
          <p:cNvPr id="7" name="Picture 6" descr="VIB_NewLOGO_rgb_pos_L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59832" y="2492896"/>
            <a:ext cx="1127926" cy="13006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535284"/>
            <a:ext cx="1728192" cy="1223508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971600" y="4149080"/>
            <a:ext cx="7200800" cy="1656184"/>
          </a:xfrm>
        </p:spPr>
        <p:txBody>
          <a:bodyPr/>
          <a:lstStyle>
            <a:lvl1pPr>
              <a:buNone/>
              <a:defRPr sz="3000" baseline="0"/>
            </a:lvl1pPr>
          </a:lstStyle>
          <a:p>
            <a:pPr lvl="0"/>
            <a:r>
              <a:rPr lang="nl-BE" dirty="0"/>
              <a:t>Insert additional logo’s</a:t>
            </a:r>
          </a:p>
          <a:p>
            <a:pPr lvl="0"/>
            <a:r>
              <a:rPr lang="nl-BE" dirty="0"/>
              <a:t>(department, sponsors,....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4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694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12000" y="285728"/>
            <a:ext cx="8208000" cy="119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of the slide</a:t>
            </a: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000" y="1988840"/>
            <a:ext cx="8208000" cy="45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Your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Picture 14" descr="VIB-balk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6108" y="0"/>
            <a:ext cx="8429652" cy="14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9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rgbClr val="003366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3366"/>
          </a:solidFill>
          <a:latin typeface="Tahoma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sz="2800" baseline="0">
          <a:solidFill>
            <a:srgbClr val="003366"/>
          </a:solidFill>
          <a:latin typeface="Calibri" pitchFamily="34" charset="0"/>
          <a:ea typeface="+mn-ea"/>
          <a:cs typeface="+mn-cs"/>
        </a:defRPr>
      </a:lvl1pPr>
      <a:lvl2pPr marL="285750" indent="-285750" algn="l" rtl="0" eaLnBrk="1" fontAlgn="base" hangingPunct="1">
        <a:spcBef>
          <a:spcPct val="20000"/>
        </a:spcBef>
        <a:spcAft>
          <a:spcPct val="0"/>
        </a:spcAft>
        <a:buChar char="–"/>
        <a:tabLst/>
        <a:defRPr sz="2600">
          <a:solidFill>
            <a:srgbClr val="3399FF"/>
          </a:solidFill>
          <a:latin typeface="Calibri" pitchFamily="34" charset="0"/>
        </a:defRPr>
      </a:lvl2pPr>
      <a:lvl3pPr marL="628650" indent="-360363" algn="l" defTabSz="989013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366"/>
          </a:solidFill>
          <a:latin typeface="Calibri" pitchFamily="34" charset="0"/>
        </a:defRPr>
      </a:lvl3pPr>
      <a:lvl4pPr marL="989013" indent="-360363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rgbClr val="003366"/>
          </a:solidFill>
          <a:latin typeface="Calibri" pitchFamily="34" charset="0"/>
        </a:defRPr>
      </a:lvl4pPr>
      <a:lvl5pPr marL="1255713" indent="-2667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8424936" cy="1575626"/>
          </a:xfrm>
        </p:spPr>
        <p:txBody>
          <a:bodyPr/>
          <a:lstStyle/>
          <a:p>
            <a:r>
              <a:rPr lang="nl-BE" sz="4200" dirty="0"/>
              <a:t>Quantification in MS proteomics</a:t>
            </a:r>
            <a:endParaRPr lang="nl-BE" sz="42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672" y="3356992"/>
            <a:ext cx="6043560" cy="1800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nl-BE" dirty="0"/>
              <a:t>lennart martens</a:t>
            </a:r>
            <a:endParaRPr lang="nl-BE" sz="1800" dirty="0"/>
          </a:p>
          <a:p>
            <a:pPr>
              <a:spcBef>
                <a:spcPts val="0"/>
              </a:spcBef>
            </a:pPr>
            <a:endParaRPr lang="en-GB" sz="1200" i="1" dirty="0"/>
          </a:p>
          <a:p>
            <a:pPr>
              <a:spcBef>
                <a:spcPts val="0"/>
              </a:spcBef>
            </a:pPr>
            <a:r>
              <a:rPr lang="en-GB" sz="2000" i="1" dirty="0"/>
              <a:t>lennart.martens@vib-ugent.be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GB" sz="2000" i="1" dirty="0"/>
              <a:t>computational </a:t>
            </a:r>
            <a:r>
              <a:rPr lang="en-GB" sz="2000" i="1" dirty="0" err="1"/>
              <a:t>omics</a:t>
            </a:r>
            <a:r>
              <a:rPr lang="en-GB" sz="2000" i="1" dirty="0"/>
              <a:t> and systems biology group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GB" sz="2000" i="1" dirty="0"/>
              <a:t>VIB / Ghent University, Ghent, Belgium</a:t>
            </a:r>
            <a:endParaRPr lang="nl-BE" sz="2000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229225"/>
            <a:ext cx="2032217" cy="1074738"/>
          </a:xfrm>
        </p:spPr>
      </p:pic>
      <p:sp>
        <p:nvSpPr>
          <p:cNvPr id="6" name="TextBox 5"/>
          <p:cNvSpPr txBox="1"/>
          <p:nvPr/>
        </p:nvSpPr>
        <p:spPr>
          <a:xfrm>
            <a:off x="5976940" y="5316162"/>
            <a:ext cx="30595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nl-BE" sz="2500" dirty="0">
                <a:solidFill>
                  <a:srgbClr val="00B0F0"/>
                </a:solidFill>
                <a:latin typeface="+mj-lt"/>
              </a:rPr>
              <a:t>www.compomics.com</a:t>
            </a:r>
          </a:p>
          <a:p>
            <a:pPr algn="l">
              <a:spcBef>
                <a:spcPts val="0"/>
              </a:spcBef>
            </a:pPr>
            <a:r>
              <a:rPr lang="nl-BE" sz="2500" b="1" i="1" dirty="0">
                <a:solidFill>
                  <a:srgbClr val="00B0F0"/>
                </a:solidFill>
                <a:latin typeface="+mj-lt"/>
              </a:rPr>
              <a:t>@compomics</a:t>
            </a:r>
            <a:endParaRPr lang="en-US" sz="2500" b="1" i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11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49" name="Picture 5" descr="picture_silac_comparison"/>
          <p:cNvPicPr>
            <a:picLocks noChangeAspect="1" noChangeArrowheads="1"/>
          </p:cNvPicPr>
          <p:nvPr/>
        </p:nvPicPr>
        <p:blipFill rotWithShape="1">
          <a:blip r:embed="rId2" cstate="print"/>
          <a:srcRect b="3709"/>
          <a:stretch/>
        </p:blipFill>
        <p:spPr bwMode="auto">
          <a:xfrm>
            <a:off x="1547664" y="1484784"/>
            <a:ext cx="5960623" cy="4104456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Moment of labelling matters</a:t>
            </a:r>
            <a:endParaRPr lang="nl-BE" dirty="0"/>
          </a:p>
        </p:txBody>
      </p:sp>
      <p:sp>
        <p:nvSpPr>
          <p:cNvPr id="6" name="Text Box 188">
            <a:extLst>
              <a:ext uri="{FF2B5EF4-FFF2-40B4-BE49-F238E27FC236}">
                <a16:creationId xmlns:a16="http://schemas.microsoft.com/office/drawing/2014/main" id="{94903E4D-0D0B-4857-B405-8D00B2849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97" y="6557741"/>
            <a:ext cx="6194173" cy="2791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sz="1200" dirty="0">
                <a:solidFill>
                  <a:srgbClr val="000000"/>
                </a:solidFill>
              </a:rPr>
              <a:t>http://www.biochem.mpg.de/en/research/rd/mann/approaches/silac/silac_intro/index.html</a:t>
            </a:r>
          </a:p>
        </p:txBody>
      </p:sp>
    </p:spTree>
    <p:extLst>
      <p:ext uri="{BB962C8B-B14F-4D97-AF65-F5344CB8AC3E}">
        <p14:creationId xmlns:p14="http://schemas.microsoft.com/office/powerpoint/2010/main" val="27255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GB" sz="8800" b="1" dirty="0">
              <a:solidFill>
                <a:srgbClr val="5F5F5F"/>
              </a:solidFill>
              <a:latin typeface="Arial" charset="0"/>
            </a:endParaRPr>
          </a:p>
          <a:p>
            <a:endParaRPr lang="en-GB" sz="8800" b="1" dirty="0">
              <a:solidFill>
                <a:srgbClr val="5F5F5F"/>
              </a:solidFill>
              <a:latin typeface="Arial" charset="0"/>
            </a:endParaRPr>
          </a:p>
          <a:p>
            <a:r>
              <a:rPr lang="en-GB" sz="8800" b="1" dirty="0">
                <a:solidFill>
                  <a:srgbClr val="5F5F5F"/>
                </a:solidFill>
                <a:latin typeface="Arial" charset="0"/>
              </a:rPr>
              <a:t>Thank you!</a:t>
            </a:r>
          </a:p>
          <a:p>
            <a:endParaRPr lang="en-GB" sz="4000" b="1" dirty="0">
              <a:solidFill>
                <a:srgbClr val="5F5F5F"/>
              </a:solidFill>
              <a:latin typeface="Arial" charset="0"/>
            </a:endParaRPr>
          </a:p>
          <a:p>
            <a:r>
              <a:rPr lang="en-GB" sz="8800" b="1" dirty="0">
                <a:solidFill>
                  <a:srgbClr val="5F5F5F"/>
                </a:solidFill>
                <a:latin typeface="Arial" charset="0"/>
              </a:rPr>
              <a:t>Questions?</a:t>
            </a:r>
          </a:p>
          <a:p>
            <a:endParaRPr lang="en-GB" sz="4000" b="1" dirty="0">
              <a:solidFill>
                <a:srgbClr val="5F5F5F"/>
              </a:solidFill>
              <a:latin typeface="Arial" charset="0"/>
            </a:endParaRPr>
          </a:p>
          <a:p>
            <a:endParaRPr lang="en-GB" sz="4000" b="1" dirty="0">
              <a:solidFill>
                <a:srgbClr val="5F5F5F"/>
              </a:solidFill>
              <a:latin typeface="Arial" charset="0"/>
            </a:endParaRPr>
          </a:p>
          <a:p>
            <a:endParaRPr lang="en-GB" sz="4000" b="1" dirty="0">
              <a:solidFill>
                <a:srgbClr val="5F5F5F"/>
              </a:solidFill>
              <a:latin typeface="Arial" charset="0"/>
            </a:endParaRPr>
          </a:p>
          <a:p>
            <a:endParaRPr lang="en-GB" sz="4000" b="1" dirty="0">
              <a:solidFill>
                <a:srgbClr val="5F5F5F"/>
              </a:solidFill>
              <a:latin typeface="Arial" charset="0"/>
            </a:endParaRPr>
          </a:p>
          <a:p>
            <a:endParaRPr lang="en-GB" sz="4000" b="1" dirty="0">
              <a:solidFill>
                <a:srgbClr val="5F5F5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3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Protein quantification by MS in one slide</a:t>
            </a:r>
          </a:p>
        </p:txBody>
      </p:sp>
      <p:sp>
        <p:nvSpPr>
          <p:cNvPr id="2091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3568" y="1556792"/>
            <a:ext cx="8322225" cy="4446256"/>
            <a:chOff x="68" y="164"/>
            <a:chExt cx="5488" cy="2042"/>
          </a:xfrm>
          <a:solidFill>
            <a:srgbClr val="009900">
              <a:alpha val="20000"/>
            </a:srgbClr>
          </a:solidFill>
        </p:grpSpPr>
        <p:sp>
          <p:nvSpPr>
            <p:cNvPr id="2090" name="Text Box 42"/>
            <p:cNvSpPr txBox="1">
              <a:spLocks noChangeArrowheads="1"/>
            </p:cNvSpPr>
            <p:nvPr/>
          </p:nvSpPr>
          <p:spPr bwMode="auto">
            <a:xfrm>
              <a:off x="2290" y="164"/>
              <a:ext cx="1134" cy="148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Quantification</a:t>
              </a: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 </a:t>
              </a:r>
              <a:r>
                <a:rPr kumimoji="0" lang="de-DE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methods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9" name="Text Box 41"/>
            <p:cNvSpPr txBox="1">
              <a:spLocks noChangeArrowheads="1"/>
            </p:cNvSpPr>
            <p:nvPr/>
          </p:nvSpPr>
          <p:spPr bwMode="auto">
            <a:xfrm>
              <a:off x="4105" y="663"/>
              <a:ext cx="1134" cy="148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Label free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Text Box 40"/>
            <p:cNvSpPr txBox="1">
              <a:spLocks noChangeArrowheads="1"/>
            </p:cNvSpPr>
            <p:nvPr/>
          </p:nvSpPr>
          <p:spPr bwMode="auto">
            <a:xfrm>
              <a:off x="476" y="663"/>
              <a:ext cx="1134" cy="148"/>
            </a:xfrm>
            <a:prstGeom prst="rect">
              <a:avLst/>
            </a:prstGeom>
            <a:solidFill>
              <a:srgbClr val="3333FF">
                <a:alpha val="2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Isotope </a:t>
              </a:r>
              <a:r>
                <a:rPr kumimoji="0" lang="de-DE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labeling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7" name="Oval 39"/>
            <p:cNvSpPr>
              <a:spLocks noChangeArrowheads="1"/>
            </p:cNvSpPr>
            <p:nvPr/>
          </p:nvSpPr>
          <p:spPr bwMode="auto">
            <a:xfrm>
              <a:off x="5148" y="981"/>
              <a:ext cx="408" cy="22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TIC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Oval 38"/>
            <p:cNvSpPr>
              <a:spLocks noChangeArrowheads="1"/>
            </p:cNvSpPr>
            <p:nvPr/>
          </p:nvSpPr>
          <p:spPr bwMode="auto">
            <a:xfrm>
              <a:off x="3606" y="981"/>
              <a:ext cx="635" cy="22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emPAI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5" name="Text Box 37"/>
            <p:cNvSpPr txBox="1">
              <a:spLocks noChangeArrowheads="1"/>
            </p:cNvSpPr>
            <p:nvPr/>
          </p:nvSpPr>
          <p:spPr bwMode="auto">
            <a:xfrm>
              <a:off x="295" y="1026"/>
              <a:ext cx="636" cy="148"/>
            </a:xfrm>
            <a:prstGeom prst="rect">
              <a:avLst/>
            </a:prstGeom>
            <a:solidFill>
              <a:srgbClr val="3333FF">
                <a:alpha val="2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18000" rIns="72000" bIns="18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MS2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Oval 36"/>
            <p:cNvSpPr>
              <a:spLocks noChangeArrowheads="1"/>
            </p:cNvSpPr>
            <p:nvPr/>
          </p:nvSpPr>
          <p:spPr bwMode="auto">
            <a:xfrm>
              <a:off x="657" y="1344"/>
              <a:ext cx="408" cy="227"/>
            </a:xfrm>
            <a:prstGeom prst="ellipse">
              <a:avLst/>
            </a:prstGeom>
            <a:solidFill>
              <a:srgbClr val="3333FF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TMT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3" name="Oval 35"/>
            <p:cNvSpPr>
              <a:spLocks noChangeArrowheads="1"/>
            </p:cNvSpPr>
            <p:nvPr/>
          </p:nvSpPr>
          <p:spPr bwMode="auto">
            <a:xfrm>
              <a:off x="68" y="1344"/>
              <a:ext cx="499" cy="227"/>
            </a:xfrm>
            <a:prstGeom prst="ellipse">
              <a:avLst/>
            </a:prstGeom>
            <a:solidFill>
              <a:srgbClr val="3333FF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iTRAQ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Text Box 34"/>
            <p:cNvSpPr txBox="1">
              <a:spLocks noChangeArrowheads="1"/>
            </p:cNvSpPr>
            <p:nvPr/>
          </p:nvSpPr>
          <p:spPr bwMode="auto">
            <a:xfrm>
              <a:off x="2018" y="1026"/>
              <a:ext cx="636" cy="148"/>
            </a:xfrm>
            <a:prstGeom prst="rect">
              <a:avLst/>
            </a:prstGeom>
            <a:solidFill>
              <a:srgbClr val="3333FF">
                <a:alpha val="2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18000" rIns="72000" bIns="18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MS1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1" name="Text Box 33"/>
            <p:cNvSpPr txBox="1">
              <a:spLocks noChangeArrowheads="1"/>
            </p:cNvSpPr>
            <p:nvPr/>
          </p:nvSpPr>
          <p:spPr bwMode="auto">
            <a:xfrm>
              <a:off x="1429" y="1389"/>
              <a:ext cx="636" cy="148"/>
            </a:xfrm>
            <a:prstGeom prst="rect">
              <a:avLst/>
            </a:prstGeom>
            <a:solidFill>
              <a:srgbClr val="008080">
                <a:alpha val="2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In vivo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Oval 32"/>
            <p:cNvSpPr>
              <a:spLocks noChangeArrowheads="1"/>
            </p:cNvSpPr>
            <p:nvPr/>
          </p:nvSpPr>
          <p:spPr bwMode="auto">
            <a:xfrm>
              <a:off x="1129" y="1706"/>
              <a:ext cx="526" cy="227"/>
            </a:xfrm>
            <a:prstGeom prst="ellipse">
              <a:avLst/>
            </a:prstGeom>
            <a:solidFill>
              <a:srgbClr val="008080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SILAC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Oval 31"/>
            <p:cNvSpPr>
              <a:spLocks noChangeArrowheads="1"/>
            </p:cNvSpPr>
            <p:nvPr/>
          </p:nvSpPr>
          <p:spPr bwMode="auto">
            <a:xfrm>
              <a:off x="1747" y="1706"/>
              <a:ext cx="489" cy="227"/>
            </a:xfrm>
            <a:prstGeom prst="ellipse">
              <a:avLst/>
            </a:prstGeom>
            <a:solidFill>
              <a:srgbClr val="008080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other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Text Box 30"/>
            <p:cNvSpPr txBox="1">
              <a:spLocks noChangeArrowheads="1"/>
            </p:cNvSpPr>
            <p:nvPr/>
          </p:nvSpPr>
          <p:spPr bwMode="auto">
            <a:xfrm>
              <a:off x="2789" y="1389"/>
              <a:ext cx="636" cy="1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In vitro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Oval 29"/>
            <p:cNvSpPr>
              <a:spLocks noChangeArrowheads="1"/>
            </p:cNvSpPr>
            <p:nvPr/>
          </p:nvSpPr>
          <p:spPr bwMode="auto">
            <a:xfrm>
              <a:off x="2472" y="1706"/>
              <a:ext cx="408" cy="227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18O</a:t>
              </a:r>
              <a:endParaRPr kumimoji="0" 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Oval 28"/>
            <p:cNvSpPr>
              <a:spLocks noChangeArrowheads="1"/>
            </p:cNvSpPr>
            <p:nvPr/>
          </p:nvSpPr>
          <p:spPr bwMode="auto">
            <a:xfrm>
              <a:off x="2562" y="1979"/>
              <a:ext cx="499" cy="227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ICAT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Oval 27"/>
            <p:cNvSpPr>
              <a:spLocks noChangeArrowheads="1"/>
            </p:cNvSpPr>
            <p:nvPr/>
          </p:nvSpPr>
          <p:spPr bwMode="auto">
            <a:xfrm>
              <a:off x="3334" y="1706"/>
              <a:ext cx="470" cy="227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ICPL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Text Box 26"/>
            <p:cNvSpPr txBox="1">
              <a:spLocks noChangeArrowheads="1"/>
            </p:cNvSpPr>
            <p:nvPr/>
          </p:nvSpPr>
          <p:spPr bwMode="auto">
            <a:xfrm>
              <a:off x="1156" y="1026"/>
              <a:ext cx="636" cy="148"/>
            </a:xfrm>
            <a:prstGeom prst="rect">
              <a:avLst/>
            </a:prstGeom>
            <a:solidFill>
              <a:srgbClr val="3333FF">
                <a:alpha val="2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Multiplexing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Oval 25"/>
            <p:cNvSpPr>
              <a:spLocks noChangeArrowheads="1"/>
            </p:cNvSpPr>
            <p:nvPr/>
          </p:nvSpPr>
          <p:spPr bwMode="auto">
            <a:xfrm>
              <a:off x="3969" y="1253"/>
              <a:ext cx="680" cy="22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Replicate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Oval 24"/>
            <p:cNvSpPr>
              <a:spLocks noChangeArrowheads="1"/>
            </p:cNvSpPr>
            <p:nvPr/>
          </p:nvSpPr>
          <p:spPr bwMode="auto">
            <a:xfrm>
              <a:off x="4740" y="1253"/>
              <a:ext cx="680" cy="227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Ave</a:t>
              </a: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ea typeface="Times New Roman" pitchFamily="18" charset="0"/>
                  <a:cs typeface="Verdana" pitchFamily="34" charset="0"/>
                </a:rPr>
                <a:t>r</a:t>
              </a: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age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Oval 23"/>
            <p:cNvSpPr>
              <a:spLocks noChangeArrowheads="1"/>
            </p:cNvSpPr>
            <p:nvPr/>
          </p:nvSpPr>
          <p:spPr bwMode="auto">
            <a:xfrm>
              <a:off x="3107" y="1979"/>
              <a:ext cx="499" cy="227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AQUA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2290" y="663"/>
              <a:ext cx="1134" cy="148"/>
            </a:xfrm>
            <a:prstGeom prst="rect">
              <a:avLst/>
            </a:prstGeom>
            <a:solidFill>
              <a:srgbClr val="808080">
                <a:alpha val="2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72000" tIns="36000" rIns="72000" bIns="3600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Verdana" pitchFamily="34" charset="0"/>
                </a:rPr>
                <a:t>SRM/MRM</a:t>
              </a:r>
              <a:endParaRPr kumimoji="0" lang="de-DE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9" name="AutoShape 21"/>
            <p:cNvSpPr>
              <a:spLocks noChangeShapeType="1"/>
            </p:cNvSpPr>
            <p:nvPr/>
          </p:nvSpPr>
          <p:spPr bwMode="auto">
            <a:xfrm flipH="1">
              <a:off x="1043" y="312"/>
              <a:ext cx="1814" cy="351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68" name="AutoShape 20"/>
            <p:cNvSpPr>
              <a:spLocks noChangeShapeType="1"/>
            </p:cNvSpPr>
            <p:nvPr/>
          </p:nvSpPr>
          <p:spPr bwMode="auto">
            <a:xfrm>
              <a:off x="2857" y="312"/>
              <a:ext cx="0" cy="351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67" name="AutoShape 19"/>
            <p:cNvSpPr>
              <a:spLocks noChangeShapeType="1"/>
            </p:cNvSpPr>
            <p:nvPr/>
          </p:nvSpPr>
          <p:spPr bwMode="auto">
            <a:xfrm flipH="1">
              <a:off x="613" y="811"/>
              <a:ext cx="430" cy="21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66" name="AutoShape 18"/>
            <p:cNvSpPr>
              <a:spLocks noChangeShapeType="1"/>
            </p:cNvSpPr>
            <p:nvPr/>
          </p:nvSpPr>
          <p:spPr bwMode="auto">
            <a:xfrm>
              <a:off x="1043" y="811"/>
              <a:ext cx="1293" cy="21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65" name="AutoShape 17"/>
            <p:cNvSpPr>
              <a:spLocks noChangeShapeType="1"/>
            </p:cNvSpPr>
            <p:nvPr/>
          </p:nvSpPr>
          <p:spPr bwMode="auto">
            <a:xfrm flipH="1">
              <a:off x="318" y="1174"/>
              <a:ext cx="295" cy="17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64" name="AutoShape 16"/>
            <p:cNvSpPr>
              <a:spLocks noChangeShapeType="1"/>
            </p:cNvSpPr>
            <p:nvPr/>
          </p:nvSpPr>
          <p:spPr bwMode="auto">
            <a:xfrm>
              <a:off x="613" y="1174"/>
              <a:ext cx="248" cy="17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63" name="AutoShape 15"/>
            <p:cNvSpPr>
              <a:spLocks noChangeShapeType="1"/>
            </p:cNvSpPr>
            <p:nvPr/>
          </p:nvSpPr>
          <p:spPr bwMode="auto">
            <a:xfrm flipH="1">
              <a:off x="1406" y="1537"/>
              <a:ext cx="341" cy="169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62" name="AutoShape 14"/>
            <p:cNvSpPr>
              <a:spLocks noChangeShapeType="1"/>
            </p:cNvSpPr>
            <p:nvPr/>
          </p:nvSpPr>
          <p:spPr bwMode="auto">
            <a:xfrm>
              <a:off x="1747" y="1537"/>
              <a:ext cx="227" cy="169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61" name="AutoShape 13"/>
            <p:cNvSpPr>
              <a:spLocks noChangeShapeType="1"/>
            </p:cNvSpPr>
            <p:nvPr/>
          </p:nvSpPr>
          <p:spPr bwMode="auto">
            <a:xfrm flipH="1">
              <a:off x="2676" y="1537"/>
              <a:ext cx="431" cy="169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60" name="AutoShape 12"/>
            <p:cNvSpPr>
              <a:spLocks noChangeShapeType="1"/>
            </p:cNvSpPr>
            <p:nvPr/>
          </p:nvSpPr>
          <p:spPr bwMode="auto">
            <a:xfrm flipH="1">
              <a:off x="2812" y="1537"/>
              <a:ext cx="295" cy="442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>
              <a:off x="3107" y="1537"/>
              <a:ext cx="250" cy="442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3107" y="1537"/>
              <a:ext cx="431" cy="169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 flipH="1">
              <a:off x="1747" y="1174"/>
              <a:ext cx="589" cy="21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1043" y="811"/>
              <a:ext cx="431" cy="21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55" name="AutoShape 7"/>
            <p:cNvSpPr>
              <a:spLocks noChangeShapeType="1"/>
            </p:cNvSpPr>
            <p:nvPr/>
          </p:nvSpPr>
          <p:spPr bwMode="auto">
            <a:xfrm>
              <a:off x="2336" y="1174"/>
              <a:ext cx="771" cy="215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54" name="AutoShape 6"/>
            <p:cNvSpPr>
              <a:spLocks noChangeShapeType="1"/>
            </p:cNvSpPr>
            <p:nvPr/>
          </p:nvSpPr>
          <p:spPr bwMode="auto">
            <a:xfrm>
              <a:off x="2857" y="312"/>
              <a:ext cx="1815" cy="351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53" name="AutoShape 5"/>
            <p:cNvSpPr>
              <a:spLocks noChangeShapeType="1"/>
            </p:cNvSpPr>
            <p:nvPr/>
          </p:nvSpPr>
          <p:spPr bwMode="auto">
            <a:xfrm flipH="1">
              <a:off x="3924" y="811"/>
              <a:ext cx="748" cy="17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 flipH="1">
              <a:off x="4309" y="811"/>
              <a:ext cx="363" cy="442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>
              <a:off x="4672" y="811"/>
              <a:ext cx="408" cy="442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>
              <a:off x="4672" y="811"/>
              <a:ext cx="680" cy="170"/>
            </a:xfrm>
            <a:prstGeom prst="straightConnector1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100"/>
            </a:p>
          </p:txBody>
        </p:sp>
      </p:grpSp>
      <p:sp>
        <p:nvSpPr>
          <p:cNvPr id="47" name="Text Box 188">
            <a:extLst>
              <a:ext uri="{FF2B5EF4-FFF2-40B4-BE49-F238E27FC236}">
                <a16:creationId xmlns:a16="http://schemas.microsoft.com/office/drawing/2014/main" id="{DA6E5FFC-6A9F-4B50-96F2-544617500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93" y="6557741"/>
            <a:ext cx="1927236" cy="2791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sz="1200" dirty="0" err="1">
                <a:solidFill>
                  <a:srgbClr val="000000"/>
                </a:solidFill>
              </a:rPr>
              <a:t>Vaudel</a:t>
            </a:r>
            <a:r>
              <a:rPr lang="en-GB" sz="1200" dirty="0">
                <a:solidFill>
                  <a:srgbClr val="000000"/>
                </a:solidFill>
              </a:rPr>
              <a:t>, Proteomics, 2010</a:t>
            </a:r>
          </a:p>
        </p:txBody>
      </p:sp>
    </p:spTree>
    <p:extLst>
      <p:ext uri="{BB962C8B-B14F-4D97-AF65-F5344CB8AC3E}">
        <p14:creationId xmlns:p14="http://schemas.microsoft.com/office/powerpoint/2010/main" val="72960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4604643" y="1617000"/>
            <a:ext cx="12319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/>
              <a:t>Raw data</a:t>
            </a:r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5219005" y="2050387"/>
            <a:ext cx="0" cy="765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4647505" y="2852075"/>
            <a:ext cx="11430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/>
              <a:t>Peaklists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4091880" y="4087150"/>
            <a:ext cx="22558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/>
              <a:t>Peptide sequences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3636268" y="5323812"/>
            <a:ext cx="3167062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/>
              <a:t>Protein accession numbers</a:t>
            </a:r>
          </a:p>
        </p:txBody>
      </p:sp>
      <p:sp>
        <p:nvSpPr>
          <p:cNvPr id="370696" name="Text Box 8"/>
          <p:cNvSpPr txBox="1">
            <a:spLocks noChangeArrowheads="1"/>
          </p:cNvSpPr>
          <p:nvPr/>
        </p:nvSpPr>
        <p:spPr bwMode="auto">
          <a:xfrm>
            <a:off x="7140905" y="5536537"/>
            <a:ext cx="979027" cy="34073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 i="1" dirty="0">
                <a:solidFill>
                  <a:srgbClr val="009900"/>
                </a:solidFill>
              </a:rPr>
              <a:t>data size</a:t>
            </a:r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1566481" y="5534950"/>
            <a:ext cx="1185239" cy="34073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GB" sz="1600" i="1" dirty="0">
                <a:solidFill>
                  <a:srgbClr val="3333FF"/>
                </a:solidFill>
              </a:rPr>
              <a:t>uncertainty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99418" y="1832900"/>
            <a:ext cx="2520950" cy="3744912"/>
            <a:chOff x="249" y="845"/>
            <a:chExt cx="1588" cy="2359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9" y="845"/>
              <a:ext cx="1587" cy="2359"/>
              <a:chOff x="249" y="845"/>
              <a:chExt cx="1587" cy="2359"/>
            </a:xfrm>
          </p:grpSpPr>
          <p:sp>
            <p:nvSpPr>
              <p:cNvPr id="5149" name="Freeform 12"/>
              <p:cNvSpPr>
                <a:spLocks/>
              </p:cNvSpPr>
              <p:nvPr/>
            </p:nvSpPr>
            <p:spPr bwMode="auto">
              <a:xfrm flipV="1">
                <a:off x="249" y="845"/>
                <a:ext cx="726" cy="2359"/>
              </a:xfrm>
              <a:custGeom>
                <a:avLst/>
                <a:gdLst>
                  <a:gd name="T0" fmla="*/ 0 w 726"/>
                  <a:gd name="T1" fmla="*/ 0 h 1769"/>
                  <a:gd name="T2" fmla="*/ 544 w 726"/>
                  <a:gd name="T3" fmla="*/ 969 h 1769"/>
                  <a:gd name="T4" fmla="*/ 726 w 726"/>
                  <a:gd name="T5" fmla="*/ 4195 h 1769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1769"/>
                  <a:gd name="T11" fmla="*/ 726 w 726"/>
                  <a:gd name="T12" fmla="*/ 1769 h 17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1769">
                    <a:moveTo>
                      <a:pt x="0" y="0"/>
                    </a:moveTo>
                    <a:cubicBezTo>
                      <a:pt x="211" y="57"/>
                      <a:pt x="423" y="114"/>
                      <a:pt x="544" y="409"/>
                    </a:cubicBezTo>
                    <a:cubicBezTo>
                      <a:pt x="665" y="704"/>
                      <a:pt x="696" y="1512"/>
                      <a:pt x="726" y="17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50" name="Freeform 13"/>
              <p:cNvSpPr>
                <a:spLocks/>
              </p:cNvSpPr>
              <p:nvPr/>
            </p:nvSpPr>
            <p:spPr bwMode="auto">
              <a:xfrm flipH="1" flipV="1">
                <a:off x="1110" y="845"/>
                <a:ext cx="726" cy="2359"/>
              </a:xfrm>
              <a:custGeom>
                <a:avLst/>
                <a:gdLst>
                  <a:gd name="T0" fmla="*/ 0 w 726"/>
                  <a:gd name="T1" fmla="*/ 0 h 1769"/>
                  <a:gd name="T2" fmla="*/ 544 w 726"/>
                  <a:gd name="T3" fmla="*/ 969 h 1769"/>
                  <a:gd name="T4" fmla="*/ 726 w 726"/>
                  <a:gd name="T5" fmla="*/ 4195 h 1769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1769"/>
                  <a:gd name="T11" fmla="*/ 726 w 726"/>
                  <a:gd name="T12" fmla="*/ 1769 h 17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1769">
                    <a:moveTo>
                      <a:pt x="0" y="0"/>
                    </a:moveTo>
                    <a:cubicBezTo>
                      <a:pt x="211" y="57"/>
                      <a:pt x="423" y="114"/>
                      <a:pt x="544" y="409"/>
                    </a:cubicBezTo>
                    <a:cubicBezTo>
                      <a:pt x="665" y="704"/>
                      <a:pt x="696" y="1512"/>
                      <a:pt x="726" y="17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44" name="Line 14"/>
            <p:cNvSpPr>
              <a:spLocks noChangeShapeType="1"/>
            </p:cNvSpPr>
            <p:nvPr/>
          </p:nvSpPr>
          <p:spPr bwMode="auto">
            <a:xfrm>
              <a:off x="249" y="3203"/>
              <a:ext cx="158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5145" name="Line 15"/>
            <p:cNvSpPr>
              <a:spLocks noChangeShapeType="1"/>
            </p:cNvSpPr>
            <p:nvPr/>
          </p:nvSpPr>
          <p:spPr bwMode="auto">
            <a:xfrm>
              <a:off x="969" y="845"/>
              <a:ext cx="14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5146" name="Line 16"/>
            <p:cNvSpPr>
              <a:spLocks noChangeShapeType="1"/>
            </p:cNvSpPr>
            <p:nvPr/>
          </p:nvSpPr>
          <p:spPr bwMode="auto">
            <a:xfrm>
              <a:off x="703" y="2876"/>
              <a:ext cx="680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5147" name="Line 17"/>
            <p:cNvSpPr>
              <a:spLocks noChangeShapeType="1"/>
            </p:cNvSpPr>
            <p:nvPr/>
          </p:nvSpPr>
          <p:spPr bwMode="auto">
            <a:xfrm>
              <a:off x="839" y="2432"/>
              <a:ext cx="408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5148" name="Line 18"/>
            <p:cNvSpPr>
              <a:spLocks noChangeShapeType="1"/>
            </p:cNvSpPr>
            <p:nvPr/>
          </p:nvSpPr>
          <p:spPr bwMode="auto">
            <a:xfrm>
              <a:off x="906" y="1797"/>
              <a:ext cx="27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371530" y="1832900"/>
            <a:ext cx="2520950" cy="3744912"/>
            <a:chOff x="3696" y="845"/>
            <a:chExt cx="1588" cy="2359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696" y="845"/>
              <a:ext cx="1587" cy="2359"/>
              <a:chOff x="3696" y="845"/>
              <a:chExt cx="1587" cy="2359"/>
            </a:xfrm>
          </p:grpSpPr>
          <p:sp>
            <p:nvSpPr>
              <p:cNvPr id="5141" name="Freeform 21"/>
              <p:cNvSpPr>
                <a:spLocks/>
              </p:cNvSpPr>
              <p:nvPr/>
            </p:nvSpPr>
            <p:spPr bwMode="auto">
              <a:xfrm>
                <a:off x="3696" y="845"/>
                <a:ext cx="726" cy="2359"/>
              </a:xfrm>
              <a:custGeom>
                <a:avLst/>
                <a:gdLst>
                  <a:gd name="T0" fmla="*/ 0 w 726"/>
                  <a:gd name="T1" fmla="*/ 0 h 1769"/>
                  <a:gd name="T2" fmla="*/ 544 w 726"/>
                  <a:gd name="T3" fmla="*/ 969 h 1769"/>
                  <a:gd name="T4" fmla="*/ 726 w 726"/>
                  <a:gd name="T5" fmla="*/ 4195 h 1769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1769"/>
                  <a:gd name="T11" fmla="*/ 726 w 726"/>
                  <a:gd name="T12" fmla="*/ 1769 h 17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1769">
                    <a:moveTo>
                      <a:pt x="0" y="0"/>
                    </a:moveTo>
                    <a:cubicBezTo>
                      <a:pt x="211" y="57"/>
                      <a:pt x="423" y="114"/>
                      <a:pt x="544" y="409"/>
                    </a:cubicBezTo>
                    <a:cubicBezTo>
                      <a:pt x="665" y="704"/>
                      <a:pt x="696" y="1512"/>
                      <a:pt x="726" y="1769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2" name="Freeform 22"/>
              <p:cNvSpPr>
                <a:spLocks/>
              </p:cNvSpPr>
              <p:nvPr/>
            </p:nvSpPr>
            <p:spPr bwMode="auto">
              <a:xfrm flipH="1">
                <a:off x="4557" y="845"/>
                <a:ext cx="726" cy="2359"/>
              </a:xfrm>
              <a:custGeom>
                <a:avLst/>
                <a:gdLst>
                  <a:gd name="T0" fmla="*/ 0 w 726"/>
                  <a:gd name="T1" fmla="*/ 0 h 1769"/>
                  <a:gd name="T2" fmla="*/ 544 w 726"/>
                  <a:gd name="T3" fmla="*/ 969 h 1769"/>
                  <a:gd name="T4" fmla="*/ 726 w 726"/>
                  <a:gd name="T5" fmla="*/ 4195 h 1769"/>
                  <a:gd name="T6" fmla="*/ 0 60000 65536"/>
                  <a:gd name="T7" fmla="*/ 0 60000 65536"/>
                  <a:gd name="T8" fmla="*/ 0 60000 65536"/>
                  <a:gd name="T9" fmla="*/ 0 w 726"/>
                  <a:gd name="T10" fmla="*/ 0 h 1769"/>
                  <a:gd name="T11" fmla="*/ 726 w 726"/>
                  <a:gd name="T12" fmla="*/ 1769 h 17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6" h="1769">
                    <a:moveTo>
                      <a:pt x="0" y="0"/>
                    </a:moveTo>
                    <a:cubicBezTo>
                      <a:pt x="211" y="57"/>
                      <a:pt x="423" y="114"/>
                      <a:pt x="544" y="409"/>
                    </a:cubicBezTo>
                    <a:cubicBezTo>
                      <a:pt x="665" y="704"/>
                      <a:pt x="696" y="1512"/>
                      <a:pt x="726" y="1769"/>
                    </a:cubicBezTo>
                  </a:path>
                </a:pathLst>
              </a:cu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36" name="Line 23"/>
            <p:cNvSpPr>
              <a:spLocks noChangeShapeType="1"/>
            </p:cNvSpPr>
            <p:nvPr/>
          </p:nvSpPr>
          <p:spPr bwMode="auto">
            <a:xfrm>
              <a:off x="4150" y="1183"/>
              <a:ext cx="68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5137" name="Line 24"/>
            <p:cNvSpPr>
              <a:spLocks noChangeShapeType="1"/>
            </p:cNvSpPr>
            <p:nvPr/>
          </p:nvSpPr>
          <p:spPr bwMode="auto">
            <a:xfrm>
              <a:off x="4286" y="1622"/>
              <a:ext cx="40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5138" name="Line 25"/>
            <p:cNvSpPr>
              <a:spLocks noChangeShapeType="1"/>
            </p:cNvSpPr>
            <p:nvPr/>
          </p:nvSpPr>
          <p:spPr bwMode="auto">
            <a:xfrm>
              <a:off x="4353" y="2224"/>
              <a:ext cx="27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5139" name="Line 26"/>
            <p:cNvSpPr>
              <a:spLocks noChangeShapeType="1"/>
            </p:cNvSpPr>
            <p:nvPr/>
          </p:nvSpPr>
          <p:spPr bwMode="auto">
            <a:xfrm>
              <a:off x="4414" y="3203"/>
              <a:ext cx="143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5140" name="Line 27"/>
            <p:cNvSpPr>
              <a:spLocks noChangeShapeType="1"/>
            </p:cNvSpPr>
            <p:nvPr/>
          </p:nvSpPr>
          <p:spPr bwMode="auto">
            <a:xfrm>
              <a:off x="3696" y="845"/>
              <a:ext cx="1588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370716" name="Line 28"/>
          <p:cNvSpPr>
            <a:spLocks noChangeShapeType="1"/>
          </p:cNvSpPr>
          <p:nvPr/>
        </p:nvSpPr>
        <p:spPr bwMode="auto">
          <a:xfrm>
            <a:off x="5219005" y="3285462"/>
            <a:ext cx="0" cy="765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370717" name="Line 29"/>
          <p:cNvSpPr>
            <a:spLocks noChangeShapeType="1"/>
          </p:cNvSpPr>
          <p:nvPr/>
        </p:nvSpPr>
        <p:spPr bwMode="auto">
          <a:xfrm>
            <a:off x="5219005" y="4520537"/>
            <a:ext cx="0" cy="765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en-GB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processing introduces uncertainty</a:t>
            </a:r>
          </a:p>
        </p:txBody>
      </p:sp>
      <p:sp>
        <p:nvSpPr>
          <p:cNvPr id="32" name="Text Box 188">
            <a:extLst>
              <a:ext uri="{FF2B5EF4-FFF2-40B4-BE49-F238E27FC236}">
                <a16:creationId xmlns:a16="http://schemas.microsoft.com/office/drawing/2014/main" id="{4A5251F1-0741-4DD1-9A07-CEDD6A72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93" y="6557741"/>
            <a:ext cx="3849429" cy="2791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sz="1200" dirty="0">
                <a:solidFill>
                  <a:srgbClr val="000000"/>
                </a:solidFill>
              </a:rPr>
              <a:t>Martens and </a:t>
            </a:r>
            <a:r>
              <a:rPr lang="en-GB" sz="1200" dirty="0" err="1">
                <a:solidFill>
                  <a:srgbClr val="000000"/>
                </a:solidFill>
              </a:rPr>
              <a:t>Hermjakob</a:t>
            </a:r>
            <a:r>
              <a:rPr lang="en-GB" sz="1200" dirty="0">
                <a:solidFill>
                  <a:srgbClr val="000000"/>
                </a:solidFill>
              </a:rPr>
              <a:t>, Molecular </a:t>
            </a:r>
            <a:r>
              <a:rPr lang="en-GB" sz="1200" dirty="0" err="1">
                <a:solidFill>
                  <a:srgbClr val="000000"/>
                </a:solidFill>
              </a:rPr>
              <a:t>BioSystems</a:t>
            </a:r>
            <a:r>
              <a:rPr lang="en-GB" sz="1200" dirty="0">
                <a:solidFill>
                  <a:srgbClr val="000000"/>
                </a:solidFill>
              </a:rPr>
              <a:t>, 2007</a:t>
            </a:r>
          </a:p>
        </p:txBody>
      </p:sp>
    </p:spTree>
    <p:extLst>
      <p:ext uri="{BB962C8B-B14F-4D97-AF65-F5344CB8AC3E}">
        <p14:creationId xmlns:p14="http://schemas.microsoft.com/office/powerpoint/2010/main" val="29520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/>
      <p:bldP spid="370692" grpId="0" animBg="1"/>
      <p:bldP spid="370693" grpId="0"/>
      <p:bldP spid="370694" grpId="0"/>
      <p:bldP spid="370695" grpId="0"/>
      <p:bldP spid="370696" grpId="0"/>
      <p:bldP spid="370697" grpId="0"/>
      <p:bldP spid="370716" grpId="0" animBg="1"/>
      <p:bldP spid="370717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814388" y="1341438"/>
            <a:ext cx="7946063" cy="263367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185738" indent="-185738" algn="l">
              <a:buFontTx/>
              <a:buChar char="•"/>
              <a:tabLst>
                <a:tab pos="7258050" algn="l"/>
                <a:tab pos="7358063" algn="l"/>
              </a:tabLst>
            </a:pPr>
            <a:r>
              <a:rPr lang="en-GB" dirty="0"/>
              <a:t>Make each sample distinguishable</a:t>
            </a:r>
          </a:p>
          <a:p>
            <a:pPr marL="185738" indent="-185738" algn="l">
              <a:buFontTx/>
              <a:buChar char="•"/>
              <a:tabLst>
                <a:tab pos="7258050" algn="l"/>
                <a:tab pos="7358063" algn="l"/>
              </a:tabLst>
            </a:pPr>
            <a:endParaRPr lang="en-GB" sz="500" dirty="0"/>
          </a:p>
          <a:p>
            <a:pPr marL="800100" lvl="1" indent="-342900" algn="l">
              <a:buFont typeface="Wingdings" pitchFamily="2" charset="2"/>
              <a:buChar char="ü"/>
              <a:tabLst>
                <a:tab pos="7258050" algn="l"/>
                <a:tab pos="7358063" algn="l"/>
              </a:tabLst>
            </a:pPr>
            <a:r>
              <a:rPr lang="en-GB" i="1" dirty="0">
                <a:solidFill>
                  <a:schemeClr val="tx2"/>
                </a:solidFill>
              </a:rPr>
              <a:t>fluorescent markers with different excitation wavelengths</a:t>
            </a:r>
            <a:r>
              <a:rPr lang="en-GB" dirty="0"/>
              <a:t>	 (1)</a:t>
            </a:r>
          </a:p>
          <a:p>
            <a:pPr marL="185738" indent="-185738" algn="l">
              <a:buFont typeface="Wingdings" pitchFamily="2" charset="2"/>
              <a:buChar char="ü"/>
              <a:tabLst>
                <a:tab pos="7258050" algn="l"/>
                <a:tab pos="7358063" algn="l"/>
              </a:tabLst>
            </a:pPr>
            <a:endParaRPr lang="en-GB" sz="500" dirty="0"/>
          </a:p>
          <a:p>
            <a:pPr marL="800100" lvl="1" indent="-342900" algn="l">
              <a:buFont typeface="Wingdings" pitchFamily="2" charset="2"/>
              <a:buChar char="ü"/>
              <a:tabLst>
                <a:tab pos="7258050" algn="l"/>
                <a:tab pos="7358063" algn="l"/>
              </a:tabLst>
            </a:pPr>
            <a:r>
              <a:rPr lang="en-GB" i="1" dirty="0">
                <a:solidFill>
                  <a:schemeClr val="tx2"/>
                </a:solidFill>
              </a:rPr>
              <a:t>introduce mass differences between the samples</a:t>
            </a:r>
            <a:r>
              <a:rPr lang="en-GB" dirty="0">
                <a:solidFill>
                  <a:schemeClr val="tx2"/>
                </a:solidFill>
              </a:rPr>
              <a:t>	 </a:t>
            </a:r>
            <a:r>
              <a:rPr lang="en-GB" dirty="0"/>
              <a:t>(2)</a:t>
            </a:r>
          </a:p>
          <a:p>
            <a:pPr marL="185738" indent="-185738" algn="l">
              <a:buFont typeface="Wingdings" pitchFamily="2" charset="2"/>
              <a:buChar char="ü"/>
              <a:tabLst>
                <a:tab pos="7258050" algn="l"/>
                <a:tab pos="7358063" algn="l"/>
              </a:tabLst>
            </a:pPr>
            <a:endParaRPr lang="en-GB" sz="500" i="1" dirty="0">
              <a:solidFill>
                <a:schemeClr val="tx2"/>
              </a:solidFill>
            </a:endParaRPr>
          </a:p>
          <a:p>
            <a:pPr marL="800100" lvl="1" indent="-342900" algn="l">
              <a:buFont typeface="Wingdings" pitchFamily="2" charset="2"/>
              <a:buChar char="ü"/>
              <a:tabLst>
                <a:tab pos="7258050" algn="l"/>
                <a:tab pos="7358063" algn="l"/>
              </a:tabLst>
            </a:pPr>
            <a:r>
              <a:rPr lang="en-GB" i="1" dirty="0">
                <a:solidFill>
                  <a:schemeClr val="tx2"/>
                </a:solidFill>
              </a:rPr>
              <a:t>perform distinct experimental runs for each sample</a:t>
            </a:r>
            <a:r>
              <a:rPr lang="en-GB" dirty="0"/>
              <a:t>	 (3)</a:t>
            </a:r>
          </a:p>
          <a:p>
            <a:pPr marL="185738" indent="-185738" algn="l">
              <a:tabLst>
                <a:tab pos="7258050" algn="l"/>
                <a:tab pos="7358063" algn="l"/>
              </a:tabLst>
            </a:pPr>
            <a:endParaRPr lang="en-GB" sz="1500" dirty="0"/>
          </a:p>
          <a:p>
            <a:pPr marL="185738" indent="-185738" algn="l">
              <a:buFontTx/>
              <a:buChar char="•"/>
              <a:tabLst>
                <a:tab pos="7258050" algn="l"/>
                <a:tab pos="7358063" algn="l"/>
              </a:tabLst>
            </a:pPr>
            <a:r>
              <a:rPr lang="en-GB" dirty="0"/>
              <a:t>Measure the intensity of the signal for each </a:t>
            </a:r>
            <a:r>
              <a:rPr lang="en-GB" dirty="0" err="1"/>
              <a:t>analyte</a:t>
            </a:r>
            <a:r>
              <a:rPr lang="en-GB" dirty="0"/>
              <a:t> in each sample</a:t>
            </a:r>
          </a:p>
          <a:p>
            <a:pPr marL="185738" indent="-185738" algn="l">
              <a:tabLst>
                <a:tab pos="7258050" algn="l"/>
                <a:tab pos="7358063" algn="l"/>
              </a:tabLst>
            </a:pPr>
            <a:endParaRPr lang="en-GB" sz="1500" dirty="0"/>
          </a:p>
          <a:p>
            <a:pPr marL="185738" indent="-185738" algn="l">
              <a:buFontTx/>
              <a:buChar char="•"/>
              <a:tabLst>
                <a:tab pos="7258050" algn="l"/>
                <a:tab pos="7358063" algn="l"/>
              </a:tabLst>
            </a:pPr>
            <a:r>
              <a:rPr lang="en-GB" dirty="0"/>
              <a:t>Statistically process the accumulated information</a:t>
            </a:r>
          </a:p>
        </p:txBody>
      </p:sp>
      <p:sp>
        <p:nvSpPr>
          <p:cNvPr id="244742" name="Freeform 6"/>
          <p:cNvSpPr>
            <a:spLocks noChangeAspect="1"/>
          </p:cNvSpPr>
          <p:nvPr/>
        </p:nvSpPr>
        <p:spPr bwMode="auto">
          <a:xfrm>
            <a:off x="468313" y="4657725"/>
            <a:ext cx="3290887" cy="1444625"/>
          </a:xfrm>
          <a:custGeom>
            <a:avLst/>
            <a:gdLst/>
            <a:ahLst/>
            <a:cxnLst>
              <a:cxn ang="0">
                <a:pos x="94" y="4403"/>
              </a:cxn>
              <a:cxn ang="0">
                <a:pos x="212" y="4399"/>
              </a:cxn>
              <a:cxn ang="0">
                <a:pos x="330" y="4399"/>
              </a:cxn>
              <a:cxn ang="0">
                <a:pos x="448" y="4369"/>
              </a:cxn>
              <a:cxn ang="0">
                <a:pos x="566" y="4403"/>
              </a:cxn>
              <a:cxn ang="0">
                <a:pos x="685" y="4374"/>
              </a:cxn>
              <a:cxn ang="0">
                <a:pos x="803" y="4409"/>
              </a:cxn>
              <a:cxn ang="0">
                <a:pos x="921" y="4403"/>
              </a:cxn>
              <a:cxn ang="0">
                <a:pos x="1039" y="4418"/>
              </a:cxn>
              <a:cxn ang="0">
                <a:pos x="1157" y="4311"/>
              </a:cxn>
              <a:cxn ang="0">
                <a:pos x="1276" y="4325"/>
              </a:cxn>
              <a:cxn ang="0">
                <a:pos x="1394" y="4345"/>
              </a:cxn>
              <a:cxn ang="0">
                <a:pos x="1512" y="2302"/>
              </a:cxn>
              <a:cxn ang="0">
                <a:pos x="1630" y="4035"/>
              </a:cxn>
              <a:cxn ang="0">
                <a:pos x="1749" y="4428"/>
              </a:cxn>
              <a:cxn ang="0">
                <a:pos x="1867" y="4300"/>
              </a:cxn>
              <a:cxn ang="0">
                <a:pos x="1985" y="3735"/>
              </a:cxn>
              <a:cxn ang="0">
                <a:pos x="2104" y="4350"/>
              </a:cxn>
              <a:cxn ang="0">
                <a:pos x="2222" y="4439"/>
              </a:cxn>
              <a:cxn ang="0">
                <a:pos x="2340" y="3538"/>
              </a:cxn>
              <a:cxn ang="0">
                <a:pos x="2459" y="4222"/>
              </a:cxn>
              <a:cxn ang="0">
                <a:pos x="2577" y="4428"/>
              </a:cxn>
              <a:cxn ang="0">
                <a:pos x="2695" y="4311"/>
              </a:cxn>
              <a:cxn ang="0">
                <a:pos x="2814" y="3961"/>
              </a:cxn>
              <a:cxn ang="0">
                <a:pos x="2932" y="4374"/>
              </a:cxn>
              <a:cxn ang="0">
                <a:pos x="3051" y="4403"/>
              </a:cxn>
              <a:cxn ang="0">
                <a:pos x="3169" y="1806"/>
              </a:cxn>
              <a:cxn ang="0">
                <a:pos x="3288" y="3287"/>
              </a:cxn>
              <a:cxn ang="0">
                <a:pos x="3406" y="4409"/>
              </a:cxn>
              <a:cxn ang="0">
                <a:pos x="3524" y="4374"/>
              </a:cxn>
              <a:cxn ang="0">
                <a:pos x="3643" y="2180"/>
              </a:cxn>
              <a:cxn ang="0">
                <a:pos x="3761" y="4207"/>
              </a:cxn>
              <a:cxn ang="0">
                <a:pos x="3880" y="4394"/>
              </a:cxn>
              <a:cxn ang="0">
                <a:pos x="3999" y="4065"/>
              </a:cxn>
              <a:cxn ang="0">
                <a:pos x="4117" y="4104"/>
              </a:cxn>
              <a:cxn ang="0">
                <a:pos x="4236" y="4355"/>
              </a:cxn>
              <a:cxn ang="0">
                <a:pos x="4354" y="4369"/>
              </a:cxn>
              <a:cxn ang="0">
                <a:pos x="4473" y="4187"/>
              </a:cxn>
              <a:cxn ang="0">
                <a:pos x="4591" y="4311"/>
              </a:cxn>
              <a:cxn ang="0">
                <a:pos x="4710" y="4399"/>
              </a:cxn>
              <a:cxn ang="0">
                <a:pos x="4829" y="4350"/>
              </a:cxn>
              <a:cxn ang="0">
                <a:pos x="4947" y="4389"/>
              </a:cxn>
              <a:cxn ang="0">
                <a:pos x="5067" y="4380"/>
              </a:cxn>
              <a:cxn ang="0">
                <a:pos x="5186" y="4300"/>
              </a:cxn>
              <a:cxn ang="0">
                <a:pos x="5304" y="4340"/>
              </a:cxn>
              <a:cxn ang="0">
                <a:pos x="5423" y="4350"/>
              </a:cxn>
              <a:cxn ang="0">
                <a:pos x="5542" y="4403"/>
              </a:cxn>
              <a:cxn ang="0">
                <a:pos x="5661" y="4399"/>
              </a:cxn>
              <a:cxn ang="0">
                <a:pos x="5779" y="4359"/>
              </a:cxn>
              <a:cxn ang="0">
                <a:pos x="5898" y="4365"/>
              </a:cxn>
              <a:cxn ang="0">
                <a:pos x="6017" y="4409"/>
              </a:cxn>
              <a:cxn ang="0">
                <a:pos x="6136" y="4291"/>
              </a:cxn>
              <a:cxn ang="0">
                <a:pos x="6255" y="4202"/>
              </a:cxn>
            </a:cxnLst>
            <a:rect l="0" t="0" r="r" b="b"/>
            <a:pathLst>
              <a:path w="6279" h="4462">
                <a:moveTo>
                  <a:pt x="0" y="4414"/>
                </a:moveTo>
                <a:lnTo>
                  <a:pt x="24" y="4443"/>
                </a:lnTo>
                <a:lnTo>
                  <a:pt x="47" y="4433"/>
                </a:lnTo>
                <a:lnTo>
                  <a:pt x="71" y="4418"/>
                </a:lnTo>
                <a:lnTo>
                  <a:pt x="94" y="4403"/>
                </a:lnTo>
                <a:lnTo>
                  <a:pt x="118" y="4389"/>
                </a:lnTo>
                <a:lnTo>
                  <a:pt x="142" y="4414"/>
                </a:lnTo>
                <a:lnTo>
                  <a:pt x="165" y="4389"/>
                </a:lnTo>
                <a:lnTo>
                  <a:pt x="188" y="4380"/>
                </a:lnTo>
                <a:lnTo>
                  <a:pt x="212" y="4399"/>
                </a:lnTo>
                <a:lnTo>
                  <a:pt x="236" y="4380"/>
                </a:lnTo>
                <a:lnTo>
                  <a:pt x="260" y="4306"/>
                </a:lnTo>
                <a:lnTo>
                  <a:pt x="284" y="4311"/>
                </a:lnTo>
                <a:lnTo>
                  <a:pt x="306" y="4335"/>
                </a:lnTo>
                <a:lnTo>
                  <a:pt x="330" y="4399"/>
                </a:lnTo>
                <a:lnTo>
                  <a:pt x="354" y="4380"/>
                </a:lnTo>
                <a:lnTo>
                  <a:pt x="378" y="4394"/>
                </a:lnTo>
                <a:lnTo>
                  <a:pt x="402" y="4424"/>
                </a:lnTo>
                <a:lnTo>
                  <a:pt x="424" y="4374"/>
                </a:lnTo>
                <a:lnTo>
                  <a:pt x="448" y="4369"/>
                </a:lnTo>
                <a:lnTo>
                  <a:pt x="472" y="4394"/>
                </a:lnTo>
                <a:lnTo>
                  <a:pt x="496" y="4389"/>
                </a:lnTo>
                <a:lnTo>
                  <a:pt x="520" y="4345"/>
                </a:lnTo>
                <a:lnTo>
                  <a:pt x="543" y="4414"/>
                </a:lnTo>
                <a:lnTo>
                  <a:pt x="566" y="4403"/>
                </a:lnTo>
                <a:lnTo>
                  <a:pt x="590" y="4384"/>
                </a:lnTo>
                <a:lnTo>
                  <a:pt x="614" y="4359"/>
                </a:lnTo>
                <a:lnTo>
                  <a:pt x="638" y="4369"/>
                </a:lnTo>
                <a:lnTo>
                  <a:pt x="661" y="4355"/>
                </a:lnTo>
                <a:lnTo>
                  <a:pt x="685" y="4374"/>
                </a:lnTo>
                <a:lnTo>
                  <a:pt x="708" y="4394"/>
                </a:lnTo>
                <a:lnTo>
                  <a:pt x="732" y="4374"/>
                </a:lnTo>
                <a:lnTo>
                  <a:pt x="756" y="4409"/>
                </a:lnTo>
                <a:lnTo>
                  <a:pt x="779" y="4418"/>
                </a:lnTo>
                <a:lnTo>
                  <a:pt x="803" y="4409"/>
                </a:lnTo>
                <a:lnTo>
                  <a:pt x="827" y="4380"/>
                </a:lnTo>
                <a:lnTo>
                  <a:pt x="850" y="4380"/>
                </a:lnTo>
                <a:lnTo>
                  <a:pt x="874" y="4418"/>
                </a:lnTo>
                <a:lnTo>
                  <a:pt x="897" y="4418"/>
                </a:lnTo>
                <a:lnTo>
                  <a:pt x="921" y="4403"/>
                </a:lnTo>
                <a:lnTo>
                  <a:pt x="945" y="4374"/>
                </a:lnTo>
                <a:lnTo>
                  <a:pt x="969" y="4414"/>
                </a:lnTo>
                <a:lnTo>
                  <a:pt x="991" y="4399"/>
                </a:lnTo>
                <a:lnTo>
                  <a:pt x="1015" y="4409"/>
                </a:lnTo>
                <a:lnTo>
                  <a:pt x="1039" y="4418"/>
                </a:lnTo>
                <a:lnTo>
                  <a:pt x="1063" y="4325"/>
                </a:lnTo>
                <a:lnTo>
                  <a:pt x="1087" y="4311"/>
                </a:lnTo>
                <a:lnTo>
                  <a:pt x="1111" y="4369"/>
                </a:lnTo>
                <a:lnTo>
                  <a:pt x="1133" y="4325"/>
                </a:lnTo>
                <a:lnTo>
                  <a:pt x="1157" y="4311"/>
                </a:lnTo>
                <a:lnTo>
                  <a:pt x="1181" y="4355"/>
                </a:lnTo>
                <a:lnTo>
                  <a:pt x="1205" y="4389"/>
                </a:lnTo>
                <a:lnTo>
                  <a:pt x="1229" y="4321"/>
                </a:lnTo>
                <a:lnTo>
                  <a:pt x="1252" y="4275"/>
                </a:lnTo>
                <a:lnTo>
                  <a:pt x="1276" y="4325"/>
                </a:lnTo>
                <a:lnTo>
                  <a:pt x="1299" y="4399"/>
                </a:lnTo>
                <a:lnTo>
                  <a:pt x="1323" y="4380"/>
                </a:lnTo>
                <a:lnTo>
                  <a:pt x="1346" y="4380"/>
                </a:lnTo>
                <a:lnTo>
                  <a:pt x="1370" y="4365"/>
                </a:lnTo>
                <a:lnTo>
                  <a:pt x="1394" y="4345"/>
                </a:lnTo>
                <a:lnTo>
                  <a:pt x="1418" y="4335"/>
                </a:lnTo>
                <a:lnTo>
                  <a:pt x="1441" y="4350"/>
                </a:lnTo>
                <a:lnTo>
                  <a:pt x="1464" y="4044"/>
                </a:lnTo>
                <a:lnTo>
                  <a:pt x="1488" y="3109"/>
                </a:lnTo>
                <a:lnTo>
                  <a:pt x="1512" y="2302"/>
                </a:lnTo>
                <a:lnTo>
                  <a:pt x="1536" y="2697"/>
                </a:lnTo>
                <a:lnTo>
                  <a:pt x="1560" y="3199"/>
                </a:lnTo>
                <a:lnTo>
                  <a:pt x="1584" y="3563"/>
                </a:lnTo>
                <a:lnTo>
                  <a:pt x="1606" y="3794"/>
                </a:lnTo>
                <a:lnTo>
                  <a:pt x="1630" y="4035"/>
                </a:lnTo>
                <a:lnTo>
                  <a:pt x="1654" y="4168"/>
                </a:lnTo>
                <a:lnTo>
                  <a:pt x="1678" y="4231"/>
                </a:lnTo>
                <a:lnTo>
                  <a:pt x="1701" y="4384"/>
                </a:lnTo>
                <a:lnTo>
                  <a:pt x="1725" y="4443"/>
                </a:lnTo>
                <a:lnTo>
                  <a:pt x="1749" y="4428"/>
                </a:lnTo>
                <a:lnTo>
                  <a:pt x="1772" y="4409"/>
                </a:lnTo>
                <a:lnTo>
                  <a:pt x="1796" y="4369"/>
                </a:lnTo>
                <a:lnTo>
                  <a:pt x="1819" y="4428"/>
                </a:lnTo>
                <a:lnTo>
                  <a:pt x="1843" y="4403"/>
                </a:lnTo>
                <a:lnTo>
                  <a:pt x="1867" y="4300"/>
                </a:lnTo>
                <a:lnTo>
                  <a:pt x="1891" y="4065"/>
                </a:lnTo>
                <a:lnTo>
                  <a:pt x="1915" y="3626"/>
                </a:lnTo>
                <a:lnTo>
                  <a:pt x="1937" y="3386"/>
                </a:lnTo>
                <a:lnTo>
                  <a:pt x="1961" y="3361"/>
                </a:lnTo>
                <a:lnTo>
                  <a:pt x="1985" y="3735"/>
                </a:lnTo>
                <a:lnTo>
                  <a:pt x="2009" y="4006"/>
                </a:lnTo>
                <a:lnTo>
                  <a:pt x="2033" y="4113"/>
                </a:lnTo>
                <a:lnTo>
                  <a:pt x="2056" y="4216"/>
                </a:lnTo>
                <a:lnTo>
                  <a:pt x="2080" y="4261"/>
                </a:lnTo>
                <a:lnTo>
                  <a:pt x="2104" y="4350"/>
                </a:lnTo>
                <a:lnTo>
                  <a:pt x="2127" y="4399"/>
                </a:lnTo>
                <a:lnTo>
                  <a:pt x="2151" y="4403"/>
                </a:lnTo>
                <a:lnTo>
                  <a:pt x="2174" y="4365"/>
                </a:lnTo>
                <a:lnTo>
                  <a:pt x="2198" y="4433"/>
                </a:lnTo>
                <a:lnTo>
                  <a:pt x="2222" y="4439"/>
                </a:lnTo>
                <a:lnTo>
                  <a:pt x="2246" y="4389"/>
                </a:lnTo>
                <a:lnTo>
                  <a:pt x="2270" y="4394"/>
                </a:lnTo>
                <a:lnTo>
                  <a:pt x="2292" y="4330"/>
                </a:lnTo>
                <a:lnTo>
                  <a:pt x="2316" y="4069"/>
                </a:lnTo>
                <a:lnTo>
                  <a:pt x="2340" y="3538"/>
                </a:lnTo>
                <a:lnTo>
                  <a:pt x="2364" y="3164"/>
                </a:lnTo>
                <a:lnTo>
                  <a:pt x="2388" y="3632"/>
                </a:lnTo>
                <a:lnTo>
                  <a:pt x="2411" y="3956"/>
                </a:lnTo>
                <a:lnTo>
                  <a:pt x="2435" y="4128"/>
                </a:lnTo>
                <a:lnTo>
                  <a:pt x="2459" y="4222"/>
                </a:lnTo>
                <a:lnTo>
                  <a:pt x="2482" y="4281"/>
                </a:lnTo>
                <a:lnTo>
                  <a:pt x="2506" y="4384"/>
                </a:lnTo>
                <a:lnTo>
                  <a:pt x="2529" y="4330"/>
                </a:lnTo>
                <a:lnTo>
                  <a:pt x="2553" y="4365"/>
                </a:lnTo>
                <a:lnTo>
                  <a:pt x="2577" y="4428"/>
                </a:lnTo>
                <a:lnTo>
                  <a:pt x="2601" y="4418"/>
                </a:lnTo>
                <a:lnTo>
                  <a:pt x="2625" y="4414"/>
                </a:lnTo>
                <a:lnTo>
                  <a:pt x="2648" y="4399"/>
                </a:lnTo>
                <a:lnTo>
                  <a:pt x="2671" y="4380"/>
                </a:lnTo>
                <a:lnTo>
                  <a:pt x="2695" y="4311"/>
                </a:lnTo>
                <a:lnTo>
                  <a:pt x="2719" y="4281"/>
                </a:lnTo>
                <a:lnTo>
                  <a:pt x="2743" y="4113"/>
                </a:lnTo>
                <a:lnTo>
                  <a:pt x="2766" y="3956"/>
                </a:lnTo>
                <a:lnTo>
                  <a:pt x="2790" y="3857"/>
                </a:lnTo>
                <a:lnTo>
                  <a:pt x="2814" y="3961"/>
                </a:lnTo>
                <a:lnTo>
                  <a:pt x="2838" y="4128"/>
                </a:lnTo>
                <a:lnTo>
                  <a:pt x="2861" y="4275"/>
                </a:lnTo>
                <a:lnTo>
                  <a:pt x="2884" y="4315"/>
                </a:lnTo>
                <a:lnTo>
                  <a:pt x="2908" y="4325"/>
                </a:lnTo>
                <a:lnTo>
                  <a:pt x="2932" y="4374"/>
                </a:lnTo>
                <a:lnTo>
                  <a:pt x="2956" y="4389"/>
                </a:lnTo>
                <a:lnTo>
                  <a:pt x="2980" y="4389"/>
                </a:lnTo>
                <a:lnTo>
                  <a:pt x="3003" y="4399"/>
                </a:lnTo>
                <a:lnTo>
                  <a:pt x="3027" y="4374"/>
                </a:lnTo>
                <a:lnTo>
                  <a:pt x="3051" y="4403"/>
                </a:lnTo>
                <a:lnTo>
                  <a:pt x="3074" y="4359"/>
                </a:lnTo>
                <a:lnTo>
                  <a:pt x="3098" y="4325"/>
                </a:lnTo>
                <a:lnTo>
                  <a:pt x="3121" y="4227"/>
                </a:lnTo>
                <a:lnTo>
                  <a:pt x="3145" y="3823"/>
                </a:lnTo>
                <a:lnTo>
                  <a:pt x="3169" y="1806"/>
                </a:lnTo>
                <a:lnTo>
                  <a:pt x="3193" y="0"/>
                </a:lnTo>
                <a:lnTo>
                  <a:pt x="3217" y="182"/>
                </a:lnTo>
                <a:lnTo>
                  <a:pt x="3241" y="1486"/>
                </a:lnTo>
                <a:lnTo>
                  <a:pt x="3264" y="2623"/>
                </a:lnTo>
                <a:lnTo>
                  <a:pt x="3288" y="3287"/>
                </a:lnTo>
                <a:lnTo>
                  <a:pt x="3311" y="3607"/>
                </a:lnTo>
                <a:lnTo>
                  <a:pt x="3335" y="3966"/>
                </a:lnTo>
                <a:lnTo>
                  <a:pt x="3358" y="4212"/>
                </a:lnTo>
                <a:lnTo>
                  <a:pt x="3382" y="4374"/>
                </a:lnTo>
                <a:lnTo>
                  <a:pt x="3406" y="4409"/>
                </a:lnTo>
                <a:lnTo>
                  <a:pt x="3430" y="4428"/>
                </a:lnTo>
                <a:lnTo>
                  <a:pt x="3454" y="4462"/>
                </a:lnTo>
                <a:lnTo>
                  <a:pt x="3478" y="4453"/>
                </a:lnTo>
                <a:lnTo>
                  <a:pt x="3501" y="4414"/>
                </a:lnTo>
                <a:lnTo>
                  <a:pt x="3524" y="4374"/>
                </a:lnTo>
                <a:lnTo>
                  <a:pt x="3548" y="4296"/>
                </a:lnTo>
                <a:lnTo>
                  <a:pt x="3572" y="3882"/>
                </a:lnTo>
                <a:lnTo>
                  <a:pt x="3596" y="2317"/>
                </a:lnTo>
                <a:lnTo>
                  <a:pt x="3619" y="1653"/>
                </a:lnTo>
                <a:lnTo>
                  <a:pt x="3643" y="2180"/>
                </a:lnTo>
                <a:lnTo>
                  <a:pt x="3667" y="3016"/>
                </a:lnTo>
                <a:lnTo>
                  <a:pt x="3691" y="3430"/>
                </a:lnTo>
                <a:lnTo>
                  <a:pt x="3715" y="3720"/>
                </a:lnTo>
                <a:lnTo>
                  <a:pt x="3738" y="4035"/>
                </a:lnTo>
                <a:lnTo>
                  <a:pt x="3761" y="4207"/>
                </a:lnTo>
                <a:lnTo>
                  <a:pt x="3785" y="4286"/>
                </a:lnTo>
                <a:lnTo>
                  <a:pt x="3809" y="4418"/>
                </a:lnTo>
                <a:lnTo>
                  <a:pt x="3833" y="4409"/>
                </a:lnTo>
                <a:lnTo>
                  <a:pt x="3856" y="4403"/>
                </a:lnTo>
                <a:lnTo>
                  <a:pt x="3880" y="4394"/>
                </a:lnTo>
                <a:lnTo>
                  <a:pt x="3904" y="4414"/>
                </a:lnTo>
                <a:lnTo>
                  <a:pt x="3928" y="4389"/>
                </a:lnTo>
                <a:lnTo>
                  <a:pt x="3952" y="4399"/>
                </a:lnTo>
                <a:lnTo>
                  <a:pt x="3975" y="4321"/>
                </a:lnTo>
                <a:lnTo>
                  <a:pt x="3999" y="4065"/>
                </a:lnTo>
                <a:lnTo>
                  <a:pt x="4022" y="3745"/>
                </a:lnTo>
                <a:lnTo>
                  <a:pt x="4046" y="3552"/>
                </a:lnTo>
                <a:lnTo>
                  <a:pt x="4070" y="3587"/>
                </a:lnTo>
                <a:lnTo>
                  <a:pt x="4093" y="3903"/>
                </a:lnTo>
                <a:lnTo>
                  <a:pt x="4117" y="4104"/>
                </a:lnTo>
                <a:lnTo>
                  <a:pt x="4141" y="4252"/>
                </a:lnTo>
                <a:lnTo>
                  <a:pt x="4165" y="4311"/>
                </a:lnTo>
                <a:lnTo>
                  <a:pt x="4189" y="4359"/>
                </a:lnTo>
                <a:lnTo>
                  <a:pt x="4213" y="4380"/>
                </a:lnTo>
                <a:lnTo>
                  <a:pt x="4236" y="4355"/>
                </a:lnTo>
                <a:lnTo>
                  <a:pt x="4260" y="4384"/>
                </a:lnTo>
                <a:lnTo>
                  <a:pt x="4284" y="4409"/>
                </a:lnTo>
                <a:lnTo>
                  <a:pt x="4307" y="4414"/>
                </a:lnTo>
                <a:lnTo>
                  <a:pt x="4330" y="4389"/>
                </a:lnTo>
                <a:lnTo>
                  <a:pt x="4354" y="4369"/>
                </a:lnTo>
                <a:lnTo>
                  <a:pt x="4378" y="4374"/>
                </a:lnTo>
                <a:lnTo>
                  <a:pt x="4402" y="4369"/>
                </a:lnTo>
                <a:lnTo>
                  <a:pt x="4426" y="4330"/>
                </a:lnTo>
                <a:lnTo>
                  <a:pt x="4450" y="4237"/>
                </a:lnTo>
                <a:lnTo>
                  <a:pt x="4473" y="4187"/>
                </a:lnTo>
                <a:lnTo>
                  <a:pt x="4497" y="4212"/>
                </a:lnTo>
                <a:lnTo>
                  <a:pt x="4521" y="4261"/>
                </a:lnTo>
                <a:lnTo>
                  <a:pt x="4545" y="4212"/>
                </a:lnTo>
                <a:lnTo>
                  <a:pt x="4569" y="4275"/>
                </a:lnTo>
                <a:lnTo>
                  <a:pt x="4591" y="4311"/>
                </a:lnTo>
                <a:lnTo>
                  <a:pt x="4615" y="4311"/>
                </a:lnTo>
                <a:lnTo>
                  <a:pt x="4639" y="4325"/>
                </a:lnTo>
                <a:lnTo>
                  <a:pt x="4663" y="4384"/>
                </a:lnTo>
                <a:lnTo>
                  <a:pt x="4687" y="4409"/>
                </a:lnTo>
                <a:lnTo>
                  <a:pt x="4710" y="4399"/>
                </a:lnTo>
                <a:lnTo>
                  <a:pt x="4734" y="4359"/>
                </a:lnTo>
                <a:lnTo>
                  <a:pt x="4758" y="4389"/>
                </a:lnTo>
                <a:lnTo>
                  <a:pt x="4782" y="4340"/>
                </a:lnTo>
                <a:lnTo>
                  <a:pt x="4806" y="4355"/>
                </a:lnTo>
                <a:lnTo>
                  <a:pt x="4829" y="4350"/>
                </a:lnTo>
                <a:lnTo>
                  <a:pt x="4853" y="4369"/>
                </a:lnTo>
                <a:lnTo>
                  <a:pt x="4877" y="4315"/>
                </a:lnTo>
                <a:lnTo>
                  <a:pt x="4901" y="4335"/>
                </a:lnTo>
                <a:lnTo>
                  <a:pt x="4924" y="4389"/>
                </a:lnTo>
                <a:lnTo>
                  <a:pt x="4947" y="4389"/>
                </a:lnTo>
                <a:lnTo>
                  <a:pt x="4971" y="4399"/>
                </a:lnTo>
                <a:lnTo>
                  <a:pt x="4995" y="4345"/>
                </a:lnTo>
                <a:lnTo>
                  <a:pt x="5019" y="4374"/>
                </a:lnTo>
                <a:lnTo>
                  <a:pt x="5043" y="4414"/>
                </a:lnTo>
                <a:lnTo>
                  <a:pt x="5067" y="4380"/>
                </a:lnTo>
                <a:lnTo>
                  <a:pt x="5090" y="4330"/>
                </a:lnTo>
                <a:lnTo>
                  <a:pt x="5114" y="4281"/>
                </a:lnTo>
                <a:lnTo>
                  <a:pt x="5138" y="4321"/>
                </a:lnTo>
                <a:lnTo>
                  <a:pt x="5162" y="4296"/>
                </a:lnTo>
                <a:lnTo>
                  <a:pt x="5186" y="4300"/>
                </a:lnTo>
                <a:lnTo>
                  <a:pt x="5209" y="4355"/>
                </a:lnTo>
                <a:lnTo>
                  <a:pt x="5233" y="4389"/>
                </a:lnTo>
                <a:lnTo>
                  <a:pt x="5257" y="4350"/>
                </a:lnTo>
                <a:lnTo>
                  <a:pt x="5281" y="4340"/>
                </a:lnTo>
                <a:lnTo>
                  <a:pt x="5304" y="4340"/>
                </a:lnTo>
                <a:lnTo>
                  <a:pt x="5327" y="4414"/>
                </a:lnTo>
                <a:lnTo>
                  <a:pt x="5351" y="4380"/>
                </a:lnTo>
                <a:lnTo>
                  <a:pt x="5375" y="4374"/>
                </a:lnTo>
                <a:lnTo>
                  <a:pt x="5399" y="4369"/>
                </a:lnTo>
                <a:lnTo>
                  <a:pt x="5423" y="4350"/>
                </a:lnTo>
                <a:lnTo>
                  <a:pt x="5446" y="4424"/>
                </a:lnTo>
                <a:lnTo>
                  <a:pt x="5470" y="4380"/>
                </a:lnTo>
                <a:lnTo>
                  <a:pt x="5494" y="4359"/>
                </a:lnTo>
                <a:lnTo>
                  <a:pt x="5518" y="4335"/>
                </a:lnTo>
                <a:lnTo>
                  <a:pt x="5542" y="4403"/>
                </a:lnTo>
                <a:lnTo>
                  <a:pt x="5566" y="4389"/>
                </a:lnTo>
                <a:lnTo>
                  <a:pt x="5589" y="4384"/>
                </a:lnTo>
                <a:lnTo>
                  <a:pt x="5613" y="4380"/>
                </a:lnTo>
                <a:lnTo>
                  <a:pt x="5637" y="4414"/>
                </a:lnTo>
                <a:lnTo>
                  <a:pt x="5661" y="4399"/>
                </a:lnTo>
                <a:lnTo>
                  <a:pt x="5685" y="4359"/>
                </a:lnTo>
                <a:lnTo>
                  <a:pt x="5708" y="4384"/>
                </a:lnTo>
                <a:lnTo>
                  <a:pt x="5732" y="4418"/>
                </a:lnTo>
                <a:lnTo>
                  <a:pt x="5756" y="4389"/>
                </a:lnTo>
                <a:lnTo>
                  <a:pt x="5779" y="4359"/>
                </a:lnTo>
                <a:lnTo>
                  <a:pt x="5803" y="4399"/>
                </a:lnTo>
                <a:lnTo>
                  <a:pt x="5826" y="4399"/>
                </a:lnTo>
                <a:lnTo>
                  <a:pt x="5850" y="4380"/>
                </a:lnTo>
                <a:lnTo>
                  <a:pt x="5874" y="4365"/>
                </a:lnTo>
                <a:lnTo>
                  <a:pt x="5898" y="4365"/>
                </a:lnTo>
                <a:lnTo>
                  <a:pt x="5922" y="4355"/>
                </a:lnTo>
                <a:lnTo>
                  <a:pt x="5946" y="4394"/>
                </a:lnTo>
                <a:lnTo>
                  <a:pt x="5969" y="4365"/>
                </a:lnTo>
                <a:lnTo>
                  <a:pt x="5993" y="4340"/>
                </a:lnTo>
                <a:lnTo>
                  <a:pt x="6017" y="4409"/>
                </a:lnTo>
                <a:lnTo>
                  <a:pt x="6041" y="4369"/>
                </a:lnTo>
                <a:lnTo>
                  <a:pt x="6065" y="4340"/>
                </a:lnTo>
                <a:lnTo>
                  <a:pt x="6088" y="4311"/>
                </a:lnTo>
                <a:lnTo>
                  <a:pt x="6112" y="4281"/>
                </a:lnTo>
                <a:lnTo>
                  <a:pt x="6136" y="4291"/>
                </a:lnTo>
                <a:lnTo>
                  <a:pt x="6160" y="4335"/>
                </a:lnTo>
                <a:lnTo>
                  <a:pt x="6184" y="4374"/>
                </a:lnTo>
                <a:lnTo>
                  <a:pt x="6208" y="4325"/>
                </a:lnTo>
                <a:lnTo>
                  <a:pt x="6231" y="4315"/>
                </a:lnTo>
                <a:lnTo>
                  <a:pt x="6255" y="4202"/>
                </a:lnTo>
                <a:lnTo>
                  <a:pt x="6279" y="4246"/>
                </a:lnTo>
              </a:path>
            </a:pathLst>
          </a:custGeom>
          <a:noFill/>
          <a:ln w="12700" cmpd="sng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nl-BE"/>
          </a:p>
        </p:txBody>
      </p:sp>
      <p:sp>
        <p:nvSpPr>
          <p:cNvPr id="244743" name="Freeform 7"/>
          <p:cNvSpPr>
            <a:spLocks noChangeAspect="1"/>
          </p:cNvSpPr>
          <p:nvPr/>
        </p:nvSpPr>
        <p:spPr bwMode="auto">
          <a:xfrm>
            <a:off x="3144838" y="4657725"/>
            <a:ext cx="3290887" cy="1444625"/>
          </a:xfrm>
          <a:custGeom>
            <a:avLst/>
            <a:gdLst/>
            <a:ahLst/>
            <a:cxnLst>
              <a:cxn ang="0">
                <a:pos x="94" y="4334"/>
              </a:cxn>
              <a:cxn ang="0">
                <a:pos x="212" y="4227"/>
              </a:cxn>
              <a:cxn ang="0">
                <a:pos x="331" y="4314"/>
              </a:cxn>
              <a:cxn ang="0">
                <a:pos x="449" y="4392"/>
              </a:cxn>
              <a:cxn ang="0">
                <a:pos x="567" y="4333"/>
              </a:cxn>
              <a:cxn ang="0">
                <a:pos x="685" y="4330"/>
              </a:cxn>
              <a:cxn ang="0">
                <a:pos x="803" y="4377"/>
              </a:cxn>
              <a:cxn ang="0">
                <a:pos x="921" y="4370"/>
              </a:cxn>
              <a:cxn ang="0">
                <a:pos x="1039" y="4304"/>
              </a:cxn>
              <a:cxn ang="0">
                <a:pos x="1158" y="4340"/>
              </a:cxn>
              <a:cxn ang="0">
                <a:pos x="1276" y="4335"/>
              </a:cxn>
              <a:cxn ang="0">
                <a:pos x="1394" y="4086"/>
              </a:cxn>
              <a:cxn ang="0">
                <a:pos x="1512" y="0"/>
              </a:cxn>
              <a:cxn ang="0">
                <a:pos x="1631" y="3609"/>
              </a:cxn>
              <a:cxn ang="0">
                <a:pos x="1749" y="4420"/>
              </a:cxn>
              <a:cxn ang="0">
                <a:pos x="1867" y="3755"/>
              </a:cxn>
              <a:cxn ang="0">
                <a:pos x="1985" y="3202"/>
              </a:cxn>
              <a:cxn ang="0">
                <a:pos x="2104" y="4313"/>
              </a:cxn>
              <a:cxn ang="0">
                <a:pos x="2222" y="4312"/>
              </a:cxn>
              <a:cxn ang="0">
                <a:pos x="2340" y="2684"/>
              </a:cxn>
              <a:cxn ang="0">
                <a:pos x="2459" y="4050"/>
              </a:cxn>
              <a:cxn ang="0">
                <a:pos x="2577" y="4394"/>
              </a:cxn>
              <a:cxn ang="0">
                <a:pos x="2695" y="4177"/>
              </a:cxn>
              <a:cxn ang="0">
                <a:pos x="2814" y="3877"/>
              </a:cxn>
              <a:cxn ang="0">
                <a:pos x="2932" y="4403"/>
              </a:cxn>
              <a:cxn ang="0">
                <a:pos x="3051" y="4233"/>
              </a:cxn>
              <a:cxn ang="0">
                <a:pos x="3169" y="831"/>
              </a:cxn>
              <a:cxn ang="0">
                <a:pos x="3287" y="3595"/>
              </a:cxn>
              <a:cxn ang="0">
                <a:pos x="3406" y="4393"/>
              </a:cxn>
              <a:cxn ang="0">
                <a:pos x="3524" y="4137"/>
              </a:cxn>
              <a:cxn ang="0">
                <a:pos x="3643" y="2972"/>
              </a:cxn>
              <a:cxn ang="0">
                <a:pos x="3761" y="4258"/>
              </a:cxn>
              <a:cxn ang="0">
                <a:pos x="3880" y="4426"/>
              </a:cxn>
              <a:cxn ang="0">
                <a:pos x="3998" y="3788"/>
              </a:cxn>
              <a:cxn ang="0">
                <a:pos x="4117" y="4086"/>
              </a:cxn>
              <a:cxn ang="0">
                <a:pos x="4235" y="4314"/>
              </a:cxn>
              <a:cxn ang="0">
                <a:pos x="4354" y="4293"/>
              </a:cxn>
              <a:cxn ang="0">
                <a:pos x="4473" y="4126"/>
              </a:cxn>
              <a:cxn ang="0">
                <a:pos x="4591" y="4221"/>
              </a:cxn>
              <a:cxn ang="0">
                <a:pos x="4710" y="4283"/>
              </a:cxn>
              <a:cxn ang="0">
                <a:pos x="4828" y="4263"/>
              </a:cxn>
              <a:cxn ang="0">
                <a:pos x="4947" y="4232"/>
              </a:cxn>
              <a:cxn ang="0">
                <a:pos x="5067" y="4297"/>
              </a:cxn>
              <a:cxn ang="0">
                <a:pos x="5184" y="4326"/>
              </a:cxn>
              <a:cxn ang="0">
                <a:pos x="5304" y="4338"/>
              </a:cxn>
              <a:cxn ang="0">
                <a:pos x="5423" y="4341"/>
              </a:cxn>
              <a:cxn ang="0">
                <a:pos x="5541" y="4318"/>
              </a:cxn>
              <a:cxn ang="0">
                <a:pos x="5660" y="4335"/>
              </a:cxn>
              <a:cxn ang="0">
                <a:pos x="5779" y="4356"/>
              </a:cxn>
              <a:cxn ang="0">
                <a:pos x="5898" y="4317"/>
              </a:cxn>
              <a:cxn ang="0">
                <a:pos x="6016" y="4330"/>
              </a:cxn>
              <a:cxn ang="0">
                <a:pos x="6135" y="4168"/>
              </a:cxn>
              <a:cxn ang="0">
                <a:pos x="6254" y="4219"/>
              </a:cxn>
            </a:cxnLst>
            <a:rect l="0" t="0" r="r" b="b"/>
            <a:pathLst>
              <a:path w="6278" h="4451">
                <a:moveTo>
                  <a:pt x="0" y="4383"/>
                </a:moveTo>
                <a:lnTo>
                  <a:pt x="24" y="4367"/>
                </a:lnTo>
                <a:lnTo>
                  <a:pt x="48" y="4361"/>
                </a:lnTo>
                <a:lnTo>
                  <a:pt x="72" y="4341"/>
                </a:lnTo>
                <a:lnTo>
                  <a:pt x="94" y="4334"/>
                </a:lnTo>
                <a:lnTo>
                  <a:pt x="118" y="4323"/>
                </a:lnTo>
                <a:lnTo>
                  <a:pt x="142" y="4307"/>
                </a:lnTo>
                <a:lnTo>
                  <a:pt x="166" y="4287"/>
                </a:lnTo>
                <a:lnTo>
                  <a:pt x="190" y="4278"/>
                </a:lnTo>
                <a:lnTo>
                  <a:pt x="212" y="4227"/>
                </a:lnTo>
                <a:lnTo>
                  <a:pt x="236" y="4241"/>
                </a:lnTo>
                <a:lnTo>
                  <a:pt x="260" y="4305"/>
                </a:lnTo>
                <a:lnTo>
                  <a:pt x="284" y="4305"/>
                </a:lnTo>
                <a:lnTo>
                  <a:pt x="308" y="4297"/>
                </a:lnTo>
                <a:lnTo>
                  <a:pt x="331" y="4314"/>
                </a:lnTo>
                <a:lnTo>
                  <a:pt x="354" y="4334"/>
                </a:lnTo>
                <a:lnTo>
                  <a:pt x="378" y="4366"/>
                </a:lnTo>
                <a:lnTo>
                  <a:pt x="402" y="4385"/>
                </a:lnTo>
                <a:lnTo>
                  <a:pt x="426" y="4402"/>
                </a:lnTo>
                <a:lnTo>
                  <a:pt x="449" y="4392"/>
                </a:lnTo>
                <a:lnTo>
                  <a:pt x="472" y="4376"/>
                </a:lnTo>
                <a:lnTo>
                  <a:pt x="496" y="4351"/>
                </a:lnTo>
                <a:lnTo>
                  <a:pt x="520" y="4338"/>
                </a:lnTo>
                <a:lnTo>
                  <a:pt x="543" y="4339"/>
                </a:lnTo>
                <a:lnTo>
                  <a:pt x="567" y="4333"/>
                </a:lnTo>
                <a:lnTo>
                  <a:pt x="591" y="4297"/>
                </a:lnTo>
                <a:lnTo>
                  <a:pt x="614" y="4281"/>
                </a:lnTo>
                <a:lnTo>
                  <a:pt x="638" y="4288"/>
                </a:lnTo>
                <a:lnTo>
                  <a:pt x="661" y="4327"/>
                </a:lnTo>
                <a:lnTo>
                  <a:pt x="685" y="4330"/>
                </a:lnTo>
                <a:lnTo>
                  <a:pt x="709" y="4329"/>
                </a:lnTo>
                <a:lnTo>
                  <a:pt x="733" y="4356"/>
                </a:lnTo>
                <a:lnTo>
                  <a:pt x="756" y="4343"/>
                </a:lnTo>
                <a:lnTo>
                  <a:pt x="779" y="4361"/>
                </a:lnTo>
                <a:lnTo>
                  <a:pt x="803" y="4377"/>
                </a:lnTo>
                <a:lnTo>
                  <a:pt x="827" y="4393"/>
                </a:lnTo>
                <a:lnTo>
                  <a:pt x="851" y="4378"/>
                </a:lnTo>
                <a:lnTo>
                  <a:pt x="875" y="4384"/>
                </a:lnTo>
                <a:lnTo>
                  <a:pt x="897" y="4386"/>
                </a:lnTo>
                <a:lnTo>
                  <a:pt x="921" y="4370"/>
                </a:lnTo>
                <a:lnTo>
                  <a:pt x="945" y="4387"/>
                </a:lnTo>
                <a:lnTo>
                  <a:pt x="969" y="4334"/>
                </a:lnTo>
                <a:lnTo>
                  <a:pt x="993" y="4306"/>
                </a:lnTo>
                <a:lnTo>
                  <a:pt x="1016" y="4306"/>
                </a:lnTo>
                <a:lnTo>
                  <a:pt x="1039" y="4304"/>
                </a:lnTo>
                <a:lnTo>
                  <a:pt x="1063" y="4280"/>
                </a:lnTo>
                <a:lnTo>
                  <a:pt x="1087" y="4265"/>
                </a:lnTo>
                <a:lnTo>
                  <a:pt x="1111" y="4292"/>
                </a:lnTo>
                <a:lnTo>
                  <a:pt x="1134" y="4330"/>
                </a:lnTo>
                <a:lnTo>
                  <a:pt x="1158" y="4340"/>
                </a:lnTo>
                <a:lnTo>
                  <a:pt x="1181" y="4336"/>
                </a:lnTo>
                <a:lnTo>
                  <a:pt x="1205" y="4340"/>
                </a:lnTo>
                <a:lnTo>
                  <a:pt x="1229" y="4336"/>
                </a:lnTo>
                <a:lnTo>
                  <a:pt x="1252" y="4323"/>
                </a:lnTo>
                <a:lnTo>
                  <a:pt x="1276" y="4335"/>
                </a:lnTo>
                <a:lnTo>
                  <a:pt x="1300" y="4326"/>
                </a:lnTo>
                <a:lnTo>
                  <a:pt x="1324" y="4326"/>
                </a:lnTo>
                <a:lnTo>
                  <a:pt x="1346" y="4295"/>
                </a:lnTo>
                <a:lnTo>
                  <a:pt x="1370" y="4244"/>
                </a:lnTo>
                <a:lnTo>
                  <a:pt x="1394" y="4086"/>
                </a:lnTo>
                <a:lnTo>
                  <a:pt x="1418" y="3893"/>
                </a:lnTo>
                <a:lnTo>
                  <a:pt x="1442" y="3639"/>
                </a:lnTo>
                <a:lnTo>
                  <a:pt x="1466" y="2308"/>
                </a:lnTo>
                <a:lnTo>
                  <a:pt x="1488" y="271"/>
                </a:lnTo>
                <a:lnTo>
                  <a:pt x="1512" y="0"/>
                </a:lnTo>
                <a:lnTo>
                  <a:pt x="1536" y="1427"/>
                </a:lnTo>
                <a:lnTo>
                  <a:pt x="1560" y="2643"/>
                </a:lnTo>
                <a:lnTo>
                  <a:pt x="1584" y="3083"/>
                </a:lnTo>
                <a:lnTo>
                  <a:pt x="1607" y="3318"/>
                </a:lnTo>
                <a:lnTo>
                  <a:pt x="1631" y="3609"/>
                </a:lnTo>
                <a:lnTo>
                  <a:pt x="1654" y="3857"/>
                </a:lnTo>
                <a:lnTo>
                  <a:pt x="1678" y="4122"/>
                </a:lnTo>
                <a:lnTo>
                  <a:pt x="1701" y="4307"/>
                </a:lnTo>
                <a:lnTo>
                  <a:pt x="1725" y="4367"/>
                </a:lnTo>
                <a:lnTo>
                  <a:pt x="1749" y="4420"/>
                </a:lnTo>
                <a:lnTo>
                  <a:pt x="1773" y="4431"/>
                </a:lnTo>
                <a:lnTo>
                  <a:pt x="1796" y="4375"/>
                </a:lnTo>
                <a:lnTo>
                  <a:pt x="1819" y="4254"/>
                </a:lnTo>
                <a:lnTo>
                  <a:pt x="1843" y="4142"/>
                </a:lnTo>
                <a:lnTo>
                  <a:pt x="1867" y="3755"/>
                </a:lnTo>
                <a:lnTo>
                  <a:pt x="1891" y="2680"/>
                </a:lnTo>
                <a:lnTo>
                  <a:pt x="1915" y="1597"/>
                </a:lnTo>
                <a:lnTo>
                  <a:pt x="1939" y="1738"/>
                </a:lnTo>
                <a:lnTo>
                  <a:pt x="1961" y="2564"/>
                </a:lnTo>
                <a:lnTo>
                  <a:pt x="1985" y="3202"/>
                </a:lnTo>
                <a:lnTo>
                  <a:pt x="2009" y="3525"/>
                </a:lnTo>
                <a:lnTo>
                  <a:pt x="2033" y="3738"/>
                </a:lnTo>
                <a:lnTo>
                  <a:pt x="2056" y="3938"/>
                </a:lnTo>
                <a:lnTo>
                  <a:pt x="2080" y="4154"/>
                </a:lnTo>
                <a:lnTo>
                  <a:pt x="2104" y="4313"/>
                </a:lnTo>
                <a:lnTo>
                  <a:pt x="2127" y="4417"/>
                </a:lnTo>
                <a:lnTo>
                  <a:pt x="2151" y="4433"/>
                </a:lnTo>
                <a:lnTo>
                  <a:pt x="2174" y="4428"/>
                </a:lnTo>
                <a:lnTo>
                  <a:pt x="2198" y="4408"/>
                </a:lnTo>
                <a:lnTo>
                  <a:pt x="2222" y="4312"/>
                </a:lnTo>
                <a:lnTo>
                  <a:pt x="2246" y="4200"/>
                </a:lnTo>
                <a:lnTo>
                  <a:pt x="2270" y="4104"/>
                </a:lnTo>
                <a:lnTo>
                  <a:pt x="2294" y="3830"/>
                </a:lnTo>
                <a:lnTo>
                  <a:pt x="2316" y="3127"/>
                </a:lnTo>
                <a:lnTo>
                  <a:pt x="2340" y="2684"/>
                </a:lnTo>
                <a:lnTo>
                  <a:pt x="2364" y="2890"/>
                </a:lnTo>
                <a:lnTo>
                  <a:pt x="2388" y="3412"/>
                </a:lnTo>
                <a:lnTo>
                  <a:pt x="2411" y="3724"/>
                </a:lnTo>
                <a:lnTo>
                  <a:pt x="2435" y="3877"/>
                </a:lnTo>
                <a:lnTo>
                  <a:pt x="2459" y="4050"/>
                </a:lnTo>
                <a:lnTo>
                  <a:pt x="2482" y="4163"/>
                </a:lnTo>
                <a:lnTo>
                  <a:pt x="2506" y="4290"/>
                </a:lnTo>
                <a:lnTo>
                  <a:pt x="2529" y="4384"/>
                </a:lnTo>
                <a:lnTo>
                  <a:pt x="2553" y="4400"/>
                </a:lnTo>
                <a:lnTo>
                  <a:pt x="2577" y="4394"/>
                </a:lnTo>
                <a:lnTo>
                  <a:pt x="2601" y="4394"/>
                </a:lnTo>
                <a:lnTo>
                  <a:pt x="2625" y="4386"/>
                </a:lnTo>
                <a:lnTo>
                  <a:pt x="2648" y="4330"/>
                </a:lnTo>
                <a:lnTo>
                  <a:pt x="2671" y="4237"/>
                </a:lnTo>
                <a:lnTo>
                  <a:pt x="2695" y="4177"/>
                </a:lnTo>
                <a:lnTo>
                  <a:pt x="2719" y="4002"/>
                </a:lnTo>
                <a:lnTo>
                  <a:pt x="2743" y="3727"/>
                </a:lnTo>
                <a:lnTo>
                  <a:pt x="2766" y="3590"/>
                </a:lnTo>
                <a:lnTo>
                  <a:pt x="2790" y="3709"/>
                </a:lnTo>
                <a:lnTo>
                  <a:pt x="2814" y="3877"/>
                </a:lnTo>
                <a:lnTo>
                  <a:pt x="2838" y="4028"/>
                </a:lnTo>
                <a:lnTo>
                  <a:pt x="2861" y="4154"/>
                </a:lnTo>
                <a:lnTo>
                  <a:pt x="2884" y="4240"/>
                </a:lnTo>
                <a:lnTo>
                  <a:pt x="2908" y="4347"/>
                </a:lnTo>
                <a:lnTo>
                  <a:pt x="2932" y="4403"/>
                </a:lnTo>
                <a:lnTo>
                  <a:pt x="2956" y="4395"/>
                </a:lnTo>
                <a:lnTo>
                  <a:pt x="2980" y="4384"/>
                </a:lnTo>
                <a:lnTo>
                  <a:pt x="3003" y="4367"/>
                </a:lnTo>
                <a:lnTo>
                  <a:pt x="3027" y="4327"/>
                </a:lnTo>
                <a:lnTo>
                  <a:pt x="3051" y="4233"/>
                </a:lnTo>
                <a:lnTo>
                  <a:pt x="3074" y="4079"/>
                </a:lnTo>
                <a:lnTo>
                  <a:pt x="3098" y="3922"/>
                </a:lnTo>
                <a:lnTo>
                  <a:pt x="3121" y="3707"/>
                </a:lnTo>
                <a:lnTo>
                  <a:pt x="3145" y="2629"/>
                </a:lnTo>
                <a:lnTo>
                  <a:pt x="3169" y="831"/>
                </a:lnTo>
                <a:lnTo>
                  <a:pt x="3193" y="600"/>
                </a:lnTo>
                <a:lnTo>
                  <a:pt x="3217" y="1884"/>
                </a:lnTo>
                <a:lnTo>
                  <a:pt x="3241" y="2916"/>
                </a:lnTo>
                <a:lnTo>
                  <a:pt x="3264" y="3282"/>
                </a:lnTo>
                <a:lnTo>
                  <a:pt x="3287" y="3595"/>
                </a:lnTo>
                <a:lnTo>
                  <a:pt x="3311" y="3931"/>
                </a:lnTo>
                <a:lnTo>
                  <a:pt x="3335" y="4119"/>
                </a:lnTo>
                <a:lnTo>
                  <a:pt x="3358" y="4238"/>
                </a:lnTo>
                <a:lnTo>
                  <a:pt x="3382" y="4376"/>
                </a:lnTo>
                <a:lnTo>
                  <a:pt x="3406" y="4393"/>
                </a:lnTo>
                <a:lnTo>
                  <a:pt x="3430" y="4424"/>
                </a:lnTo>
                <a:lnTo>
                  <a:pt x="3454" y="4444"/>
                </a:lnTo>
                <a:lnTo>
                  <a:pt x="3478" y="4375"/>
                </a:lnTo>
                <a:lnTo>
                  <a:pt x="3500" y="4240"/>
                </a:lnTo>
                <a:lnTo>
                  <a:pt x="3524" y="4137"/>
                </a:lnTo>
                <a:lnTo>
                  <a:pt x="3548" y="3885"/>
                </a:lnTo>
                <a:lnTo>
                  <a:pt x="3572" y="3078"/>
                </a:lnTo>
                <a:lnTo>
                  <a:pt x="3596" y="2198"/>
                </a:lnTo>
                <a:lnTo>
                  <a:pt x="3619" y="2225"/>
                </a:lnTo>
                <a:lnTo>
                  <a:pt x="3643" y="2972"/>
                </a:lnTo>
                <a:lnTo>
                  <a:pt x="3667" y="3498"/>
                </a:lnTo>
                <a:lnTo>
                  <a:pt x="3691" y="3694"/>
                </a:lnTo>
                <a:lnTo>
                  <a:pt x="3713" y="3876"/>
                </a:lnTo>
                <a:lnTo>
                  <a:pt x="3737" y="4102"/>
                </a:lnTo>
                <a:lnTo>
                  <a:pt x="3761" y="4258"/>
                </a:lnTo>
                <a:lnTo>
                  <a:pt x="3785" y="4334"/>
                </a:lnTo>
                <a:lnTo>
                  <a:pt x="3809" y="4411"/>
                </a:lnTo>
                <a:lnTo>
                  <a:pt x="3833" y="4425"/>
                </a:lnTo>
                <a:lnTo>
                  <a:pt x="3856" y="4451"/>
                </a:lnTo>
                <a:lnTo>
                  <a:pt x="3880" y="4426"/>
                </a:lnTo>
                <a:lnTo>
                  <a:pt x="3904" y="4381"/>
                </a:lnTo>
                <a:lnTo>
                  <a:pt x="3928" y="4291"/>
                </a:lnTo>
                <a:lnTo>
                  <a:pt x="3952" y="4245"/>
                </a:lnTo>
                <a:lnTo>
                  <a:pt x="3974" y="4128"/>
                </a:lnTo>
                <a:lnTo>
                  <a:pt x="3998" y="3788"/>
                </a:lnTo>
                <a:lnTo>
                  <a:pt x="4022" y="3531"/>
                </a:lnTo>
                <a:lnTo>
                  <a:pt x="4046" y="3695"/>
                </a:lnTo>
                <a:lnTo>
                  <a:pt x="4070" y="3885"/>
                </a:lnTo>
                <a:lnTo>
                  <a:pt x="4093" y="4004"/>
                </a:lnTo>
                <a:lnTo>
                  <a:pt x="4117" y="4086"/>
                </a:lnTo>
                <a:lnTo>
                  <a:pt x="4141" y="4195"/>
                </a:lnTo>
                <a:lnTo>
                  <a:pt x="4165" y="4216"/>
                </a:lnTo>
                <a:lnTo>
                  <a:pt x="4189" y="4224"/>
                </a:lnTo>
                <a:lnTo>
                  <a:pt x="4213" y="4281"/>
                </a:lnTo>
                <a:lnTo>
                  <a:pt x="4235" y="4314"/>
                </a:lnTo>
                <a:lnTo>
                  <a:pt x="4259" y="4349"/>
                </a:lnTo>
                <a:lnTo>
                  <a:pt x="4283" y="4327"/>
                </a:lnTo>
                <a:lnTo>
                  <a:pt x="4307" y="4334"/>
                </a:lnTo>
                <a:lnTo>
                  <a:pt x="4330" y="4312"/>
                </a:lnTo>
                <a:lnTo>
                  <a:pt x="4354" y="4293"/>
                </a:lnTo>
                <a:lnTo>
                  <a:pt x="4378" y="4292"/>
                </a:lnTo>
                <a:lnTo>
                  <a:pt x="4402" y="4230"/>
                </a:lnTo>
                <a:lnTo>
                  <a:pt x="4426" y="4148"/>
                </a:lnTo>
                <a:lnTo>
                  <a:pt x="4450" y="4100"/>
                </a:lnTo>
                <a:lnTo>
                  <a:pt x="4473" y="4126"/>
                </a:lnTo>
                <a:lnTo>
                  <a:pt x="4497" y="4154"/>
                </a:lnTo>
                <a:lnTo>
                  <a:pt x="4520" y="4142"/>
                </a:lnTo>
                <a:lnTo>
                  <a:pt x="4544" y="4162"/>
                </a:lnTo>
                <a:lnTo>
                  <a:pt x="4568" y="4169"/>
                </a:lnTo>
                <a:lnTo>
                  <a:pt x="4591" y="4221"/>
                </a:lnTo>
                <a:lnTo>
                  <a:pt x="4615" y="4264"/>
                </a:lnTo>
                <a:lnTo>
                  <a:pt x="4639" y="4287"/>
                </a:lnTo>
                <a:lnTo>
                  <a:pt x="4663" y="4319"/>
                </a:lnTo>
                <a:lnTo>
                  <a:pt x="4687" y="4327"/>
                </a:lnTo>
                <a:lnTo>
                  <a:pt x="4710" y="4283"/>
                </a:lnTo>
                <a:lnTo>
                  <a:pt x="4734" y="4284"/>
                </a:lnTo>
                <a:lnTo>
                  <a:pt x="4758" y="4275"/>
                </a:lnTo>
                <a:lnTo>
                  <a:pt x="4782" y="4267"/>
                </a:lnTo>
                <a:lnTo>
                  <a:pt x="4805" y="4212"/>
                </a:lnTo>
                <a:lnTo>
                  <a:pt x="4828" y="4263"/>
                </a:lnTo>
                <a:lnTo>
                  <a:pt x="4852" y="4244"/>
                </a:lnTo>
                <a:lnTo>
                  <a:pt x="4876" y="4249"/>
                </a:lnTo>
                <a:lnTo>
                  <a:pt x="4900" y="4295"/>
                </a:lnTo>
                <a:lnTo>
                  <a:pt x="4924" y="4300"/>
                </a:lnTo>
                <a:lnTo>
                  <a:pt x="4947" y="4232"/>
                </a:lnTo>
                <a:lnTo>
                  <a:pt x="4971" y="4271"/>
                </a:lnTo>
                <a:lnTo>
                  <a:pt x="4995" y="4334"/>
                </a:lnTo>
                <a:lnTo>
                  <a:pt x="5019" y="4352"/>
                </a:lnTo>
                <a:lnTo>
                  <a:pt x="5043" y="4312"/>
                </a:lnTo>
                <a:lnTo>
                  <a:pt x="5067" y="4297"/>
                </a:lnTo>
                <a:lnTo>
                  <a:pt x="5090" y="4307"/>
                </a:lnTo>
                <a:lnTo>
                  <a:pt x="5114" y="4297"/>
                </a:lnTo>
                <a:lnTo>
                  <a:pt x="5138" y="4267"/>
                </a:lnTo>
                <a:lnTo>
                  <a:pt x="5161" y="4288"/>
                </a:lnTo>
                <a:lnTo>
                  <a:pt x="5184" y="4326"/>
                </a:lnTo>
                <a:lnTo>
                  <a:pt x="5208" y="4327"/>
                </a:lnTo>
                <a:lnTo>
                  <a:pt x="5232" y="4309"/>
                </a:lnTo>
                <a:lnTo>
                  <a:pt x="5256" y="4356"/>
                </a:lnTo>
                <a:lnTo>
                  <a:pt x="5280" y="4348"/>
                </a:lnTo>
                <a:lnTo>
                  <a:pt x="5304" y="4338"/>
                </a:lnTo>
                <a:lnTo>
                  <a:pt x="5327" y="4309"/>
                </a:lnTo>
                <a:lnTo>
                  <a:pt x="5351" y="4309"/>
                </a:lnTo>
                <a:lnTo>
                  <a:pt x="5375" y="4300"/>
                </a:lnTo>
                <a:lnTo>
                  <a:pt x="5399" y="4307"/>
                </a:lnTo>
                <a:lnTo>
                  <a:pt x="5423" y="4341"/>
                </a:lnTo>
                <a:lnTo>
                  <a:pt x="5446" y="4351"/>
                </a:lnTo>
                <a:lnTo>
                  <a:pt x="5470" y="4327"/>
                </a:lnTo>
                <a:lnTo>
                  <a:pt x="5494" y="4318"/>
                </a:lnTo>
                <a:lnTo>
                  <a:pt x="5518" y="4310"/>
                </a:lnTo>
                <a:lnTo>
                  <a:pt x="5541" y="4318"/>
                </a:lnTo>
                <a:lnTo>
                  <a:pt x="5564" y="4335"/>
                </a:lnTo>
                <a:lnTo>
                  <a:pt x="5588" y="4351"/>
                </a:lnTo>
                <a:lnTo>
                  <a:pt x="5612" y="4342"/>
                </a:lnTo>
                <a:lnTo>
                  <a:pt x="5636" y="4348"/>
                </a:lnTo>
                <a:lnTo>
                  <a:pt x="5660" y="4335"/>
                </a:lnTo>
                <a:lnTo>
                  <a:pt x="5684" y="4361"/>
                </a:lnTo>
                <a:lnTo>
                  <a:pt x="5707" y="4329"/>
                </a:lnTo>
                <a:lnTo>
                  <a:pt x="5731" y="4350"/>
                </a:lnTo>
                <a:lnTo>
                  <a:pt x="5755" y="4381"/>
                </a:lnTo>
                <a:lnTo>
                  <a:pt x="5779" y="4356"/>
                </a:lnTo>
                <a:lnTo>
                  <a:pt x="5803" y="4323"/>
                </a:lnTo>
                <a:lnTo>
                  <a:pt x="5826" y="4331"/>
                </a:lnTo>
                <a:lnTo>
                  <a:pt x="5850" y="4321"/>
                </a:lnTo>
                <a:lnTo>
                  <a:pt x="5874" y="4304"/>
                </a:lnTo>
                <a:lnTo>
                  <a:pt x="5898" y="4317"/>
                </a:lnTo>
                <a:lnTo>
                  <a:pt x="5922" y="4367"/>
                </a:lnTo>
                <a:lnTo>
                  <a:pt x="5946" y="4368"/>
                </a:lnTo>
                <a:lnTo>
                  <a:pt x="5969" y="4352"/>
                </a:lnTo>
                <a:lnTo>
                  <a:pt x="5992" y="4322"/>
                </a:lnTo>
                <a:lnTo>
                  <a:pt x="6016" y="4330"/>
                </a:lnTo>
                <a:lnTo>
                  <a:pt x="6040" y="4281"/>
                </a:lnTo>
                <a:lnTo>
                  <a:pt x="6063" y="4188"/>
                </a:lnTo>
                <a:lnTo>
                  <a:pt x="6087" y="4138"/>
                </a:lnTo>
                <a:lnTo>
                  <a:pt x="6111" y="4130"/>
                </a:lnTo>
                <a:lnTo>
                  <a:pt x="6135" y="4168"/>
                </a:lnTo>
                <a:lnTo>
                  <a:pt x="6159" y="4221"/>
                </a:lnTo>
                <a:lnTo>
                  <a:pt x="6183" y="4242"/>
                </a:lnTo>
                <a:lnTo>
                  <a:pt x="6206" y="4246"/>
                </a:lnTo>
                <a:lnTo>
                  <a:pt x="6230" y="4178"/>
                </a:lnTo>
                <a:lnTo>
                  <a:pt x="6254" y="4219"/>
                </a:lnTo>
                <a:lnTo>
                  <a:pt x="6278" y="4258"/>
                </a:lnTo>
              </a:path>
            </a:pathLst>
          </a:custGeom>
          <a:noFill/>
          <a:ln w="12700" cmpd="sng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nl-BE"/>
          </a:p>
        </p:txBody>
      </p:sp>
      <p:sp>
        <p:nvSpPr>
          <p:cNvPr id="244744" name="Freeform 8"/>
          <p:cNvSpPr>
            <a:spLocks noChangeAspect="1"/>
          </p:cNvSpPr>
          <p:nvPr/>
        </p:nvSpPr>
        <p:spPr bwMode="auto">
          <a:xfrm>
            <a:off x="5819775" y="4624388"/>
            <a:ext cx="3289300" cy="1449387"/>
          </a:xfrm>
          <a:custGeom>
            <a:avLst/>
            <a:gdLst/>
            <a:ahLst/>
            <a:cxnLst>
              <a:cxn ang="0">
                <a:pos x="94" y="4431"/>
              </a:cxn>
              <a:cxn ang="0">
                <a:pos x="212" y="4423"/>
              </a:cxn>
              <a:cxn ang="0">
                <a:pos x="331" y="4415"/>
              </a:cxn>
              <a:cxn ang="0">
                <a:pos x="449" y="4435"/>
              </a:cxn>
              <a:cxn ang="0">
                <a:pos x="567" y="4438"/>
              </a:cxn>
              <a:cxn ang="0">
                <a:pos x="685" y="4415"/>
              </a:cxn>
              <a:cxn ang="0">
                <a:pos x="803" y="4363"/>
              </a:cxn>
              <a:cxn ang="0">
                <a:pos x="921" y="4435"/>
              </a:cxn>
              <a:cxn ang="0">
                <a:pos x="1039" y="4431"/>
              </a:cxn>
              <a:cxn ang="0">
                <a:pos x="1158" y="4391"/>
              </a:cxn>
              <a:cxn ang="0">
                <a:pos x="1276" y="4435"/>
              </a:cxn>
              <a:cxn ang="0">
                <a:pos x="1394" y="4415"/>
              </a:cxn>
              <a:cxn ang="0">
                <a:pos x="1512" y="594"/>
              </a:cxn>
              <a:cxn ang="0">
                <a:pos x="1631" y="3229"/>
              </a:cxn>
              <a:cxn ang="0">
                <a:pos x="1749" y="4435"/>
              </a:cxn>
              <a:cxn ang="0">
                <a:pos x="1867" y="4410"/>
              </a:cxn>
              <a:cxn ang="0">
                <a:pos x="1985" y="2004"/>
              </a:cxn>
              <a:cxn ang="0">
                <a:pos x="2104" y="4287"/>
              </a:cxn>
              <a:cxn ang="0">
                <a:pos x="2222" y="4431"/>
              </a:cxn>
              <a:cxn ang="0">
                <a:pos x="2340" y="3890"/>
              </a:cxn>
              <a:cxn ang="0">
                <a:pos x="2459" y="4075"/>
              </a:cxn>
              <a:cxn ang="0">
                <a:pos x="2577" y="4446"/>
              </a:cxn>
              <a:cxn ang="0">
                <a:pos x="2695" y="4410"/>
              </a:cxn>
              <a:cxn ang="0">
                <a:pos x="2814" y="3926"/>
              </a:cxn>
              <a:cxn ang="0">
                <a:pos x="2932" y="4438"/>
              </a:cxn>
              <a:cxn ang="0">
                <a:pos x="3051" y="4394"/>
              </a:cxn>
              <a:cxn ang="0">
                <a:pos x="3169" y="4050"/>
              </a:cxn>
              <a:cxn ang="0">
                <a:pos x="3287" y="3706"/>
              </a:cxn>
              <a:cxn ang="0">
                <a:pos x="3406" y="4451"/>
              </a:cxn>
              <a:cxn ang="0">
                <a:pos x="3524" y="4410"/>
              </a:cxn>
              <a:cxn ang="0">
                <a:pos x="3643" y="3177"/>
              </a:cxn>
              <a:cxn ang="0">
                <a:pos x="3761" y="4375"/>
              </a:cxn>
              <a:cxn ang="0">
                <a:pos x="3880" y="4451"/>
              </a:cxn>
              <a:cxn ang="0">
                <a:pos x="3998" y="4386"/>
              </a:cxn>
              <a:cxn ang="0">
                <a:pos x="4117" y="4279"/>
              </a:cxn>
              <a:cxn ang="0">
                <a:pos x="4235" y="4415"/>
              </a:cxn>
              <a:cxn ang="0">
                <a:pos x="4354" y="4423"/>
              </a:cxn>
              <a:cxn ang="0">
                <a:pos x="4473" y="4350"/>
              </a:cxn>
              <a:cxn ang="0">
                <a:pos x="4591" y="4318"/>
              </a:cxn>
              <a:cxn ang="0">
                <a:pos x="4710" y="4419"/>
              </a:cxn>
              <a:cxn ang="0">
                <a:pos x="4828" y="4419"/>
              </a:cxn>
              <a:cxn ang="0">
                <a:pos x="4947" y="4427"/>
              </a:cxn>
              <a:cxn ang="0">
                <a:pos x="5067" y="4407"/>
              </a:cxn>
              <a:cxn ang="0">
                <a:pos x="5184" y="4383"/>
              </a:cxn>
              <a:cxn ang="0">
                <a:pos x="5304" y="4431"/>
              </a:cxn>
              <a:cxn ang="0">
                <a:pos x="5423" y="4438"/>
              </a:cxn>
              <a:cxn ang="0">
                <a:pos x="5541" y="4423"/>
              </a:cxn>
              <a:cxn ang="0">
                <a:pos x="5660" y="4443"/>
              </a:cxn>
              <a:cxn ang="0">
                <a:pos x="5779" y="4451"/>
              </a:cxn>
              <a:cxn ang="0">
                <a:pos x="5898" y="4443"/>
              </a:cxn>
              <a:cxn ang="0">
                <a:pos x="6016" y="4415"/>
              </a:cxn>
              <a:cxn ang="0">
                <a:pos x="6135" y="4290"/>
              </a:cxn>
              <a:cxn ang="0">
                <a:pos x="6254" y="4438"/>
              </a:cxn>
            </a:cxnLst>
            <a:rect l="0" t="0" r="r" b="b"/>
            <a:pathLst>
              <a:path w="6278" h="4475">
                <a:moveTo>
                  <a:pt x="0" y="4431"/>
                </a:moveTo>
                <a:lnTo>
                  <a:pt x="24" y="4431"/>
                </a:lnTo>
                <a:lnTo>
                  <a:pt x="48" y="4446"/>
                </a:lnTo>
                <a:lnTo>
                  <a:pt x="72" y="4435"/>
                </a:lnTo>
                <a:lnTo>
                  <a:pt x="94" y="4431"/>
                </a:lnTo>
                <a:lnTo>
                  <a:pt x="118" y="4427"/>
                </a:lnTo>
                <a:lnTo>
                  <a:pt x="142" y="4431"/>
                </a:lnTo>
                <a:lnTo>
                  <a:pt x="166" y="4435"/>
                </a:lnTo>
                <a:lnTo>
                  <a:pt x="190" y="4407"/>
                </a:lnTo>
                <a:lnTo>
                  <a:pt x="212" y="4423"/>
                </a:lnTo>
                <a:lnTo>
                  <a:pt x="236" y="4383"/>
                </a:lnTo>
                <a:lnTo>
                  <a:pt x="260" y="4410"/>
                </a:lnTo>
                <a:lnTo>
                  <a:pt x="284" y="4423"/>
                </a:lnTo>
                <a:lnTo>
                  <a:pt x="308" y="4386"/>
                </a:lnTo>
                <a:lnTo>
                  <a:pt x="331" y="4415"/>
                </a:lnTo>
                <a:lnTo>
                  <a:pt x="354" y="4419"/>
                </a:lnTo>
                <a:lnTo>
                  <a:pt x="378" y="4451"/>
                </a:lnTo>
                <a:lnTo>
                  <a:pt x="402" y="4435"/>
                </a:lnTo>
                <a:lnTo>
                  <a:pt x="426" y="4454"/>
                </a:lnTo>
                <a:lnTo>
                  <a:pt x="449" y="4435"/>
                </a:lnTo>
                <a:lnTo>
                  <a:pt x="472" y="4415"/>
                </a:lnTo>
                <a:lnTo>
                  <a:pt x="496" y="4431"/>
                </a:lnTo>
                <a:lnTo>
                  <a:pt x="520" y="4419"/>
                </a:lnTo>
                <a:lnTo>
                  <a:pt x="543" y="4415"/>
                </a:lnTo>
                <a:lnTo>
                  <a:pt x="567" y="4438"/>
                </a:lnTo>
                <a:lnTo>
                  <a:pt x="591" y="4435"/>
                </a:lnTo>
                <a:lnTo>
                  <a:pt x="614" y="4407"/>
                </a:lnTo>
                <a:lnTo>
                  <a:pt x="638" y="4423"/>
                </a:lnTo>
                <a:lnTo>
                  <a:pt x="661" y="4427"/>
                </a:lnTo>
                <a:lnTo>
                  <a:pt x="685" y="4415"/>
                </a:lnTo>
                <a:lnTo>
                  <a:pt x="709" y="4386"/>
                </a:lnTo>
                <a:lnTo>
                  <a:pt x="733" y="4367"/>
                </a:lnTo>
                <a:lnTo>
                  <a:pt x="756" y="4391"/>
                </a:lnTo>
                <a:lnTo>
                  <a:pt x="779" y="4407"/>
                </a:lnTo>
                <a:lnTo>
                  <a:pt x="803" y="4363"/>
                </a:lnTo>
                <a:lnTo>
                  <a:pt x="827" y="4386"/>
                </a:lnTo>
                <a:lnTo>
                  <a:pt x="851" y="4399"/>
                </a:lnTo>
                <a:lnTo>
                  <a:pt x="875" y="4407"/>
                </a:lnTo>
                <a:lnTo>
                  <a:pt x="897" y="4435"/>
                </a:lnTo>
                <a:lnTo>
                  <a:pt x="921" y="4435"/>
                </a:lnTo>
                <a:lnTo>
                  <a:pt x="945" y="4446"/>
                </a:lnTo>
                <a:lnTo>
                  <a:pt x="969" y="4431"/>
                </a:lnTo>
                <a:lnTo>
                  <a:pt x="993" y="4446"/>
                </a:lnTo>
                <a:lnTo>
                  <a:pt x="1016" y="4427"/>
                </a:lnTo>
                <a:lnTo>
                  <a:pt x="1039" y="4431"/>
                </a:lnTo>
                <a:lnTo>
                  <a:pt x="1063" y="4415"/>
                </a:lnTo>
                <a:lnTo>
                  <a:pt x="1087" y="4394"/>
                </a:lnTo>
                <a:lnTo>
                  <a:pt x="1111" y="4386"/>
                </a:lnTo>
                <a:lnTo>
                  <a:pt x="1134" y="4399"/>
                </a:lnTo>
                <a:lnTo>
                  <a:pt x="1158" y="4391"/>
                </a:lnTo>
                <a:lnTo>
                  <a:pt x="1181" y="4399"/>
                </a:lnTo>
                <a:lnTo>
                  <a:pt x="1205" y="4407"/>
                </a:lnTo>
                <a:lnTo>
                  <a:pt x="1229" y="4402"/>
                </a:lnTo>
                <a:lnTo>
                  <a:pt x="1252" y="4394"/>
                </a:lnTo>
                <a:lnTo>
                  <a:pt x="1276" y="4435"/>
                </a:lnTo>
                <a:lnTo>
                  <a:pt x="1300" y="4427"/>
                </a:lnTo>
                <a:lnTo>
                  <a:pt x="1324" y="4410"/>
                </a:lnTo>
                <a:lnTo>
                  <a:pt x="1346" y="4423"/>
                </a:lnTo>
                <a:lnTo>
                  <a:pt x="1370" y="4410"/>
                </a:lnTo>
                <a:lnTo>
                  <a:pt x="1394" y="4415"/>
                </a:lnTo>
                <a:lnTo>
                  <a:pt x="1418" y="4410"/>
                </a:lnTo>
                <a:lnTo>
                  <a:pt x="1442" y="4391"/>
                </a:lnTo>
                <a:lnTo>
                  <a:pt x="1466" y="4307"/>
                </a:lnTo>
                <a:lnTo>
                  <a:pt x="1488" y="3294"/>
                </a:lnTo>
                <a:lnTo>
                  <a:pt x="1512" y="594"/>
                </a:lnTo>
                <a:lnTo>
                  <a:pt x="1536" y="0"/>
                </a:lnTo>
                <a:lnTo>
                  <a:pt x="1560" y="358"/>
                </a:lnTo>
                <a:lnTo>
                  <a:pt x="1584" y="1976"/>
                </a:lnTo>
                <a:lnTo>
                  <a:pt x="1607" y="2813"/>
                </a:lnTo>
                <a:lnTo>
                  <a:pt x="1631" y="3229"/>
                </a:lnTo>
                <a:lnTo>
                  <a:pt x="1654" y="3702"/>
                </a:lnTo>
                <a:lnTo>
                  <a:pt x="1678" y="4023"/>
                </a:lnTo>
                <a:lnTo>
                  <a:pt x="1701" y="4250"/>
                </a:lnTo>
                <a:lnTo>
                  <a:pt x="1725" y="4391"/>
                </a:lnTo>
                <a:lnTo>
                  <a:pt x="1749" y="4435"/>
                </a:lnTo>
                <a:lnTo>
                  <a:pt x="1773" y="4438"/>
                </a:lnTo>
                <a:lnTo>
                  <a:pt x="1796" y="4467"/>
                </a:lnTo>
                <a:lnTo>
                  <a:pt x="1819" y="4475"/>
                </a:lnTo>
                <a:lnTo>
                  <a:pt x="1843" y="4451"/>
                </a:lnTo>
                <a:lnTo>
                  <a:pt x="1867" y="4410"/>
                </a:lnTo>
                <a:lnTo>
                  <a:pt x="1891" y="4247"/>
                </a:lnTo>
                <a:lnTo>
                  <a:pt x="1915" y="3302"/>
                </a:lnTo>
                <a:lnTo>
                  <a:pt x="1939" y="1604"/>
                </a:lnTo>
                <a:lnTo>
                  <a:pt x="1961" y="1299"/>
                </a:lnTo>
                <a:lnTo>
                  <a:pt x="1985" y="2004"/>
                </a:lnTo>
                <a:lnTo>
                  <a:pt x="2009" y="2873"/>
                </a:lnTo>
                <a:lnTo>
                  <a:pt x="2033" y="3425"/>
                </a:lnTo>
                <a:lnTo>
                  <a:pt x="2056" y="3790"/>
                </a:lnTo>
                <a:lnTo>
                  <a:pt x="2080" y="4059"/>
                </a:lnTo>
                <a:lnTo>
                  <a:pt x="2104" y="4287"/>
                </a:lnTo>
                <a:lnTo>
                  <a:pt x="2127" y="4383"/>
                </a:lnTo>
                <a:lnTo>
                  <a:pt x="2151" y="4427"/>
                </a:lnTo>
                <a:lnTo>
                  <a:pt x="2174" y="4446"/>
                </a:lnTo>
                <a:lnTo>
                  <a:pt x="2198" y="4459"/>
                </a:lnTo>
                <a:lnTo>
                  <a:pt x="2222" y="4431"/>
                </a:lnTo>
                <a:lnTo>
                  <a:pt x="2246" y="4427"/>
                </a:lnTo>
                <a:lnTo>
                  <a:pt x="2270" y="4419"/>
                </a:lnTo>
                <a:lnTo>
                  <a:pt x="2294" y="4370"/>
                </a:lnTo>
                <a:lnTo>
                  <a:pt x="2316" y="4310"/>
                </a:lnTo>
                <a:lnTo>
                  <a:pt x="2340" y="3890"/>
                </a:lnTo>
                <a:lnTo>
                  <a:pt x="2364" y="3174"/>
                </a:lnTo>
                <a:lnTo>
                  <a:pt x="2388" y="3077"/>
                </a:lnTo>
                <a:lnTo>
                  <a:pt x="2411" y="3422"/>
                </a:lnTo>
                <a:lnTo>
                  <a:pt x="2435" y="3850"/>
                </a:lnTo>
                <a:lnTo>
                  <a:pt x="2459" y="4075"/>
                </a:lnTo>
                <a:lnTo>
                  <a:pt x="2482" y="4214"/>
                </a:lnTo>
                <a:lnTo>
                  <a:pt x="2506" y="4323"/>
                </a:lnTo>
                <a:lnTo>
                  <a:pt x="2529" y="4407"/>
                </a:lnTo>
                <a:lnTo>
                  <a:pt x="2553" y="4443"/>
                </a:lnTo>
                <a:lnTo>
                  <a:pt x="2577" y="4446"/>
                </a:lnTo>
                <a:lnTo>
                  <a:pt x="2601" y="4451"/>
                </a:lnTo>
                <a:lnTo>
                  <a:pt x="2625" y="4446"/>
                </a:lnTo>
                <a:lnTo>
                  <a:pt x="2648" y="4443"/>
                </a:lnTo>
                <a:lnTo>
                  <a:pt x="2671" y="4454"/>
                </a:lnTo>
                <a:lnTo>
                  <a:pt x="2695" y="4410"/>
                </a:lnTo>
                <a:lnTo>
                  <a:pt x="2719" y="4407"/>
                </a:lnTo>
                <a:lnTo>
                  <a:pt x="2743" y="4342"/>
                </a:lnTo>
                <a:lnTo>
                  <a:pt x="2766" y="4130"/>
                </a:lnTo>
                <a:lnTo>
                  <a:pt x="2790" y="3890"/>
                </a:lnTo>
                <a:lnTo>
                  <a:pt x="2814" y="3926"/>
                </a:lnTo>
                <a:lnTo>
                  <a:pt x="2838" y="4135"/>
                </a:lnTo>
                <a:lnTo>
                  <a:pt x="2861" y="4234"/>
                </a:lnTo>
                <a:lnTo>
                  <a:pt x="2884" y="4323"/>
                </a:lnTo>
                <a:lnTo>
                  <a:pt x="2908" y="4367"/>
                </a:lnTo>
                <a:lnTo>
                  <a:pt x="2932" y="4438"/>
                </a:lnTo>
                <a:lnTo>
                  <a:pt x="2956" y="4451"/>
                </a:lnTo>
                <a:lnTo>
                  <a:pt x="2980" y="4459"/>
                </a:lnTo>
                <a:lnTo>
                  <a:pt x="3003" y="4454"/>
                </a:lnTo>
                <a:lnTo>
                  <a:pt x="3027" y="4435"/>
                </a:lnTo>
                <a:lnTo>
                  <a:pt x="3051" y="4394"/>
                </a:lnTo>
                <a:lnTo>
                  <a:pt x="3074" y="4391"/>
                </a:lnTo>
                <a:lnTo>
                  <a:pt x="3098" y="4359"/>
                </a:lnTo>
                <a:lnTo>
                  <a:pt x="3121" y="4355"/>
                </a:lnTo>
                <a:lnTo>
                  <a:pt x="3145" y="4318"/>
                </a:lnTo>
                <a:lnTo>
                  <a:pt x="3169" y="4050"/>
                </a:lnTo>
                <a:lnTo>
                  <a:pt x="3193" y="2793"/>
                </a:lnTo>
                <a:lnTo>
                  <a:pt x="3217" y="2032"/>
                </a:lnTo>
                <a:lnTo>
                  <a:pt x="3241" y="2613"/>
                </a:lnTo>
                <a:lnTo>
                  <a:pt x="3264" y="3414"/>
                </a:lnTo>
                <a:lnTo>
                  <a:pt x="3287" y="3706"/>
                </a:lnTo>
                <a:lnTo>
                  <a:pt x="3311" y="3999"/>
                </a:lnTo>
                <a:lnTo>
                  <a:pt x="3335" y="4206"/>
                </a:lnTo>
                <a:lnTo>
                  <a:pt x="3358" y="4355"/>
                </a:lnTo>
                <a:lnTo>
                  <a:pt x="3382" y="4415"/>
                </a:lnTo>
                <a:lnTo>
                  <a:pt x="3406" y="4451"/>
                </a:lnTo>
                <a:lnTo>
                  <a:pt x="3430" y="4459"/>
                </a:lnTo>
                <a:lnTo>
                  <a:pt x="3454" y="4438"/>
                </a:lnTo>
                <a:lnTo>
                  <a:pt x="3478" y="4443"/>
                </a:lnTo>
                <a:lnTo>
                  <a:pt x="3500" y="4459"/>
                </a:lnTo>
                <a:lnTo>
                  <a:pt x="3524" y="4410"/>
                </a:lnTo>
                <a:lnTo>
                  <a:pt x="3548" y="4391"/>
                </a:lnTo>
                <a:lnTo>
                  <a:pt x="3572" y="4347"/>
                </a:lnTo>
                <a:lnTo>
                  <a:pt x="3596" y="4130"/>
                </a:lnTo>
                <a:lnTo>
                  <a:pt x="3619" y="3542"/>
                </a:lnTo>
                <a:lnTo>
                  <a:pt x="3643" y="3177"/>
                </a:lnTo>
                <a:lnTo>
                  <a:pt x="3667" y="3634"/>
                </a:lnTo>
                <a:lnTo>
                  <a:pt x="3691" y="3962"/>
                </a:lnTo>
                <a:lnTo>
                  <a:pt x="3713" y="4083"/>
                </a:lnTo>
                <a:lnTo>
                  <a:pt x="3737" y="4247"/>
                </a:lnTo>
                <a:lnTo>
                  <a:pt x="3761" y="4375"/>
                </a:lnTo>
                <a:lnTo>
                  <a:pt x="3785" y="4394"/>
                </a:lnTo>
                <a:lnTo>
                  <a:pt x="3809" y="4438"/>
                </a:lnTo>
                <a:lnTo>
                  <a:pt x="3833" y="4459"/>
                </a:lnTo>
                <a:lnTo>
                  <a:pt x="3856" y="4462"/>
                </a:lnTo>
                <a:lnTo>
                  <a:pt x="3880" y="4451"/>
                </a:lnTo>
                <a:lnTo>
                  <a:pt x="3904" y="4438"/>
                </a:lnTo>
                <a:lnTo>
                  <a:pt x="3928" y="4454"/>
                </a:lnTo>
                <a:lnTo>
                  <a:pt x="3952" y="4415"/>
                </a:lnTo>
                <a:lnTo>
                  <a:pt x="3974" y="4399"/>
                </a:lnTo>
                <a:lnTo>
                  <a:pt x="3998" y="4386"/>
                </a:lnTo>
                <a:lnTo>
                  <a:pt x="4022" y="4290"/>
                </a:lnTo>
                <a:lnTo>
                  <a:pt x="4046" y="4114"/>
                </a:lnTo>
                <a:lnTo>
                  <a:pt x="4070" y="4106"/>
                </a:lnTo>
                <a:lnTo>
                  <a:pt x="4093" y="4222"/>
                </a:lnTo>
                <a:lnTo>
                  <a:pt x="4117" y="4279"/>
                </a:lnTo>
                <a:lnTo>
                  <a:pt x="4141" y="4315"/>
                </a:lnTo>
                <a:lnTo>
                  <a:pt x="4165" y="4323"/>
                </a:lnTo>
                <a:lnTo>
                  <a:pt x="4189" y="4350"/>
                </a:lnTo>
                <a:lnTo>
                  <a:pt x="4213" y="4399"/>
                </a:lnTo>
                <a:lnTo>
                  <a:pt x="4235" y="4415"/>
                </a:lnTo>
                <a:lnTo>
                  <a:pt x="4259" y="4415"/>
                </a:lnTo>
                <a:lnTo>
                  <a:pt x="4283" y="4399"/>
                </a:lnTo>
                <a:lnTo>
                  <a:pt x="4307" y="4391"/>
                </a:lnTo>
                <a:lnTo>
                  <a:pt x="4330" y="4419"/>
                </a:lnTo>
                <a:lnTo>
                  <a:pt x="4354" y="4423"/>
                </a:lnTo>
                <a:lnTo>
                  <a:pt x="4378" y="4402"/>
                </a:lnTo>
                <a:lnTo>
                  <a:pt x="4402" y="4427"/>
                </a:lnTo>
                <a:lnTo>
                  <a:pt x="4426" y="4415"/>
                </a:lnTo>
                <a:lnTo>
                  <a:pt x="4450" y="4410"/>
                </a:lnTo>
                <a:lnTo>
                  <a:pt x="4473" y="4350"/>
                </a:lnTo>
                <a:lnTo>
                  <a:pt x="4497" y="4342"/>
                </a:lnTo>
                <a:lnTo>
                  <a:pt x="4520" y="4355"/>
                </a:lnTo>
                <a:lnTo>
                  <a:pt x="4544" y="4315"/>
                </a:lnTo>
                <a:lnTo>
                  <a:pt x="4568" y="4274"/>
                </a:lnTo>
                <a:lnTo>
                  <a:pt x="4591" y="4318"/>
                </a:lnTo>
                <a:lnTo>
                  <a:pt x="4615" y="4367"/>
                </a:lnTo>
                <a:lnTo>
                  <a:pt x="4639" y="4386"/>
                </a:lnTo>
                <a:lnTo>
                  <a:pt x="4663" y="4378"/>
                </a:lnTo>
                <a:lnTo>
                  <a:pt x="4687" y="4378"/>
                </a:lnTo>
                <a:lnTo>
                  <a:pt x="4710" y="4419"/>
                </a:lnTo>
                <a:lnTo>
                  <a:pt x="4734" y="4394"/>
                </a:lnTo>
                <a:lnTo>
                  <a:pt x="4758" y="4370"/>
                </a:lnTo>
                <a:lnTo>
                  <a:pt x="4782" y="4415"/>
                </a:lnTo>
                <a:lnTo>
                  <a:pt x="4805" y="4454"/>
                </a:lnTo>
                <a:lnTo>
                  <a:pt x="4828" y="4419"/>
                </a:lnTo>
                <a:lnTo>
                  <a:pt x="4852" y="4391"/>
                </a:lnTo>
                <a:lnTo>
                  <a:pt x="4876" y="4410"/>
                </a:lnTo>
                <a:lnTo>
                  <a:pt x="4900" y="4438"/>
                </a:lnTo>
                <a:lnTo>
                  <a:pt x="4924" y="4419"/>
                </a:lnTo>
                <a:lnTo>
                  <a:pt x="4947" y="4427"/>
                </a:lnTo>
                <a:lnTo>
                  <a:pt x="4971" y="4410"/>
                </a:lnTo>
                <a:lnTo>
                  <a:pt x="4995" y="4419"/>
                </a:lnTo>
                <a:lnTo>
                  <a:pt x="5019" y="4427"/>
                </a:lnTo>
                <a:lnTo>
                  <a:pt x="5043" y="4427"/>
                </a:lnTo>
                <a:lnTo>
                  <a:pt x="5067" y="4407"/>
                </a:lnTo>
                <a:lnTo>
                  <a:pt x="5090" y="4415"/>
                </a:lnTo>
                <a:lnTo>
                  <a:pt x="5114" y="4443"/>
                </a:lnTo>
                <a:lnTo>
                  <a:pt x="5138" y="4431"/>
                </a:lnTo>
                <a:lnTo>
                  <a:pt x="5161" y="4391"/>
                </a:lnTo>
                <a:lnTo>
                  <a:pt x="5184" y="4383"/>
                </a:lnTo>
                <a:lnTo>
                  <a:pt x="5208" y="4431"/>
                </a:lnTo>
                <a:lnTo>
                  <a:pt x="5232" y="4435"/>
                </a:lnTo>
                <a:lnTo>
                  <a:pt x="5256" y="4438"/>
                </a:lnTo>
                <a:lnTo>
                  <a:pt x="5280" y="4423"/>
                </a:lnTo>
                <a:lnTo>
                  <a:pt x="5304" y="4431"/>
                </a:lnTo>
                <a:lnTo>
                  <a:pt x="5327" y="4438"/>
                </a:lnTo>
                <a:lnTo>
                  <a:pt x="5351" y="4446"/>
                </a:lnTo>
                <a:lnTo>
                  <a:pt x="5375" y="4446"/>
                </a:lnTo>
                <a:lnTo>
                  <a:pt x="5399" y="4435"/>
                </a:lnTo>
                <a:lnTo>
                  <a:pt x="5423" y="4438"/>
                </a:lnTo>
                <a:lnTo>
                  <a:pt x="5446" y="4443"/>
                </a:lnTo>
                <a:lnTo>
                  <a:pt x="5470" y="4438"/>
                </a:lnTo>
                <a:lnTo>
                  <a:pt x="5494" y="4451"/>
                </a:lnTo>
                <a:lnTo>
                  <a:pt x="5518" y="4451"/>
                </a:lnTo>
                <a:lnTo>
                  <a:pt x="5541" y="4423"/>
                </a:lnTo>
                <a:lnTo>
                  <a:pt x="5564" y="4443"/>
                </a:lnTo>
                <a:lnTo>
                  <a:pt x="5588" y="4443"/>
                </a:lnTo>
                <a:lnTo>
                  <a:pt x="5612" y="4423"/>
                </a:lnTo>
                <a:lnTo>
                  <a:pt x="5636" y="4410"/>
                </a:lnTo>
                <a:lnTo>
                  <a:pt x="5660" y="4443"/>
                </a:lnTo>
                <a:lnTo>
                  <a:pt x="5684" y="4435"/>
                </a:lnTo>
                <a:lnTo>
                  <a:pt x="5707" y="4435"/>
                </a:lnTo>
                <a:lnTo>
                  <a:pt x="5731" y="4451"/>
                </a:lnTo>
                <a:lnTo>
                  <a:pt x="5755" y="4423"/>
                </a:lnTo>
                <a:lnTo>
                  <a:pt x="5779" y="4451"/>
                </a:lnTo>
                <a:lnTo>
                  <a:pt x="5803" y="4427"/>
                </a:lnTo>
                <a:lnTo>
                  <a:pt x="5826" y="4446"/>
                </a:lnTo>
                <a:lnTo>
                  <a:pt x="5850" y="4446"/>
                </a:lnTo>
                <a:lnTo>
                  <a:pt x="5874" y="4427"/>
                </a:lnTo>
                <a:lnTo>
                  <a:pt x="5898" y="4443"/>
                </a:lnTo>
                <a:lnTo>
                  <a:pt x="5922" y="4454"/>
                </a:lnTo>
                <a:lnTo>
                  <a:pt x="5946" y="4451"/>
                </a:lnTo>
                <a:lnTo>
                  <a:pt x="5969" y="4427"/>
                </a:lnTo>
                <a:lnTo>
                  <a:pt x="5992" y="4435"/>
                </a:lnTo>
                <a:lnTo>
                  <a:pt x="6016" y="4415"/>
                </a:lnTo>
                <a:lnTo>
                  <a:pt x="6040" y="4443"/>
                </a:lnTo>
                <a:lnTo>
                  <a:pt x="6063" y="4459"/>
                </a:lnTo>
                <a:lnTo>
                  <a:pt x="6087" y="4435"/>
                </a:lnTo>
                <a:lnTo>
                  <a:pt x="6111" y="4326"/>
                </a:lnTo>
                <a:lnTo>
                  <a:pt x="6135" y="4290"/>
                </a:lnTo>
                <a:lnTo>
                  <a:pt x="6159" y="4290"/>
                </a:lnTo>
                <a:lnTo>
                  <a:pt x="6183" y="4383"/>
                </a:lnTo>
                <a:lnTo>
                  <a:pt x="6206" y="4419"/>
                </a:lnTo>
                <a:lnTo>
                  <a:pt x="6230" y="4431"/>
                </a:lnTo>
                <a:lnTo>
                  <a:pt x="6254" y="4438"/>
                </a:lnTo>
                <a:lnTo>
                  <a:pt x="6278" y="4427"/>
                </a:lnTo>
              </a:path>
            </a:pathLst>
          </a:custGeom>
          <a:noFill/>
          <a:ln w="12700" cmpd="sng">
            <a:solidFill>
              <a:srgbClr val="0000CC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nl-BE"/>
          </a:p>
        </p:txBody>
      </p:sp>
      <p:sp>
        <p:nvSpPr>
          <p:cNvPr id="244745" name="Text Box 9"/>
          <p:cNvSpPr txBox="1">
            <a:spLocks noChangeArrowheads="1"/>
          </p:cNvSpPr>
          <p:nvPr/>
        </p:nvSpPr>
        <p:spPr bwMode="auto">
          <a:xfrm>
            <a:off x="1488558" y="5053013"/>
            <a:ext cx="536022" cy="32534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500" b="1" dirty="0"/>
              <a:t>1/2</a:t>
            </a:r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4166671" y="5053013"/>
            <a:ext cx="536022" cy="32534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500" b="1"/>
              <a:t>1/1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6903521" y="5053013"/>
            <a:ext cx="536022" cy="325346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500" b="1"/>
              <a:t>2/1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primary principles in </a:t>
            </a:r>
            <a:r>
              <a:rPr lang="en-GB" dirty="0" err="1"/>
              <a:t>quantitation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060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/>
      <p:bldP spid="244742" grpId="0" animBg="1"/>
      <p:bldP spid="244743" grpId="0" animBg="1"/>
      <p:bldP spid="244744" grpId="0" animBg="1"/>
      <p:bldP spid="244745" grpId="0"/>
      <p:bldP spid="244746" grpId="0"/>
      <p:bldP spid="2447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407988" y="1412776"/>
            <a:ext cx="8785395" cy="455727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>
              <a:tabLst>
                <a:tab pos="271463" algn="l"/>
              </a:tabLst>
            </a:pPr>
            <a:r>
              <a:rPr lang="en-GB" dirty="0"/>
              <a:t>	SILAC (2), </a:t>
            </a:r>
            <a:r>
              <a:rPr lang="en-GB" dirty="0">
                <a:solidFill>
                  <a:srgbClr val="3333CC"/>
                </a:solidFill>
              </a:rPr>
              <a:t>cell cultures</a:t>
            </a:r>
            <a:r>
              <a:rPr lang="en-GB" dirty="0"/>
              <a:t>,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relative</a:t>
            </a:r>
          </a:p>
          <a:p>
            <a:pPr algn="l">
              <a:tabLst>
                <a:tab pos="271463" algn="l"/>
              </a:tabLst>
            </a:pPr>
            <a:endParaRPr lang="en-GB" sz="1000" dirty="0">
              <a:solidFill>
                <a:schemeClr val="accent2"/>
              </a:solidFill>
            </a:endParaRPr>
          </a:p>
          <a:p>
            <a:pPr algn="l">
              <a:tabLst>
                <a:tab pos="271463" algn="l"/>
              </a:tabLst>
            </a:pPr>
            <a:r>
              <a:rPr lang="en-GB" dirty="0"/>
              <a:t>	2D PAGE spot intensity (1), </a:t>
            </a:r>
            <a:r>
              <a:rPr lang="en-GB" dirty="0">
                <a:solidFill>
                  <a:srgbClr val="3333CC"/>
                </a:solidFill>
              </a:rPr>
              <a:t>proteins</a:t>
            </a:r>
            <a:r>
              <a:rPr lang="en-GB" dirty="0"/>
              <a:t>,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relative</a:t>
            </a:r>
          </a:p>
          <a:p>
            <a:pPr algn="l">
              <a:tabLst>
                <a:tab pos="271463" algn="l"/>
              </a:tabLst>
            </a:pPr>
            <a:endParaRPr lang="en-GB" sz="1000" dirty="0">
              <a:solidFill>
                <a:schemeClr val="accent2"/>
              </a:solidFill>
            </a:endParaRPr>
          </a:p>
          <a:p>
            <a:pPr algn="l">
              <a:tabLst>
                <a:tab pos="271463" algn="l"/>
              </a:tabLst>
            </a:pPr>
            <a:r>
              <a:rPr lang="en-GB" dirty="0"/>
              <a:t>	ICAT (2), </a:t>
            </a:r>
            <a:r>
              <a:rPr lang="en-GB" dirty="0">
                <a:solidFill>
                  <a:srgbClr val="3333CC"/>
                </a:solidFill>
              </a:rPr>
              <a:t>proteins</a:t>
            </a:r>
            <a:r>
              <a:rPr lang="en-GB" dirty="0"/>
              <a:t>,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relative</a:t>
            </a:r>
          </a:p>
          <a:p>
            <a:pPr algn="l">
              <a:tabLst>
                <a:tab pos="271463" algn="l"/>
              </a:tabLst>
            </a:pPr>
            <a:endParaRPr lang="en-GB" sz="1000" dirty="0"/>
          </a:p>
          <a:p>
            <a:pPr algn="l">
              <a:tabLst>
                <a:tab pos="271463" algn="l"/>
              </a:tabLst>
            </a:pPr>
            <a:r>
              <a:rPr lang="en-GB" dirty="0"/>
              <a:t>	ICPL (2), </a:t>
            </a:r>
            <a:r>
              <a:rPr lang="en-GB" dirty="0">
                <a:solidFill>
                  <a:srgbClr val="3333CC"/>
                </a:solidFill>
              </a:rPr>
              <a:t>proteins</a:t>
            </a:r>
            <a:r>
              <a:rPr lang="en-GB" dirty="0"/>
              <a:t>,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relative</a:t>
            </a:r>
          </a:p>
          <a:p>
            <a:pPr algn="l">
              <a:tabLst>
                <a:tab pos="271463" algn="l"/>
              </a:tabLst>
            </a:pPr>
            <a:endParaRPr lang="en-GB" sz="1000" dirty="0">
              <a:solidFill>
                <a:schemeClr val="accent2"/>
              </a:solidFill>
            </a:endParaRPr>
          </a:p>
          <a:p>
            <a:pPr algn="l">
              <a:tabLst>
                <a:tab pos="271463" algn="l"/>
              </a:tabLst>
            </a:pPr>
            <a:r>
              <a:rPr lang="en-GB" dirty="0"/>
              <a:t>	LC peak area (3), </a:t>
            </a:r>
            <a:r>
              <a:rPr lang="en-GB" dirty="0">
                <a:solidFill>
                  <a:srgbClr val="3333CC"/>
                </a:solidFill>
              </a:rPr>
              <a:t>peptides</a:t>
            </a:r>
            <a:r>
              <a:rPr lang="en-GB" dirty="0"/>
              <a:t>, </a:t>
            </a:r>
            <a:r>
              <a:rPr lang="en-GB" dirty="0">
                <a:solidFill>
                  <a:schemeClr val="tx2"/>
                </a:solidFill>
              </a:rPr>
              <a:t>relative, absolute</a:t>
            </a:r>
          </a:p>
          <a:p>
            <a:pPr algn="l">
              <a:tabLst>
                <a:tab pos="271463" algn="l"/>
              </a:tabLst>
            </a:pPr>
            <a:endParaRPr lang="en-GB" sz="1000" dirty="0">
              <a:solidFill>
                <a:srgbClr val="990099"/>
              </a:solidFill>
            </a:endParaRPr>
          </a:p>
          <a:p>
            <a:pPr algn="l">
              <a:tabLst>
                <a:tab pos="271463" algn="l"/>
              </a:tabLst>
            </a:pPr>
            <a:r>
              <a:rPr lang="en-GB" dirty="0"/>
              <a:t>	Trypsin-mediated </a:t>
            </a:r>
            <a:r>
              <a:rPr lang="en-GB" baseline="30000" dirty="0"/>
              <a:t>18</a:t>
            </a:r>
            <a:r>
              <a:rPr lang="en-GB" dirty="0"/>
              <a:t>O incorporation (1), </a:t>
            </a:r>
            <a:r>
              <a:rPr lang="en-GB" dirty="0">
                <a:solidFill>
                  <a:srgbClr val="3333CC"/>
                </a:solidFill>
              </a:rPr>
              <a:t>peptides</a:t>
            </a:r>
            <a:r>
              <a:rPr lang="en-GB" dirty="0"/>
              <a:t>,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relative</a:t>
            </a:r>
          </a:p>
          <a:p>
            <a:pPr algn="l">
              <a:tabLst>
                <a:tab pos="271463" algn="l"/>
              </a:tabLst>
            </a:pPr>
            <a:endParaRPr lang="en-GB" sz="1000" dirty="0"/>
          </a:p>
          <a:p>
            <a:pPr algn="l">
              <a:tabLst>
                <a:tab pos="271463" algn="l"/>
              </a:tabLst>
            </a:pPr>
            <a:r>
              <a:rPr lang="en-GB" dirty="0"/>
              <a:t>	</a:t>
            </a:r>
            <a:r>
              <a:rPr lang="en-GB" dirty="0" err="1"/>
              <a:t>iTRAQ</a:t>
            </a:r>
            <a:r>
              <a:rPr lang="en-GB" dirty="0"/>
              <a:t> (2), </a:t>
            </a:r>
            <a:r>
              <a:rPr lang="en-GB" dirty="0">
                <a:solidFill>
                  <a:srgbClr val="3333CC"/>
                </a:solidFill>
              </a:rPr>
              <a:t>peptides</a:t>
            </a:r>
            <a:r>
              <a:rPr lang="en-GB" dirty="0"/>
              <a:t>,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relative</a:t>
            </a:r>
          </a:p>
          <a:p>
            <a:pPr algn="l">
              <a:tabLst>
                <a:tab pos="271463" algn="l"/>
              </a:tabLst>
            </a:pPr>
            <a:endParaRPr lang="en-GB" sz="1000" dirty="0">
              <a:solidFill>
                <a:schemeClr val="accent2"/>
              </a:solidFill>
            </a:endParaRPr>
          </a:p>
          <a:p>
            <a:pPr algn="l">
              <a:tabLst>
                <a:tab pos="271463" algn="l"/>
              </a:tabLst>
            </a:pPr>
            <a:r>
              <a:rPr lang="en-GB" dirty="0"/>
              <a:t>	Spiked peptides (</a:t>
            </a:r>
            <a:r>
              <a:rPr lang="en-GB" dirty="0" err="1"/>
              <a:t>eg</a:t>
            </a:r>
            <a:r>
              <a:rPr lang="en-GB" dirty="0"/>
              <a:t>. AQUA) (2), </a:t>
            </a:r>
            <a:r>
              <a:rPr lang="en-GB" dirty="0">
                <a:solidFill>
                  <a:srgbClr val="3333CC"/>
                </a:solidFill>
              </a:rPr>
              <a:t>peptides</a:t>
            </a:r>
            <a:r>
              <a:rPr lang="en-GB" dirty="0"/>
              <a:t>,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absolute</a:t>
            </a:r>
          </a:p>
          <a:p>
            <a:pPr algn="l">
              <a:tabLst>
                <a:tab pos="271463" algn="l"/>
              </a:tabLst>
            </a:pPr>
            <a:endParaRPr lang="en-GB" sz="1000" dirty="0">
              <a:solidFill>
                <a:schemeClr val="accent2"/>
              </a:solidFill>
            </a:endParaRPr>
          </a:p>
          <a:p>
            <a:pPr algn="l">
              <a:tabLst>
                <a:tab pos="271463" algn="l"/>
              </a:tabLst>
            </a:pPr>
            <a:r>
              <a:rPr lang="en-GB" dirty="0"/>
              <a:t>	Label-free approaches (3), </a:t>
            </a:r>
            <a:r>
              <a:rPr lang="en-GB" dirty="0">
                <a:solidFill>
                  <a:srgbClr val="3333CC"/>
                </a:solidFill>
              </a:rPr>
              <a:t>peptides, peptide fragments</a:t>
            </a:r>
            <a:r>
              <a:rPr lang="en-GB" dirty="0"/>
              <a:t>,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relative, </a:t>
            </a:r>
            <a:r>
              <a:rPr lang="en-GB" i="1" dirty="0">
                <a:solidFill>
                  <a:schemeClr val="tx2"/>
                </a:solidFill>
              </a:rPr>
              <a:t>absolute</a:t>
            </a:r>
          </a:p>
          <a:p>
            <a:pPr algn="l">
              <a:tabLst>
                <a:tab pos="271463" algn="l"/>
              </a:tabLst>
            </a:pPr>
            <a:endParaRPr lang="en-GB" sz="1000" dirty="0">
              <a:solidFill>
                <a:schemeClr val="accent2"/>
              </a:solidFill>
            </a:endParaRPr>
          </a:p>
          <a:p>
            <a:pPr algn="l">
              <a:tabLst>
                <a:tab pos="271463" algn="l"/>
              </a:tabLst>
            </a:pPr>
            <a:r>
              <a:rPr lang="en-GB" dirty="0"/>
              <a:t>	MRM (2, 3), </a:t>
            </a:r>
            <a:r>
              <a:rPr lang="en-GB" dirty="0">
                <a:solidFill>
                  <a:srgbClr val="3333CC"/>
                </a:solidFill>
              </a:rPr>
              <a:t>peptide fragments</a:t>
            </a:r>
            <a:r>
              <a:rPr lang="en-GB" dirty="0"/>
              <a:t>,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>
                <a:solidFill>
                  <a:schemeClr val="tx2"/>
                </a:solidFill>
              </a:rPr>
              <a:t>relative²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Techniques: overview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011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02975" y="1494411"/>
            <a:ext cx="5226050" cy="4464050"/>
            <a:chOff x="1202" y="618"/>
            <a:chExt cx="3292" cy="2812"/>
          </a:xfrm>
        </p:grpSpPr>
        <p:pic>
          <p:nvPicPr>
            <p:cNvPr id="291845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2" y="618"/>
              <a:ext cx="3292" cy="2812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</p:pic>
        <p:sp>
          <p:nvSpPr>
            <p:cNvPr id="291847" name="Text Box 7"/>
            <p:cNvSpPr txBox="1">
              <a:spLocks noChangeArrowheads="1"/>
            </p:cNvSpPr>
            <p:nvPr/>
          </p:nvSpPr>
          <p:spPr bwMode="auto">
            <a:xfrm>
              <a:off x="1244" y="1706"/>
              <a:ext cx="3197" cy="454"/>
            </a:xfrm>
            <a:prstGeom prst="rect">
              <a:avLst/>
            </a:prstGeom>
            <a:solidFill>
              <a:srgbClr val="FFFF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/>
              <a:r>
                <a:rPr lang="en-GB" dirty="0"/>
                <a:t>Mix in 1:1 ratio and analyse with mass spec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SILAC</a:t>
            </a:r>
            <a:endParaRPr lang="nl-BE" dirty="0"/>
          </a:p>
        </p:txBody>
      </p:sp>
      <p:sp>
        <p:nvSpPr>
          <p:cNvPr id="8" name="Text Box 188">
            <a:extLst>
              <a:ext uri="{FF2B5EF4-FFF2-40B4-BE49-F238E27FC236}">
                <a16:creationId xmlns:a16="http://schemas.microsoft.com/office/drawing/2014/main" id="{A3198F0E-4395-42D4-BEF4-B0854D962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93" y="6557741"/>
            <a:ext cx="3108841" cy="2791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de-DE" sz="1200" dirty="0">
                <a:solidFill>
                  <a:srgbClr val="000000"/>
                </a:solidFill>
              </a:rPr>
              <a:t>Andersen and Mann, EMBO Reports, 2006</a:t>
            </a:r>
            <a:endParaRPr lang="en-GB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3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9"/>
          <p:cNvGrpSpPr>
            <a:grpSpLocks/>
          </p:cNvGrpSpPr>
          <p:nvPr/>
        </p:nvGrpSpPr>
        <p:grpSpPr bwMode="auto">
          <a:xfrm>
            <a:off x="1187450" y="1196752"/>
            <a:ext cx="6894513" cy="4892675"/>
            <a:chOff x="748" y="482"/>
            <a:chExt cx="4343" cy="3082"/>
          </a:xfrm>
        </p:grpSpPr>
        <p:sp>
          <p:nvSpPr>
            <p:cNvPr id="292961" name="Oval 97"/>
            <p:cNvSpPr>
              <a:spLocks noChangeArrowheads="1"/>
            </p:cNvSpPr>
            <p:nvPr/>
          </p:nvSpPr>
          <p:spPr bwMode="auto">
            <a:xfrm>
              <a:off x="3895" y="491"/>
              <a:ext cx="576" cy="542"/>
            </a:xfrm>
            <a:prstGeom prst="ellipse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 sz="1000" b="1">
                <a:solidFill>
                  <a:srgbClr val="FF9900"/>
                </a:solidFill>
              </a:endParaRPr>
            </a:p>
          </p:txBody>
        </p:sp>
        <p:sp>
          <p:nvSpPr>
            <p:cNvPr id="292962" name="Oval 98"/>
            <p:cNvSpPr>
              <a:spLocks noChangeArrowheads="1"/>
            </p:cNvSpPr>
            <p:nvPr/>
          </p:nvSpPr>
          <p:spPr bwMode="auto">
            <a:xfrm>
              <a:off x="1234" y="2445"/>
              <a:ext cx="576" cy="542"/>
            </a:xfrm>
            <a:prstGeom prst="ellipse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 sz="1000" b="1">
                <a:solidFill>
                  <a:srgbClr val="FF9900"/>
                </a:solidFill>
              </a:endParaRPr>
            </a:p>
          </p:txBody>
        </p:sp>
        <p:sp>
          <p:nvSpPr>
            <p:cNvPr id="292963" name="Oval 99"/>
            <p:cNvSpPr>
              <a:spLocks noChangeArrowheads="1"/>
            </p:cNvSpPr>
            <p:nvPr/>
          </p:nvSpPr>
          <p:spPr bwMode="auto">
            <a:xfrm>
              <a:off x="1234" y="1440"/>
              <a:ext cx="576" cy="542"/>
            </a:xfrm>
            <a:prstGeom prst="ellipse">
              <a:avLst/>
            </a:prstGeom>
            <a:noFill/>
            <a:ln w="38100" algn="ctr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 sz="1000" b="1">
                <a:solidFill>
                  <a:srgbClr val="FF9900"/>
                </a:solidFill>
              </a:endParaRPr>
            </a:p>
          </p:txBody>
        </p:sp>
        <p:grpSp>
          <p:nvGrpSpPr>
            <p:cNvPr id="3" name="Group 100"/>
            <p:cNvGrpSpPr>
              <a:grpSpLocks/>
            </p:cNvGrpSpPr>
            <p:nvPr/>
          </p:nvGrpSpPr>
          <p:grpSpPr bwMode="auto">
            <a:xfrm>
              <a:off x="821" y="854"/>
              <a:ext cx="112" cy="38"/>
              <a:chOff x="280" y="861"/>
              <a:chExt cx="112" cy="38"/>
            </a:xfrm>
          </p:grpSpPr>
          <p:sp>
            <p:nvSpPr>
              <p:cNvPr id="292965" name="Line 101"/>
              <p:cNvSpPr>
                <a:spLocks noChangeShapeType="1"/>
              </p:cNvSpPr>
              <p:nvPr/>
            </p:nvSpPr>
            <p:spPr bwMode="auto">
              <a:xfrm>
                <a:off x="280" y="899"/>
                <a:ext cx="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2966" name="Line 102"/>
              <p:cNvSpPr>
                <a:spLocks noChangeShapeType="1"/>
              </p:cNvSpPr>
              <p:nvPr/>
            </p:nvSpPr>
            <p:spPr bwMode="auto">
              <a:xfrm>
                <a:off x="280" y="861"/>
                <a:ext cx="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4" name="Group 103"/>
            <p:cNvGrpSpPr>
              <a:grpSpLocks/>
            </p:cNvGrpSpPr>
            <p:nvPr/>
          </p:nvGrpSpPr>
          <p:grpSpPr bwMode="auto">
            <a:xfrm>
              <a:off x="2951" y="870"/>
              <a:ext cx="516" cy="138"/>
              <a:chOff x="2446" y="877"/>
              <a:chExt cx="516" cy="138"/>
            </a:xfrm>
          </p:grpSpPr>
          <p:sp>
            <p:nvSpPr>
              <p:cNvPr id="292968" name="Line 104"/>
              <p:cNvSpPr>
                <a:spLocks noChangeShapeType="1"/>
              </p:cNvSpPr>
              <p:nvPr/>
            </p:nvSpPr>
            <p:spPr bwMode="auto">
              <a:xfrm>
                <a:off x="2661" y="877"/>
                <a:ext cx="68" cy="1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2969" name="Line 105"/>
              <p:cNvSpPr>
                <a:spLocks noChangeShapeType="1"/>
              </p:cNvSpPr>
              <p:nvPr/>
            </p:nvSpPr>
            <p:spPr bwMode="auto">
              <a:xfrm>
                <a:off x="2446" y="877"/>
                <a:ext cx="5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5" name="Group 106"/>
            <p:cNvGrpSpPr>
              <a:grpSpLocks/>
            </p:cNvGrpSpPr>
            <p:nvPr/>
          </p:nvGrpSpPr>
          <p:grpSpPr bwMode="auto">
            <a:xfrm>
              <a:off x="3967" y="482"/>
              <a:ext cx="284" cy="286"/>
              <a:chOff x="3414" y="503"/>
              <a:chExt cx="284" cy="286"/>
            </a:xfrm>
          </p:grpSpPr>
          <p:grpSp>
            <p:nvGrpSpPr>
              <p:cNvPr id="6" name="Group 107"/>
              <p:cNvGrpSpPr>
                <a:grpSpLocks/>
              </p:cNvGrpSpPr>
              <p:nvPr/>
            </p:nvGrpSpPr>
            <p:grpSpPr bwMode="auto">
              <a:xfrm>
                <a:off x="3542" y="711"/>
                <a:ext cx="34" cy="78"/>
                <a:chOff x="3542" y="711"/>
                <a:chExt cx="34" cy="78"/>
              </a:xfrm>
            </p:grpSpPr>
            <p:sp>
              <p:nvSpPr>
                <p:cNvPr id="292972" name="Line 108"/>
                <p:cNvSpPr>
                  <a:spLocks noChangeShapeType="1"/>
                </p:cNvSpPr>
                <p:nvPr/>
              </p:nvSpPr>
              <p:spPr bwMode="auto">
                <a:xfrm>
                  <a:off x="3542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292973" name="Line 109"/>
                <p:cNvSpPr>
                  <a:spLocks noChangeShapeType="1"/>
                </p:cNvSpPr>
                <p:nvPr/>
              </p:nvSpPr>
              <p:spPr bwMode="auto">
                <a:xfrm>
                  <a:off x="3576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sp>
            <p:nvSpPr>
              <p:cNvPr id="292974" name="Text Box 110"/>
              <p:cNvSpPr txBox="1">
                <a:spLocks noChangeArrowheads="1"/>
              </p:cNvSpPr>
              <p:nvPr/>
            </p:nvSpPr>
            <p:spPr bwMode="auto">
              <a:xfrm>
                <a:off x="3414" y="503"/>
                <a:ext cx="28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BE" sz="1800" b="1">
                    <a:solidFill>
                      <a:srgbClr val="009900"/>
                    </a:solidFill>
                    <a:latin typeface="Tahoma" pitchFamily="34" charset="0"/>
                  </a:rPr>
                  <a:t>O</a:t>
                </a:r>
                <a:endParaRPr lang="nl-NL" sz="1800" b="1">
                  <a:solidFill>
                    <a:srgbClr val="0099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292975" name="Text Box 111"/>
            <p:cNvSpPr txBox="1">
              <a:spLocks noChangeArrowheads="1"/>
            </p:cNvSpPr>
            <p:nvPr/>
          </p:nvSpPr>
          <p:spPr bwMode="auto">
            <a:xfrm>
              <a:off x="2873" y="1011"/>
              <a:ext cx="73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1800">
                  <a:latin typeface="Tahoma" pitchFamily="34" charset="0"/>
                </a:rPr>
                <a:t>H</a:t>
              </a:r>
              <a:r>
                <a:rPr lang="nl-BE" sz="1800" baseline="-25000">
                  <a:latin typeface="Tahoma" pitchFamily="34" charset="0"/>
                </a:rPr>
                <a:t>2</a:t>
              </a:r>
              <a:r>
                <a:rPr lang="nl-BE" sz="1800" b="1">
                  <a:solidFill>
                    <a:srgbClr val="009900"/>
                  </a:solidFill>
                  <a:latin typeface="Tahoma" pitchFamily="34" charset="0"/>
                </a:rPr>
                <a:t>O</a:t>
              </a:r>
              <a:endParaRPr lang="nl-NL" sz="1800" b="1">
                <a:solidFill>
                  <a:srgbClr val="009900"/>
                </a:solidFill>
                <a:latin typeface="Tahoma" pitchFamily="34" charset="0"/>
              </a:endParaRPr>
            </a:p>
          </p:txBody>
        </p:sp>
        <p:grpSp>
          <p:nvGrpSpPr>
            <p:cNvPr id="7" name="Group 112"/>
            <p:cNvGrpSpPr>
              <a:grpSpLocks/>
            </p:cNvGrpSpPr>
            <p:nvPr/>
          </p:nvGrpSpPr>
          <p:grpSpPr bwMode="auto">
            <a:xfrm>
              <a:off x="1266" y="482"/>
              <a:ext cx="284" cy="286"/>
              <a:chOff x="3414" y="503"/>
              <a:chExt cx="284" cy="286"/>
            </a:xfrm>
          </p:grpSpPr>
          <p:grpSp>
            <p:nvGrpSpPr>
              <p:cNvPr id="8" name="Group 113"/>
              <p:cNvGrpSpPr>
                <a:grpSpLocks/>
              </p:cNvGrpSpPr>
              <p:nvPr/>
            </p:nvGrpSpPr>
            <p:grpSpPr bwMode="auto">
              <a:xfrm>
                <a:off x="3542" y="711"/>
                <a:ext cx="34" cy="78"/>
                <a:chOff x="3542" y="711"/>
                <a:chExt cx="34" cy="78"/>
              </a:xfrm>
            </p:grpSpPr>
            <p:sp>
              <p:nvSpPr>
                <p:cNvPr id="292978" name="Line 114"/>
                <p:cNvSpPr>
                  <a:spLocks noChangeShapeType="1"/>
                </p:cNvSpPr>
                <p:nvPr/>
              </p:nvSpPr>
              <p:spPr bwMode="auto">
                <a:xfrm>
                  <a:off x="3542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292979" name="Line 115"/>
                <p:cNvSpPr>
                  <a:spLocks noChangeShapeType="1"/>
                </p:cNvSpPr>
                <p:nvPr/>
              </p:nvSpPr>
              <p:spPr bwMode="auto">
                <a:xfrm>
                  <a:off x="3576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sp>
            <p:nvSpPr>
              <p:cNvPr id="292980" name="Text Box 116"/>
              <p:cNvSpPr txBox="1">
                <a:spLocks noChangeArrowheads="1"/>
              </p:cNvSpPr>
              <p:nvPr/>
            </p:nvSpPr>
            <p:spPr bwMode="auto">
              <a:xfrm>
                <a:off x="3414" y="503"/>
                <a:ext cx="28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BE" sz="1800" b="1">
                    <a:solidFill>
                      <a:srgbClr val="009900"/>
                    </a:solidFill>
                    <a:latin typeface="Tahoma" pitchFamily="34" charset="0"/>
                  </a:rPr>
                  <a:t>O</a:t>
                </a:r>
                <a:endParaRPr lang="nl-NL" sz="1800" b="1">
                  <a:solidFill>
                    <a:srgbClr val="0099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292981" name="Line 117"/>
            <p:cNvSpPr>
              <a:spLocks noChangeShapeType="1"/>
            </p:cNvSpPr>
            <p:nvPr/>
          </p:nvSpPr>
          <p:spPr bwMode="auto">
            <a:xfrm>
              <a:off x="4096" y="1015"/>
              <a:ext cx="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2982" name="Line 118"/>
            <p:cNvSpPr>
              <a:spLocks noChangeShapeType="1"/>
            </p:cNvSpPr>
            <p:nvPr/>
          </p:nvSpPr>
          <p:spPr bwMode="auto">
            <a:xfrm flipH="1">
              <a:off x="4096" y="1093"/>
              <a:ext cx="17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2983" name="Text Box 119"/>
            <p:cNvSpPr txBox="1">
              <a:spLocks noChangeArrowheads="1"/>
            </p:cNvSpPr>
            <p:nvPr/>
          </p:nvSpPr>
          <p:spPr bwMode="auto">
            <a:xfrm>
              <a:off x="4092" y="976"/>
              <a:ext cx="73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1800">
                  <a:latin typeface="Tahoma" pitchFamily="34" charset="0"/>
                </a:rPr>
                <a:t>H</a:t>
              </a:r>
              <a:r>
                <a:rPr lang="nl-BE" sz="1800" baseline="-25000">
                  <a:latin typeface="Tahoma" pitchFamily="34" charset="0"/>
                </a:rPr>
                <a:t>2</a:t>
              </a:r>
              <a:r>
                <a:rPr lang="nl-BE" sz="1800" b="1">
                  <a:solidFill>
                    <a:schemeClr val="accent2"/>
                  </a:solidFill>
                  <a:latin typeface="Tahoma" pitchFamily="34" charset="0"/>
                </a:rPr>
                <a:t>O</a:t>
              </a:r>
              <a:endParaRPr lang="nl-NL" sz="1800" b="1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92984" name="Text Box 120"/>
            <p:cNvSpPr txBox="1">
              <a:spLocks noChangeArrowheads="1"/>
            </p:cNvSpPr>
            <p:nvPr/>
          </p:nvSpPr>
          <p:spPr bwMode="auto">
            <a:xfrm>
              <a:off x="819" y="1074"/>
              <a:ext cx="73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1800">
                  <a:latin typeface="Tahoma" pitchFamily="34" charset="0"/>
                </a:rPr>
                <a:t>H</a:t>
              </a:r>
              <a:r>
                <a:rPr lang="nl-BE" sz="1800" baseline="-25000">
                  <a:latin typeface="Tahoma" pitchFamily="34" charset="0"/>
                </a:rPr>
                <a:t>2</a:t>
              </a:r>
              <a:r>
                <a:rPr lang="nl-BE" sz="1800" b="1">
                  <a:solidFill>
                    <a:schemeClr val="accent2"/>
                  </a:solidFill>
                  <a:latin typeface="Tahoma" pitchFamily="34" charset="0"/>
                </a:rPr>
                <a:t>O</a:t>
              </a:r>
              <a:endParaRPr lang="nl-NL" sz="1800" b="1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92985" name="Line 121"/>
            <p:cNvSpPr>
              <a:spLocks noChangeShapeType="1"/>
            </p:cNvSpPr>
            <p:nvPr/>
          </p:nvSpPr>
          <p:spPr bwMode="auto">
            <a:xfrm>
              <a:off x="1431" y="1213"/>
              <a:ext cx="255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2986" name="Text Box 122"/>
            <p:cNvSpPr txBox="1">
              <a:spLocks noChangeArrowheads="1"/>
            </p:cNvSpPr>
            <p:nvPr/>
          </p:nvSpPr>
          <p:spPr bwMode="auto">
            <a:xfrm>
              <a:off x="768" y="746"/>
              <a:ext cx="22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800">
                  <a:latin typeface="Tahoma" pitchFamily="34" charset="0"/>
                </a:rPr>
                <a:t> Arg – C – </a:t>
              </a:r>
              <a:r>
                <a:rPr lang="fr-FR" sz="1800" b="1">
                  <a:solidFill>
                    <a:srgbClr val="009900"/>
                  </a:solidFill>
                  <a:latin typeface="Tahoma" pitchFamily="34" charset="0"/>
                </a:rPr>
                <a:t>O</a:t>
              </a:r>
              <a:r>
                <a:rPr lang="fr-FR" sz="1800">
                  <a:latin typeface="Tahoma" pitchFamily="34" charset="0"/>
                </a:rPr>
                <a:t>H  +  HO – Tryp</a:t>
              </a:r>
              <a:r>
                <a:rPr lang="fr-FR" sz="1000"/>
                <a:t>.</a:t>
              </a:r>
              <a:endParaRPr lang="nl-NL" sz="1000"/>
            </a:p>
          </p:txBody>
        </p:sp>
        <p:sp>
          <p:nvSpPr>
            <p:cNvPr id="292987" name="Text Box 123"/>
            <p:cNvSpPr txBox="1">
              <a:spLocks noChangeArrowheads="1"/>
            </p:cNvSpPr>
            <p:nvPr/>
          </p:nvSpPr>
          <p:spPr bwMode="auto">
            <a:xfrm>
              <a:off x="3515" y="746"/>
              <a:ext cx="157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800">
                  <a:latin typeface="Tahoma" pitchFamily="34" charset="0"/>
                </a:rPr>
                <a:t>Arg – C – O – Tryp.</a:t>
              </a:r>
              <a:endParaRPr lang="nl-NL" sz="1800">
                <a:latin typeface="Tahoma" pitchFamily="34" charset="0"/>
              </a:endParaRPr>
            </a:p>
          </p:txBody>
        </p:sp>
        <p:grpSp>
          <p:nvGrpSpPr>
            <p:cNvPr id="9" name="Group 124"/>
            <p:cNvGrpSpPr>
              <a:grpSpLocks/>
            </p:cNvGrpSpPr>
            <p:nvPr/>
          </p:nvGrpSpPr>
          <p:grpSpPr bwMode="auto">
            <a:xfrm>
              <a:off x="821" y="1788"/>
              <a:ext cx="112" cy="38"/>
              <a:chOff x="280" y="861"/>
              <a:chExt cx="112" cy="38"/>
            </a:xfrm>
          </p:grpSpPr>
          <p:sp>
            <p:nvSpPr>
              <p:cNvPr id="292989" name="Line 125"/>
              <p:cNvSpPr>
                <a:spLocks noChangeShapeType="1"/>
              </p:cNvSpPr>
              <p:nvPr/>
            </p:nvSpPr>
            <p:spPr bwMode="auto">
              <a:xfrm>
                <a:off x="280" y="899"/>
                <a:ext cx="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2990" name="Line 126"/>
              <p:cNvSpPr>
                <a:spLocks noChangeShapeType="1"/>
              </p:cNvSpPr>
              <p:nvPr/>
            </p:nvSpPr>
            <p:spPr bwMode="auto">
              <a:xfrm>
                <a:off x="280" y="861"/>
                <a:ext cx="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grpSp>
          <p:nvGrpSpPr>
            <p:cNvPr id="10" name="Group 127"/>
            <p:cNvGrpSpPr>
              <a:grpSpLocks/>
            </p:cNvGrpSpPr>
            <p:nvPr/>
          </p:nvGrpSpPr>
          <p:grpSpPr bwMode="auto">
            <a:xfrm>
              <a:off x="1439" y="1624"/>
              <a:ext cx="34" cy="78"/>
              <a:chOff x="3542" y="711"/>
              <a:chExt cx="34" cy="78"/>
            </a:xfrm>
          </p:grpSpPr>
          <p:sp>
            <p:nvSpPr>
              <p:cNvPr id="292992" name="Line 128"/>
              <p:cNvSpPr>
                <a:spLocks noChangeShapeType="1"/>
              </p:cNvSpPr>
              <p:nvPr/>
            </p:nvSpPr>
            <p:spPr bwMode="auto">
              <a:xfrm>
                <a:off x="3542" y="711"/>
                <a:ext cx="0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92993" name="Line 129"/>
              <p:cNvSpPr>
                <a:spLocks noChangeShapeType="1"/>
              </p:cNvSpPr>
              <p:nvPr/>
            </p:nvSpPr>
            <p:spPr bwMode="auto">
              <a:xfrm>
                <a:off x="3576" y="711"/>
                <a:ext cx="0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nl-BE"/>
              </a:p>
            </p:txBody>
          </p:sp>
        </p:grpSp>
        <p:sp>
          <p:nvSpPr>
            <p:cNvPr id="292994" name="Text Box 130"/>
            <p:cNvSpPr txBox="1">
              <a:spLocks noChangeArrowheads="1"/>
            </p:cNvSpPr>
            <p:nvPr/>
          </p:nvSpPr>
          <p:spPr bwMode="auto">
            <a:xfrm>
              <a:off x="1311" y="1416"/>
              <a:ext cx="28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1800" b="1">
                  <a:solidFill>
                    <a:srgbClr val="009900"/>
                  </a:solidFill>
                  <a:latin typeface="Tahoma" pitchFamily="34" charset="0"/>
                </a:rPr>
                <a:t>O</a:t>
              </a:r>
              <a:endParaRPr lang="nl-NL" sz="1800" b="1">
                <a:solidFill>
                  <a:srgbClr val="009900"/>
                </a:solidFill>
                <a:latin typeface="Tahoma" pitchFamily="34" charset="0"/>
              </a:endParaRPr>
            </a:p>
          </p:txBody>
        </p:sp>
        <p:sp>
          <p:nvSpPr>
            <p:cNvPr id="292995" name="Text Box 131"/>
            <p:cNvSpPr txBox="1">
              <a:spLocks noChangeArrowheads="1"/>
            </p:cNvSpPr>
            <p:nvPr/>
          </p:nvSpPr>
          <p:spPr bwMode="auto">
            <a:xfrm>
              <a:off x="748" y="1680"/>
              <a:ext cx="176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800">
                  <a:latin typeface="Tahoma" pitchFamily="34" charset="0"/>
                </a:rPr>
                <a:t>Arg – C – O – Tryp</a:t>
              </a:r>
              <a:r>
                <a:rPr lang="fr-FR" sz="1000"/>
                <a:t>.</a:t>
              </a:r>
              <a:endParaRPr lang="nl-NL" sz="1000"/>
            </a:p>
          </p:txBody>
        </p:sp>
        <p:sp>
          <p:nvSpPr>
            <p:cNvPr id="292996" name="Line 132"/>
            <p:cNvSpPr>
              <a:spLocks noChangeShapeType="1"/>
            </p:cNvSpPr>
            <p:nvPr/>
          </p:nvSpPr>
          <p:spPr bwMode="auto">
            <a:xfrm>
              <a:off x="3524" y="1826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2997" name="Line 133"/>
            <p:cNvSpPr>
              <a:spLocks noChangeShapeType="1"/>
            </p:cNvSpPr>
            <p:nvPr/>
          </p:nvSpPr>
          <p:spPr bwMode="auto">
            <a:xfrm>
              <a:off x="3524" y="1788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1" name="Group 134"/>
            <p:cNvGrpSpPr>
              <a:grpSpLocks/>
            </p:cNvGrpSpPr>
            <p:nvPr/>
          </p:nvGrpSpPr>
          <p:grpSpPr bwMode="auto">
            <a:xfrm>
              <a:off x="3980" y="1416"/>
              <a:ext cx="284" cy="286"/>
              <a:chOff x="3414" y="503"/>
              <a:chExt cx="284" cy="286"/>
            </a:xfrm>
          </p:grpSpPr>
          <p:grpSp>
            <p:nvGrpSpPr>
              <p:cNvPr id="12" name="Group 135"/>
              <p:cNvGrpSpPr>
                <a:grpSpLocks/>
              </p:cNvGrpSpPr>
              <p:nvPr/>
            </p:nvGrpSpPr>
            <p:grpSpPr bwMode="auto">
              <a:xfrm>
                <a:off x="3542" y="711"/>
                <a:ext cx="34" cy="78"/>
                <a:chOff x="3542" y="711"/>
                <a:chExt cx="34" cy="78"/>
              </a:xfrm>
            </p:grpSpPr>
            <p:sp>
              <p:nvSpPr>
                <p:cNvPr id="293000" name="Line 136"/>
                <p:cNvSpPr>
                  <a:spLocks noChangeShapeType="1"/>
                </p:cNvSpPr>
                <p:nvPr/>
              </p:nvSpPr>
              <p:spPr bwMode="auto">
                <a:xfrm>
                  <a:off x="3542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293001" name="Line 137"/>
                <p:cNvSpPr>
                  <a:spLocks noChangeShapeType="1"/>
                </p:cNvSpPr>
                <p:nvPr/>
              </p:nvSpPr>
              <p:spPr bwMode="auto">
                <a:xfrm>
                  <a:off x="3576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sp>
            <p:nvSpPr>
              <p:cNvPr id="293002" name="Text Box 138"/>
              <p:cNvSpPr txBox="1">
                <a:spLocks noChangeArrowheads="1"/>
              </p:cNvSpPr>
              <p:nvPr/>
            </p:nvSpPr>
            <p:spPr bwMode="auto">
              <a:xfrm>
                <a:off x="3414" y="503"/>
                <a:ext cx="28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BE" sz="1800" b="1">
                    <a:solidFill>
                      <a:srgbClr val="009900"/>
                    </a:solidFill>
                    <a:latin typeface="Tahoma" pitchFamily="34" charset="0"/>
                  </a:rPr>
                  <a:t>O</a:t>
                </a:r>
                <a:endParaRPr lang="nl-NL" sz="1800" b="1">
                  <a:solidFill>
                    <a:srgbClr val="0099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293003" name="Text Box 139"/>
            <p:cNvSpPr txBox="1">
              <a:spLocks noChangeArrowheads="1"/>
            </p:cNvSpPr>
            <p:nvPr/>
          </p:nvSpPr>
          <p:spPr bwMode="auto">
            <a:xfrm>
              <a:off x="3497" y="1680"/>
              <a:ext cx="12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800">
                  <a:latin typeface="Tahoma" pitchFamily="34" charset="0"/>
                </a:rPr>
                <a:t>Arg – C – </a:t>
              </a:r>
              <a:r>
                <a:rPr lang="fr-FR" sz="1800" b="1">
                  <a:solidFill>
                    <a:schemeClr val="accent2"/>
                  </a:solidFill>
                  <a:latin typeface="Tahoma" pitchFamily="34" charset="0"/>
                </a:rPr>
                <a:t>O</a:t>
              </a:r>
              <a:r>
                <a:rPr lang="fr-FR" sz="1800">
                  <a:latin typeface="Tahoma" pitchFamily="34" charset="0"/>
                </a:rPr>
                <a:t>H</a:t>
              </a:r>
              <a:endParaRPr lang="nl-NL" sz="1000"/>
            </a:p>
          </p:txBody>
        </p:sp>
        <p:sp>
          <p:nvSpPr>
            <p:cNvPr id="293004" name="Text Box 140"/>
            <p:cNvSpPr txBox="1">
              <a:spLocks noChangeArrowheads="1"/>
            </p:cNvSpPr>
            <p:nvPr/>
          </p:nvSpPr>
          <p:spPr bwMode="auto">
            <a:xfrm>
              <a:off x="819" y="1969"/>
              <a:ext cx="73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1800">
                  <a:latin typeface="Tahoma" pitchFamily="34" charset="0"/>
                </a:rPr>
                <a:t>H</a:t>
              </a:r>
              <a:r>
                <a:rPr lang="nl-BE" sz="1800" baseline="-25000">
                  <a:latin typeface="Tahoma" pitchFamily="34" charset="0"/>
                </a:rPr>
                <a:t>2</a:t>
              </a:r>
              <a:r>
                <a:rPr lang="nl-BE" sz="1800" b="1">
                  <a:solidFill>
                    <a:schemeClr val="accent2"/>
                  </a:solidFill>
                  <a:latin typeface="Tahoma" pitchFamily="34" charset="0"/>
                </a:rPr>
                <a:t>O</a:t>
              </a:r>
              <a:endParaRPr lang="nl-NL" sz="1800" b="1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93005" name="Text Box 141"/>
            <p:cNvSpPr txBox="1">
              <a:spLocks noChangeArrowheads="1"/>
            </p:cNvSpPr>
            <p:nvPr/>
          </p:nvSpPr>
          <p:spPr bwMode="auto">
            <a:xfrm>
              <a:off x="819" y="2201"/>
              <a:ext cx="73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1800">
                  <a:latin typeface="Tahoma" pitchFamily="34" charset="0"/>
                </a:rPr>
                <a:t>H</a:t>
              </a:r>
              <a:r>
                <a:rPr lang="nl-BE" sz="1800" baseline="-25000">
                  <a:latin typeface="Tahoma" pitchFamily="34" charset="0"/>
                </a:rPr>
                <a:t>2</a:t>
              </a:r>
              <a:r>
                <a:rPr lang="nl-BE" sz="1800" b="1">
                  <a:solidFill>
                    <a:srgbClr val="009900"/>
                  </a:solidFill>
                  <a:latin typeface="Tahoma" pitchFamily="34" charset="0"/>
                </a:rPr>
                <a:t>O</a:t>
              </a:r>
              <a:endParaRPr lang="nl-NL" sz="1800" b="1">
                <a:solidFill>
                  <a:srgbClr val="009900"/>
                </a:solidFill>
                <a:latin typeface="Tahoma" pitchFamily="34" charset="0"/>
              </a:endParaRPr>
            </a:p>
          </p:txBody>
        </p:sp>
        <p:sp>
          <p:nvSpPr>
            <p:cNvPr id="293006" name="Text Box 142"/>
            <p:cNvSpPr txBox="1">
              <a:spLocks noChangeArrowheads="1"/>
            </p:cNvSpPr>
            <p:nvPr/>
          </p:nvSpPr>
          <p:spPr bwMode="auto">
            <a:xfrm>
              <a:off x="2359" y="2079"/>
              <a:ext cx="124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1800">
                  <a:latin typeface="Tahoma" pitchFamily="34" charset="0"/>
                </a:rPr>
                <a:t>HO – Tryp.  +</a:t>
              </a:r>
              <a:endParaRPr lang="nl-NL" sz="1800" b="1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93007" name="Line 143"/>
            <p:cNvSpPr>
              <a:spLocks noChangeShapeType="1"/>
            </p:cNvSpPr>
            <p:nvPr/>
          </p:nvSpPr>
          <p:spPr bwMode="auto">
            <a:xfrm>
              <a:off x="4120" y="1989"/>
              <a:ext cx="0" cy="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3" name="Group 144"/>
            <p:cNvGrpSpPr>
              <a:grpSpLocks/>
            </p:cNvGrpSpPr>
            <p:nvPr/>
          </p:nvGrpSpPr>
          <p:grpSpPr bwMode="auto">
            <a:xfrm>
              <a:off x="748" y="2523"/>
              <a:ext cx="1769" cy="462"/>
              <a:chOff x="306" y="2737"/>
              <a:chExt cx="1769" cy="462"/>
            </a:xfrm>
          </p:grpSpPr>
          <p:grpSp>
            <p:nvGrpSpPr>
              <p:cNvPr id="14" name="Group 145"/>
              <p:cNvGrpSpPr>
                <a:grpSpLocks/>
              </p:cNvGrpSpPr>
              <p:nvPr/>
            </p:nvGrpSpPr>
            <p:grpSpPr bwMode="auto">
              <a:xfrm>
                <a:off x="379" y="2845"/>
                <a:ext cx="112" cy="38"/>
                <a:chOff x="280" y="861"/>
                <a:chExt cx="112" cy="38"/>
              </a:xfrm>
            </p:grpSpPr>
            <p:sp>
              <p:nvSpPr>
                <p:cNvPr id="293010" name="Line 146"/>
                <p:cNvSpPr>
                  <a:spLocks noChangeShapeType="1"/>
                </p:cNvSpPr>
                <p:nvPr/>
              </p:nvSpPr>
              <p:spPr bwMode="auto">
                <a:xfrm>
                  <a:off x="280" y="899"/>
                  <a:ext cx="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293011" name="Line 147"/>
                <p:cNvSpPr>
                  <a:spLocks noChangeShapeType="1"/>
                </p:cNvSpPr>
                <p:nvPr/>
              </p:nvSpPr>
              <p:spPr bwMode="auto">
                <a:xfrm>
                  <a:off x="280" y="861"/>
                  <a:ext cx="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sp>
            <p:nvSpPr>
              <p:cNvPr id="293012" name="Text Box 148"/>
              <p:cNvSpPr txBox="1">
                <a:spLocks noChangeArrowheads="1"/>
              </p:cNvSpPr>
              <p:nvPr/>
            </p:nvSpPr>
            <p:spPr bwMode="auto">
              <a:xfrm>
                <a:off x="306" y="2737"/>
                <a:ext cx="176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fr-FR" sz="1800">
                    <a:latin typeface="Tahoma" pitchFamily="34" charset="0"/>
                  </a:rPr>
                  <a:t>Arg – C – O – Tryp</a:t>
                </a:r>
                <a:r>
                  <a:rPr lang="fr-FR" sz="1000"/>
                  <a:t>.</a:t>
                </a:r>
                <a:endParaRPr lang="nl-NL" sz="1000"/>
              </a:p>
            </p:txBody>
          </p:sp>
          <p:grpSp>
            <p:nvGrpSpPr>
              <p:cNvPr id="15" name="Group 149"/>
              <p:cNvGrpSpPr>
                <a:grpSpLocks/>
              </p:cNvGrpSpPr>
              <p:nvPr/>
            </p:nvGrpSpPr>
            <p:grpSpPr bwMode="auto">
              <a:xfrm>
                <a:off x="990" y="2943"/>
                <a:ext cx="34" cy="78"/>
                <a:chOff x="3542" y="711"/>
                <a:chExt cx="34" cy="78"/>
              </a:xfrm>
            </p:grpSpPr>
            <p:sp>
              <p:nvSpPr>
                <p:cNvPr id="293014" name="Line 150"/>
                <p:cNvSpPr>
                  <a:spLocks noChangeShapeType="1"/>
                </p:cNvSpPr>
                <p:nvPr/>
              </p:nvSpPr>
              <p:spPr bwMode="auto">
                <a:xfrm>
                  <a:off x="3542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293015" name="Line 151"/>
                <p:cNvSpPr>
                  <a:spLocks noChangeShapeType="1"/>
                </p:cNvSpPr>
                <p:nvPr/>
              </p:nvSpPr>
              <p:spPr bwMode="auto">
                <a:xfrm>
                  <a:off x="3576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sp>
            <p:nvSpPr>
              <p:cNvPr id="293016" name="Text Box 152"/>
              <p:cNvSpPr txBox="1">
                <a:spLocks noChangeArrowheads="1"/>
              </p:cNvSpPr>
              <p:nvPr/>
            </p:nvSpPr>
            <p:spPr bwMode="auto">
              <a:xfrm>
                <a:off x="873" y="2968"/>
                <a:ext cx="28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BE" sz="1800" b="1">
                    <a:solidFill>
                      <a:schemeClr val="accent2"/>
                    </a:solidFill>
                    <a:latin typeface="Tahoma" pitchFamily="34" charset="0"/>
                  </a:rPr>
                  <a:t>O</a:t>
                </a:r>
                <a:endParaRPr lang="nl-NL" sz="1800" b="1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16" name="Group 153"/>
            <p:cNvGrpSpPr>
              <a:grpSpLocks/>
            </p:cNvGrpSpPr>
            <p:nvPr/>
          </p:nvGrpSpPr>
          <p:grpSpPr bwMode="auto">
            <a:xfrm>
              <a:off x="3455" y="2523"/>
              <a:ext cx="1321" cy="462"/>
              <a:chOff x="3013" y="2737"/>
              <a:chExt cx="1321" cy="462"/>
            </a:xfrm>
          </p:grpSpPr>
          <p:grpSp>
            <p:nvGrpSpPr>
              <p:cNvPr id="17" name="Group 154"/>
              <p:cNvGrpSpPr>
                <a:grpSpLocks/>
              </p:cNvGrpSpPr>
              <p:nvPr/>
            </p:nvGrpSpPr>
            <p:grpSpPr bwMode="auto">
              <a:xfrm>
                <a:off x="3082" y="2845"/>
                <a:ext cx="112" cy="38"/>
                <a:chOff x="280" y="861"/>
                <a:chExt cx="112" cy="38"/>
              </a:xfrm>
            </p:grpSpPr>
            <p:sp>
              <p:nvSpPr>
                <p:cNvPr id="293019" name="Line 155"/>
                <p:cNvSpPr>
                  <a:spLocks noChangeShapeType="1"/>
                </p:cNvSpPr>
                <p:nvPr/>
              </p:nvSpPr>
              <p:spPr bwMode="auto">
                <a:xfrm>
                  <a:off x="280" y="899"/>
                  <a:ext cx="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293020" name="Line 156"/>
                <p:cNvSpPr>
                  <a:spLocks noChangeShapeType="1"/>
                </p:cNvSpPr>
                <p:nvPr/>
              </p:nvSpPr>
              <p:spPr bwMode="auto">
                <a:xfrm>
                  <a:off x="280" y="861"/>
                  <a:ext cx="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sp>
            <p:nvSpPr>
              <p:cNvPr id="293021" name="Text Box 157"/>
              <p:cNvSpPr txBox="1">
                <a:spLocks noChangeArrowheads="1"/>
              </p:cNvSpPr>
              <p:nvPr/>
            </p:nvSpPr>
            <p:spPr bwMode="auto">
              <a:xfrm>
                <a:off x="3013" y="2737"/>
                <a:ext cx="132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fr-FR" sz="1800">
                    <a:latin typeface="Tahoma" pitchFamily="34" charset="0"/>
                  </a:rPr>
                  <a:t>Arg – C – </a:t>
                </a:r>
                <a:r>
                  <a:rPr lang="fr-FR" sz="1800" b="1">
                    <a:solidFill>
                      <a:srgbClr val="009900"/>
                    </a:solidFill>
                    <a:latin typeface="Tahoma" pitchFamily="34" charset="0"/>
                  </a:rPr>
                  <a:t>O</a:t>
                </a:r>
                <a:r>
                  <a:rPr lang="fr-FR" sz="1800">
                    <a:latin typeface="Tahoma" pitchFamily="34" charset="0"/>
                  </a:rPr>
                  <a:t>H</a:t>
                </a:r>
                <a:endParaRPr lang="nl-NL" sz="1000"/>
              </a:p>
            </p:txBody>
          </p:sp>
          <p:grpSp>
            <p:nvGrpSpPr>
              <p:cNvPr id="18" name="Group 158"/>
              <p:cNvGrpSpPr>
                <a:grpSpLocks/>
              </p:cNvGrpSpPr>
              <p:nvPr/>
            </p:nvGrpSpPr>
            <p:grpSpPr bwMode="auto">
              <a:xfrm>
                <a:off x="3661" y="2943"/>
                <a:ext cx="34" cy="78"/>
                <a:chOff x="3542" y="711"/>
                <a:chExt cx="34" cy="78"/>
              </a:xfrm>
            </p:grpSpPr>
            <p:sp>
              <p:nvSpPr>
                <p:cNvPr id="293023" name="Line 159"/>
                <p:cNvSpPr>
                  <a:spLocks noChangeShapeType="1"/>
                </p:cNvSpPr>
                <p:nvPr/>
              </p:nvSpPr>
              <p:spPr bwMode="auto">
                <a:xfrm>
                  <a:off x="3542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293024" name="Line 160"/>
                <p:cNvSpPr>
                  <a:spLocks noChangeShapeType="1"/>
                </p:cNvSpPr>
                <p:nvPr/>
              </p:nvSpPr>
              <p:spPr bwMode="auto">
                <a:xfrm>
                  <a:off x="3576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sp>
            <p:nvSpPr>
              <p:cNvPr id="293025" name="Text Box 161"/>
              <p:cNvSpPr txBox="1">
                <a:spLocks noChangeArrowheads="1"/>
              </p:cNvSpPr>
              <p:nvPr/>
            </p:nvSpPr>
            <p:spPr bwMode="auto">
              <a:xfrm>
                <a:off x="3544" y="2968"/>
                <a:ext cx="28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BE" sz="1800" b="1">
                    <a:solidFill>
                      <a:schemeClr val="accent2"/>
                    </a:solidFill>
                    <a:latin typeface="Tahoma" pitchFamily="34" charset="0"/>
                  </a:rPr>
                  <a:t>O</a:t>
                </a:r>
                <a:endParaRPr lang="nl-NL" sz="1800" b="1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293026" name="Line 162"/>
            <p:cNvSpPr>
              <a:spLocks noChangeShapeType="1"/>
            </p:cNvSpPr>
            <p:nvPr/>
          </p:nvSpPr>
          <p:spPr bwMode="auto">
            <a:xfrm>
              <a:off x="3524" y="901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27" name="Line 163"/>
            <p:cNvSpPr>
              <a:spLocks noChangeShapeType="1"/>
            </p:cNvSpPr>
            <p:nvPr/>
          </p:nvSpPr>
          <p:spPr bwMode="auto">
            <a:xfrm>
              <a:off x="3524" y="863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28" name="Freeform 164"/>
            <p:cNvSpPr>
              <a:spLocks/>
            </p:cNvSpPr>
            <p:nvPr/>
          </p:nvSpPr>
          <p:spPr bwMode="auto">
            <a:xfrm>
              <a:off x="1466" y="1955"/>
              <a:ext cx="903" cy="249"/>
            </a:xfrm>
            <a:custGeom>
              <a:avLst/>
              <a:gdLst/>
              <a:ahLst/>
              <a:cxnLst>
                <a:cxn ang="0">
                  <a:pos x="903" y="249"/>
                </a:cxn>
                <a:cxn ang="0">
                  <a:pos x="310" y="155"/>
                </a:cxn>
                <a:cxn ang="0">
                  <a:pos x="0" y="0"/>
                </a:cxn>
              </a:cxnLst>
              <a:rect l="0" t="0" r="r" b="b"/>
              <a:pathLst>
                <a:path w="903" h="249">
                  <a:moveTo>
                    <a:pt x="903" y="249"/>
                  </a:moveTo>
                  <a:cubicBezTo>
                    <a:pt x="681" y="222"/>
                    <a:pt x="460" y="196"/>
                    <a:pt x="310" y="155"/>
                  </a:cubicBezTo>
                  <a:cubicBezTo>
                    <a:pt x="160" y="114"/>
                    <a:pt x="51" y="2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29" name="Freeform 165"/>
            <p:cNvSpPr>
              <a:spLocks/>
            </p:cNvSpPr>
            <p:nvPr/>
          </p:nvSpPr>
          <p:spPr bwMode="auto">
            <a:xfrm>
              <a:off x="1395" y="2133"/>
              <a:ext cx="963" cy="90"/>
            </a:xfrm>
            <a:custGeom>
              <a:avLst/>
              <a:gdLst/>
              <a:ahLst/>
              <a:cxnLst>
                <a:cxn ang="0">
                  <a:pos x="963" y="77"/>
                </a:cxn>
                <a:cxn ang="0">
                  <a:pos x="362" y="77"/>
                </a:cxn>
                <a:cxn ang="0">
                  <a:pos x="0" y="0"/>
                </a:cxn>
              </a:cxnLst>
              <a:rect l="0" t="0" r="r" b="b"/>
              <a:pathLst>
                <a:path w="963" h="90">
                  <a:moveTo>
                    <a:pt x="963" y="77"/>
                  </a:moveTo>
                  <a:cubicBezTo>
                    <a:pt x="742" y="83"/>
                    <a:pt x="522" y="90"/>
                    <a:pt x="362" y="77"/>
                  </a:cubicBezTo>
                  <a:cubicBezTo>
                    <a:pt x="202" y="64"/>
                    <a:pt x="101" y="3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30" name="Freeform 166"/>
            <p:cNvSpPr>
              <a:spLocks/>
            </p:cNvSpPr>
            <p:nvPr/>
          </p:nvSpPr>
          <p:spPr bwMode="auto">
            <a:xfrm>
              <a:off x="1379" y="2199"/>
              <a:ext cx="989" cy="188"/>
            </a:xfrm>
            <a:custGeom>
              <a:avLst/>
              <a:gdLst/>
              <a:ahLst/>
              <a:cxnLst>
                <a:cxn ang="0">
                  <a:pos x="989" y="0"/>
                </a:cxn>
                <a:cxn ang="0">
                  <a:pos x="585" y="164"/>
                </a:cxn>
                <a:cxn ang="0">
                  <a:pos x="0" y="146"/>
                </a:cxn>
              </a:cxnLst>
              <a:rect l="0" t="0" r="r" b="b"/>
              <a:pathLst>
                <a:path w="989" h="188">
                  <a:moveTo>
                    <a:pt x="989" y="0"/>
                  </a:moveTo>
                  <a:cubicBezTo>
                    <a:pt x="869" y="70"/>
                    <a:pt x="750" y="140"/>
                    <a:pt x="585" y="164"/>
                  </a:cubicBezTo>
                  <a:cubicBezTo>
                    <a:pt x="420" y="188"/>
                    <a:pt x="210" y="167"/>
                    <a:pt x="0" y="14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31" name="Freeform 167"/>
            <p:cNvSpPr>
              <a:spLocks/>
            </p:cNvSpPr>
            <p:nvPr/>
          </p:nvSpPr>
          <p:spPr bwMode="auto">
            <a:xfrm>
              <a:off x="1530" y="2211"/>
              <a:ext cx="834" cy="335"/>
            </a:xfrm>
            <a:custGeom>
              <a:avLst/>
              <a:gdLst/>
              <a:ahLst/>
              <a:cxnLst>
                <a:cxn ang="0">
                  <a:pos x="834" y="0"/>
                </a:cxn>
                <a:cxn ang="0">
                  <a:pos x="507" y="198"/>
                </a:cxn>
                <a:cxn ang="0">
                  <a:pos x="0" y="335"/>
                </a:cxn>
              </a:cxnLst>
              <a:rect l="0" t="0" r="r" b="b"/>
              <a:pathLst>
                <a:path w="834" h="335">
                  <a:moveTo>
                    <a:pt x="834" y="0"/>
                  </a:moveTo>
                  <a:cubicBezTo>
                    <a:pt x="740" y="71"/>
                    <a:pt x="646" y="142"/>
                    <a:pt x="507" y="198"/>
                  </a:cubicBezTo>
                  <a:cubicBezTo>
                    <a:pt x="368" y="254"/>
                    <a:pt x="184" y="294"/>
                    <a:pt x="0" y="33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32" name="Line 168"/>
            <p:cNvSpPr>
              <a:spLocks noChangeShapeType="1"/>
            </p:cNvSpPr>
            <p:nvPr/>
          </p:nvSpPr>
          <p:spPr bwMode="auto">
            <a:xfrm flipH="1" flipV="1">
              <a:off x="1422" y="1931"/>
              <a:ext cx="65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33" name="Line 169"/>
            <p:cNvSpPr>
              <a:spLocks noChangeShapeType="1"/>
            </p:cNvSpPr>
            <p:nvPr/>
          </p:nvSpPr>
          <p:spPr bwMode="auto">
            <a:xfrm flipH="1" flipV="1">
              <a:off x="1333" y="2100"/>
              <a:ext cx="65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34" name="Line 170"/>
            <p:cNvSpPr>
              <a:spLocks noChangeShapeType="1"/>
            </p:cNvSpPr>
            <p:nvPr/>
          </p:nvSpPr>
          <p:spPr bwMode="auto">
            <a:xfrm flipH="1" flipV="1">
              <a:off x="1334" y="2329"/>
              <a:ext cx="71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35" name="Line 171"/>
            <p:cNvSpPr>
              <a:spLocks noChangeShapeType="1"/>
            </p:cNvSpPr>
            <p:nvPr/>
          </p:nvSpPr>
          <p:spPr bwMode="auto">
            <a:xfrm flipH="1">
              <a:off x="1479" y="2534"/>
              <a:ext cx="89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36" name="Text Box 172"/>
            <p:cNvSpPr txBox="1">
              <a:spLocks noChangeArrowheads="1"/>
            </p:cNvSpPr>
            <p:nvPr/>
          </p:nvSpPr>
          <p:spPr bwMode="auto">
            <a:xfrm>
              <a:off x="819" y="3053"/>
              <a:ext cx="73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nl-BE" sz="1800">
                  <a:latin typeface="Tahoma" pitchFamily="34" charset="0"/>
                </a:rPr>
                <a:t>H</a:t>
              </a:r>
              <a:r>
                <a:rPr lang="nl-BE" sz="1800" baseline="-25000">
                  <a:latin typeface="Tahoma" pitchFamily="34" charset="0"/>
                </a:rPr>
                <a:t>2</a:t>
              </a:r>
              <a:r>
                <a:rPr lang="nl-BE" sz="1800" b="1">
                  <a:solidFill>
                    <a:schemeClr val="accent2"/>
                  </a:solidFill>
                  <a:latin typeface="Tahoma" pitchFamily="34" charset="0"/>
                </a:rPr>
                <a:t>O</a:t>
              </a:r>
              <a:endParaRPr lang="nl-NL" sz="1800" b="1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93037" name="Line 173"/>
            <p:cNvSpPr>
              <a:spLocks noChangeShapeType="1"/>
            </p:cNvSpPr>
            <p:nvPr/>
          </p:nvSpPr>
          <p:spPr bwMode="auto">
            <a:xfrm>
              <a:off x="1413" y="3188"/>
              <a:ext cx="18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grpSp>
          <p:nvGrpSpPr>
            <p:cNvPr id="19" name="Group 174"/>
            <p:cNvGrpSpPr>
              <a:grpSpLocks/>
            </p:cNvGrpSpPr>
            <p:nvPr/>
          </p:nvGrpSpPr>
          <p:grpSpPr bwMode="auto">
            <a:xfrm>
              <a:off x="3455" y="3043"/>
              <a:ext cx="1321" cy="462"/>
              <a:chOff x="3020" y="3167"/>
              <a:chExt cx="1321" cy="462"/>
            </a:xfrm>
          </p:grpSpPr>
          <p:grpSp>
            <p:nvGrpSpPr>
              <p:cNvPr id="20" name="Group 175"/>
              <p:cNvGrpSpPr>
                <a:grpSpLocks/>
              </p:cNvGrpSpPr>
              <p:nvPr/>
            </p:nvGrpSpPr>
            <p:grpSpPr bwMode="auto">
              <a:xfrm>
                <a:off x="3089" y="3275"/>
                <a:ext cx="112" cy="38"/>
                <a:chOff x="280" y="861"/>
                <a:chExt cx="112" cy="38"/>
              </a:xfrm>
            </p:grpSpPr>
            <p:sp>
              <p:nvSpPr>
                <p:cNvPr id="293040" name="Line 176"/>
                <p:cNvSpPr>
                  <a:spLocks noChangeShapeType="1"/>
                </p:cNvSpPr>
                <p:nvPr/>
              </p:nvSpPr>
              <p:spPr bwMode="auto">
                <a:xfrm>
                  <a:off x="280" y="899"/>
                  <a:ext cx="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293041" name="Line 177"/>
                <p:cNvSpPr>
                  <a:spLocks noChangeShapeType="1"/>
                </p:cNvSpPr>
                <p:nvPr/>
              </p:nvSpPr>
              <p:spPr bwMode="auto">
                <a:xfrm>
                  <a:off x="280" y="861"/>
                  <a:ext cx="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sp>
            <p:nvSpPr>
              <p:cNvPr id="293042" name="Text Box 178"/>
              <p:cNvSpPr txBox="1">
                <a:spLocks noChangeArrowheads="1"/>
              </p:cNvSpPr>
              <p:nvPr/>
            </p:nvSpPr>
            <p:spPr bwMode="auto">
              <a:xfrm>
                <a:off x="3020" y="3167"/>
                <a:ext cx="132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fr-FR" sz="1800">
                    <a:latin typeface="Tahoma" pitchFamily="34" charset="0"/>
                  </a:rPr>
                  <a:t>Arg – C – </a:t>
                </a:r>
                <a:r>
                  <a:rPr lang="fr-FR" sz="1800" b="1">
                    <a:solidFill>
                      <a:schemeClr val="accent2"/>
                    </a:solidFill>
                    <a:latin typeface="Tahoma" pitchFamily="34" charset="0"/>
                  </a:rPr>
                  <a:t>O</a:t>
                </a:r>
                <a:r>
                  <a:rPr lang="fr-FR" sz="1800">
                    <a:latin typeface="Tahoma" pitchFamily="34" charset="0"/>
                  </a:rPr>
                  <a:t>H</a:t>
                </a:r>
                <a:endParaRPr lang="nl-NL" sz="1000"/>
              </a:p>
            </p:txBody>
          </p:sp>
          <p:grpSp>
            <p:nvGrpSpPr>
              <p:cNvPr id="21" name="Group 179"/>
              <p:cNvGrpSpPr>
                <a:grpSpLocks/>
              </p:cNvGrpSpPr>
              <p:nvPr/>
            </p:nvGrpSpPr>
            <p:grpSpPr bwMode="auto">
              <a:xfrm>
                <a:off x="3668" y="3373"/>
                <a:ext cx="34" cy="78"/>
                <a:chOff x="3542" y="711"/>
                <a:chExt cx="34" cy="78"/>
              </a:xfrm>
            </p:grpSpPr>
            <p:sp>
              <p:nvSpPr>
                <p:cNvPr id="293044" name="Line 180"/>
                <p:cNvSpPr>
                  <a:spLocks noChangeShapeType="1"/>
                </p:cNvSpPr>
                <p:nvPr/>
              </p:nvSpPr>
              <p:spPr bwMode="auto">
                <a:xfrm>
                  <a:off x="3542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  <p:sp>
              <p:nvSpPr>
                <p:cNvPr id="293045" name="Line 181"/>
                <p:cNvSpPr>
                  <a:spLocks noChangeShapeType="1"/>
                </p:cNvSpPr>
                <p:nvPr/>
              </p:nvSpPr>
              <p:spPr bwMode="auto">
                <a:xfrm>
                  <a:off x="3576" y="711"/>
                  <a:ext cx="0" cy="7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nl-BE"/>
                </a:p>
              </p:txBody>
            </p:sp>
          </p:grpSp>
          <p:sp>
            <p:nvSpPr>
              <p:cNvPr id="293046" name="Text Box 182"/>
              <p:cNvSpPr txBox="1">
                <a:spLocks noChangeArrowheads="1"/>
              </p:cNvSpPr>
              <p:nvPr/>
            </p:nvSpPr>
            <p:spPr bwMode="auto">
              <a:xfrm>
                <a:off x="3551" y="3398"/>
                <a:ext cx="28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nl-BE" sz="1800" b="1">
                    <a:solidFill>
                      <a:schemeClr val="accent2"/>
                    </a:solidFill>
                    <a:latin typeface="Tahoma" pitchFamily="34" charset="0"/>
                  </a:rPr>
                  <a:t>O</a:t>
                </a:r>
                <a:endParaRPr lang="nl-NL" sz="1800" b="1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293047" name="Line 183"/>
            <p:cNvSpPr>
              <a:spLocks noChangeShapeType="1"/>
            </p:cNvSpPr>
            <p:nvPr/>
          </p:nvSpPr>
          <p:spPr bwMode="auto">
            <a:xfrm>
              <a:off x="1714" y="2786"/>
              <a:ext cx="637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48" name="Line 184"/>
            <p:cNvSpPr>
              <a:spLocks noChangeShapeType="1"/>
            </p:cNvSpPr>
            <p:nvPr/>
          </p:nvSpPr>
          <p:spPr bwMode="auto">
            <a:xfrm flipV="1">
              <a:off x="2359" y="2314"/>
              <a:ext cx="430" cy="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49" name="Text Box 185"/>
            <p:cNvSpPr txBox="1">
              <a:spLocks noChangeArrowheads="1"/>
            </p:cNvSpPr>
            <p:nvPr/>
          </p:nvSpPr>
          <p:spPr bwMode="auto">
            <a:xfrm>
              <a:off x="1378" y="3309"/>
              <a:ext cx="2390" cy="255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nl-BE" sz="1800" b="1">
                  <a:latin typeface="Tahoma" pitchFamily="34" charset="0"/>
                </a:rPr>
                <a:t>H</a:t>
              </a:r>
              <a:r>
                <a:rPr lang="nl-BE" sz="1800" b="1" baseline="-25000">
                  <a:latin typeface="Tahoma" pitchFamily="34" charset="0"/>
                </a:rPr>
                <a:t>2</a:t>
              </a:r>
              <a:r>
                <a:rPr lang="nl-BE" sz="1800" b="1">
                  <a:solidFill>
                    <a:srgbClr val="009900"/>
                  </a:solidFill>
                  <a:latin typeface="Tahoma" pitchFamily="34" charset="0"/>
                </a:rPr>
                <a:t>O</a:t>
              </a:r>
              <a:r>
                <a:rPr lang="nl-BE" sz="1800" b="1">
                  <a:latin typeface="Tahoma" pitchFamily="34" charset="0"/>
                </a:rPr>
                <a:t> = </a:t>
              </a:r>
              <a:r>
                <a:rPr lang="nl-BE" sz="1800" b="1" baseline="30000">
                  <a:latin typeface="Tahoma" pitchFamily="34" charset="0"/>
                </a:rPr>
                <a:t>16</a:t>
              </a:r>
              <a:r>
                <a:rPr lang="nl-BE" sz="1800" b="1">
                  <a:solidFill>
                    <a:srgbClr val="009900"/>
                  </a:solidFill>
                  <a:latin typeface="Tahoma" pitchFamily="34" charset="0"/>
                </a:rPr>
                <a:t>O</a:t>
              </a:r>
              <a:r>
                <a:rPr lang="nl-BE" sz="1800" b="1">
                  <a:latin typeface="Tahoma" pitchFamily="34" charset="0"/>
                </a:rPr>
                <a:t>  water  </a:t>
              </a:r>
              <a:r>
                <a:rPr lang="nl-BE" sz="1800" b="1" baseline="30000">
                  <a:latin typeface="Tahoma" pitchFamily="34" charset="0"/>
                </a:rPr>
                <a:t>18</a:t>
              </a:r>
              <a:r>
                <a:rPr lang="nl-BE" sz="1800" b="1">
                  <a:solidFill>
                    <a:schemeClr val="accent2"/>
                  </a:solidFill>
                  <a:latin typeface="Tahoma" pitchFamily="34" charset="0"/>
                </a:rPr>
                <a:t>O</a:t>
              </a:r>
              <a:r>
                <a:rPr lang="nl-BE" sz="1800" b="1">
                  <a:latin typeface="Tahoma" pitchFamily="34" charset="0"/>
                </a:rPr>
                <a:t> = H</a:t>
              </a:r>
              <a:r>
                <a:rPr lang="nl-BE" sz="1800" b="1" baseline="-25000">
                  <a:latin typeface="Tahoma" pitchFamily="34" charset="0"/>
                </a:rPr>
                <a:t>2</a:t>
              </a:r>
              <a:r>
                <a:rPr lang="nl-BE" sz="1800" b="1">
                  <a:solidFill>
                    <a:schemeClr val="accent2"/>
                  </a:solidFill>
                  <a:latin typeface="Tahoma" pitchFamily="34" charset="0"/>
                </a:rPr>
                <a:t>O</a:t>
              </a:r>
              <a:endParaRPr lang="nl-NL" sz="1800" b="1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93050" name="Line 186"/>
            <p:cNvSpPr>
              <a:spLocks noChangeShapeType="1"/>
            </p:cNvSpPr>
            <p:nvPr/>
          </p:nvSpPr>
          <p:spPr bwMode="auto">
            <a:xfrm flipV="1">
              <a:off x="1749" y="1316"/>
              <a:ext cx="722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93051" name="Line 187"/>
            <p:cNvSpPr>
              <a:spLocks noChangeShapeType="1"/>
            </p:cNvSpPr>
            <p:nvPr/>
          </p:nvSpPr>
          <p:spPr bwMode="auto">
            <a:xfrm>
              <a:off x="2471" y="1308"/>
              <a:ext cx="327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nl-BE"/>
            </a:p>
          </p:txBody>
        </p:sp>
      </p:grpSp>
      <p:sp>
        <p:nvSpPr>
          <p:cNvPr id="293052" name="Text Box 188"/>
          <p:cNvSpPr txBox="1">
            <a:spLocks noChangeArrowheads="1"/>
          </p:cNvSpPr>
          <p:nvPr/>
        </p:nvSpPr>
        <p:spPr bwMode="auto">
          <a:xfrm>
            <a:off x="676197" y="6557741"/>
            <a:ext cx="3168153" cy="2791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sz="1200" dirty="0">
                <a:solidFill>
                  <a:srgbClr val="000000"/>
                </a:solidFill>
              </a:rPr>
              <a:t>Staes, Journal of Proteome Research, 2004</a:t>
            </a:r>
          </a:p>
        </p:txBody>
      </p:sp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aseline="30000" dirty="0"/>
              <a:t>16</a:t>
            </a:r>
            <a:r>
              <a:rPr lang="en-GB" dirty="0"/>
              <a:t>O – </a:t>
            </a:r>
            <a:r>
              <a:rPr lang="en-GB" baseline="30000" dirty="0"/>
              <a:t>18</a:t>
            </a:r>
            <a:r>
              <a:rPr lang="en-GB" dirty="0"/>
              <a:t>O labelling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6132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0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897682" y="1995512"/>
            <a:ext cx="361950" cy="785812"/>
            <a:chOff x="295" y="709"/>
            <a:chExt cx="228" cy="495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340" y="990"/>
              <a:ext cx="136" cy="199"/>
              <a:chOff x="340" y="990"/>
              <a:chExt cx="136" cy="199"/>
            </a:xfrm>
          </p:grpSpPr>
          <p:sp>
            <p:nvSpPr>
              <p:cNvPr id="293904" name="Rectangle 16"/>
              <p:cNvSpPr>
                <a:spLocks noChangeArrowheads="1"/>
              </p:cNvSpPr>
              <p:nvPr/>
            </p:nvSpPr>
            <p:spPr bwMode="auto">
              <a:xfrm>
                <a:off x="340" y="990"/>
                <a:ext cx="136" cy="120"/>
              </a:xfrm>
              <a:prstGeom prst="rect">
                <a:avLst/>
              </a:prstGeom>
              <a:solidFill>
                <a:srgbClr val="3333CC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  <p:sp>
            <p:nvSpPr>
              <p:cNvPr id="293906" name="AutoShape 18"/>
              <p:cNvSpPr>
                <a:spLocks noChangeArrowheads="1"/>
              </p:cNvSpPr>
              <p:nvPr/>
            </p:nvSpPr>
            <p:spPr bwMode="auto">
              <a:xfrm flipV="1">
                <a:off x="340" y="1099"/>
                <a:ext cx="136" cy="90"/>
              </a:xfrm>
              <a:prstGeom prst="triangle">
                <a:avLst>
                  <a:gd name="adj" fmla="val 50000"/>
                </a:avLst>
              </a:prstGeom>
              <a:solidFill>
                <a:srgbClr val="3333CC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</p:grpSp>
        <p:sp>
          <p:nvSpPr>
            <p:cNvPr id="293898" name="Line 10"/>
            <p:cNvSpPr>
              <a:spLocks noChangeShapeType="1"/>
            </p:cNvSpPr>
            <p:nvPr/>
          </p:nvSpPr>
          <p:spPr bwMode="auto">
            <a:xfrm>
              <a:off x="334" y="1097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899" name="Line 11"/>
            <p:cNvSpPr>
              <a:spLocks noChangeShapeType="1"/>
            </p:cNvSpPr>
            <p:nvPr/>
          </p:nvSpPr>
          <p:spPr bwMode="auto">
            <a:xfrm flipV="1">
              <a:off x="408" y="1097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00" name="Line 12"/>
            <p:cNvSpPr>
              <a:spLocks noChangeShapeType="1"/>
            </p:cNvSpPr>
            <p:nvPr/>
          </p:nvSpPr>
          <p:spPr bwMode="auto">
            <a:xfrm>
              <a:off x="335" y="764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01" name="Line 13"/>
            <p:cNvSpPr>
              <a:spLocks noChangeShapeType="1"/>
            </p:cNvSpPr>
            <p:nvPr/>
          </p:nvSpPr>
          <p:spPr bwMode="auto">
            <a:xfrm>
              <a:off x="483" y="762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02" name="Rectangle 14"/>
            <p:cNvSpPr>
              <a:spLocks noChangeArrowheads="1"/>
            </p:cNvSpPr>
            <p:nvPr/>
          </p:nvSpPr>
          <p:spPr bwMode="auto">
            <a:xfrm>
              <a:off x="295" y="709"/>
              <a:ext cx="228" cy="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nl-BE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897682" y="3146449"/>
            <a:ext cx="361950" cy="785813"/>
            <a:chOff x="288" y="1336"/>
            <a:chExt cx="228" cy="495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333" y="1617"/>
              <a:ext cx="136" cy="199"/>
              <a:chOff x="340" y="990"/>
              <a:chExt cx="136" cy="199"/>
            </a:xfrm>
          </p:grpSpPr>
          <p:sp>
            <p:nvSpPr>
              <p:cNvPr id="293914" name="Rectangle 26"/>
              <p:cNvSpPr>
                <a:spLocks noChangeArrowheads="1"/>
              </p:cNvSpPr>
              <p:nvPr/>
            </p:nvSpPr>
            <p:spPr bwMode="auto">
              <a:xfrm>
                <a:off x="340" y="990"/>
                <a:ext cx="136" cy="120"/>
              </a:xfrm>
              <a:prstGeom prst="rect">
                <a:avLst/>
              </a:prstGeom>
              <a:solidFill>
                <a:schemeClr val="tx2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  <p:sp>
            <p:nvSpPr>
              <p:cNvPr id="293915" name="AutoShape 27"/>
              <p:cNvSpPr>
                <a:spLocks noChangeArrowheads="1"/>
              </p:cNvSpPr>
              <p:nvPr/>
            </p:nvSpPr>
            <p:spPr bwMode="auto">
              <a:xfrm flipV="1">
                <a:off x="340" y="1099"/>
                <a:ext cx="136" cy="90"/>
              </a:xfrm>
              <a:prstGeom prst="triangle">
                <a:avLst>
                  <a:gd name="adj" fmla="val 50000"/>
                </a:avLst>
              </a:prstGeom>
              <a:solidFill>
                <a:schemeClr val="tx2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</p:grpSp>
        <p:sp>
          <p:nvSpPr>
            <p:cNvPr id="293908" name="Line 20"/>
            <p:cNvSpPr>
              <a:spLocks noChangeShapeType="1"/>
            </p:cNvSpPr>
            <p:nvPr/>
          </p:nvSpPr>
          <p:spPr bwMode="auto">
            <a:xfrm>
              <a:off x="327" y="1724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09" name="Line 21"/>
            <p:cNvSpPr>
              <a:spLocks noChangeShapeType="1"/>
            </p:cNvSpPr>
            <p:nvPr/>
          </p:nvSpPr>
          <p:spPr bwMode="auto">
            <a:xfrm flipV="1">
              <a:off x="401" y="1724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10" name="Line 22"/>
            <p:cNvSpPr>
              <a:spLocks noChangeShapeType="1"/>
            </p:cNvSpPr>
            <p:nvPr/>
          </p:nvSpPr>
          <p:spPr bwMode="auto">
            <a:xfrm>
              <a:off x="328" y="1391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11" name="Line 23"/>
            <p:cNvSpPr>
              <a:spLocks noChangeShapeType="1"/>
            </p:cNvSpPr>
            <p:nvPr/>
          </p:nvSpPr>
          <p:spPr bwMode="auto">
            <a:xfrm>
              <a:off x="476" y="1389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12" name="Rectangle 24"/>
            <p:cNvSpPr>
              <a:spLocks noChangeArrowheads="1"/>
            </p:cNvSpPr>
            <p:nvPr/>
          </p:nvSpPr>
          <p:spPr bwMode="auto">
            <a:xfrm>
              <a:off x="288" y="1336"/>
              <a:ext cx="228" cy="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nl-BE"/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897682" y="4298974"/>
            <a:ext cx="361950" cy="785813"/>
            <a:chOff x="288" y="1880"/>
            <a:chExt cx="228" cy="495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33" y="2161"/>
              <a:ext cx="136" cy="199"/>
              <a:chOff x="340" y="990"/>
              <a:chExt cx="136" cy="199"/>
            </a:xfrm>
          </p:grpSpPr>
          <p:sp>
            <p:nvSpPr>
              <p:cNvPr id="293922" name="Rectangle 34"/>
              <p:cNvSpPr>
                <a:spLocks noChangeArrowheads="1"/>
              </p:cNvSpPr>
              <p:nvPr/>
            </p:nvSpPr>
            <p:spPr bwMode="auto">
              <a:xfrm>
                <a:off x="340" y="990"/>
                <a:ext cx="136" cy="120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  <p:sp>
            <p:nvSpPr>
              <p:cNvPr id="293923" name="AutoShape 35"/>
              <p:cNvSpPr>
                <a:spLocks noChangeArrowheads="1"/>
              </p:cNvSpPr>
              <p:nvPr/>
            </p:nvSpPr>
            <p:spPr bwMode="auto">
              <a:xfrm flipV="1">
                <a:off x="340" y="1099"/>
                <a:ext cx="136" cy="90"/>
              </a:xfrm>
              <a:prstGeom prst="triangle">
                <a:avLst>
                  <a:gd name="adj" fmla="val 50000"/>
                </a:avLst>
              </a:prstGeom>
              <a:solidFill>
                <a:srgbClr val="FFFF00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</p:grpSp>
        <p:sp>
          <p:nvSpPr>
            <p:cNvPr id="293916" name="Line 28"/>
            <p:cNvSpPr>
              <a:spLocks noChangeShapeType="1"/>
            </p:cNvSpPr>
            <p:nvPr/>
          </p:nvSpPr>
          <p:spPr bwMode="auto">
            <a:xfrm>
              <a:off x="327" y="2268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17" name="Line 29"/>
            <p:cNvSpPr>
              <a:spLocks noChangeShapeType="1"/>
            </p:cNvSpPr>
            <p:nvPr/>
          </p:nvSpPr>
          <p:spPr bwMode="auto">
            <a:xfrm flipV="1">
              <a:off x="401" y="2268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18" name="Line 30"/>
            <p:cNvSpPr>
              <a:spLocks noChangeShapeType="1"/>
            </p:cNvSpPr>
            <p:nvPr/>
          </p:nvSpPr>
          <p:spPr bwMode="auto">
            <a:xfrm>
              <a:off x="328" y="1935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19" name="Line 31"/>
            <p:cNvSpPr>
              <a:spLocks noChangeShapeType="1"/>
            </p:cNvSpPr>
            <p:nvPr/>
          </p:nvSpPr>
          <p:spPr bwMode="auto">
            <a:xfrm>
              <a:off x="476" y="1933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20" name="Rectangle 32"/>
            <p:cNvSpPr>
              <a:spLocks noChangeArrowheads="1"/>
            </p:cNvSpPr>
            <p:nvPr/>
          </p:nvSpPr>
          <p:spPr bwMode="auto">
            <a:xfrm>
              <a:off x="288" y="1880"/>
              <a:ext cx="228" cy="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nl-BE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897682" y="5451499"/>
            <a:ext cx="361950" cy="785813"/>
            <a:chOff x="288" y="2425"/>
            <a:chExt cx="228" cy="495"/>
          </a:xfrm>
        </p:grpSpPr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33" y="2706"/>
              <a:ext cx="136" cy="199"/>
              <a:chOff x="340" y="990"/>
              <a:chExt cx="136" cy="199"/>
            </a:xfrm>
          </p:grpSpPr>
          <p:sp>
            <p:nvSpPr>
              <p:cNvPr id="293930" name="Rectangle 42"/>
              <p:cNvSpPr>
                <a:spLocks noChangeArrowheads="1"/>
              </p:cNvSpPr>
              <p:nvPr/>
            </p:nvSpPr>
            <p:spPr bwMode="auto">
              <a:xfrm>
                <a:off x="340" y="990"/>
                <a:ext cx="136" cy="120"/>
              </a:xfrm>
              <a:prstGeom prst="rect">
                <a:avLst/>
              </a:prstGeom>
              <a:solidFill>
                <a:srgbClr val="FF0000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  <p:sp>
            <p:nvSpPr>
              <p:cNvPr id="293931" name="AutoShape 43"/>
              <p:cNvSpPr>
                <a:spLocks noChangeArrowheads="1"/>
              </p:cNvSpPr>
              <p:nvPr/>
            </p:nvSpPr>
            <p:spPr bwMode="auto">
              <a:xfrm flipV="1">
                <a:off x="340" y="1099"/>
                <a:ext cx="136" cy="90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</p:grpSp>
        <p:sp>
          <p:nvSpPr>
            <p:cNvPr id="293924" name="Line 36"/>
            <p:cNvSpPr>
              <a:spLocks noChangeShapeType="1"/>
            </p:cNvSpPr>
            <p:nvPr/>
          </p:nvSpPr>
          <p:spPr bwMode="auto">
            <a:xfrm>
              <a:off x="327" y="2813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25" name="Line 37"/>
            <p:cNvSpPr>
              <a:spLocks noChangeShapeType="1"/>
            </p:cNvSpPr>
            <p:nvPr/>
          </p:nvSpPr>
          <p:spPr bwMode="auto">
            <a:xfrm flipV="1">
              <a:off x="401" y="2813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26" name="Line 38"/>
            <p:cNvSpPr>
              <a:spLocks noChangeShapeType="1"/>
            </p:cNvSpPr>
            <p:nvPr/>
          </p:nvSpPr>
          <p:spPr bwMode="auto">
            <a:xfrm>
              <a:off x="328" y="2480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27" name="Line 39"/>
            <p:cNvSpPr>
              <a:spLocks noChangeShapeType="1"/>
            </p:cNvSpPr>
            <p:nvPr/>
          </p:nvSpPr>
          <p:spPr bwMode="auto">
            <a:xfrm>
              <a:off x="476" y="2478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3928" name="Rectangle 40"/>
            <p:cNvSpPr>
              <a:spLocks noChangeArrowheads="1"/>
            </p:cNvSpPr>
            <p:nvPr/>
          </p:nvSpPr>
          <p:spPr bwMode="auto">
            <a:xfrm>
              <a:off x="288" y="2425"/>
              <a:ext cx="228" cy="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nl-BE"/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1692275" y="2211412"/>
            <a:ext cx="3009900" cy="142875"/>
            <a:chOff x="1066" y="845"/>
            <a:chExt cx="1896" cy="90"/>
          </a:xfrm>
        </p:grpSpPr>
        <p:sp>
          <p:nvSpPr>
            <p:cNvPr id="293936" name="Rectangle 48"/>
            <p:cNvSpPr>
              <a:spLocks noChangeArrowheads="1"/>
            </p:cNvSpPr>
            <p:nvPr/>
          </p:nvSpPr>
          <p:spPr bwMode="auto">
            <a:xfrm>
              <a:off x="1066" y="845"/>
              <a:ext cx="226" cy="90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  <p:sp>
          <p:nvSpPr>
            <p:cNvPr id="293937" name="Rectangle 49"/>
            <p:cNvSpPr>
              <a:spLocks noChangeArrowheads="1"/>
            </p:cNvSpPr>
            <p:nvPr/>
          </p:nvSpPr>
          <p:spPr bwMode="auto">
            <a:xfrm>
              <a:off x="1292" y="845"/>
              <a:ext cx="363" cy="9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  <p:sp>
          <p:nvSpPr>
            <p:cNvPr id="293938" name="Rectangle 50"/>
            <p:cNvSpPr>
              <a:spLocks noChangeArrowheads="1"/>
            </p:cNvSpPr>
            <p:nvPr/>
          </p:nvSpPr>
          <p:spPr bwMode="auto">
            <a:xfrm>
              <a:off x="1692" y="845"/>
              <a:ext cx="1270" cy="90"/>
            </a:xfrm>
            <a:prstGeom prst="rect">
              <a:avLst/>
            </a:prstGeom>
            <a:solidFill>
              <a:srgbClr val="0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1692275" y="3386162"/>
            <a:ext cx="3009900" cy="142875"/>
            <a:chOff x="1066" y="1662"/>
            <a:chExt cx="1896" cy="90"/>
          </a:xfrm>
        </p:grpSpPr>
        <p:sp>
          <p:nvSpPr>
            <p:cNvPr id="293941" name="Rectangle 53"/>
            <p:cNvSpPr>
              <a:spLocks noChangeArrowheads="1"/>
            </p:cNvSpPr>
            <p:nvPr/>
          </p:nvSpPr>
          <p:spPr bwMode="auto">
            <a:xfrm>
              <a:off x="1292" y="1662"/>
              <a:ext cx="363" cy="9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  <p:sp>
          <p:nvSpPr>
            <p:cNvPr id="293942" name="Rectangle 54"/>
            <p:cNvSpPr>
              <a:spLocks noChangeArrowheads="1"/>
            </p:cNvSpPr>
            <p:nvPr/>
          </p:nvSpPr>
          <p:spPr bwMode="auto">
            <a:xfrm>
              <a:off x="1692" y="1662"/>
              <a:ext cx="1270" cy="90"/>
            </a:xfrm>
            <a:prstGeom prst="rect">
              <a:avLst/>
            </a:prstGeom>
            <a:solidFill>
              <a:srgbClr val="0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  <p:sp>
          <p:nvSpPr>
            <p:cNvPr id="293940" name="Rectangle 52"/>
            <p:cNvSpPr>
              <a:spLocks noChangeArrowheads="1"/>
            </p:cNvSpPr>
            <p:nvPr/>
          </p:nvSpPr>
          <p:spPr bwMode="auto">
            <a:xfrm>
              <a:off x="1066" y="1662"/>
              <a:ext cx="317" cy="90"/>
            </a:xfrm>
            <a:prstGeom prst="rect">
              <a:avLst/>
            </a:prstGeom>
            <a:solidFill>
              <a:schemeClr val="tx2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1692275" y="4560912"/>
            <a:ext cx="3009900" cy="144462"/>
            <a:chOff x="1075" y="2387"/>
            <a:chExt cx="1896" cy="91"/>
          </a:xfrm>
        </p:grpSpPr>
        <p:sp>
          <p:nvSpPr>
            <p:cNvPr id="293943" name="Rectangle 55"/>
            <p:cNvSpPr>
              <a:spLocks noChangeArrowheads="1"/>
            </p:cNvSpPr>
            <p:nvPr/>
          </p:nvSpPr>
          <p:spPr bwMode="auto">
            <a:xfrm>
              <a:off x="1301" y="2387"/>
              <a:ext cx="363" cy="9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  <p:sp>
          <p:nvSpPr>
            <p:cNvPr id="293944" name="Rectangle 56"/>
            <p:cNvSpPr>
              <a:spLocks noChangeArrowheads="1"/>
            </p:cNvSpPr>
            <p:nvPr/>
          </p:nvSpPr>
          <p:spPr bwMode="auto">
            <a:xfrm>
              <a:off x="1701" y="2387"/>
              <a:ext cx="1270" cy="90"/>
            </a:xfrm>
            <a:prstGeom prst="rect">
              <a:avLst/>
            </a:prstGeom>
            <a:solidFill>
              <a:srgbClr val="0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  <p:sp>
          <p:nvSpPr>
            <p:cNvPr id="293945" name="Rectangle 57"/>
            <p:cNvSpPr>
              <a:spLocks noChangeArrowheads="1"/>
            </p:cNvSpPr>
            <p:nvPr/>
          </p:nvSpPr>
          <p:spPr bwMode="auto">
            <a:xfrm>
              <a:off x="1075" y="2387"/>
              <a:ext cx="444" cy="91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692275" y="5738837"/>
            <a:ext cx="3009900" cy="144462"/>
            <a:chOff x="1066" y="3067"/>
            <a:chExt cx="1896" cy="91"/>
          </a:xfrm>
        </p:grpSpPr>
        <p:sp>
          <p:nvSpPr>
            <p:cNvPr id="293946" name="Rectangle 58"/>
            <p:cNvSpPr>
              <a:spLocks noChangeArrowheads="1"/>
            </p:cNvSpPr>
            <p:nvPr/>
          </p:nvSpPr>
          <p:spPr bwMode="auto">
            <a:xfrm>
              <a:off x="1292" y="3067"/>
              <a:ext cx="363" cy="90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  <p:sp>
          <p:nvSpPr>
            <p:cNvPr id="293947" name="Rectangle 59"/>
            <p:cNvSpPr>
              <a:spLocks noChangeArrowheads="1"/>
            </p:cNvSpPr>
            <p:nvPr/>
          </p:nvSpPr>
          <p:spPr bwMode="auto">
            <a:xfrm>
              <a:off x="1692" y="3067"/>
              <a:ext cx="1270" cy="90"/>
            </a:xfrm>
            <a:prstGeom prst="rect">
              <a:avLst/>
            </a:prstGeom>
            <a:solidFill>
              <a:srgbClr val="00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  <p:sp>
          <p:nvSpPr>
            <p:cNvPr id="293948" name="Rectangle 60"/>
            <p:cNvSpPr>
              <a:spLocks noChangeArrowheads="1"/>
            </p:cNvSpPr>
            <p:nvPr/>
          </p:nvSpPr>
          <p:spPr bwMode="auto">
            <a:xfrm>
              <a:off x="1066" y="3067"/>
              <a:ext cx="544" cy="91"/>
            </a:xfrm>
            <a:prstGeom prst="rect">
              <a:avLst/>
            </a:prstGeom>
            <a:solidFill>
              <a:srgbClr val="FF00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nl-BE"/>
            </a:p>
          </p:txBody>
        </p:sp>
      </p:grpSp>
      <p:sp>
        <p:nvSpPr>
          <p:cNvPr id="293953" name="AutoShape 65"/>
          <p:cNvSpPr>
            <a:spLocks noChangeArrowheads="1"/>
          </p:cNvSpPr>
          <p:nvPr/>
        </p:nvSpPr>
        <p:spPr bwMode="auto">
          <a:xfrm flipH="1">
            <a:off x="2555875" y="1993924"/>
            <a:ext cx="215900" cy="576263"/>
          </a:xfrm>
          <a:prstGeom prst="lightningBolt">
            <a:avLst/>
          </a:prstGeom>
          <a:solidFill>
            <a:srgbClr val="FF33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BE"/>
          </a:p>
        </p:txBody>
      </p:sp>
      <p:sp>
        <p:nvSpPr>
          <p:cNvPr id="293954" name="AutoShape 66"/>
          <p:cNvSpPr>
            <a:spLocks noChangeArrowheads="1"/>
          </p:cNvSpPr>
          <p:nvPr/>
        </p:nvSpPr>
        <p:spPr bwMode="auto">
          <a:xfrm flipH="1">
            <a:off x="2555875" y="3146449"/>
            <a:ext cx="215900" cy="576263"/>
          </a:xfrm>
          <a:prstGeom prst="lightningBolt">
            <a:avLst/>
          </a:prstGeom>
          <a:solidFill>
            <a:srgbClr val="FF33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BE"/>
          </a:p>
        </p:txBody>
      </p:sp>
      <p:sp>
        <p:nvSpPr>
          <p:cNvPr id="293955" name="AutoShape 67"/>
          <p:cNvSpPr>
            <a:spLocks noChangeArrowheads="1"/>
          </p:cNvSpPr>
          <p:nvPr/>
        </p:nvSpPr>
        <p:spPr bwMode="auto">
          <a:xfrm flipH="1">
            <a:off x="2541588" y="4370412"/>
            <a:ext cx="215900" cy="576262"/>
          </a:xfrm>
          <a:prstGeom prst="lightningBolt">
            <a:avLst/>
          </a:prstGeom>
          <a:solidFill>
            <a:srgbClr val="FF33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BE"/>
          </a:p>
        </p:txBody>
      </p:sp>
      <p:sp>
        <p:nvSpPr>
          <p:cNvPr id="293956" name="AutoShape 68"/>
          <p:cNvSpPr>
            <a:spLocks noChangeArrowheads="1"/>
          </p:cNvSpPr>
          <p:nvPr/>
        </p:nvSpPr>
        <p:spPr bwMode="auto">
          <a:xfrm flipH="1">
            <a:off x="2555875" y="5522937"/>
            <a:ext cx="215900" cy="576262"/>
          </a:xfrm>
          <a:prstGeom prst="lightningBolt">
            <a:avLst/>
          </a:prstGeom>
          <a:solidFill>
            <a:srgbClr val="FF33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BE"/>
          </a:p>
        </p:txBody>
      </p:sp>
      <p:sp>
        <p:nvSpPr>
          <p:cNvPr id="293957" name="AutoShape 69"/>
          <p:cNvSpPr>
            <a:spLocks noChangeArrowheads="1"/>
          </p:cNvSpPr>
          <p:nvPr/>
        </p:nvSpPr>
        <p:spPr bwMode="auto">
          <a:xfrm flipH="1">
            <a:off x="1979613" y="1995512"/>
            <a:ext cx="215900" cy="576262"/>
          </a:xfrm>
          <a:prstGeom prst="lightningBolt">
            <a:avLst/>
          </a:prstGeom>
          <a:solidFill>
            <a:srgbClr val="FF33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BE"/>
          </a:p>
        </p:txBody>
      </p:sp>
      <p:sp>
        <p:nvSpPr>
          <p:cNvPr id="293958" name="AutoShape 70"/>
          <p:cNvSpPr>
            <a:spLocks noChangeArrowheads="1"/>
          </p:cNvSpPr>
          <p:nvPr/>
        </p:nvSpPr>
        <p:spPr bwMode="auto">
          <a:xfrm flipH="1">
            <a:off x="2124075" y="3146449"/>
            <a:ext cx="215900" cy="576263"/>
          </a:xfrm>
          <a:prstGeom prst="lightningBolt">
            <a:avLst/>
          </a:prstGeom>
          <a:solidFill>
            <a:srgbClr val="FF33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BE"/>
          </a:p>
        </p:txBody>
      </p:sp>
      <p:sp>
        <p:nvSpPr>
          <p:cNvPr id="293959" name="AutoShape 71"/>
          <p:cNvSpPr>
            <a:spLocks noChangeArrowheads="1"/>
          </p:cNvSpPr>
          <p:nvPr/>
        </p:nvSpPr>
        <p:spPr bwMode="auto">
          <a:xfrm flipH="1">
            <a:off x="2268538" y="4370412"/>
            <a:ext cx="215900" cy="576262"/>
          </a:xfrm>
          <a:prstGeom prst="lightningBolt">
            <a:avLst/>
          </a:prstGeom>
          <a:solidFill>
            <a:srgbClr val="FF33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BE"/>
          </a:p>
        </p:txBody>
      </p:sp>
      <p:sp>
        <p:nvSpPr>
          <p:cNvPr id="293960" name="AutoShape 72"/>
          <p:cNvSpPr>
            <a:spLocks noChangeArrowheads="1"/>
          </p:cNvSpPr>
          <p:nvPr/>
        </p:nvSpPr>
        <p:spPr bwMode="auto">
          <a:xfrm flipH="1">
            <a:off x="2411413" y="5522937"/>
            <a:ext cx="215900" cy="576262"/>
          </a:xfrm>
          <a:prstGeom prst="lightningBolt">
            <a:avLst/>
          </a:prstGeom>
          <a:solidFill>
            <a:srgbClr val="FF33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BE"/>
          </a:p>
        </p:txBody>
      </p:sp>
      <p:sp>
        <p:nvSpPr>
          <p:cNvPr id="293961" name="Line 73"/>
          <p:cNvSpPr>
            <a:spLocks noChangeShapeType="1"/>
          </p:cNvSpPr>
          <p:nvPr/>
        </p:nvSpPr>
        <p:spPr bwMode="auto">
          <a:xfrm flipV="1">
            <a:off x="2339975" y="1851049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nl-BE"/>
          </a:p>
        </p:txBody>
      </p:sp>
      <p:sp>
        <p:nvSpPr>
          <p:cNvPr id="293962" name="Text Box 74"/>
          <p:cNvSpPr txBox="1">
            <a:spLocks noChangeArrowheads="1"/>
          </p:cNvSpPr>
          <p:nvPr/>
        </p:nvSpPr>
        <p:spPr bwMode="auto">
          <a:xfrm>
            <a:off x="1860550" y="1341462"/>
            <a:ext cx="958850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600" i="1"/>
              <a:t>neutral</a:t>
            </a:r>
          </a:p>
          <a:p>
            <a:r>
              <a:rPr lang="en-GB" sz="1600" i="1"/>
              <a:t>balancer</a:t>
            </a:r>
          </a:p>
        </p:txBody>
      </p:sp>
      <p:sp>
        <p:nvSpPr>
          <p:cNvPr id="293963" name="Line 75"/>
          <p:cNvSpPr>
            <a:spLocks noChangeShapeType="1"/>
          </p:cNvSpPr>
          <p:nvPr/>
        </p:nvSpPr>
        <p:spPr bwMode="auto">
          <a:xfrm>
            <a:off x="1835150" y="2282849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nl-BE"/>
          </a:p>
        </p:txBody>
      </p:sp>
      <p:sp>
        <p:nvSpPr>
          <p:cNvPr id="293964" name="Text Box 76"/>
          <p:cNvSpPr txBox="1">
            <a:spLocks noChangeArrowheads="1"/>
          </p:cNvSpPr>
          <p:nvPr/>
        </p:nvSpPr>
        <p:spPr bwMode="auto">
          <a:xfrm>
            <a:off x="1387475" y="2600349"/>
            <a:ext cx="893763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600" i="1"/>
              <a:t>1+</a:t>
            </a:r>
          </a:p>
          <a:p>
            <a:r>
              <a:rPr lang="en-GB" sz="1600" i="1"/>
              <a:t>reporter</a:t>
            </a:r>
          </a:p>
        </p:txBody>
      </p:sp>
      <p:pic>
        <p:nvPicPr>
          <p:cNvPr id="293965" name="Picture 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9338" y="2498749"/>
            <a:ext cx="4143375" cy="3149600"/>
          </a:xfrm>
          <a:prstGeom prst="rect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93966" name="Oval 78"/>
          <p:cNvSpPr>
            <a:spLocks noChangeArrowheads="1"/>
          </p:cNvSpPr>
          <p:nvPr/>
        </p:nvSpPr>
        <p:spPr bwMode="auto">
          <a:xfrm>
            <a:off x="6357938" y="2455887"/>
            <a:ext cx="1655762" cy="1439862"/>
          </a:xfrm>
          <a:prstGeom prst="ellipse">
            <a:avLst/>
          </a:prstGeom>
          <a:noFill/>
          <a:ln w="28575" algn="ctr">
            <a:solidFill>
              <a:srgbClr val="3333CC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nl-BE"/>
          </a:p>
        </p:txBody>
      </p:sp>
      <p:sp>
        <p:nvSpPr>
          <p:cNvPr id="293967" name="Text Box 79"/>
          <p:cNvSpPr txBox="1">
            <a:spLocks noChangeArrowheads="1"/>
          </p:cNvSpPr>
          <p:nvPr/>
        </p:nvSpPr>
        <p:spPr bwMode="auto">
          <a:xfrm>
            <a:off x="6505575" y="2066949"/>
            <a:ext cx="13795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i="1">
                <a:solidFill>
                  <a:srgbClr val="3333CC"/>
                </a:solidFill>
              </a:rPr>
              <a:t>precursors</a:t>
            </a:r>
          </a:p>
        </p:txBody>
      </p:sp>
      <p:sp>
        <p:nvSpPr>
          <p:cNvPr id="293968" name="Oval 80"/>
          <p:cNvSpPr>
            <a:spLocks noChangeArrowheads="1"/>
          </p:cNvSpPr>
          <p:nvPr/>
        </p:nvSpPr>
        <p:spPr bwMode="auto">
          <a:xfrm>
            <a:off x="4964113" y="4213249"/>
            <a:ext cx="1552575" cy="1439863"/>
          </a:xfrm>
          <a:prstGeom prst="ellipse">
            <a:avLst/>
          </a:prstGeom>
          <a:noFill/>
          <a:ln w="28575" algn="ctr">
            <a:solidFill>
              <a:srgbClr val="3333CC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nl-BE"/>
          </a:p>
        </p:txBody>
      </p:sp>
      <p:sp>
        <p:nvSpPr>
          <p:cNvPr id="293969" name="Text Box 81"/>
          <p:cNvSpPr txBox="1">
            <a:spLocks noChangeArrowheads="1"/>
          </p:cNvSpPr>
          <p:nvPr/>
        </p:nvSpPr>
        <p:spPr bwMode="auto">
          <a:xfrm>
            <a:off x="4583113" y="5667399"/>
            <a:ext cx="236537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i="1">
                <a:solidFill>
                  <a:srgbClr val="3333CC"/>
                </a:solidFill>
              </a:rPr>
              <a:t>Reporter fragments</a:t>
            </a:r>
          </a:p>
        </p:txBody>
      </p:sp>
      <p:sp>
        <p:nvSpPr>
          <p:cNvPr id="293970" name="Text Box 82"/>
          <p:cNvSpPr txBox="1">
            <a:spLocks noChangeArrowheads="1"/>
          </p:cNvSpPr>
          <p:nvPr/>
        </p:nvSpPr>
        <p:spPr bwMode="auto">
          <a:xfrm>
            <a:off x="2555875" y="2643212"/>
            <a:ext cx="17319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i="1">
                <a:solidFill>
                  <a:srgbClr val="FF33CC"/>
                </a:solidFill>
              </a:rPr>
              <a:t>fragmentation</a:t>
            </a:r>
          </a:p>
        </p:txBody>
      </p:sp>
      <p:sp>
        <p:nvSpPr>
          <p:cNvPr id="74" name="Title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iTRAQ</a:t>
            </a:r>
            <a:r>
              <a:rPr lang="en-GB" dirty="0"/>
              <a:t> / TMT</a:t>
            </a:r>
            <a:endParaRPr lang="nl-BE" dirty="0"/>
          </a:p>
        </p:txBody>
      </p:sp>
      <p:sp>
        <p:nvSpPr>
          <p:cNvPr id="75" name="Text Box 188">
            <a:extLst>
              <a:ext uri="{FF2B5EF4-FFF2-40B4-BE49-F238E27FC236}">
                <a16:creationId xmlns:a16="http://schemas.microsoft.com/office/drawing/2014/main" id="{468BF1B3-3A46-4B3F-9599-84235205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97" y="6557741"/>
            <a:ext cx="4038583" cy="2791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sz="1200" dirty="0">
                <a:solidFill>
                  <a:srgbClr val="000000"/>
                </a:solidFill>
              </a:rPr>
              <a:t>Applied Biosystems, Product Bulletin </a:t>
            </a:r>
            <a:r>
              <a:rPr lang="en-GB" sz="1200" dirty="0" err="1">
                <a:solidFill>
                  <a:srgbClr val="000000"/>
                </a:solidFill>
              </a:rPr>
              <a:t>iTRAQ</a:t>
            </a:r>
            <a:r>
              <a:rPr lang="en-GB" sz="1200" dirty="0">
                <a:solidFill>
                  <a:srgbClr val="000000"/>
                </a:solidFill>
              </a:rPr>
              <a:t>™ Reagents</a:t>
            </a:r>
          </a:p>
        </p:txBody>
      </p:sp>
    </p:spTree>
    <p:extLst>
      <p:ext uri="{BB962C8B-B14F-4D97-AF65-F5344CB8AC3E}">
        <p14:creationId xmlns:p14="http://schemas.microsoft.com/office/powerpoint/2010/main" val="33126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9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9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6" dur="500"/>
                                        <p:tgtEl>
                                          <p:spTgt spid="29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9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5" dur="500"/>
                                        <p:tgtEl>
                                          <p:spTgt spid="29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93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53" grpId="0" animBg="1"/>
      <p:bldP spid="293954" grpId="0" animBg="1"/>
      <p:bldP spid="293955" grpId="0" animBg="1"/>
      <p:bldP spid="293956" grpId="0" animBg="1"/>
      <p:bldP spid="293957" grpId="0" animBg="1"/>
      <p:bldP spid="293958" grpId="0" animBg="1"/>
      <p:bldP spid="293959" grpId="0" animBg="1"/>
      <p:bldP spid="293960" grpId="0" animBg="1"/>
      <p:bldP spid="293961" grpId="0" animBg="1"/>
      <p:bldP spid="293962" grpId="0"/>
      <p:bldP spid="293963" grpId="0" animBg="1"/>
      <p:bldP spid="293964" grpId="0"/>
      <p:bldP spid="293966" grpId="0" animBg="1"/>
      <p:bldP spid="293967" grpId="0"/>
      <p:bldP spid="293968" grpId="0" animBg="1"/>
      <p:bldP spid="293969" grpId="0"/>
      <p:bldP spid="293970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5361386" y="1160016"/>
            <a:ext cx="359568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i="1">
                <a:solidFill>
                  <a:schemeClr val="tx2"/>
                </a:solidFill>
              </a:rPr>
              <a:t>Aimed at absolute quantitation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61794" y="1701354"/>
            <a:ext cx="361950" cy="785812"/>
            <a:chOff x="288" y="2425"/>
            <a:chExt cx="228" cy="49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33" y="2706"/>
              <a:ext cx="136" cy="199"/>
              <a:chOff x="340" y="990"/>
              <a:chExt cx="136" cy="199"/>
            </a:xfrm>
          </p:grpSpPr>
          <p:sp>
            <p:nvSpPr>
              <p:cNvPr id="294920" name="Rectangle 8"/>
              <p:cNvSpPr>
                <a:spLocks noChangeArrowheads="1"/>
              </p:cNvSpPr>
              <p:nvPr/>
            </p:nvSpPr>
            <p:spPr bwMode="auto">
              <a:xfrm>
                <a:off x="340" y="990"/>
                <a:ext cx="136" cy="120"/>
              </a:xfrm>
              <a:prstGeom prst="rect">
                <a:avLst/>
              </a:prstGeom>
              <a:solidFill>
                <a:srgbClr val="FF0000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  <p:sp>
            <p:nvSpPr>
              <p:cNvPr id="294921" name="AutoShape 9"/>
              <p:cNvSpPr>
                <a:spLocks noChangeArrowheads="1"/>
              </p:cNvSpPr>
              <p:nvPr/>
            </p:nvSpPr>
            <p:spPr bwMode="auto">
              <a:xfrm flipV="1">
                <a:off x="340" y="1099"/>
                <a:ext cx="136" cy="90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</p:grpSp>
        <p:sp>
          <p:nvSpPr>
            <p:cNvPr id="294922" name="Line 10"/>
            <p:cNvSpPr>
              <a:spLocks noChangeShapeType="1"/>
            </p:cNvSpPr>
            <p:nvPr/>
          </p:nvSpPr>
          <p:spPr bwMode="auto">
            <a:xfrm>
              <a:off x="327" y="2813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4923" name="Line 11"/>
            <p:cNvSpPr>
              <a:spLocks noChangeShapeType="1"/>
            </p:cNvSpPr>
            <p:nvPr/>
          </p:nvSpPr>
          <p:spPr bwMode="auto">
            <a:xfrm flipV="1">
              <a:off x="401" y="2813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>
              <a:off x="328" y="2480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4925" name="Line 13"/>
            <p:cNvSpPr>
              <a:spLocks noChangeShapeType="1"/>
            </p:cNvSpPr>
            <p:nvPr/>
          </p:nvSpPr>
          <p:spPr bwMode="auto">
            <a:xfrm>
              <a:off x="476" y="2478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4926" name="Rectangle 14"/>
            <p:cNvSpPr>
              <a:spLocks noChangeArrowheads="1"/>
            </p:cNvSpPr>
            <p:nvPr/>
          </p:nvSpPr>
          <p:spPr bwMode="auto">
            <a:xfrm>
              <a:off x="288" y="2425"/>
              <a:ext cx="228" cy="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nl-BE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876256" y="1701354"/>
            <a:ext cx="361950" cy="785812"/>
            <a:chOff x="295" y="709"/>
            <a:chExt cx="228" cy="495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340" y="990"/>
              <a:ext cx="136" cy="199"/>
              <a:chOff x="340" y="990"/>
              <a:chExt cx="136" cy="199"/>
            </a:xfrm>
          </p:grpSpPr>
          <p:sp>
            <p:nvSpPr>
              <p:cNvPr id="294929" name="Rectangle 17"/>
              <p:cNvSpPr>
                <a:spLocks noChangeArrowheads="1"/>
              </p:cNvSpPr>
              <p:nvPr/>
            </p:nvSpPr>
            <p:spPr bwMode="auto">
              <a:xfrm>
                <a:off x="340" y="990"/>
                <a:ext cx="136" cy="120"/>
              </a:xfrm>
              <a:prstGeom prst="rect">
                <a:avLst/>
              </a:prstGeom>
              <a:solidFill>
                <a:srgbClr val="3333CC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  <p:sp>
            <p:nvSpPr>
              <p:cNvPr id="294930" name="AutoShape 18"/>
              <p:cNvSpPr>
                <a:spLocks noChangeArrowheads="1"/>
              </p:cNvSpPr>
              <p:nvPr/>
            </p:nvSpPr>
            <p:spPr bwMode="auto">
              <a:xfrm flipV="1">
                <a:off x="340" y="1099"/>
                <a:ext cx="136" cy="90"/>
              </a:xfrm>
              <a:prstGeom prst="triangle">
                <a:avLst>
                  <a:gd name="adj" fmla="val 50000"/>
                </a:avLst>
              </a:prstGeom>
              <a:solidFill>
                <a:srgbClr val="3333CC"/>
              </a:solidFill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 anchor="ctr">
                <a:spAutoFit/>
              </a:bodyPr>
              <a:lstStyle/>
              <a:p>
                <a:endParaRPr lang="nl-BE"/>
              </a:p>
            </p:txBody>
          </p:sp>
        </p:grpSp>
        <p:sp>
          <p:nvSpPr>
            <p:cNvPr id="294931" name="Line 19"/>
            <p:cNvSpPr>
              <a:spLocks noChangeShapeType="1"/>
            </p:cNvSpPr>
            <p:nvPr/>
          </p:nvSpPr>
          <p:spPr bwMode="auto">
            <a:xfrm>
              <a:off x="334" y="1097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4932" name="Line 20"/>
            <p:cNvSpPr>
              <a:spLocks noChangeShapeType="1"/>
            </p:cNvSpPr>
            <p:nvPr/>
          </p:nvSpPr>
          <p:spPr bwMode="auto">
            <a:xfrm flipV="1">
              <a:off x="408" y="1097"/>
              <a:ext cx="76" cy="1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4933" name="Line 21"/>
            <p:cNvSpPr>
              <a:spLocks noChangeShapeType="1"/>
            </p:cNvSpPr>
            <p:nvPr/>
          </p:nvSpPr>
          <p:spPr bwMode="auto">
            <a:xfrm>
              <a:off x="335" y="764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4934" name="Line 22"/>
            <p:cNvSpPr>
              <a:spLocks noChangeShapeType="1"/>
            </p:cNvSpPr>
            <p:nvPr/>
          </p:nvSpPr>
          <p:spPr bwMode="auto">
            <a:xfrm>
              <a:off x="483" y="762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endParaRPr lang="nl-BE"/>
            </a:p>
          </p:txBody>
        </p:sp>
        <p:sp>
          <p:nvSpPr>
            <p:cNvPr id="294935" name="Rectangle 23"/>
            <p:cNvSpPr>
              <a:spLocks noChangeArrowheads="1"/>
            </p:cNvSpPr>
            <p:nvPr/>
          </p:nvSpPr>
          <p:spPr bwMode="auto">
            <a:xfrm>
              <a:off x="295" y="709"/>
              <a:ext cx="228" cy="5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nl-BE"/>
            </a:p>
          </p:txBody>
        </p:sp>
      </p:grp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680102" y="2636391"/>
            <a:ext cx="2523746" cy="10178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dirty="0"/>
              <a:t>sample</a:t>
            </a:r>
          </a:p>
          <a:p>
            <a:r>
              <a:rPr lang="en-GB" i="1" dirty="0"/>
              <a:t>unlabelled peptides</a:t>
            </a:r>
          </a:p>
          <a:p>
            <a:r>
              <a:rPr lang="en-GB" i="1" dirty="0">
                <a:solidFill>
                  <a:srgbClr val="FF0000"/>
                </a:solidFill>
              </a:rPr>
              <a:t>unknown abundance</a:t>
            </a:r>
          </a:p>
        </p:txBody>
      </p:sp>
      <p:sp>
        <p:nvSpPr>
          <p:cNvPr id="294937" name="Text Box 25"/>
          <p:cNvSpPr txBox="1">
            <a:spLocks noChangeArrowheads="1"/>
          </p:cNvSpPr>
          <p:nvPr/>
        </p:nvSpPr>
        <p:spPr bwMode="auto">
          <a:xfrm>
            <a:off x="5614855" y="2636391"/>
            <a:ext cx="3545949" cy="101784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dirty="0"/>
              <a:t>internal standard</a:t>
            </a:r>
          </a:p>
          <a:p>
            <a:r>
              <a:rPr lang="en-GB" i="1" dirty="0"/>
              <a:t>labelled, synthesized peptides</a:t>
            </a:r>
          </a:p>
          <a:p>
            <a:r>
              <a:rPr lang="en-GB" i="1" dirty="0">
                <a:solidFill>
                  <a:srgbClr val="00B050"/>
                </a:solidFill>
              </a:rPr>
              <a:t>known abundance</a:t>
            </a:r>
          </a:p>
        </p:txBody>
      </p:sp>
      <p:sp>
        <p:nvSpPr>
          <p:cNvPr id="294938" name="Line 26"/>
          <p:cNvSpPr>
            <a:spLocks noChangeShapeType="1"/>
          </p:cNvSpPr>
          <p:nvPr/>
        </p:nvSpPr>
        <p:spPr bwMode="auto">
          <a:xfrm>
            <a:off x="2403873" y="2420491"/>
            <a:ext cx="172720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nl-BE"/>
          </a:p>
        </p:txBody>
      </p:sp>
      <p:sp>
        <p:nvSpPr>
          <p:cNvPr id="294939" name="Line 27"/>
          <p:cNvSpPr>
            <a:spLocks noChangeShapeType="1"/>
          </p:cNvSpPr>
          <p:nvPr/>
        </p:nvSpPr>
        <p:spPr bwMode="auto">
          <a:xfrm flipH="1">
            <a:off x="4923236" y="2420491"/>
            <a:ext cx="1516062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nl-BE"/>
          </a:p>
        </p:txBody>
      </p:sp>
      <p:sp>
        <p:nvSpPr>
          <p:cNvPr id="294940" name="Text Box 28"/>
          <p:cNvSpPr txBox="1">
            <a:spLocks noChangeArrowheads="1"/>
          </p:cNvSpPr>
          <p:nvPr/>
        </p:nvSpPr>
        <p:spPr bwMode="auto">
          <a:xfrm>
            <a:off x="3411936" y="3573016"/>
            <a:ext cx="2311400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/>
              <a:t>Mix in desired ratio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196036" y="4725541"/>
            <a:ext cx="2736850" cy="1731963"/>
            <a:chOff x="1882" y="2614"/>
            <a:chExt cx="1724" cy="1091"/>
          </a:xfrm>
        </p:grpSpPr>
        <p:pic>
          <p:nvPicPr>
            <p:cNvPr id="294941" name="Picture 2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82" y="2614"/>
              <a:ext cx="1724" cy="1091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</p:pic>
        <p:sp>
          <p:nvSpPr>
            <p:cNvPr id="294942" name="Rectangle 30"/>
            <p:cNvSpPr>
              <a:spLocks noChangeArrowheads="1"/>
            </p:cNvSpPr>
            <p:nvPr/>
          </p:nvSpPr>
          <p:spPr bwMode="auto">
            <a:xfrm>
              <a:off x="1954" y="2632"/>
              <a:ext cx="318" cy="136"/>
            </a:xfrm>
            <a:prstGeom prst="rect">
              <a:avLst/>
            </a:prstGeom>
            <a:solidFill>
              <a:srgbClr val="FFFF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nl-BE"/>
            </a:p>
          </p:txBody>
        </p:sp>
      </p:grpSp>
      <p:sp>
        <p:nvSpPr>
          <p:cNvPr id="294944" name="Line 32"/>
          <p:cNvSpPr>
            <a:spLocks noChangeShapeType="1"/>
          </p:cNvSpPr>
          <p:nvPr/>
        </p:nvSpPr>
        <p:spPr bwMode="auto">
          <a:xfrm flipH="1">
            <a:off x="4550173" y="3933379"/>
            <a:ext cx="14288" cy="690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nl-BE"/>
          </a:p>
        </p:txBody>
      </p:sp>
      <p:sp>
        <p:nvSpPr>
          <p:cNvPr id="294945" name="Text Box 33"/>
          <p:cNvSpPr txBox="1">
            <a:spLocks noChangeArrowheads="1"/>
          </p:cNvSpPr>
          <p:nvPr/>
        </p:nvSpPr>
        <p:spPr bwMode="auto">
          <a:xfrm>
            <a:off x="4564461" y="4076254"/>
            <a:ext cx="1274762" cy="3365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GB" sz="1600" i="1"/>
              <a:t>MS analysis</a:t>
            </a:r>
          </a:p>
        </p:txBody>
      </p:sp>
      <p:sp>
        <p:nvSpPr>
          <p:cNvPr id="294946" name="Text Box 34"/>
          <p:cNvSpPr txBox="1">
            <a:spLocks noChangeArrowheads="1"/>
          </p:cNvSpPr>
          <p:nvPr/>
        </p:nvSpPr>
        <p:spPr bwMode="auto">
          <a:xfrm>
            <a:off x="6085286" y="5224016"/>
            <a:ext cx="2943225" cy="609600"/>
          </a:xfrm>
          <a:prstGeom prst="rect">
            <a:avLst/>
          </a:prstGeom>
          <a:solidFill>
            <a:srgbClr val="FFFFFF"/>
          </a:solidFill>
          <a:ln w="2857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sz="1600" b="1">
                <a:solidFill>
                  <a:srgbClr val="3333CC"/>
                </a:solidFill>
              </a:rPr>
              <a:t>Compare signal intensities</a:t>
            </a:r>
          </a:p>
          <a:p>
            <a:pPr algn="l"/>
            <a:r>
              <a:rPr lang="en-GB" sz="1600" b="1">
                <a:solidFill>
                  <a:srgbClr val="3333CC"/>
                </a:solidFill>
              </a:rPr>
              <a:t>Derive absolute quantitation</a:t>
            </a: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AQUA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73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29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36" grpId="0"/>
      <p:bldP spid="294937" grpId="0"/>
      <p:bldP spid="294938" grpId="0" animBg="1"/>
      <p:bldP spid="294939" grpId="0" animBg="1"/>
      <p:bldP spid="294940" grpId="0"/>
      <p:bldP spid="294944" grpId="0" animBg="1"/>
      <p:bldP spid="294945" grpId="0"/>
      <p:bldP spid="294946" grpId="0" animBg="1"/>
    </p:bldLst>
  </p:timing>
</p:sld>
</file>

<file path=ppt/theme/theme1.xml><?xml version="1.0" encoding="utf-8"?>
<a:theme xmlns:a="http://schemas.openxmlformats.org/drawingml/2006/main" name="VIB-UGent template">
  <a:themeElements>
    <a:clrScheme name="VIB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3399FF"/>
      </a:accent1>
      <a:accent2>
        <a:srgbClr val="009900"/>
      </a:accent2>
      <a:accent3>
        <a:srgbClr val="FFFFFF"/>
      </a:accent3>
      <a:accent4>
        <a:srgbClr val="002A56"/>
      </a:accent4>
      <a:accent5>
        <a:srgbClr val="ADCAFF"/>
      </a:accent5>
      <a:accent6>
        <a:srgbClr val="008A00"/>
      </a:accent6>
      <a:hlink>
        <a:srgbClr val="003366"/>
      </a:hlink>
      <a:folHlink>
        <a:srgbClr val="003366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2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2800" dirty="0" smtClean="0">
            <a:latin typeface="+mj-lt"/>
          </a:defRPr>
        </a:defPPr>
      </a:lstStyle>
    </a:txDef>
  </a:objectDefaults>
  <a:extraClrSchemeLst>
    <a:extraClrScheme>
      <a:clrScheme name="VIB template E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B template E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B template E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B template E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B template E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B template E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B template E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B template E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B template E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B template E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B template E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B template E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B template ENG 13">
        <a:dk1>
          <a:srgbClr val="003366"/>
        </a:dk1>
        <a:lt1>
          <a:srgbClr val="FFFFFF"/>
        </a:lt1>
        <a:dk2>
          <a:srgbClr val="0033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2A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B template ENG 14">
        <a:dk1>
          <a:srgbClr val="003366"/>
        </a:dk1>
        <a:lt1>
          <a:srgbClr val="FFFFFF"/>
        </a:lt1>
        <a:dk2>
          <a:srgbClr val="003366"/>
        </a:dk2>
        <a:lt2>
          <a:srgbClr val="808080"/>
        </a:lt2>
        <a:accent1>
          <a:srgbClr val="3399FF"/>
        </a:accent1>
        <a:accent2>
          <a:srgbClr val="009900"/>
        </a:accent2>
        <a:accent3>
          <a:srgbClr val="FFFFFF"/>
        </a:accent3>
        <a:accent4>
          <a:srgbClr val="002A56"/>
        </a:accent4>
        <a:accent5>
          <a:srgbClr val="ADCAFF"/>
        </a:accent5>
        <a:accent6>
          <a:srgbClr val="008A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B template ENG 15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3399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8A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B template ENG 16">
        <a:dk1>
          <a:srgbClr val="003366"/>
        </a:dk1>
        <a:lt1>
          <a:srgbClr val="FFFFFF"/>
        </a:lt1>
        <a:dk2>
          <a:srgbClr val="003366"/>
        </a:dk2>
        <a:lt2>
          <a:srgbClr val="808080"/>
        </a:lt2>
        <a:accent1>
          <a:srgbClr val="3399FF"/>
        </a:accent1>
        <a:accent2>
          <a:srgbClr val="009900"/>
        </a:accent2>
        <a:accent3>
          <a:srgbClr val="FFFFFF"/>
        </a:accent3>
        <a:accent4>
          <a:srgbClr val="002A56"/>
        </a:accent4>
        <a:accent5>
          <a:srgbClr val="ADCAFF"/>
        </a:accent5>
        <a:accent6>
          <a:srgbClr val="008A00"/>
        </a:accent6>
        <a:hlink>
          <a:srgbClr val="003366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4562</TotalTime>
  <Words>313</Words>
  <Application>Microsoft Office PowerPoint</Application>
  <PresentationFormat>On-screen Show (4:3)</PresentationFormat>
  <Paragraphs>134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Geneva</vt:lpstr>
      <vt:lpstr>Tahoma</vt:lpstr>
      <vt:lpstr>Times New Roman</vt:lpstr>
      <vt:lpstr>Verdana</vt:lpstr>
      <vt:lpstr>Wingdings</vt:lpstr>
      <vt:lpstr>VIB-UGent template</vt:lpstr>
      <vt:lpstr>Quantification in MS proteomics</vt:lpstr>
      <vt:lpstr>Protein quantification by MS in one slide</vt:lpstr>
      <vt:lpstr>Data processing introduces uncertainty</vt:lpstr>
      <vt:lpstr>The primary principles in quantitation</vt:lpstr>
      <vt:lpstr>Techniques: overview</vt:lpstr>
      <vt:lpstr>SILAC</vt:lpstr>
      <vt:lpstr>16O – 18O labelling</vt:lpstr>
      <vt:lpstr>iTRAQ / TMT</vt:lpstr>
      <vt:lpstr>AQUA</vt:lpstr>
      <vt:lpstr>Moment of labelling matters</vt:lpstr>
      <vt:lpstr>PowerPoint Presentation</vt:lpstr>
    </vt:vector>
  </TitlesOfParts>
  <Company>EMBL-EBI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Lennart Martens</dc:creator>
  <cp:lastModifiedBy>Lennart Martens</cp:lastModifiedBy>
  <cp:revision>533</cp:revision>
  <dcterms:created xsi:type="dcterms:W3CDTF">2006-08-30T13:48:25Z</dcterms:created>
  <dcterms:modified xsi:type="dcterms:W3CDTF">2018-05-28T15:41:53Z</dcterms:modified>
</cp:coreProperties>
</file>