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7" r:id="rId3"/>
    <p:sldId id="258" r:id="rId4"/>
    <p:sldId id="277" r:id="rId5"/>
    <p:sldId id="259" r:id="rId6"/>
    <p:sldId id="256" r:id="rId7"/>
    <p:sldId id="265" r:id="rId8"/>
    <p:sldId id="260" r:id="rId9"/>
    <p:sldId id="266" r:id="rId10"/>
    <p:sldId id="261" r:id="rId11"/>
    <p:sldId id="270" r:id="rId12"/>
    <p:sldId id="273" r:id="rId13"/>
    <p:sldId id="269" r:id="rId14"/>
    <p:sldId id="275" r:id="rId15"/>
    <p:sldId id="272" r:id="rId16"/>
    <p:sldId id="262" r:id="rId17"/>
    <p:sldId id="279" r:id="rId18"/>
    <p:sldId id="278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ta Rasteiro" initials="R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93B6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64" y="-18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14794-AF3F-49D5-BFDC-F9451F91C640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3EC8-4313-44B2-BC5D-81C4E33FD9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8167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1569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9478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60890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D3EC8-4313-44B2-BC5D-81C4E33FD993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046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4168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5128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9223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71625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384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1467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124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190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4976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13943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B88D-9B08-45DC-819F-0E73F439E829}" type="datetimeFigureOut">
              <a:rPr lang="pt-PT" smtClean="0"/>
              <a:pPr/>
              <a:t>06-04-2011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A9A8-7AF9-4E43-BD21-1A7DD46B457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786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Application of ABC methods to ancient </a:t>
            </a:r>
            <a:r>
              <a:rPr lang="pt-PT" dirty="0" smtClean="0"/>
              <a:t>DNA data</a:t>
            </a:r>
            <a:endParaRPr lang="pt-P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4940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/>
          <a:lstStyle/>
          <a:p>
            <a:r>
              <a:rPr lang="pt-PT" dirty="0" smtClean="0"/>
              <a:t>Input (.par)</a:t>
            </a:r>
            <a:endParaRPr lang="pt-PT" dirty="0"/>
          </a:p>
        </p:txBody>
      </p:sp>
      <p:sp>
        <p:nvSpPr>
          <p:cNvPr id="9" name="Right Arrow 8"/>
          <p:cNvSpPr/>
          <p:nvPr/>
        </p:nvSpPr>
        <p:spPr>
          <a:xfrm>
            <a:off x="7668344" y="6453336"/>
            <a:ext cx="129614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971600" y="692696"/>
            <a:ext cx="45365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Split Model: using prior </a:t>
            </a:r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Ne values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4 population with ancient data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Deme sizes (haploid number of genes)</a:t>
            </a:r>
          </a:p>
          <a:p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10000000	</a:t>
            </a:r>
            <a:endParaRPr lang="pt-PT" sz="1200" b="1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{[8]/2}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{[8]/2}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{[9]}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Sample sizes: # samples, age, deme, stat group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23 sample groups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500 0 0 0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5 299 0 1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8 290 0 1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7 282 0 1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3 297 0 1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4 289 0 1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4 295 0 1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1 280 0 1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1 290 0 2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1 198 0 2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3 200 0 2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1 204 0 2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3 230 0 2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2 250 0 2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1 358 1 2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1 332 1 2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1 334 1 2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2 348 1 2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1 352 1 2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1 354 1 2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1 400 1 2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1 618 1 2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5 350 1 </a:t>
            </a:r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22448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 smtClean="0"/>
              <a:t>Deme 0</a:t>
            </a:r>
          </a:p>
          <a:p>
            <a:pPr algn="r"/>
            <a:r>
              <a:rPr lang="pt-PT" sz="1200" b="1" dirty="0" smtClean="0"/>
              <a:t>Deme 1</a:t>
            </a:r>
          </a:p>
          <a:p>
            <a:pPr algn="r"/>
            <a:r>
              <a:rPr lang="pt-PT" sz="1200" b="1" dirty="0" smtClean="0"/>
              <a:t>Deme 2</a:t>
            </a:r>
          </a:p>
          <a:p>
            <a:pPr algn="r"/>
            <a:r>
              <a:rPr lang="pt-PT" sz="1200" b="1" dirty="0" smtClean="0"/>
              <a:t>Deme 3</a:t>
            </a:r>
            <a:endParaRPr lang="pt-PT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971600" y="2348880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/>
          <p:cNvSpPr txBox="1"/>
          <p:nvPr/>
        </p:nvSpPr>
        <p:spPr>
          <a:xfrm>
            <a:off x="1979712" y="231131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Moderns: stat group 0</a:t>
            </a:r>
            <a:endParaRPr lang="pt-PT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971600" y="2564904"/>
            <a:ext cx="100811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025225" y="3074476"/>
            <a:ext cx="254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Farmers: </a:t>
            </a:r>
            <a:r>
              <a:rPr lang="pt-PT" sz="1200" b="1" dirty="0" smtClean="0"/>
              <a:t>stat </a:t>
            </a:r>
            <a:r>
              <a:rPr lang="pt-PT" sz="1200" b="1" dirty="0"/>
              <a:t>group </a:t>
            </a:r>
            <a:r>
              <a:rPr lang="pt-PT" sz="1200" b="1" dirty="0" smtClean="0"/>
              <a:t>1</a:t>
            </a:r>
            <a:endParaRPr lang="pt-PT" sz="1200" b="1" dirty="0"/>
          </a:p>
          <a:p>
            <a:endParaRPr lang="pt-PT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971600" y="3861047"/>
            <a:ext cx="1008112" cy="2833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/>
          <p:cNvSpPr txBox="1"/>
          <p:nvPr/>
        </p:nvSpPr>
        <p:spPr>
          <a:xfrm>
            <a:off x="1997024" y="4304129"/>
            <a:ext cx="20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HG (deme 0): </a:t>
            </a:r>
            <a:r>
              <a:rPr lang="pt-PT" sz="1200" b="1" dirty="0"/>
              <a:t>stat group </a:t>
            </a:r>
            <a:r>
              <a:rPr lang="pt-PT" sz="1200" b="1" dirty="0" smtClean="0"/>
              <a:t>2</a:t>
            </a:r>
            <a:endParaRPr lang="pt-PT" sz="1200" b="1" dirty="0"/>
          </a:p>
          <a:p>
            <a:endParaRPr lang="pt-PT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971600" y="3861049"/>
            <a:ext cx="1008112" cy="1080120"/>
          </a:xfrm>
          <a:prstGeom prst="rect">
            <a:avLst/>
          </a:prstGeom>
          <a:solidFill>
            <a:srgbClr val="FF0505">
              <a:alpha val="5098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Box 20"/>
          <p:cNvSpPr txBox="1"/>
          <p:nvPr/>
        </p:nvSpPr>
        <p:spPr>
          <a:xfrm>
            <a:off x="1979712" y="560027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HG (deme 1): </a:t>
            </a:r>
            <a:r>
              <a:rPr lang="pt-PT" sz="1200" b="1" dirty="0"/>
              <a:t>stat group </a:t>
            </a:r>
            <a:r>
              <a:rPr lang="pt-PT" sz="1200" b="1" dirty="0" smtClean="0"/>
              <a:t>2</a:t>
            </a:r>
            <a:endParaRPr lang="pt-PT" sz="1200" b="1" dirty="0"/>
          </a:p>
          <a:p>
            <a:endParaRPr lang="pt-PT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30124" y="43065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0</a:t>
            </a:r>
            <a:endParaRPr lang="pt-PT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86452" y="360127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1</a:t>
            </a:r>
            <a:endParaRPr lang="pt-PT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18156" y="3616081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4592" y="19888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3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96136" y="2373525"/>
            <a:ext cx="2387728" cy="2545070"/>
            <a:chOff x="5076056" y="1615141"/>
            <a:chExt cx="2877876" cy="283297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6056" y="1615141"/>
              <a:ext cx="2622221" cy="259595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076056" y="4037003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82925" y="4872062"/>
            <a:ext cx="2145459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latin typeface="Times New Roman" pitchFamily="18" charset="0"/>
                <a:cs typeface="Times New Roman" pitchFamily="18" charset="0"/>
              </a:rPr>
              <a:t>A 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=	5.000</a:t>
            </a:r>
          </a:p>
          <a:p>
            <a:r>
              <a:rPr lang="pt-PT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	{U: 10 – 5.000}</a:t>
            </a:r>
            <a:endParaRPr lang="pt-PT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PT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	{U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1.000 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100.000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latin typeface="Times New Roman" pitchFamily="18" charset="0"/>
                <a:cs typeface="Times New Roman" pitchFamily="18" charset="0"/>
              </a:rPr>
              <a:t>M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= 	10.000.000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8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/>
          <a:lstStyle/>
          <a:p>
            <a:r>
              <a:rPr lang="pt-PT" dirty="0" smtClean="0"/>
              <a:t>Input (.par)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971600" y="848901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Growth rates 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{-ln(10000000/[8])/300}</a:t>
            </a:r>
          </a:p>
          <a:p>
            <a:r>
              <a:rPr lang="pt-PT" sz="12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Number of migration matrices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0 matrices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Historical event: date from to %mig new_N new_r migmat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5 events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300 0 1 0.5 1 {-ln([8]/[9])/1500}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300 0 2 1 1 {-ln([8]/[9])/1500}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1800 1 3 1 1 0 0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1800 2 3 1 1 0 0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1801 3 3 1 {5000/[9]} 0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Mutations per generation for the whole sequence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0.026175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Number of loci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350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Data type : either DNA, RFLP, or MICROSAT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DNA 0.9841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Mutation rates: gamma parameters, theta and k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0.205 0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{U:1000,100000}</a:t>
            </a:r>
          </a:p>
          <a:p>
            <a:r>
              <a:rPr lang="pt-PT" sz="1200" dirty="0">
                <a:latin typeface="Courier New" pitchFamily="49" charset="0"/>
                <a:cs typeface="Courier New" pitchFamily="49" charset="0"/>
              </a:rPr>
              <a:t>{U:10,5000}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01382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 smtClean="0"/>
              <a:t>Deme 0</a:t>
            </a:r>
          </a:p>
          <a:p>
            <a:pPr algn="r"/>
            <a:r>
              <a:rPr lang="pt-PT" sz="1200" b="1" dirty="0" smtClean="0"/>
              <a:t>Deme 1</a:t>
            </a:r>
          </a:p>
          <a:p>
            <a:pPr algn="r"/>
            <a:r>
              <a:rPr lang="pt-PT" sz="1200" b="1" dirty="0" smtClean="0"/>
              <a:t>Deme 2</a:t>
            </a:r>
          </a:p>
          <a:p>
            <a:pPr algn="r"/>
            <a:r>
              <a:rPr lang="pt-PT" sz="1200" b="1" dirty="0" smtClean="0"/>
              <a:t>Deme 3</a:t>
            </a:r>
            <a:endParaRPr lang="pt-PT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48691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N</a:t>
            </a:r>
            <a:r>
              <a:rPr lang="pt-PT" sz="1200" b="1" baseline="-25000" dirty="0" smtClean="0"/>
              <a:t>N</a:t>
            </a:r>
            <a:r>
              <a:rPr lang="pt-PT" sz="1200" b="1" dirty="0" smtClean="0"/>
              <a:t> [8]</a:t>
            </a:r>
            <a:endParaRPr lang="pt-PT" sz="1200" b="1" baseline="-25000" dirty="0" smtClean="0"/>
          </a:p>
          <a:p>
            <a:r>
              <a:rPr lang="pt-PT" sz="1200" b="1" dirty="0" smtClean="0"/>
              <a:t>N</a:t>
            </a:r>
            <a:r>
              <a:rPr lang="pt-PT" sz="1200" b="1" baseline="-25000" dirty="0" smtClean="0"/>
              <a:t>UP</a:t>
            </a:r>
            <a:r>
              <a:rPr lang="pt-PT" sz="1200" b="1" dirty="0"/>
              <a:t> </a:t>
            </a:r>
            <a:r>
              <a:rPr lang="pt-PT" sz="1200" b="1" dirty="0" smtClean="0"/>
              <a:t>[9]</a:t>
            </a:r>
            <a:endParaRPr lang="pt-PT" sz="1200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971600" y="4899647"/>
            <a:ext cx="1512168" cy="399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angle 2"/>
          <p:cNvSpPr/>
          <p:nvPr/>
        </p:nvSpPr>
        <p:spPr>
          <a:xfrm>
            <a:off x="239798" y="4899647"/>
            <a:ext cx="80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/>
              <a:t>Priors: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7159" y="56476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0</a:t>
            </a:r>
            <a:endParaRPr lang="pt-PT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3487" y="494232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1</a:t>
            </a:r>
            <a:endParaRPr lang="pt-PT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5191" y="495713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1627" y="332989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93171" y="3714581"/>
            <a:ext cx="2387728" cy="2545070"/>
            <a:chOff x="5076056" y="1615141"/>
            <a:chExt cx="2877876" cy="2832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6056" y="1615141"/>
              <a:ext cx="2622221" cy="259595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76056" y="4037003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484451" y="3068960"/>
            <a:ext cx="552045" cy="338554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V="1">
            <a:off x="7523203" y="3238237"/>
            <a:ext cx="961248" cy="16632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1600" y="2508365"/>
            <a:ext cx="3384376" cy="3998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179531" y="5647600"/>
            <a:ext cx="235660" cy="200055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31215" y="5623768"/>
            <a:ext cx="235660" cy="200055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71175" y="3730006"/>
            <a:ext cx="190310" cy="59761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512913" y="3730005"/>
            <a:ext cx="190310" cy="597619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10708" y="2514382"/>
            <a:ext cx="3473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Split </a:t>
            </a:r>
            <a:r>
              <a:rPr lang="en-US" sz="1600" b="1" dirty="0"/>
              <a:t>deme 0 </a:t>
            </a:r>
            <a:r>
              <a:rPr lang="en-US" sz="1600" b="1" dirty="0" smtClean="0"/>
              <a:t>in half; new </a:t>
            </a:r>
            <a:r>
              <a:rPr lang="en-US" sz="1600" b="1" i="1" dirty="0" smtClean="0"/>
              <a:t>r</a:t>
            </a:r>
            <a:endParaRPr lang="pt-PT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971600" y="2934000"/>
            <a:ext cx="1692188" cy="3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angle 36"/>
          <p:cNvSpPr/>
          <p:nvPr/>
        </p:nvSpPr>
        <p:spPr>
          <a:xfrm>
            <a:off x="2627784" y="2924944"/>
            <a:ext cx="3473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Join together demes 1 and 2; new </a:t>
            </a:r>
            <a:r>
              <a:rPr lang="en-US" sz="1600" b="1" i="1" dirty="0" smtClean="0"/>
              <a:t>r</a:t>
            </a:r>
            <a:endParaRPr lang="pt-PT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971600" y="3284984"/>
            <a:ext cx="2448272" cy="1692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3419872" y="3212976"/>
            <a:ext cx="4273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Sampling from the ancestral population</a:t>
            </a:r>
            <a:endParaRPr lang="pt-PT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4220416" y="5795731"/>
            <a:ext cx="2145459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latin typeface="Times New Roman" pitchFamily="18" charset="0"/>
                <a:cs typeface="Times New Roman" pitchFamily="18" charset="0"/>
              </a:rPr>
              <a:t>A 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=	5.000</a:t>
            </a:r>
          </a:p>
          <a:p>
            <a:r>
              <a:rPr lang="pt-PT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	{U: 10 – 5.000}</a:t>
            </a:r>
            <a:endParaRPr lang="pt-PT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PT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	{U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1.000 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PT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100.000</a:t>
            </a:r>
            <a:r>
              <a:rPr lang="pt-PT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i="1" baseline="-25000" dirty="0" smtClean="0">
                <a:latin typeface="Times New Roman" pitchFamily="18" charset="0"/>
                <a:cs typeface="Times New Roman" pitchFamily="18" charset="0"/>
              </a:rPr>
              <a:t>M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= 	10.000.000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05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pt-PT" sz="3200" b="1" dirty="0" smtClean="0"/>
              <a:t>Exercise 1: Generate simulated genetic data using BayeSSC under two different scenarios</a:t>
            </a:r>
            <a:br>
              <a:rPr lang="pt-PT" sz="3200" b="1" dirty="0" smtClean="0"/>
            </a:br>
            <a:endParaRPr lang="pt-PT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74441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t-PT" dirty="0" smtClean="0"/>
              <a:t>Two input files:</a:t>
            </a:r>
          </a:p>
          <a:p>
            <a:pPr lvl="2"/>
            <a:r>
              <a:rPr lang="pt-PT" b="1" dirty="0" smtClean="0"/>
              <a:t>panmixia.par</a:t>
            </a:r>
            <a:r>
              <a:rPr lang="pt-PT" dirty="0" smtClean="0"/>
              <a:t> </a:t>
            </a:r>
          </a:p>
          <a:p>
            <a:pPr lvl="2"/>
            <a:r>
              <a:rPr lang="pt-PT" b="1" dirty="0" smtClean="0"/>
              <a:t>split.par</a:t>
            </a:r>
          </a:p>
          <a:p>
            <a:pPr lvl="1"/>
            <a:r>
              <a:rPr lang="pt-PT" b="1" dirty="0" smtClean="0"/>
              <a:t>BayeSSC.exe</a:t>
            </a:r>
            <a:r>
              <a:rPr lang="pt-PT" dirty="0" smtClean="0"/>
              <a:t> and the input files must be in the same folder</a:t>
            </a:r>
          </a:p>
          <a:p>
            <a:pPr lvl="1"/>
            <a:r>
              <a:rPr lang="pt-PT" dirty="0" smtClean="0"/>
              <a:t>Double click BayeSSC </a:t>
            </a:r>
          </a:p>
          <a:p>
            <a:pPr lvl="1"/>
            <a:r>
              <a:rPr lang="pt-PT" dirty="0" smtClean="0"/>
              <a:t>TYPE the input file name</a:t>
            </a:r>
          </a:p>
          <a:p>
            <a:pPr lvl="1"/>
            <a:r>
              <a:rPr lang="pt-PT" dirty="0" smtClean="0"/>
              <a:t>TYPE the number of simulations (</a:t>
            </a:r>
            <a:r>
              <a:rPr lang="pt-PT" b="1" dirty="0" smtClean="0"/>
              <a:t>must be small for the exercise only</a:t>
            </a:r>
            <a:r>
              <a:rPr lang="pt-PT" dirty="0" smtClean="0"/>
              <a:t>)</a:t>
            </a:r>
          </a:p>
          <a:p>
            <a:pPr lvl="1"/>
            <a:r>
              <a:rPr lang="pt-PT" b="1" dirty="0" smtClean="0"/>
              <a:t>In Linux </a:t>
            </a:r>
            <a:r>
              <a:rPr lang="pt-PT" dirty="0" smtClean="0"/>
              <a:t>you only need to type: </a:t>
            </a:r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5589240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BayeSSC –f panmixia.par 100</a:t>
            </a:r>
          </a:p>
          <a:p>
            <a:pPr algn="just"/>
            <a:endParaRPr lang="pt-PT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			&lt;nb_simulations&gt;</a:t>
            </a:r>
            <a:endParaRPr lang="pt-PT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688918" y="6056498"/>
            <a:ext cx="3600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Output (.csv)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8219256" cy="3096343"/>
          </a:xfrm>
          <a:ln w="285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pt-PT" dirty="0" smtClean="0"/>
              <a:t>There are several output files</a:t>
            </a:r>
          </a:p>
          <a:p>
            <a:r>
              <a:rPr lang="pt-PT" dirty="0" smtClean="0"/>
              <a:t>We concentrate on the summary statistics in the *.csv files</a:t>
            </a:r>
          </a:p>
          <a:p>
            <a:r>
              <a:rPr lang="pt-PT" dirty="0" smtClean="0"/>
              <a:t>THIS FILE CONTAINS</a:t>
            </a:r>
          </a:p>
          <a:p>
            <a:pPr lvl="1"/>
            <a:r>
              <a:rPr lang="pt-PT" dirty="0" smtClean="0"/>
              <a:t>several summary statistics  (columns)</a:t>
            </a:r>
          </a:p>
          <a:p>
            <a:pPr lvl="1"/>
            <a:r>
              <a:rPr lang="pt-PT" dirty="0" smtClean="0"/>
              <a:t>Intra/Inter statistical groups (0, 1, 2)</a:t>
            </a:r>
          </a:p>
          <a:p>
            <a:pPr lvl="1"/>
            <a:r>
              <a:rPr lang="pt-PT" dirty="0" smtClean="0"/>
              <a:t>Priors (last colunms)</a:t>
            </a:r>
          </a:p>
          <a:p>
            <a:r>
              <a:rPr lang="pt-PT" dirty="0" smtClean="0"/>
              <a:t>Each line corresponds to one simulation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2" t="7964" r="4270" b="14466"/>
          <a:stretch/>
        </p:blipFill>
        <p:spPr>
          <a:xfrm>
            <a:off x="1403648" y="5229200"/>
            <a:ext cx="6058893" cy="922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144" y="48598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</a:t>
            </a:r>
            <a:r>
              <a:rPr lang="pt-PT" baseline="-25000" dirty="0" smtClean="0"/>
              <a:t>N</a:t>
            </a:r>
            <a:endParaRPr lang="pt-PT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48598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</a:t>
            </a:r>
            <a:r>
              <a:rPr lang="pt-PT" baseline="-25000" dirty="0" smtClean="0"/>
              <a:t>UP</a:t>
            </a:r>
            <a:endParaRPr lang="pt-PT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13987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Exercise 2: identify the most likely model for an observed data 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We will use the BayeSSC stat output (100.000 simulations each) in R</a:t>
            </a:r>
          </a:p>
          <a:p>
            <a:pPr lvl="1"/>
            <a:r>
              <a:rPr lang="pt-PT" b="1" dirty="0" smtClean="0"/>
              <a:t>panmixia_stat.csv </a:t>
            </a:r>
          </a:p>
          <a:p>
            <a:pPr lvl="1"/>
            <a:r>
              <a:rPr lang="pt-PT" b="1" dirty="0" smtClean="0"/>
              <a:t>split_stat.csv</a:t>
            </a:r>
          </a:p>
          <a:p>
            <a:r>
              <a:rPr lang="pt-PT" dirty="0" smtClean="0"/>
              <a:t>Open R</a:t>
            </a:r>
          </a:p>
          <a:p>
            <a:r>
              <a:rPr lang="pt-PT" dirty="0" smtClean="0"/>
              <a:t>TYPE the following to Import the files with summary statistics: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sz="2600" b="1" dirty="0" smtClean="0">
                <a:latin typeface="Courier New" pitchFamily="49" charset="0"/>
                <a:cs typeface="Courier New" pitchFamily="49" charset="0"/>
              </a:rPr>
              <a:t>panmixia&lt;-read.csv("panmixia_stat.csv",header=T)</a:t>
            </a:r>
          </a:p>
          <a:p>
            <a:pPr>
              <a:buNone/>
            </a:pPr>
            <a:endParaRPr lang="pt-PT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2600" b="1" dirty="0" smtClean="0">
                <a:latin typeface="Courier New" pitchFamily="49" charset="0"/>
                <a:cs typeface="Courier New" pitchFamily="49" charset="0"/>
              </a:rPr>
              <a:t>split&lt;-read.csv("split_stat.csv",header=T)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="" xmlns:p14="http://schemas.microsoft.com/office/powerpoint/2010/main" val="9093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[R package] </a:t>
            </a:r>
            <a:r>
              <a:rPr lang="en-US" dirty="0" err="1" smtClean="0"/>
              <a:t>abc</a:t>
            </a:r>
            <a:endParaRPr lang="pt-PT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2420888"/>
            <a:ext cx="8568952" cy="3240360"/>
          </a:xfrm>
        </p:spPr>
        <p:txBody>
          <a:bodyPr>
            <a:noAutofit/>
          </a:bodyPr>
          <a:lstStyle/>
          <a:p>
            <a:r>
              <a:rPr lang="pt-PT" sz="2800" b="1" dirty="0" smtClean="0">
                <a:solidFill>
                  <a:srgbClr val="C00000"/>
                </a:solidFill>
              </a:rPr>
              <a:t>An R package with functions to:</a:t>
            </a:r>
          </a:p>
          <a:p>
            <a:endParaRPr lang="pt-PT" dirty="0" smtClean="0">
              <a:solidFill>
                <a:srgbClr val="C00000"/>
              </a:solidFill>
            </a:endParaRPr>
          </a:p>
          <a:p>
            <a:pPr lvl="1"/>
            <a:r>
              <a:rPr lang="it-IT" b="1" dirty="0" smtClean="0">
                <a:solidFill>
                  <a:srgbClr val="C00000"/>
                </a:solidFill>
              </a:rPr>
              <a:t>Estimate posterior model probabilities </a:t>
            </a:r>
            <a:r>
              <a:rPr lang="pt-PT" b="1" dirty="0" smtClean="0">
                <a:solidFill>
                  <a:srgbClr val="C00000"/>
                </a:solidFill>
              </a:rPr>
              <a:t>(“</a:t>
            </a:r>
            <a:r>
              <a:rPr lang="it-IT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postpr()</a:t>
            </a:r>
            <a:r>
              <a:rPr lang="pt-PT" b="1" dirty="0" smtClean="0">
                <a:solidFill>
                  <a:srgbClr val="C00000"/>
                </a:solidFill>
              </a:rPr>
              <a:t>” function)</a:t>
            </a:r>
          </a:p>
          <a:p>
            <a:pPr lvl="1">
              <a:buNone/>
            </a:pPr>
            <a:endParaRPr lang="pt-PT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pt-PT" b="1" dirty="0" smtClean="0">
              <a:solidFill>
                <a:srgbClr val="C00000"/>
              </a:solidFill>
            </a:endParaRPr>
          </a:p>
          <a:p>
            <a:pPr lvl="1"/>
            <a:r>
              <a:rPr lang="pt-PT" b="1" dirty="0" smtClean="0">
                <a:solidFill>
                  <a:srgbClr val="C00000"/>
                </a:solidFill>
              </a:rPr>
              <a:t>Estimate the posterior distributions of parameters (“</a:t>
            </a:r>
            <a:r>
              <a:rPr lang="pt-PT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abc()</a:t>
            </a:r>
            <a:r>
              <a:rPr lang="pt-PT" b="1" dirty="0" smtClean="0">
                <a:solidFill>
                  <a:srgbClr val="C00000"/>
                </a:solidFill>
              </a:rPr>
              <a:t>” function)</a:t>
            </a:r>
          </a:p>
          <a:p>
            <a:pPr lvl="1"/>
            <a:endParaRPr lang="pt-PT" b="1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157843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Functions to perform Approximate Bayesian Computation (ABC) using simulated </a:t>
            </a:r>
            <a:r>
              <a:rPr lang="en-US" sz="2000" dirty="0" smtClean="0"/>
              <a:t>data (</a:t>
            </a:r>
            <a:r>
              <a:rPr lang="en-US" sz="2000" dirty="0"/>
              <a:t>K. </a:t>
            </a:r>
            <a:r>
              <a:rPr lang="en-US" sz="2000" dirty="0" err="1"/>
              <a:t>Csillery</a:t>
            </a:r>
            <a:r>
              <a:rPr lang="en-US" sz="2000" dirty="0"/>
              <a:t>, M. Blum and O. </a:t>
            </a:r>
            <a:r>
              <a:rPr lang="en-US" sz="2000" dirty="0" smtClean="0"/>
              <a:t>François</a:t>
            </a:r>
            <a:r>
              <a:rPr lang="en-US" sz="2000" dirty="0"/>
              <a:t>)</a:t>
            </a:r>
            <a:endParaRPr lang="pt-PT" sz="2000" dirty="0"/>
          </a:p>
        </p:txBody>
      </p:sp>
    </p:spTree>
    <p:extLst>
      <p:ext uri="{BB962C8B-B14F-4D97-AF65-F5344CB8AC3E}">
        <p14:creationId xmlns="" xmlns:p14="http://schemas.microsoft.com/office/powerpoint/2010/main" val="335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[R package] </a:t>
            </a:r>
            <a:r>
              <a:rPr lang="en-US" dirty="0" err="1" smtClean="0"/>
              <a:t>abc</a:t>
            </a:r>
            <a:r>
              <a:rPr lang="en-US" dirty="0" smtClean="0"/>
              <a:t>: input simulations in R</a:t>
            </a:r>
            <a:endParaRPr lang="pt-PT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9036496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dirty="0" smtClean="0">
                <a:solidFill>
                  <a:srgbClr val="C00000"/>
                </a:solidFill>
              </a:rPr>
              <a:t>PREPARE THE OBSERVED AND SIMULATED DATA AND PARAMETERS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2132856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# CREATE A vector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with the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OBSERVED SUMSTATS</a:t>
            </a:r>
          </a:p>
          <a:p>
            <a:endParaRPr lang="pt-PT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stat.obs &lt;- c(</a:t>
            </a:r>
            <a:r>
              <a:rPr lang="pt-PT" sz="2000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2000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(F-M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2000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(HG-M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2000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(HG-F))</a:t>
            </a:r>
          </a:p>
          <a:p>
            <a:endParaRPr lang="pt-PT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# CREATE A matrix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with the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SIMULATED SUMSTATS</a:t>
            </a:r>
          </a:p>
          <a:p>
            <a:endParaRPr lang="pt-PT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sm.stat.sim &lt;- split[,c(16,23,39)]</a:t>
            </a:r>
          </a:p>
          <a:p>
            <a:endParaRPr lang="pt-PT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# CREATE A matrix </a:t>
            </a:r>
            <a:r>
              <a:rPr lang="pt-PT" sz="2000" b="1" dirty="0">
                <a:latin typeface="Courier New" pitchFamily="49" charset="0"/>
                <a:cs typeface="Courier New" pitchFamily="49" charset="0"/>
              </a:rPr>
              <a:t>with the 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SIMULATED PARAMETERS (N</a:t>
            </a:r>
            <a:r>
              <a:rPr lang="pt-PT" sz="2000" b="1" baseline="-25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,N</a:t>
            </a:r>
            <a:r>
              <a:rPr lang="pt-PT" sz="2000" b="1" baseline="-25000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PT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2000" b="1" dirty="0" smtClean="0">
                <a:latin typeface="Courier New" pitchFamily="49" charset="0"/>
                <a:cs typeface="Courier New" pitchFamily="49" charset="0"/>
              </a:rPr>
              <a:t>sm.par.sim &lt;- split[,67:68]</a:t>
            </a:r>
            <a:endParaRPr lang="pt-PT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8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[R package] </a:t>
            </a:r>
            <a:r>
              <a:rPr lang="en-US" dirty="0" err="1" smtClean="0"/>
              <a:t>abc</a:t>
            </a:r>
            <a:r>
              <a:rPr lang="en-US" dirty="0" smtClean="0"/>
              <a:t>: Model Choice</a:t>
            </a:r>
            <a:endParaRPr lang="pt-PT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268760"/>
            <a:ext cx="8284790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dirty="0" smtClean="0">
                <a:solidFill>
                  <a:srgbClr val="C00000"/>
                </a:solidFill>
              </a:rPr>
              <a:t>Model selection (Beaumont, 2008) : </a:t>
            </a:r>
            <a:r>
              <a:rPr lang="pt-PT" b="1" dirty="0" smtClean="0"/>
              <a:t>abc_modelchoice.R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5397023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mchoice &lt;- postpr(stat.obs,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models,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stat.sim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, tol=.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01, method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="mnlogistic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pt-PT" b="1" dirty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summary(mchoice)</a:t>
            </a:r>
            <a:endParaRPr lang="pt-P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916832"/>
            <a:ext cx="849463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#Models: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 of model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indices 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models &lt;- c(rep(“panmixia”,100000),rep(“split”,100000))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# stat.sim: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matrix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simulated summary statistics.</a:t>
            </a:r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stat.sim &lt;- matrix(ncol=2, nrow=200000)</a:t>
            </a: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stat.sim[,1] &lt;- c(panmixia[,16],split[,16]) #</a:t>
            </a:r>
            <a:r>
              <a:rPr lang="pt-PT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F-M)</a:t>
            </a: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stat.sim[,2] &lt;-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c(panmixia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[,23],split[,23]) #</a:t>
            </a:r>
            <a:r>
              <a:rPr lang="pt-PT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HG-M)	</a:t>
            </a:r>
            <a:endParaRPr lang="pt-PT" b="1" dirty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stat.sim[,3] &lt;-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c(panmixia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[,39],split[,39]) #)</a:t>
            </a:r>
            <a:r>
              <a:rPr lang="pt-PT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b="1" i="1" baseline="-25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pt-PT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(HG-F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P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253007"/>
            <a:ext cx="8352928" cy="13407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6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[R package] </a:t>
            </a:r>
            <a:r>
              <a:rPr lang="en-US" dirty="0" err="1" smtClean="0"/>
              <a:t>abc</a:t>
            </a:r>
            <a:r>
              <a:rPr lang="en-US" dirty="0" smtClean="0"/>
              <a:t>: Parameter estimation</a:t>
            </a:r>
            <a:endParaRPr lang="pt-PT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9036496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dirty="0" smtClean="0">
                <a:solidFill>
                  <a:srgbClr val="C00000"/>
                </a:solidFill>
              </a:rPr>
              <a:t>THREE DIFFERENT ALGORITHMS (</a:t>
            </a:r>
            <a:r>
              <a:rPr lang="pt-P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abc()</a:t>
            </a:r>
            <a:r>
              <a:rPr lang="pt-PT" dirty="0" smtClean="0">
                <a:solidFill>
                  <a:srgbClr val="C00000"/>
                </a:solidFill>
              </a:rPr>
              <a:t> function) : </a:t>
            </a:r>
            <a:r>
              <a:rPr lang="pt-PT" b="1" dirty="0" smtClean="0"/>
              <a:t>abc_posteriors.R</a:t>
            </a:r>
          </a:p>
          <a:p>
            <a:pPr>
              <a:buNone/>
            </a:pPr>
            <a:endParaRPr lang="pt-PT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2204864"/>
            <a:ext cx="9217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pt-PT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REJECTION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 algorithm (Pritchard et al., 1999)</a:t>
            </a: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split.rej &lt;- abc(target=stat.obs, param=sm.par.sim, sumstat=sm.stat.sim, tol=.1, method="rejection")</a:t>
            </a: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pt-PT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LOCAL LINEAR REGRESSION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 correction (Beaumont et al, 2002)</a:t>
            </a: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split.loclin &lt;- 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abc(target=split.stat.obs,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param=sm.par.sim,sumstat=sm.stat.sim, tol=.1, method="loclinear", transf="log")</a:t>
            </a: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pt-PT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NEURAL NETWORKS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with correction for heteroscedasticity  (Blum and François, 2010)</a:t>
            </a:r>
          </a:p>
          <a:p>
            <a:endParaRPr lang="pt-PT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split.net &lt;- abc(target=stat.obs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param=sm.par.sim</a:t>
            </a:r>
            <a:r>
              <a:rPr lang="pt-PT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b="1" dirty="0" smtClean="0">
                <a:latin typeface="Courier New" pitchFamily="49" charset="0"/>
                <a:cs typeface="Courier New" pitchFamily="49" charset="0"/>
              </a:rPr>
              <a:t>sumstat=sm.stat.sim, tol=.1, method="neuralnet", transf="log")</a:t>
            </a:r>
            <a:endParaRPr lang="pt-PT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8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26976"/>
          </a:xfrm>
        </p:spPr>
        <p:txBody>
          <a:bodyPr/>
          <a:lstStyle/>
          <a:p>
            <a:r>
              <a:rPr lang="pt-PT" dirty="0" smtClean="0"/>
              <a:t>Imagine you have samples from: </a:t>
            </a:r>
            <a:endParaRPr lang="pt-PT" dirty="0"/>
          </a:p>
        </p:txBody>
      </p:sp>
      <p:sp>
        <p:nvSpPr>
          <p:cNvPr id="36" name="TextBox 35"/>
          <p:cNvSpPr txBox="1"/>
          <p:nvPr/>
        </p:nvSpPr>
        <p:spPr>
          <a:xfrm>
            <a:off x="5220072" y="4509120"/>
            <a:ext cx="3923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lvl="1"/>
            <a:r>
              <a:rPr lang="pt-PT" b="1" dirty="0" smtClean="0">
                <a:cs typeface="Times New Roman"/>
              </a:rPr>
              <a:t>Palaeolithic hunter-gatherers (N=25): </a:t>
            </a:r>
          </a:p>
          <a:p>
            <a:pPr marL="93663" lvl="1"/>
            <a:r>
              <a:rPr lang="pt-PT" dirty="0">
                <a:cs typeface="Times New Roman"/>
              </a:rPr>
              <a:t>	</a:t>
            </a:r>
            <a:r>
              <a:rPr lang="pt-PT" dirty="0" smtClean="0">
                <a:cs typeface="Times New Roman"/>
              </a:rPr>
              <a:t>T = 5.000 – 15.450BP </a:t>
            </a:r>
          </a:p>
          <a:p>
            <a:pPr marL="93663" lvl="1">
              <a:lnSpc>
                <a:spcPct val="200000"/>
              </a:lnSpc>
            </a:pPr>
            <a:r>
              <a:rPr lang="pt-PT" b="1" dirty="0" smtClean="0">
                <a:cs typeface="Times New Roman"/>
              </a:rPr>
              <a:t>Neolithic farmers (N=30): </a:t>
            </a:r>
          </a:p>
          <a:p>
            <a:pPr marL="93663" lvl="1"/>
            <a:r>
              <a:rPr lang="pt-PT" dirty="0">
                <a:cs typeface="Times New Roman"/>
              </a:rPr>
              <a:t>	</a:t>
            </a:r>
            <a:r>
              <a:rPr lang="pt-PT" dirty="0" smtClean="0">
                <a:cs typeface="Times New Roman"/>
              </a:rPr>
              <a:t>T = 7.000 – ~7.500B</a:t>
            </a:r>
          </a:p>
          <a:p>
            <a:pPr marL="93663" lvl="1"/>
            <a:endParaRPr lang="pt-PT" dirty="0" smtClean="0">
              <a:cs typeface="Times New Roman"/>
            </a:endParaRPr>
          </a:p>
          <a:p>
            <a:pPr marL="93663" lvl="1"/>
            <a:r>
              <a:rPr lang="pt-PT" b="1" dirty="0" smtClean="0">
                <a:cs typeface="Times New Roman"/>
              </a:rPr>
              <a:t>Modern (N=500)</a:t>
            </a:r>
            <a:endParaRPr lang="pt-PT" b="1" dirty="0" smtClean="0"/>
          </a:p>
          <a:p>
            <a:pPr marL="93663" lvl="1"/>
            <a:endParaRPr lang="pt-PT" dirty="0" smtClean="0">
              <a:cs typeface="Times New Roman"/>
            </a:endParaRPr>
          </a:p>
        </p:txBody>
      </p:sp>
      <p:grpSp>
        <p:nvGrpSpPr>
          <p:cNvPr id="37" name="Group 24"/>
          <p:cNvGrpSpPr>
            <a:grpSpLocks noChangeAspect="1"/>
          </p:cNvGrpSpPr>
          <p:nvPr/>
        </p:nvGrpSpPr>
        <p:grpSpPr bwMode="auto">
          <a:xfrm>
            <a:off x="7884368" y="5818669"/>
            <a:ext cx="212872" cy="39255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8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3810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9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47" name="Group 24"/>
          <p:cNvGrpSpPr>
            <a:grpSpLocks noChangeAspect="1"/>
          </p:cNvGrpSpPr>
          <p:nvPr/>
        </p:nvGrpSpPr>
        <p:grpSpPr bwMode="auto">
          <a:xfrm>
            <a:off x="8388424" y="5041927"/>
            <a:ext cx="212872" cy="392551"/>
            <a:chOff x="2359" y="1474"/>
            <a:chExt cx="862" cy="1543"/>
          </a:xfrm>
          <a:solidFill>
            <a:schemeClr val="tx1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48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9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4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5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4" name="Freeform 33"/>
          <p:cNvSpPr/>
          <p:nvPr/>
        </p:nvSpPr>
        <p:spPr>
          <a:xfrm>
            <a:off x="190109" y="1050284"/>
            <a:ext cx="5904656" cy="5354532"/>
          </a:xfrm>
          <a:custGeom>
            <a:avLst/>
            <a:gdLst>
              <a:gd name="connsiteX0" fmla="*/ 1089212 w 7005918"/>
              <a:gd name="connsiteY0" fmla="*/ 524436 h 5997388"/>
              <a:gd name="connsiteX1" fmla="*/ 1089212 w 7005918"/>
              <a:gd name="connsiteY1" fmla="*/ 524436 h 5997388"/>
              <a:gd name="connsiteX2" fmla="*/ 954741 w 7005918"/>
              <a:gd name="connsiteY2" fmla="*/ 712694 h 5997388"/>
              <a:gd name="connsiteX3" fmla="*/ 658906 w 7005918"/>
              <a:gd name="connsiteY3" fmla="*/ 1008530 h 5997388"/>
              <a:gd name="connsiteX4" fmla="*/ 510988 w 7005918"/>
              <a:gd name="connsiteY4" fmla="*/ 1169894 h 5997388"/>
              <a:gd name="connsiteX5" fmla="*/ 295835 w 7005918"/>
              <a:gd name="connsiteY5" fmla="*/ 1385047 h 5997388"/>
              <a:gd name="connsiteX6" fmla="*/ 201706 w 7005918"/>
              <a:gd name="connsiteY6" fmla="*/ 1479177 h 5997388"/>
              <a:gd name="connsiteX7" fmla="*/ 161365 w 7005918"/>
              <a:gd name="connsiteY7" fmla="*/ 1519518 h 5997388"/>
              <a:gd name="connsiteX8" fmla="*/ 80682 w 7005918"/>
              <a:gd name="connsiteY8" fmla="*/ 1734671 h 5997388"/>
              <a:gd name="connsiteX9" fmla="*/ 67235 w 7005918"/>
              <a:gd name="connsiteY9" fmla="*/ 1815353 h 5997388"/>
              <a:gd name="connsiteX10" fmla="*/ 40341 w 7005918"/>
              <a:gd name="connsiteY10" fmla="*/ 1963271 h 5997388"/>
              <a:gd name="connsiteX11" fmla="*/ 13447 w 7005918"/>
              <a:gd name="connsiteY11" fmla="*/ 2151530 h 5997388"/>
              <a:gd name="connsiteX12" fmla="*/ 0 w 7005918"/>
              <a:gd name="connsiteY12" fmla="*/ 2245659 h 5997388"/>
              <a:gd name="connsiteX13" fmla="*/ 13447 w 7005918"/>
              <a:gd name="connsiteY13" fmla="*/ 2702859 h 5997388"/>
              <a:gd name="connsiteX14" fmla="*/ 26894 w 7005918"/>
              <a:gd name="connsiteY14" fmla="*/ 2743200 h 5997388"/>
              <a:gd name="connsiteX15" fmla="*/ 67235 w 7005918"/>
              <a:gd name="connsiteY15" fmla="*/ 2823883 h 5997388"/>
              <a:gd name="connsiteX16" fmla="*/ 107577 w 7005918"/>
              <a:gd name="connsiteY16" fmla="*/ 2891118 h 5997388"/>
              <a:gd name="connsiteX17" fmla="*/ 94129 w 7005918"/>
              <a:gd name="connsiteY17" fmla="*/ 3079377 h 5997388"/>
              <a:gd name="connsiteX18" fmla="*/ 67235 w 7005918"/>
              <a:gd name="connsiteY18" fmla="*/ 3200400 h 5997388"/>
              <a:gd name="connsiteX19" fmla="*/ 53788 w 7005918"/>
              <a:gd name="connsiteY19" fmla="*/ 3388659 h 5997388"/>
              <a:gd name="connsiteX20" fmla="*/ 67235 w 7005918"/>
              <a:gd name="connsiteY20" fmla="*/ 4437530 h 5997388"/>
              <a:gd name="connsiteX21" fmla="*/ 94129 w 7005918"/>
              <a:gd name="connsiteY21" fmla="*/ 4504765 h 5997388"/>
              <a:gd name="connsiteX22" fmla="*/ 188259 w 7005918"/>
              <a:gd name="connsiteY22" fmla="*/ 4719918 h 5997388"/>
              <a:gd name="connsiteX23" fmla="*/ 242047 w 7005918"/>
              <a:gd name="connsiteY23" fmla="*/ 4814047 h 5997388"/>
              <a:gd name="connsiteX24" fmla="*/ 524435 w 7005918"/>
              <a:gd name="connsiteY24" fmla="*/ 5096436 h 5997388"/>
              <a:gd name="connsiteX25" fmla="*/ 658906 w 7005918"/>
              <a:gd name="connsiteY25" fmla="*/ 5177118 h 5997388"/>
              <a:gd name="connsiteX26" fmla="*/ 793377 w 7005918"/>
              <a:gd name="connsiteY26" fmla="*/ 5230906 h 5997388"/>
              <a:gd name="connsiteX27" fmla="*/ 887506 w 7005918"/>
              <a:gd name="connsiteY27" fmla="*/ 5244353 h 5997388"/>
              <a:gd name="connsiteX28" fmla="*/ 1075765 w 7005918"/>
              <a:gd name="connsiteY28" fmla="*/ 5284694 h 5997388"/>
              <a:gd name="connsiteX29" fmla="*/ 1479177 w 7005918"/>
              <a:gd name="connsiteY29" fmla="*/ 5567083 h 5997388"/>
              <a:gd name="connsiteX30" fmla="*/ 1721224 w 7005918"/>
              <a:gd name="connsiteY30" fmla="*/ 5741894 h 5997388"/>
              <a:gd name="connsiteX31" fmla="*/ 1775012 w 7005918"/>
              <a:gd name="connsiteY31" fmla="*/ 5755341 h 5997388"/>
              <a:gd name="connsiteX32" fmla="*/ 1815353 w 7005918"/>
              <a:gd name="connsiteY32" fmla="*/ 5741894 h 5997388"/>
              <a:gd name="connsiteX33" fmla="*/ 1922929 w 7005918"/>
              <a:gd name="connsiteY33" fmla="*/ 5688106 h 5997388"/>
              <a:gd name="connsiteX34" fmla="*/ 2043953 w 7005918"/>
              <a:gd name="connsiteY34" fmla="*/ 5674659 h 5997388"/>
              <a:gd name="connsiteX35" fmla="*/ 2138082 w 7005918"/>
              <a:gd name="connsiteY35" fmla="*/ 5661212 h 5997388"/>
              <a:gd name="connsiteX36" fmla="*/ 2272553 w 7005918"/>
              <a:gd name="connsiteY36" fmla="*/ 5634318 h 5997388"/>
              <a:gd name="connsiteX37" fmla="*/ 2339788 w 7005918"/>
              <a:gd name="connsiteY37" fmla="*/ 5620871 h 5997388"/>
              <a:gd name="connsiteX38" fmla="*/ 2501153 w 7005918"/>
              <a:gd name="connsiteY38" fmla="*/ 5580530 h 5997388"/>
              <a:gd name="connsiteX39" fmla="*/ 3240741 w 7005918"/>
              <a:gd name="connsiteY39" fmla="*/ 5593977 h 5997388"/>
              <a:gd name="connsiteX40" fmla="*/ 3294529 w 7005918"/>
              <a:gd name="connsiteY40" fmla="*/ 5620871 h 5997388"/>
              <a:gd name="connsiteX41" fmla="*/ 3402106 w 7005918"/>
              <a:gd name="connsiteY41" fmla="*/ 5674659 h 5997388"/>
              <a:gd name="connsiteX42" fmla="*/ 3536577 w 7005918"/>
              <a:gd name="connsiteY42" fmla="*/ 5768788 h 5997388"/>
              <a:gd name="connsiteX43" fmla="*/ 3617259 w 7005918"/>
              <a:gd name="connsiteY43" fmla="*/ 5862918 h 5997388"/>
              <a:gd name="connsiteX44" fmla="*/ 3671047 w 7005918"/>
              <a:gd name="connsiteY44" fmla="*/ 5930153 h 5997388"/>
              <a:gd name="connsiteX45" fmla="*/ 3738282 w 7005918"/>
              <a:gd name="connsiteY45" fmla="*/ 5997388 h 5997388"/>
              <a:gd name="connsiteX46" fmla="*/ 3845859 w 7005918"/>
              <a:gd name="connsiteY46" fmla="*/ 5943600 h 5997388"/>
              <a:gd name="connsiteX47" fmla="*/ 3939988 w 7005918"/>
              <a:gd name="connsiteY47" fmla="*/ 5916706 h 5997388"/>
              <a:gd name="connsiteX48" fmla="*/ 5069541 w 7005918"/>
              <a:gd name="connsiteY48" fmla="*/ 5809130 h 5997388"/>
              <a:gd name="connsiteX49" fmla="*/ 5284694 w 7005918"/>
              <a:gd name="connsiteY49" fmla="*/ 5661212 h 5997388"/>
              <a:gd name="connsiteX50" fmla="*/ 5540188 w 7005918"/>
              <a:gd name="connsiteY50" fmla="*/ 5419165 h 5997388"/>
              <a:gd name="connsiteX51" fmla="*/ 5620871 w 7005918"/>
              <a:gd name="connsiteY51" fmla="*/ 5204012 h 5997388"/>
              <a:gd name="connsiteX52" fmla="*/ 5593977 w 7005918"/>
              <a:gd name="connsiteY52" fmla="*/ 4975412 h 5997388"/>
              <a:gd name="connsiteX53" fmla="*/ 5553635 w 7005918"/>
              <a:gd name="connsiteY53" fmla="*/ 4948518 h 5997388"/>
              <a:gd name="connsiteX54" fmla="*/ 5244353 w 7005918"/>
              <a:gd name="connsiteY54" fmla="*/ 4894730 h 5997388"/>
              <a:gd name="connsiteX55" fmla="*/ 5163671 w 7005918"/>
              <a:gd name="connsiteY55" fmla="*/ 4881283 h 5997388"/>
              <a:gd name="connsiteX56" fmla="*/ 5392271 w 7005918"/>
              <a:gd name="connsiteY56" fmla="*/ 4827494 h 5997388"/>
              <a:gd name="connsiteX57" fmla="*/ 5419165 w 7005918"/>
              <a:gd name="connsiteY57" fmla="*/ 4773706 h 5997388"/>
              <a:gd name="connsiteX58" fmla="*/ 5459506 w 7005918"/>
              <a:gd name="connsiteY58" fmla="*/ 4719918 h 5997388"/>
              <a:gd name="connsiteX59" fmla="*/ 5486400 w 7005918"/>
              <a:gd name="connsiteY59" fmla="*/ 4625788 h 5997388"/>
              <a:gd name="connsiteX60" fmla="*/ 5513294 w 7005918"/>
              <a:gd name="connsiteY60" fmla="*/ 4572000 h 5997388"/>
              <a:gd name="connsiteX61" fmla="*/ 5526741 w 7005918"/>
              <a:gd name="connsiteY61" fmla="*/ 4518212 h 5997388"/>
              <a:gd name="connsiteX62" fmla="*/ 5553635 w 7005918"/>
              <a:gd name="connsiteY62" fmla="*/ 4424083 h 5997388"/>
              <a:gd name="connsiteX63" fmla="*/ 5567082 w 7005918"/>
              <a:gd name="connsiteY63" fmla="*/ 4343400 h 5997388"/>
              <a:gd name="connsiteX64" fmla="*/ 5580529 w 7005918"/>
              <a:gd name="connsiteY64" fmla="*/ 4303059 h 5997388"/>
              <a:gd name="connsiteX65" fmla="*/ 5593977 w 7005918"/>
              <a:gd name="connsiteY65" fmla="*/ 4249271 h 5997388"/>
              <a:gd name="connsiteX66" fmla="*/ 5620871 w 7005918"/>
              <a:gd name="connsiteY66" fmla="*/ 4168588 h 5997388"/>
              <a:gd name="connsiteX67" fmla="*/ 5647765 w 7005918"/>
              <a:gd name="connsiteY67" fmla="*/ 4047565 h 5997388"/>
              <a:gd name="connsiteX68" fmla="*/ 5688106 w 7005918"/>
              <a:gd name="connsiteY68" fmla="*/ 3980330 h 5997388"/>
              <a:gd name="connsiteX69" fmla="*/ 5741894 w 7005918"/>
              <a:gd name="connsiteY69" fmla="*/ 3886200 h 5997388"/>
              <a:gd name="connsiteX70" fmla="*/ 5782235 w 7005918"/>
              <a:gd name="connsiteY70" fmla="*/ 3832412 h 5997388"/>
              <a:gd name="connsiteX71" fmla="*/ 5836024 w 7005918"/>
              <a:gd name="connsiteY71" fmla="*/ 3765177 h 5997388"/>
              <a:gd name="connsiteX72" fmla="*/ 5916706 w 7005918"/>
              <a:gd name="connsiteY72" fmla="*/ 3711388 h 5997388"/>
              <a:gd name="connsiteX73" fmla="*/ 6010835 w 7005918"/>
              <a:gd name="connsiteY73" fmla="*/ 3684494 h 5997388"/>
              <a:gd name="connsiteX74" fmla="*/ 6078071 w 7005918"/>
              <a:gd name="connsiteY74" fmla="*/ 3630706 h 5997388"/>
              <a:gd name="connsiteX75" fmla="*/ 6131859 w 7005918"/>
              <a:gd name="connsiteY75" fmla="*/ 3550024 h 5997388"/>
              <a:gd name="connsiteX76" fmla="*/ 6158753 w 7005918"/>
              <a:gd name="connsiteY76" fmla="*/ 3509683 h 5997388"/>
              <a:gd name="connsiteX77" fmla="*/ 6225988 w 7005918"/>
              <a:gd name="connsiteY77" fmla="*/ 3415553 h 5997388"/>
              <a:gd name="connsiteX78" fmla="*/ 6293224 w 7005918"/>
              <a:gd name="connsiteY78" fmla="*/ 3321424 h 5997388"/>
              <a:gd name="connsiteX79" fmla="*/ 6320118 w 7005918"/>
              <a:gd name="connsiteY79" fmla="*/ 3267636 h 5997388"/>
              <a:gd name="connsiteX80" fmla="*/ 6360459 w 7005918"/>
              <a:gd name="connsiteY80" fmla="*/ 3200400 h 5997388"/>
              <a:gd name="connsiteX81" fmla="*/ 6373906 w 7005918"/>
              <a:gd name="connsiteY81" fmla="*/ 3146612 h 5997388"/>
              <a:gd name="connsiteX82" fmla="*/ 6400800 w 7005918"/>
              <a:gd name="connsiteY82" fmla="*/ 3092824 h 5997388"/>
              <a:gd name="connsiteX83" fmla="*/ 6427694 w 7005918"/>
              <a:gd name="connsiteY83" fmla="*/ 2998694 h 5997388"/>
              <a:gd name="connsiteX84" fmla="*/ 6468035 w 7005918"/>
              <a:gd name="connsiteY84" fmla="*/ 2743200 h 5997388"/>
              <a:gd name="connsiteX85" fmla="*/ 6481482 w 7005918"/>
              <a:gd name="connsiteY85" fmla="*/ 2541494 h 5997388"/>
              <a:gd name="connsiteX86" fmla="*/ 6562165 w 7005918"/>
              <a:gd name="connsiteY86" fmla="*/ 2433918 h 5997388"/>
              <a:gd name="connsiteX87" fmla="*/ 6777318 w 7005918"/>
              <a:gd name="connsiteY87" fmla="*/ 2245659 h 5997388"/>
              <a:gd name="connsiteX88" fmla="*/ 6844553 w 7005918"/>
              <a:gd name="connsiteY88" fmla="*/ 2191871 h 5997388"/>
              <a:gd name="connsiteX89" fmla="*/ 6938682 w 7005918"/>
              <a:gd name="connsiteY89" fmla="*/ 2003612 h 5997388"/>
              <a:gd name="connsiteX90" fmla="*/ 6965577 w 7005918"/>
              <a:gd name="connsiteY90" fmla="*/ 1949824 h 5997388"/>
              <a:gd name="connsiteX91" fmla="*/ 6979024 w 7005918"/>
              <a:gd name="connsiteY91" fmla="*/ 1909483 h 5997388"/>
              <a:gd name="connsiteX92" fmla="*/ 7005918 w 7005918"/>
              <a:gd name="connsiteY92" fmla="*/ 1775012 h 5997388"/>
              <a:gd name="connsiteX93" fmla="*/ 6992471 w 7005918"/>
              <a:gd name="connsiteY93" fmla="*/ 1452283 h 5997388"/>
              <a:gd name="connsiteX94" fmla="*/ 6965577 w 7005918"/>
              <a:gd name="connsiteY94" fmla="*/ 1398494 h 5997388"/>
              <a:gd name="connsiteX95" fmla="*/ 6871447 w 7005918"/>
              <a:gd name="connsiteY95" fmla="*/ 1210236 h 5997388"/>
              <a:gd name="connsiteX96" fmla="*/ 6817659 w 7005918"/>
              <a:gd name="connsiteY96" fmla="*/ 1169894 h 5997388"/>
              <a:gd name="connsiteX97" fmla="*/ 6669741 w 7005918"/>
              <a:gd name="connsiteY97" fmla="*/ 1021977 h 5997388"/>
              <a:gd name="connsiteX98" fmla="*/ 6589059 w 7005918"/>
              <a:gd name="connsiteY98" fmla="*/ 927847 h 5997388"/>
              <a:gd name="connsiteX99" fmla="*/ 6548718 w 7005918"/>
              <a:gd name="connsiteY99" fmla="*/ 874059 h 5997388"/>
              <a:gd name="connsiteX100" fmla="*/ 6414247 w 7005918"/>
              <a:gd name="connsiteY100" fmla="*/ 779930 h 5997388"/>
              <a:gd name="connsiteX101" fmla="*/ 6360459 w 7005918"/>
              <a:gd name="connsiteY101" fmla="*/ 753036 h 5997388"/>
              <a:gd name="connsiteX102" fmla="*/ 6266329 w 7005918"/>
              <a:gd name="connsiteY102" fmla="*/ 672353 h 5997388"/>
              <a:gd name="connsiteX103" fmla="*/ 6064624 w 7005918"/>
              <a:gd name="connsiteY103" fmla="*/ 497541 h 5997388"/>
              <a:gd name="connsiteX104" fmla="*/ 6010835 w 7005918"/>
              <a:gd name="connsiteY104" fmla="*/ 470647 h 5997388"/>
              <a:gd name="connsiteX105" fmla="*/ 5970494 w 7005918"/>
              <a:gd name="connsiteY105" fmla="*/ 443753 h 5997388"/>
              <a:gd name="connsiteX106" fmla="*/ 5822577 w 7005918"/>
              <a:gd name="connsiteY106" fmla="*/ 416859 h 5997388"/>
              <a:gd name="connsiteX107" fmla="*/ 5472953 w 7005918"/>
              <a:gd name="connsiteY107" fmla="*/ 403412 h 5997388"/>
              <a:gd name="connsiteX108" fmla="*/ 5325035 w 7005918"/>
              <a:gd name="connsiteY108" fmla="*/ 430306 h 5997388"/>
              <a:gd name="connsiteX109" fmla="*/ 5271247 w 7005918"/>
              <a:gd name="connsiteY109" fmla="*/ 443753 h 5997388"/>
              <a:gd name="connsiteX110" fmla="*/ 5217459 w 7005918"/>
              <a:gd name="connsiteY110" fmla="*/ 470647 h 5997388"/>
              <a:gd name="connsiteX111" fmla="*/ 5177118 w 7005918"/>
              <a:gd name="connsiteY111" fmla="*/ 484094 h 5997388"/>
              <a:gd name="connsiteX112" fmla="*/ 5042647 w 7005918"/>
              <a:gd name="connsiteY112" fmla="*/ 591671 h 5997388"/>
              <a:gd name="connsiteX113" fmla="*/ 4948518 w 7005918"/>
              <a:gd name="connsiteY113" fmla="*/ 632012 h 5997388"/>
              <a:gd name="connsiteX114" fmla="*/ 4921624 w 7005918"/>
              <a:gd name="connsiteY114" fmla="*/ 672353 h 5997388"/>
              <a:gd name="connsiteX115" fmla="*/ 4814047 w 7005918"/>
              <a:gd name="connsiteY115" fmla="*/ 726141 h 5997388"/>
              <a:gd name="connsiteX116" fmla="*/ 4666129 w 7005918"/>
              <a:gd name="connsiteY116" fmla="*/ 658906 h 5997388"/>
              <a:gd name="connsiteX117" fmla="*/ 4625788 w 7005918"/>
              <a:gd name="connsiteY117" fmla="*/ 618565 h 5997388"/>
              <a:gd name="connsiteX118" fmla="*/ 4585447 w 7005918"/>
              <a:gd name="connsiteY118" fmla="*/ 510988 h 5997388"/>
              <a:gd name="connsiteX119" fmla="*/ 4545106 w 7005918"/>
              <a:gd name="connsiteY119" fmla="*/ 470647 h 5997388"/>
              <a:gd name="connsiteX120" fmla="*/ 4504765 w 7005918"/>
              <a:gd name="connsiteY120" fmla="*/ 416859 h 5997388"/>
              <a:gd name="connsiteX121" fmla="*/ 4410635 w 7005918"/>
              <a:gd name="connsiteY121" fmla="*/ 349624 h 5997388"/>
              <a:gd name="connsiteX122" fmla="*/ 4114800 w 7005918"/>
              <a:gd name="connsiteY122" fmla="*/ 121024 h 5997388"/>
              <a:gd name="connsiteX123" fmla="*/ 4061012 w 7005918"/>
              <a:gd name="connsiteY123" fmla="*/ 80683 h 5997388"/>
              <a:gd name="connsiteX124" fmla="*/ 4020671 w 7005918"/>
              <a:gd name="connsiteY124" fmla="*/ 53788 h 5997388"/>
              <a:gd name="connsiteX125" fmla="*/ 3966882 w 7005918"/>
              <a:gd name="connsiteY125" fmla="*/ 13447 h 5997388"/>
              <a:gd name="connsiteX126" fmla="*/ 3926541 w 7005918"/>
              <a:gd name="connsiteY126" fmla="*/ 0 h 5997388"/>
              <a:gd name="connsiteX127" fmla="*/ 3805518 w 7005918"/>
              <a:gd name="connsiteY127" fmla="*/ 26894 h 5997388"/>
              <a:gd name="connsiteX128" fmla="*/ 3765177 w 7005918"/>
              <a:gd name="connsiteY128" fmla="*/ 40341 h 5997388"/>
              <a:gd name="connsiteX129" fmla="*/ 3603812 w 7005918"/>
              <a:gd name="connsiteY129" fmla="*/ 174812 h 5997388"/>
              <a:gd name="connsiteX130" fmla="*/ 3563471 w 7005918"/>
              <a:gd name="connsiteY130" fmla="*/ 188259 h 5997388"/>
              <a:gd name="connsiteX131" fmla="*/ 3455894 w 7005918"/>
              <a:gd name="connsiteY131" fmla="*/ 309283 h 5997388"/>
              <a:gd name="connsiteX132" fmla="*/ 3415553 w 7005918"/>
              <a:gd name="connsiteY132" fmla="*/ 349624 h 5997388"/>
              <a:gd name="connsiteX133" fmla="*/ 3348318 w 7005918"/>
              <a:gd name="connsiteY133" fmla="*/ 416859 h 5997388"/>
              <a:gd name="connsiteX134" fmla="*/ 3254188 w 7005918"/>
              <a:gd name="connsiteY134" fmla="*/ 443753 h 5997388"/>
              <a:gd name="connsiteX135" fmla="*/ 3106271 w 7005918"/>
              <a:gd name="connsiteY135" fmla="*/ 510988 h 5997388"/>
              <a:gd name="connsiteX136" fmla="*/ 2985247 w 7005918"/>
              <a:gd name="connsiteY136" fmla="*/ 524436 h 5997388"/>
              <a:gd name="connsiteX137" fmla="*/ 2877671 w 7005918"/>
              <a:gd name="connsiteY137" fmla="*/ 551330 h 5997388"/>
              <a:gd name="connsiteX138" fmla="*/ 2554941 w 7005918"/>
              <a:gd name="connsiteY138" fmla="*/ 524436 h 5997388"/>
              <a:gd name="connsiteX139" fmla="*/ 2474259 w 7005918"/>
              <a:gd name="connsiteY139" fmla="*/ 484094 h 5997388"/>
              <a:gd name="connsiteX140" fmla="*/ 2366682 w 7005918"/>
              <a:gd name="connsiteY140" fmla="*/ 389965 h 5997388"/>
              <a:gd name="connsiteX141" fmla="*/ 2312894 w 7005918"/>
              <a:gd name="connsiteY141" fmla="*/ 349624 h 5997388"/>
              <a:gd name="connsiteX142" fmla="*/ 2286000 w 7005918"/>
              <a:gd name="connsiteY142" fmla="*/ 295836 h 5997388"/>
              <a:gd name="connsiteX143" fmla="*/ 2178424 w 7005918"/>
              <a:gd name="connsiteY143" fmla="*/ 242047 h 5997388"/>
              <a:gd name="connsiteX144" fmla="*/ 2097741 w 7005918"/>
              <a:gd name="connsiteY144" fmla="*/ 215153 h 5997388"/>
              <a:gd name="connsiteX145" fmla="*/ 2057400 w 7005918"/>
              <a:gd name="connsiteY145" fmla="*/ 201706 h 5997388"/>
              <a:gd name="connsiteX146" fmla="*/ 1855694 w 7005918"/>
              <a:gd name="connsiteY146" fmla="*/ 161365 h 5997388"/>
              <a:gd name="connsiteX147" fmla="*/ 1788459 w 7005918"/>
              <a:gd name="connsiteY147" fmla="*/ 147918 h 5997388"/>
              <a:gd name="connsiteX148" fmla="*/ 1707777 w 7005918"/>
              <a:gd name="connsiteY148" fmla="*/ 121024 h 5997388"/>
              <a:gd name="connsiteX149" fmla="*/ 1559859 w 7005918"/>
              <a:gd name="connsiteY149" fmla="*/ 134471 h 5997388"/>
              <a:gd name="connsiteX150" fmla="*/ 1237129 w 7005918"/>
              <a:gd name="connsiteY150" fmla="*/ 147918 h 5997388"/>
              <a:gd name="connsiteX151" fmla="*/ 1129553 w 7005918"/>
              <a:gd name="connsiteY151" fmla="*/ 174812 h 5997388"/>
              <a:gd name="connsiteX152" fmla="*/ 1021977 w 7005918"/>
              <a:gd name="connsiteY152" fmla="*/ 188259 h 5997388"/>
              <a:gd name="connsiteX153" fmla="*/ 995082 w 7005918"/>
              <a:gd name="connsiteY153" fmla="*/ 215153 h 5997388"/>
              <a:gd name="connsiteX154" fmla="*/ 954741 w 7005918"/>
              <a:gd name="connsiteY154" fmla="*/ 228600 h 5997388"/>
              <a:gd name="connsiteX155" fmla="*/ 968188 w 7005918"/>
              <a:gd name="connsiteY155" fmla="*/ 336177 h 5997388"/>
              <a:gd name="connsiteX156" fmla="*/ 995082 w 7005918"/>
              <a:gd name="connsiteY156" fmla="*/ 416859 h 5997388"/>
              <a:gd name="connsiteX157" fmla="*/ 1075765 w 7005918"/>
              <a:gd name="connsiteY157" fmla="*/ 443753 h 5997388"/>
              <a:gd name="connsiteX158" fmla="*/ 1089212 w 7005918"/>
              <a:gd name="connsiteY158" fmla="*/ 578224 h 5997388"/>
              <a:gd name="connsiteX159" fmla="*/ 1048871 w 7005918"/>
              <a:gd name="connsiteY159" fmla="*/ 632012 h 599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7005918" h="5997388">
                <a:moveTo>
                  <a:pt x="1089212" y="524436"/>
                </a:moveTo>
                <a:lnTo>
                  <a:pt x="1089212" y="524436"/>
                </a:lnTo>
                <a:cubicBezTo>
                  <a:pt x="1044388" y="587189"/>
                  <a:pt x="1005975" y="655056"/>
                  <a:pt x="954741" y="712694"/>
                </a:cubicBezTo>
                <a:cubicBezTo>
                  <a:pt x="862090" y="816926"/>
                  <a:pt x="756035" y="908458"/>
                  <a:pt x="658906" y="1008530"/>
                </a:cubicBezTo>
                <a:cubicBezTo>
                  <a:pt x="608086" y="1060890"/>
                  <a:pt x="561310" y="1117056"/>
                  <a:pt x="510988" y="1169894"/>
                </a:cubicBezTo>
                <a:cubicBezTo>
                  <a:pt x="510926" y="1169959"/>
                  <a:pt x="311822" y="1369060"/>
                  <a:pt x="295835" y="1385047"/>
                </a:cubicBezTo>
                <a:lnTo>
                  <a:pt x="201706" y="1479177"/>
                </a:lnTo>
                <a:cubicBezTo>
                  <a:pt x="188259" y="1492624"/>
                  <a:pt x="169870" y="1502509"/>
                  <a:pt x="161365" y="1519518"/>
                </a:cubicBezTo>
                <a:cubicBezTo>
                  <a:pt x="125059" y="1592130"/>
                  <a:pt x="95713" y="1644482"/>
                  <a:pt x="80682" y="1734671"/>
                </a:cubicBezTo>
                <a:cubicBezTo>
                  <a:pt x="76200" y="1761565"/>
                  <a:pt x="72112" y="1788528"/>
                  <a:pt x="67235" y="1815353"/>
                </a:cubicBezTo>
                <a:cubicBezTo>
                  <a:pt x="48627" y="1917698"/>
                  <a:pt x="57323" y="1850054"/>
                  <a:pt x="40341" y="1963271"/>
                </a:cubicBezTo>
                <a:cubicBezTo>
                  <a:pt x="30938" y="2025960"/>
                  <a:pt x="22412" y="2088777"/>
                  <a:pt x="13447" y="2151530"/>
                </a:cubicBezTo>
                <a:lnTo>
                  <a:pt x="0" y="2245659"/>
                </a:lnTo>
                <a:cubicBezTo>
                  <a:pt x="4482" y="2398059"/>
                  <a:pt x="5218" y="2550615"/>
                  <a:pt x="13447" y="2702859"/>
                </a:cubicBezTo>
                <a:cubicBezTo>
                  <a:pt x="14212" y="2717013"/>
                  <a:pt x="21137" y="2730247"/>
                  <a:pt x="26894" y="2743200"/>
                </a:cubicBezTo>
                <a:cubicBezTo>
                  <a:pt x="39106" y="2770677"/>
                  <a:pt x="52836" y="2797486"/>
                  <a:pt x="67235" y="2823883"/>
                </a:cubicBezTo>
                <a:cubicBezTo>
                  <a:pt x="79751" y="2846828"/>
                  <a:pt x="94130" y="2868706"/>
                  <a:pt x="107577" y="2891118"/>
                </a:cubicBezTo>
                <a:cubicBezTo>
                  <a:pt x="103094" y="2953871"/>
                  <a:pt x="102266" y="3016993"/>
                  <a:pt x="94129" y="3079377"/>
                </a:cubicBezTo>
                <a:cubicBezTo>
                  <a:pt x="88784" y="3120355"/>
                  <a:pt x="72580" y="3159422"/>
                  <a:pt x="67235" y="3200400"/>
                </a:cubicBezTo>
                <a:cubicBezTo>
                  <a:pt x="59098" y="3262784"/>
                  <a:pt x="58270" y="3325906"/>
                  <a:pt x="53788" y="3388659"/>
                </a:cubicBezTo>
                <a:cubicBezTo>
                  <a:pt x="58270" y="3738283"/>
                  <a:pt x="54605" y="4088106"/>
                  <a:pt x="67235" y="4437530"/>
                </a:cubicBezTo>
                <a:cubicBezTo>
                  <a:pt x="68107" y="4461652"/>
                  <a:pt x="86095" y="4482003"/>
                  <a:pt x="94129" y="4504765"/>
                </a:cubicBezTo>
                <a:cubicBezTo>
                  <a:pt x="198540" y="4800593"/>
                  <a:pt x="96691" y="4576025"/>
                  <a:pt x="188259" y="4719918"/>
                </a:cubicBezTo>
                <a:cubicBezTo>
                  <a:pt x="207660" y="4750406"/>
                  <a:pt x="221207" y="4784524"/>
                  <a:pt x="242047" y="4814047"/>
                </a:cubicBezTo>
                <a:cubicBezTo>
                  <a:pt x="333143" y="4943100"/>
                  <a:pt x="391128" y="4997905"/>
                  <a:pt x="524435" y="5096436"/>
                </a:cubicBezTo>
                <a:cubicBezTo>
                  <a:pt x="566472" y="5127507"/>
                  <a:pt x="610372" y="5157704"/>
                  <a:pt x="658906" y="5177118"/>
                </a:cubicBezTo>
                <a:cubicBezTo>
                  <a:pt x="703730" y="5195047"/>
                  <a:pt x="745586" y="5224079"/>
                  <a:pt x="793377" y="5230906"/>
                </a:cubicBezTo>
                <a:cubicBezTo>
                  <a:pt x="824753" y="5235388"/>
                  <a:pt x="856242" y="5239142"/>
                  <a:pt x="887506" y="5244353"/>
                </a:cubicBezTo>
                <a:cubicBezTo>
                  <a:pt x="930607" y="5251537"/>
                  <a:pt x="1049337" y="5278821"/>
                  <a:pt x="1075765" y="5284694"/>
                </a:cubicBezTo>
                <a:cubicBezTo>
                  <a:pt x="1210236" y="5378824"/>
                  <a:pt x="1353079" y="5462002"/>
                  <a:pt x="1479177" y="5567083"/>
                </a:cubicBezTo>
                <a:cubicBezTo>
                  <a:pt x="1586636" y="5656632"/>
                  <a:pt x="1610986" y="5697799"/>
                  <a:pt x="1721224" y="5741894"/>
                </a:cubicBezTo>
                <a:cubicBezTo>
                  <a:pt x="1738383" y="5748758"/>
                  <a:pt x="1757083" y="5750859"/>
                  <a:pt x="1775012" y="5755341"/>
                </a:cubicBezTo>
                <a:cubicBezTo>
                  <a:pt x="1788459" y="5750859"/>
                  <a:pt x="1802449" y="5747759"/>
                  <a:pt x="1815353" y="5741894"/>
                </a:cubicBezTo>
                <a:cubicBezTo>
                  <a:pt x="1851851" y="5725304"/>
                  <a:pt x="1884467" y="5699418"/>
                  <a:pt x="1922929" y="5688106"/>
                </a:cubicBezTo>
                <a:cubicBezTo>
                  <a:pt x="1961869" y="5676653"/>
                  <a:pt x="2003677" y="5679693"/>
                  <a:pt x="2043953" y="5674659"/>
                </a:cubicBezTo>
                <a:cubicBezTo>
                  <a:pt x="2075403" y="5670728"/>
                  <a:pt x="2106869" y="5666720"/>
                  <a:pt x="2138082" y="5661212"/>
                </a:cubicBezTo>
                <a:cubicBezTo>
                  <a:pt x="2183098" y="5653268"/>
                  <a:pt x="2227729" y="5643283"/>
                  <a:pt x="2272553" y="5634318"/>
                </a:cubicBezTo>
                <a:cubicBezTo>
                  <a:pt x="2294965" y="5629836"/>
                  <a:pt x="2318567" y="5629359"/>
                  <a:pt x="2339788" y="5620871"/>
                </a:cubicBezTo>
                <a:cubicBezTo>
                  <a:pt x="2436452" y="5582206"/>
                  <a:pt x="2383128" y="5597391"/>
                  <a:pt x="2501153" y="5580530"/>
                </a:cubicBezTo>
                <a:cubicBezTo>
                  <a:pt x="2747682" y="5585012"/>
                  <a:pt x="2994489" y="5581456"/>
                  <a:pt x="3240741" y="5593977"/>
                </a:cubicBezTo>
                <a:cubicBezTo>
                  <a:pt x="3260761" y="5594995"/>
                  <a:pt x="3276104" y="5612975"/>
                  <a:pt x="3294529" y="5620871"/>
                </a:cubicBezTo>
                <a:cubicBezTo>
                  <a:pt x="3362090" y="5649825"/>
                  <a:pt x="3318248" y="5613671"/>
                  <a:pt x="3402106" y="5674659"/>
                </a:cubicBezTo>
                <a:cubicBezTo>
                  <a:pt x="3543024" y="5777145"/>
                  <a:pt x="3425802" y="5713402"/>
                  <a:pt x="3536577" y="5768788"/>
                </a:cubicBezTo>
                <a:cubicBezTo>
                  <a:pt x="3589107" y="5873849"/>
                  <a:pt x="3529979" y="5775638"/>
                  <a:pt x="3617259" y="5862918"/>
                </a:cubicBezTo>
                <a:cubicBezTo>
                  <a:pt x="3637554" y="5883213"/>
                  <a:pt x="3651847" y="5908820"/>
                  <a:pt x="3671047" y="5930153"/>
                </a:cubicBezTo>
                <a:cubicBezTo>
                  <a:pt x="3692250" y="5953712"/>
                  <a:pt x="3715870" y="5974976"/>
                  <a:pt x="3738282" y="5997388"/>
                </a:cubicBezTo>
                <a:cubicBezTo>
                  <a:pt x="3774141" y="5979459"/>
                  <a:pt x="3808635" y="5958490"/>
                  <a:pt x="3845859" y="5943600"/>
                </a:cubicBezTo>
                <a:cubicBezTo>
                  <a:pt x="3876157" y="5931481"/>
                  <a:pt x="3907551" y="5920270"/>
                  <a:pt x="3939988" y="5916706"/>
                </a:cubicBezTo>
                <a:cubicBezTo>
                  <a:pt x="4315946" y="5875392"/>
                  <a:pt x="4693023" y="5844989"/>
                  <a:pt x="5069541" y="5809130"/>
                </a:cubicBezTo>
                <a:cubicBezTo>
                  <a:pt x="5141259" y="5759824"/>
                  <a:pt x="5216734" y="5715580"/>
                  <a:pt x="5284694" y="5661212"/>
                </a:cubicBezTo>
                <a:cubicBezTo>
                  <a:pt x="5376383" y="5587861"/>
                  <a:pt x="5489413" y="5530870"/>
                  <a:pt x="5540188" y="5419165"/>
                </a:cubicBezTo>
                <a:cubicBezTo>
                  <a:pt x="5571883" y="5349436"/>
                  <a:pt x="5593977" y="5275730"/>
                  <a:pt x="5620871" y="5204012"/>
                </a:cubicBezTo>
                <a:cubicBezTo>
                  <a:pt x="5635974" y="5098288"/>
                  <a:pt x="5650751" y="5088960"/>
                  <a:pt x="5593977" y="4975412"/>
                </a:cubicBezTo>
                <a:cubicBezTo>
                  <a:pt x="5586749" y="4960957"/>
                  <a:pt x="5569383" y="4952152"/>
                  <a:pt x="5553635" y="4948518"/>
                </a:cubicBezTo>
                <a:cubicBezTo>
                  <a:pt x="5451673" y="4924989"/>
                  <a:pt x="5347473" y="4912509"/>
                  <a:pt x="5244353" y="4894730"/>
                </a:cubicBezTo>
                <a:lnTo>
                  <a:pt x="5163671" y="4881283"/>
                </a:lnTo>
                <a:cubicBezTo>
                  <a:pt x="5203418" y="4762040"/>
                  <a:pt x="5144838" y="4896225"/>
                  <a:pt x="5392271" y="4827494"/>
                </a:cubicBezTo>
                <a:cubicBezTo>
                  <a:pt x="5411585" y="4822129"/>
                  <a:pt x="5408541" y="4790705"/>
                  <a:pt x="5419165" y="4773706"/>
                </a:cubicBezTo>
                <a:cubicBezTo>
                  <a:pt x="5431043" y="4754701"/>
                  <a:pt x="5446059" y="4737847"/>
                  <a:pt x="5459506" y="4719918"/>
                </a:cubicBezTo>
                <a:cubicBezTo>
                  <a:pt x="5466329" y="4692625"/>
                  <a:pt x="5474826" y="4652794"/>
                  <a:pt x="5486400" y="4625788"/>
                </a:cubicBezTo>
                <a:cubicBezTo>
                  <a:pt x="5494296" y="4607363"/>
                  <a:pt x="5506256" y="4590769"/>
                  <a:pt x="5513294" y="4572000"/>
                </a:cubicBezTo>
                <a:cubicBezTo>
                  <a:pt x="5519783" y="4554696"/>
                  <a:pt x="5521664" y="4535982"/>
                  <a:pt x="5526741" y="4518212"/>
                </a:cubicBezTo>
                <a:cubicBezTo>
                  <a:pt x="5543829" y="4458404"/>
                  <a:pt x="5539623" y="4494144"/>
                  <a:pt x="5553635" y="4424083"/>
                </a:cubicBezTo>
                <a:cubicBezTo>
                  <a:pt x="5558982" y="4397347"/>
                  <a:pt x="5561167" y="4370016"/>
                  <a:pt x="5567082" y="4343400"/>
                </a:cubicBezTo>
                <a:cubicBezTo>
                  <a:pt x="5570157" y="4329563"/>
                  <a:pt x="5576635" y="4316688"/>
                  <a:pt x="5580529" y="4303059"/>
                </a:cubicBezTo>
                <a:cubicBezTo>
                  <a:pt x="5585606" y="4285289"/>
                  <a:pt x="5588666" y="4266973"/>
                  <a:pt x="5593977" y="4249271"/>
                </a:cubicBezTo>
                <a:cubicBezTo>
                  <a:pt x="5602123" y="4222118"/>
                  <a:pt x="5615311" y="4196387"/>
                  <a:pt x="5620871" y="4168588"/>
                </a:cubicBezTo>
                <a:cubicBezTo>
                  <a:pt x="5622997" y="4157956"/>
                  <a:pt x="5640859" y="4063102"/>
                  <a:pt x="5647765" y="4047565"/>
                </a:cubicBezTo>
                <a:cubicBezTo>
                  <a:pt x="5658380" y="4023681"/>
                  <a:pt x="5674659" y="4002742"/>
                  <a:pt x="5688106" y="3980330"/>
                </a:cubicBezTo>
                <a:cubicBezTo>
                  <a:pt x="5709218" y="3895879"/>
                  <a:pt x="5685343" y="3952176"/>
                  <a:pt x="5741894" y="3886200"/>
                </a:cubicBezTo>
                <a:cubicBezTo>
                  <a:pt x="5756479" y="3869184"/>
                  <a:pt x="5769208" y="3850649"/>
                  <a:pt x="5782235" y="3832412"/>
                </a:cubicBezTo>
                <a:cubicBezTo>
                  <a:pt x="5802595" y="3803908"/>
                  <a:pt x="5808344" y="3785937"/>
                  <a:pt x="5836024" y="3765177"/>
                </a:cubicBezTo>
                <a:cubicBezTo>
                  <a:pt x="5861882" y="3745783"/>
                  <a:pt x="5885348" y="3719227"/>
                  <a:pt x="5916706" y="3711388"/>
                </a:cubicBezTo>
                <a:cubicBezTo>
                  <a:pt x="5984245" y="3694503"/>
                  <a:pt x="5952961" y="3703785"/>
                  <a:pt x="6010835" y="3684494"/>
                </a:cubicBezTo>
                <a:cubicBezTo>
                  <a:pt x="6033247" y="3666565"/>
                  <a:pt x="6058871" y="3652039"/>
                  <a:pt x="6078071" y="3630706"/>
                </a:cubicBezTo>
                <a:cubicBezTo>
                  <a:pt x="6099694" y="3606681"/>
                  <a:pt x="6113930" y="3576918"/>
                  <a:pt x="6131859" y="3550024"/>
                </a:cubicBezTo>
                <a:cubicBezTo>
                  <a:pt x="6140824" y="3536577"/>
                  <a:pt x="6149056" y="3522612"/>
                  <a:pt x="6158753" y="3509683"/>
                </a:cubicBezTo>
                <a:cubicBezTo>
                  <a:pt x="6188338" y="3470236"/>
                  <a:pt x="6201411" y="3454877"/>
                  <a:pt x="6225988" y="3415553"/>
                </a:cubicBezTo>
                <a:cubicBezTo>
                  <a:pt x="6278059" y="3332240"/>
                  <a:pt x="6245322" y="3369324"/>
                  <a:pt x="6293224" y="3321424"/>
                </a:cubicBezTo>
                <a:cubicBezTo>
                  <a:pt x="6302189" y="3303495"/>
                  <a:pt x="6310383" y="3285159"/>
                  <a:pt x="6320118" y="3267636"/>
                </a:cubicBezTo>
                <a:cubicBezTo>
                  <a:pt x="6332811" y="3244788"/>
                  <a:pt x="6349844" y="3224284"/>
                  <a:pt x="6360459" y="3200400"/>
                </a:cubicBezTo>
                <a:cubicBezTo>
                  <a:pt x="6367965" y="3183512"/>
                  <a:pt x="6367417" y="3163916"/>
                  <a:pt x="6373906" y="3146612"/>
                </a:cubicBezTo>
                <a:cubicBezTo>
                  <a:pt x="6380944" y="3127843"/>
                  <a:pt x="6393950" y="3111663"/>
                  <a:pt x="6400800" y="3092824"/>
                </a:cubicBezTo>
                <a:cubicBezTo>
                  <a:pt x="6411952" y="3062156"/>
                  <a:pt x="6418729" y="3030071"/>
                  <a:pt x="6427694" y="2998694"/>
                </a:cubicBezTo>
                <a:cubicBezTo>
                  <a:pt x="6456346" y="2769476"/>
                  <a:pt x="6431732" y="2852108"/>
                  <a:pt x="6468035" y="2743200"/>
                </a:cubicBezTo>
                <a:cubicBezTo>
                  <a:pt x="6472517" y="2675965"/>
                  <a:pt x="6461862" y="2605959"/>
                  <a:pt x="6481482" y="2541494"/>
                </a:cubicBezTo>
                <a:cubicBezTo>
                  <a:pt x="6494533" y="2498613"/>
                  <a:pt x="6530470" y="2465613"/>
                  <a:pt x="6562165" y="2433918"/>
                </a:cubicBezTo>
                <a:cubicBezTo>
                  <a:pt x="6671847" y="2324236"/>
                  <a:pt x="6610096" y="2381527"/>
                  <a:pt x="6777318" y="2245659"/>
                </a:cubicBezTo>
                <a:cubicBezTo>
                  <a:pt x="6799593" y="2227560"/>
                  <a:pt x="6827332" y="2214832"/>
                  <a:pt x="6844553" y="2191871"/>
                </a:cubicBezTo>
                <a:cubicBezTo>
                  <a:pt x="6935492" y="2070619"/>
                  <a:pt x="6829973" y="2221022"/>
                  <a:pt x="6938682" y="2003612"/>
                </a:cubicBezTo>
                <a:cubicBezTo>
                  <a:pt x="6947647" y="1985683"/>
                  <a:pt x="6957680" y="1968249"/>
                  <a:pt x="6965577" y="1949824"/>
                </a:cubicBezTo>
                <a:cubicBezTo>
                  <a:pt x="6971161" y="1936796"/>
                  <a:pt x="6975130" y="1923112"/>
                  <a:pt x="6979024" y="1909483"/>
                </a:cubicBezTo>
                <a:cubicBezTo>
                  <a:pt x="6995071" y="1853317"/>
                  <a:pt x="6995352" y="1838409"/>
                  <a:pt x="7005918" y="1775012"/>
                </a:cubicBezTo>
                <a:cubicBezTo>
                  <a:pt x="7001436" y="1667436"/>
                  <a:pt x="7003941" y="1559340"/>
                  <a:pt x="6992471" y="1452283"/>
                </a:cubicBezTo>
                <a:cubicBezTo>
                  <a:pt x="6990335" y="1432351"/>
                  <a:pt x="6973718" y="1416812"/>
                  <a:pt x="6965577" y="1398494"/>
                </a:cubicBezTo>
                <a:cubicBezTo>
                  <a:pt x="6930561" y="1319709"/>
                  <a:pt x="6933162" y="1292523"/>
                  <a:pt x="6871447" y="1210236"/>
                </a:cubicBezTo>
                <a:cubicBezTo>
                  <a:pt x="6858000" y="1192306"/>
                  <a:pt x="6832803" y="1186415"/>
                  <a:pt x="6817659" y="1169894"/>
                </a:cubicBezTo>
                <a:cubicBezTo>
                  <a:pt x="6676135" y="1015505"/>
                  <a:pt x="6783002" y="1078608"/>
                  <a:pt x="6669741" y="1021977"/>
                </a:cubicBezTo>
                <a:cubicBezTo>
                  <a:pt x="6612156" y="935599"/>
                  <a:pt x="6680360" y="1032192"/>
                  <a:pt x="6589059" y="927847"/>
                </a:cubicBezTo>
                <a:cubicBezTo>
                  <a:pt x="6574301" y="910980"/>
                  <a:pt x="6564566" y="889906"/>
                  <a:pt x="6548718" y="874059"/>
                </a:cubicBezTo>
                <a:cubicBezTo>
                  <a:pt x="6510601" y="835942"/>
                  <a:pt x="6460991" y="805899"/>
                  <a:pt x="6414247" y="779930"/>
                </a:cubicBezTo>
                <a:cubicBezTo>
                  <a:pt x="6396724" y="770195"/>
                  <a:pt x="6378388" y="762001"/>
                  <a:pt x="6360459" y="753036"/>
                </a:cubicBezTo>
                <a:cubicBezTo>
                  <a:pt x="6260363" y="652937"/>
                  <a:pt x="6387078" y="775851"/>
                  <a:pt x="6266329" y="672353"/>
                </a:cubicBezTo>
                <a:cubicBezTo>
                  <a:pt x="6243630" y="652897"/>
                  <a:pt x="6115598" y="531524"/>
                  <a:pt x="6064624" y="497541"/>
                </a:cubicBezTo>
                <a:cubicBezTo>
                  <a:pt x="6047945" y="486422"/>
                  <a:pt x="6028240" y="480592"/>
                  <a:pt x="6010835" y="470647"/>
                </a:cubicBezTo>
                <a:cubicBezTo>
                  <a:pt x="5996803" y="462629"/>
                  <a:pt x="5986033" y="448193"/>
                  <a:pt x="5970494" y="443753"/>
                </a:cubicBezTo>
                <a:cubicBezTo>
                  <a:pt x="5922308" y="429986"/>
                  <a:pt x="5872527" y="420909"/>
                  <a:pt x="5822577" y="416859"/>
                </a:cubicBezTo>
                <a:cubicBezTo>
                  <a:pt x="5706331" y="407434"/>
                  <a:pt x="5589494" y="407894"/>
                  <a:pt x="5472953" y="403412"/>
                </a:cubicBezTo>
                <a:lnTo>
                  <a:pt x="5325035" y="430306"/>
                </a:lnTo>
                <a:cubicBezTo>
                  <a:pt x="5306913" y="433930"/>
                  <a:pt x="5288551" y="437264"/>
                  <a:pt x="5271247" y="443753"/>
                </a:cubicBezTo>
                <a:cubicBezTo>
                  <a:pt x="5252478" y="450791"/>
                  <a:pt x="5235884" y="462751"/>
                  <a:pt x="5217459" y="470647"/>
                </a:cubicBezTo>
                <a:cubicBezTo>
                  <a:pt x="5204431" y="476231"/>
                  <a:pt x="5190565" y="479612"/>
                  <a:pt x="5177118" y="484094"/>
                </a:cubicBezTo>
                <a:cubicBezTo>
                  <a:pt x="5044291" y="616921"/>
                  <a:pt x="5134244" y="555032"/>
                  <a:pt x="5042647" y="591671"/>
                </a:cubicBezTo>
                <a:cubicBezTo>
                  <a:pt x="5010952" y="604349"/>
                  <a:pt x="4979894" y="618565"/>
                  <a:pt x="4948518" y="632012"/>
                </a:cubicBezTo>
                <a:cubicBezTo>
                  <a:pt x="4939553" y="645459"/>
                  <a:pt x="4934864" y="663085"/>
                  <a:pt x="4921624" y="672353"/>
                </a:cubicBezTo>
                <a:cubicBezTo>
                  <a:pt x="4888780" y="695344"/>
                  <a:pt x="4814047" y="726141"/>
                  <a:pt x="4814047" y="726141"/>
                </a:cubicBezTo>
                <a:cubicBezTo>
                  <a:pt x="4809191" y="724060"/>
                  <a:pt x="4687207" y="673962"/>
                  <a:pt x="4666129" y="658906"/>
                </a:cubicBezTo>
                <a:cubicBezTo>
                  <a:pt x="4650654" y="647853"/>
                  <a:pt x="4639235" y="632012"/>
                  <a:pt x="4625788" y="618565"/>
                </a:cubicBezTo>
                <a:cubicBezTo>
                  <a:pt x="4616848" y="591744"/>
                  <a:pt x="4596931" y="529363"/>
                  <a:pt x="4585447" y="510988"/>
                </a:cubicBezTo>
                <a:cubicBezTo>
                  <a:pt x="4575368" y="494862"/>
                  <a:pt x="4557482" y="485086"/>
                  <a:pt x="4545106" y="470647"/>
                </a:cubicBezTo>
                <a:cubicBezTo>
                  <a:pt x="4530521" y="453631"/>
                  <a:pt x="4520612" y="432706"/>
                  <a:pt x="4504765" y="416859"/>
                </a:cubicBezTo>
                <a:cubicBezTo>
                  <a:pt x="4403364" y="315458"/>
                  <a:pt x="4494636" y="425989"/>
                  <a:pt x="4410635" y="349624"/>
                </a:cubicBezTo>
                <a:cubicBezTo>
                  <a:pt x="4174764" y="135195"/>
                  <a:pt x="4456849" y="349055"/>
                  <a:pt x="4114800" y="121024"/>
                </a:cubicBezTo>
                <a:cubicBezTo>
                  <a:pt x="4096152" y="108592"/>
                  <a:pt x="4079249" y="93710"/>
                  <a:pt x="4061012" y="80683"/>
                </a:cubicBezTo>
                <a:cubicBezTo>
                  <a:pt x="4047861" y="71289"/>
                  <a:pt x="4033822" y="63182"/>
                  <a:pt x="4020671" y="53788"/>
                </a:cubicBezTo>
                <a:cubicBezTo>
                  <a:pt x="4002434" y="40761"/>
                  <a:pt x="3986341" y="24566"/>
                  <a:pt x="3966882" y="13447"/>
                </a:cubicBezTo>
                <a:cubicBezTo>
                  <a:pt x="3954575" y="6415"/>
                  <a:pt x="3939988" y="4482"/>
                  <a:pt x="3926541" y="0"/>
                </a:cubicBezTo>
                <a:cubicBezTo>
                  <a:pt x="3886200" y="8965"/>
                  <a:pt x="3845609" y="16871"/>
                  <a:pt x="3805518" y="26894"/>
                </a:cubicBezTo>
                <a:cubicBezTo>
                  <a:pt x="3791767" y="30332"/>
                  <a:pt x="3777484" y="33308"/>
                  <a:pt x="3765177" y="40341"/>
                </a:cubicBezTo>
                <a:cubicBezTo>
                  <a:pt x="3723096" y="64387"/>
                  <a:pt x="3622325" y="161348"/>
                  <a:pt x="3603812" y="174812"/>
                </a:cubicBezTo>
                <a:cubicBezTo>
                  <a:pt x="3592349" y="183149"/>
                  <a:pt x="3576918" y="183777"/>
                  <a:pt x="3563471" y="188259"/>
                </a:cubicBezTo>
                <a:cubicBezTo>
                  <a:pt x="3504113" y="267402"/>
                  <a:pt x="3538975" y="226201"/>
                  <a:pt x="3455894" y="309283"/>
                </a:cubicBezTo>
                <a:cubicBezTo>
                  <a:pt x="3442447" y="322730"/>
                  <a:pt x="3426102" y="333801"/>
                  <a:pt x="3415553" y="349624"/>
                </a:cubicBezTo>
                <a:cubicBezTo>
                  <a:pt x="3388659" y="389965"/>
                  <a:pt x="3393141" y="394447"/>
                  <a:pt x="3348318" y="416859"/>
                </a:cubicBezTo>
                <a:cubicBezTo>
                  <a:pt x="3329026" y="426505"/>
                  <a:pt x="3271423" y="439444"/>
                  <a:pt x="3254188" y="443753"/>
                </a:cubicBezTo>
                <a:cubicBezTo>
                  <a:pt x="3217077" y="462308"/>
                  <a:pt x="3138430" y="502948"/>
                  <a:pt x="3106271" y="510988"/>
                </a:cubicBezTo>
                <a:cubicBezTo>
                  <a:pt x="3066893" y="520833"/>
                  <a:pt x="3025588" y="519953"/>
                  <a:pt x="2985247" y="524436"/>
                </a:cubicBezTo>
                <a:cubicBezTo>
                  <a:pt x="2949388" y="533401"/>
                  <a:pt x="2914633" y="551330"/>
                  <a:pt x="2877671" y="551330"/>
                </a:cubicBezTo>
                <a:cubicBezTo>
                  <a:pt x="2769721" y="551330"/>
                  <a:pt x="2661422" y="542183"/>
                  <a:pt x="2554941" y="524436"/>
                </a:cubicBezTo>
                <a:cubicBezTo>
                  <a:pt x="2525282" y="519493"/>
                  <a:pt x="2500042" y="499564"/>
                  <a:pt x="2474259" y="484094"/>
                </a:cubicBezTo>
                <a:cubicBezTo>
                  <a:pt x="2412613" y="447106"/>
                  <a:pt x="2422259" y="438594"/>
                  <a:pt x="2366682" y="389965"/>
                </a:cubicBezTo>
                <a:cubicBezTo>
                  <a:pt x="2349815" y="375207"/>
                  <a:pt x="2330823" y="363071"/>
                  <a:pt x="2312894" y="349624"/>
                </a:cubicBezTo>
                <a:cubicBezTo>
                  <a:pt x="2303929" y="331695"/>
                  <a:pt x="2299045" y="311056"/>
                  <a:pt x="2286000" y="295836"/>
                </a:cubicBezTo>
                <a:cubicBezTo>
                  <a:pt x="2245110" y="248130"/>
                  <a:pt x="2231127" y="257858"/>
                  <a:pt x="2178424" y="242047"/>
                </a:cubicBezTo>
                <a:cubicBezTo>
                  <a:pt x="2151270" y="233901"/>
                  <a:pt x="2124635" y="224118"/>
                  <a:pt x="2097741" y="215153"/>
                </a:cubicBezTo>
                <a:cubicBezTo>
                  <a:pt x="2084294" y="210671"/>
                  <a:pt x="2071151" y="205144"/>
                  <a:pt x="2057400" y="201706"/>
                </a:cubicBezTo>
                <a:cubicBezTo>
                  <a:pt x="1875519" y="156236"/>
                  <a:pt x="2023764" y="189376"/>
                  <a:pt x="1855694" y="161365"/>
                </a:cubicBezTo>
                <a:cubicBezTo>
                  <a:pt x="1833149" y="157608"/>
                  <a:pt x="1810509" y="153932"/>
                  <a:pt x="1788459" y="147918"/>
                </a:cubicBezTo>
                <a:cubicBezTo>
                  <a:pt x="1761109" y="140459"/>
                  <a:pt x="1707777" y="121024"/>
                  <a:pt x="1707777" y="121024"/>
                </a:cubicBezTo>
                <a:cubicBezTo>
                  <a:pt x="1658471" y="125506"/>
                  <a:pt x="1609288" y="131647"/>
                  <a:pt x="1559859" y="134471"/>
                </a:cubicBezTo>
                <a:cubicBezTo>
                  <a:pt x="1452364" y="140614"/>
                  <a:pt x="1344544" y="140510"/>
                  <a:pt x="1237129" y="147918"/>
                </a:cubicBezTo>
                <a:cubicBezTo>
                  <a:pt x="1115928" y="156277"/>
                  <a:pt x="1216425" y="159017"/>
                  <a:pt x="1129553" y="174812"/>
                </a:cubicBezTo>
                <a:cubicBezTo>
                  <a:pt x="1093998" y="181277"/>
                  <a:pt x="1057836" y="183777"/>
                  <a:pt x="1021977" y="188259"/>
                </a:cubicBezTo>
                <a:cubicBezTo>
                  <a:pt x="1013012" y="197224"/>
                  <a:pt x="1005954" y="208630"/>
                  <a:pt x="995082" y="215153"/>
                </a:cubicBezTo>
                <a:cubicBezTo>
                  <a:pt x="982928" y="222446"/>
                  <a:pt x="957816" y="214763"/>
                  <a:pt x="954741" y="228600"/>
                </a:cubicBezTo>
                <a:cubicBezTo>
                  <a:pt x="946902" y="263878"/>
                  <a:pt x="960616" y="300841"/>
                  <a:pt x="968188" y="336177"/>
                </a:cubicBezTo>
                <a:cubicBezTo>
                  <a:pt x="974128" y="363896"/>
                  <a:pt x="968188" y="407894"/>
                  <a:pt x="995082" y="416859"/>
                </a:cubicBezTo>
                <a:lnTo>
                  <a:pt x="1075765" y="443753"/>
                </a:lnTo>
                <a:cubicBezTo>
                  <a:pt x="1091184" y="490012"/>
                  <a:pt x="1120825" y="530805"/>
                  <a:pt x="1089212" y="578224"/>
                </a:cubicBezTo>
                <a:cubicBezTo>
                  <a:pt x="1041412" y="649924"/>
                  <a:pt x="1048871" y="566861"/>
                  <a:pt x="1048871" y="632012"/>
                </a:cubicBezTo>
              </a:path>
            </a:pathLst>
          </a:custGeom>
          <a:gradFill>
            <a:gsLst>
              <a:gs pos="54000">
                <a:srgbClr val="93B64E"/>
              </a:gs>
              <a:gs pos="87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</a:gradFill>
          <a:ln cap="rnd" cmpd="sng">
            <a:noFill/>
            <a:prstDash val="dash"/>
          </a:ln>
          <a:effectLst>
            <a:glow rad="101600">
              <a:schemeClr val="bg1">
                <a:lumMod val="85000"/>
                <a:alpha val="40000"/>
              </a:schemeClr>
            </a:glo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oup 24"/>
          <p:cNvGrpSpPr>
            <a:grpSpLocks noChangeAspect="1"/>
          </p:cNvGrpSpPr>
          <p:nvPr/>
        </p:nvGrpSpPr>
        <p:grpSpPr bwMode="auto">
          <a:xfrm>
            <a:off x="1284657" y="4431739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5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 bwMode="auto">
          <a:xfrm>
            <a:off x="3096902" y="2691632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5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58" name="Group 24"/>
          <p:cNvGrpSpPr>
            <a:grpSpLocks noChangeAspect="1"/>
          </p:cNvGrpSpPr>
          <p:nvPr/>
        </p:nvGrpSpPr>
        <p:grpSpPr bwMode="auto">
          <a:xfrm>
            <a:off x="1034213" y="4100617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68" name="Group 24"/>
          <p:cNvGrpSpPr>
            <a:grpSpLocks noChangeAspect="1"/>
          </p:cNvGrpSpPr>
          <p:nvPr/>
        </p:nvGrpSpPr>
        <p:grpSpPr bwMode="auto">
          <a:xfrm>
            <a:off x="740146" y="4269556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78" name="Group 24"/>
          <p:cNvGrpSpPr>
            <a:grpSpLocks noChangeAspect="1"/>
          </p:cNvGrpSpPr>
          <p:nvPr/>
        </p:nvGrpSpPr>
        <p:grpSpPr bwMode="auto">
          <a:xfrm>
            <a:off x="3920162" y="1873896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8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88" name="Group 24"/>
          <p:cNvGrpSpPr>
            <a:grpSpLocks noChangeAspect="1"/>
          </p:cNvGrpSpPr>
          <p:nvPr/>
        </p:nvGrpSpPr>
        <p:grpSpPr bwMode="auto">
          <a:xfrm>
            <a:off x="1594203" y="4370420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8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98" name="Group 24"/>
          <p:cNvGrpSpPr>
            <a:grpSpLocks noChangeAspect="1"/>
          </p:cNvGrpSpPr>
          <p:nvPr/>
        </p:nvGrpSpPr>
        <p:grpSpPr bwMode="auto">
          <a:xfrm>
            <a:off x="3739208" y="1748129"/>
            <a:ext cx="408868" cy="772371"/>
            <a:chOff x="2359" y="1474"/>
            <a:chExt cx="862" cy="154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698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noFill/>
            <a:ln w="69850">
              <a:solidFill>
                <a:srgbClr val="0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08" name="Group 24"/>
          <p:cNvGrpSpPr>
            <a:grpSpLocks noChangeAspect="1"/>
          </p:cNvGrpSpPr>
          <p:nvPr/>
        </p:nvGrpSpPr>
        <p:grpSpPr bwMode="auto">
          <a:xfrm>
            <a:off x="3489951" y="3036771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0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1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1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18" name="Group 24"/>
          <p:cNvGrpSpPr>
            <a:grpSpLocks noChangeAspect="1"/>
          </p:cNvGrpSpPr>
          <p:nvPr/>
        </p:nvGrpSpPr>
        <p:grpSpPr bwMode="auto">
          <a:xfrm>
            <a:off x="3377062" y="4811669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1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2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2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28" name="Group 24"/>
          <p:cNvGrpSpPr>
            <a:grpSpLocks noChangeAspect="1"/>
          </p:cNvGrpSpPr>
          <p:nvPr/>
        </p:nvGrpSpPr>
        <p:grpSpPr bwMode="auto">
          <a:xfrm>
            <a:off x="2761763" y="2975952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3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3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38" name="Group 24"/>
          <p:cNvGrpSpPr>
            <a:grpSpLocks noChangeAspect="1"/>
          </p:cNvGrpSpPr>
          <p:nvPr/>
        </p:nvGrpSpPr>
        <p:grpSpPr bwMode="auto">
          <a:xfrm>
            <a:off x="3087657" y="4960335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3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4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4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48" name="Group 24"/>
          <p:cNvGrpSpPr>
            <a:grpSpLocks noChangeAspect="1"/>
          </p:cNvGrpSpPr>
          <p:nvPr/>
        </p:nvGrpSpPr>
        <p:grpSpPr bwMode="auto">
          <a:xfrm>
            <a:off x="898570" y="2209045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4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5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5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58" name="Group 24"/>
          <p:cNvGrpSpPr>
            <a:grpSpLocks noChangeAspect="1"/>
          </p:cNvGrpSpPr>
          <p:nvPr/>
        </p:nvGrpSpPr>
        <p:grpSpPr bwMode="auto">
          <a:xfrm>
            <a:off x="1238647" y="1912664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5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6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6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68" name="Group 24"/>
          <p:cNvGrpSpPr>
            <a:grpSpLocks noChangeAspect="1"/>
          </p:cNvGrpSpPr>
          <p:nvPr/>
        </p:nvGrpSpPr>
        <p:grpSpPr bwMode="auto">
          <a:xfrm>
            <a:off x="4263091" y="1720744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6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7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7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78" name="Group 24"/>
          <p:cNvGrpSpPr>
            <a:grpSpLocks noChangeAspect="1"/>
          </p:cNvGrpSpPr>
          <p:nvPr/>
        </p:nvGrpSpPr>
        <p:grpSpPr bwMode="auto">
          <a:xfrm>
            <a:off x="4467525" y="2084785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7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8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8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88" name="Group 24"/>
          <p:cNvGrpSpPr>
            <a:grpSpLocks noChangeAspect="1"/>
          </p:cNvGrpSpPr>
          <p:nvPr/>
        </p:nvGrpSpPr>
        <p:grpSpPr bwMode="auto">
          <a:xfrm>
            <a:off x="1034213" y="1539040"/>
            <a:ext cx="408868" cy="772371"/>
            <a:chOff x="2359" y="1474"/>
            <a:chExt cx="862" cy="1543"/>
          </a:xfrm>
          <a:solidFill>
            <a:srgbClr val="C00000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89" name="Oval 25"/>
            <p:cNvSpPr>
              <a:spLocks noChangeAspect="1" noChangeArrowheads="1"/>
            </p:cNvSpPr>
            <p:nvPr/>
          </p:nvSpPr>
          <p:spPr bwMode="auto">
            <a:xfrm>
              <a:off x="2597" y="1474"/>
              <a:ext cx="479" cy="326"/>
            </a:xfrm>
            <a:prstGeom prst="ellipse">
              <a:avLst/>
            </a:prstGeom>
            <a:solidFill>
              <a:srgbClr val="C00000"/>
            </a:solidFill>
            <a:ln w="69850">
              <a:noFill/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90" name="Line 26"/>
            <p:cNvSpPr>
              <a:spLocks noChangeAspect="1" noChangeShapeType="1"/>
            </p:cNvSpPr>
            <p:nvPr/>
          </p:nvSpPr>
          <p:spPr bwMode="auto">
            <a:xfrm>
              <a:off x="2837" y="1880"/>
              <a:ext cx="190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1" name="Line 27"/>
            <p:cNvSpPr>
              <a:spLocks noChangeAspect="1" noChangeShapeType="1"/>
            </p:cNvSpPr>
            <p:nvPr/>
          </p:nvSpPr>
          <p:spPr bwMode="auto">
            <a:xfrm>
              <a:off x="2837" y="1798"/>
              <a:ext cx="0" cy="48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2" name="Line 28"/>
            <p:cNvSpPr>
              <a:spLocks noChangeAspect="1" noChangeShapeType="1"/>
            </p:cNvSpPr>
            <p:nvPr/>
          </p:nvSpPr>
          <p:spPr bwMode="auto">
            <a:xfrm flipH="1">
              <a:off x="2646" y="1880"/>
              <a:ext cx="1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3" name="Line 29"/>
            <p:cNvSpPr>
              <a:spLocks noChangeAspect="1" noChangeShapeType="1"/>
            </p:cNvSpPr>
            <p:nvPr/>
          </p:nvSpPr>
          <p:spPr bwMode="auto">
            <a:xfrm flipH="1">
              <a:off x="2456" y="2285"/>
              <a:ext cx="381" cy="650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4" name="Line 30"/>
            <p:cNvSpPr>
              <a:spLocks noChangeAspect="1" noChangeShapeType="1"/>
            </p:cNvSpPr>
            <p:nvPr/>
          </p:nvSpPr>
          <p:spPr bwMode="auto">
            <a:xfrm flipH="1" flipV="1">
              <a:off x="2359" y="2854"/>
              <a:ext cx="192" cy="81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5" name="Line 31"/>
            <p:cNvSpPr>
              <a:spLocks noChangeAspect="1" noChangeShapeType="1"/>
            </p:cNvSpPr>
            <p:nvPr/>
          </p:nvSpPr>
          <p:spPr bwMode="auto">
            <a:xfrm>
              <a:off x="2837" y="2204"/>
              <a:ext cx="95" cy="407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6" name="Line 32"/>
            <p:cNvSpPr>
              <a:spLocks noChangeAspect="1" noChangeShapeType="1"/>
            </p:cNvSpPr>
            <p:nvPr/>
          </p:nvSpPr>
          <p:spPr bwMode="auto">
            <a:xfrm>
              <a:off x="2932" y="2611"/>
              <a:ext cx="289" cy="324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  <p:sp>
          <p:nvSpPr>
            <p:cNvPr id="197" name="Line 33"/>
            <p:cNvSpPr>
              <a:spLocks noChangeAspect="1" noChangeShapeType="1"/>
            </p:cNvSpPr>
            <p:nvPr/>
          </p:nvSpPr>
          <p:spPr bwMode="auto">
            <a:xfrm flipH="1">
              <a:off x="3124" y="2935"/>
              <a:ext cx="97" cy="82"/>
            </a:xfrm>
            <a:prstGeom prst="line">
              <a:avLst/>
            </a:prstGeom>
            <a:grpFill/>
            <a:ln w="69850">
              <a:solidFill>
                <a:srgbClr val="C00000"/>
              </a:solidFill>
              <a:round/>
              <a:headEnd/>
              <a:tailEnd/>
            </a:ln>
            <a:effectLst>
              <a:outerShdw dist="74053" dir="8942175" algn="ctr" rotWithShape="0">
                <a:srgbClr val="C0C0C0">
                  <a:alpha val="42999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9692" l="19737" r="86696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43" r="13299"/>
          <a:stretch/>
        </p:blipFill>
        <p:spPr>
          <a:xfrm>
            <a:off x="2576005" y="5123519"/>
            <a:ext cx="602722" cy="41771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9692" l="19737" r="86696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43" r="13299"/>
          <a:stretch/>
        </p:blipFill>
        <p:spPr>
          <a:xfrm>
            <a:off x="4884108" y="1979163"/>
            <a:ext cx="602722" cy="417715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0" b="99692" l="19737" r="86696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43" r="13299"/>
          <a:stretch/>
        </p:blipFill>
        <p:spPr>
          <a:xfrm>
            <a:off x="386918" y="2329916"/>
            <a:ext cx="602722" cy="417715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0" b="99692" l="19737" r="86696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143" r="13299"/>
          <a:stretch/>
        </p:blipFill>
        <p:spPr>
          <a:xfrm>
            <a:off x="3000830" y="3797955"/>
            <a:ext cx="602722" cy="417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2703" b="94981" l="9794" r="89691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3" y="4097751"/>
            <a:ext cx="508198" cy="740446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2703" b="94981" l="9794" r="89691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26" y="1550191"/>
            <a:ext cx="508198" cy="7404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62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131840" y="1772816"/>
            <a:ext cx="2880320" cy="648072"/>
            <a:chOff x="2987824" y="1772816"/>
            <a:chExt cx="2880320" cy="648072"/>
          </a:xfrm>
        </p:grpSpPr>
        <p:sp>
          <p:nvSpPr>
            <p:cNvPr id="46" name="Rectangle 45"/>
            <p:cNvSpPr/>
            <p:nvPr/>
          </p:nvSpPr>
          <p:spPr>
            <a:xfrm>
              <a:off x="2987824" y="1772816"/>
              <a:ext cx="2880320" cy="64807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87824" y="1866020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/>
                <a:t>Hunter-gatherers</a:t>
              </a:r>
              <a:endParaRPr lang="pt-PT" sz="24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31840" y="5157192"/>
            <a:ext cx="2880320" cy="648072"/>
            <a:chOff x="3068216" y="5157192"/>
            <a:chExt cx="2880320" cy="648072"/>
          </a:xfrm>
        </p:grpSpPr>
        <p:sp>
          <p:nvSpPr>
            <p:cNvPr id="48" name="Rectangle 47"/>
            <p:cNvSpPr/>
            <p:nvPr/>
          </p:nvSpPr>
          <p:spPr>
            <a:xfrm>
              <a:off x="3068216" y="5157192"/>
              <a:ext cx="2880320" cy="64807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68216" y="5250396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/>
                <a:t>Moderns</a:t>
              </a:r>
              <a:endParaRPr lang="pt-PT" sz="2400" b="1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3883732" y="2420888"/>
            <a:ext cx="0" cy="1044116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72000" y="4113076"/>
            <a:ext cx="0" cy="1044116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11924" y="2420888"/>
            <a:ext cx="0" cy="2736304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707904" y="3465004"/>
            <a:ext cx="1728192" cy="648072"/>
            <a:chOff x="3062862" y="3620979"/>
            <a:chExt cx="2880320" cy="648072"/>
          </a:xfrm>
        </p:grpSpPr>
        <p:sp>
          <p:nvSpPr>
            <p:cNvPr id="47" name="Rectangle 46"/>
            <p:cNvSpPr/>
            <p:nvPr/>
          </p:nvSpPr>
          <p:spPr>
            <a:xfrm>
              <a:off x="3062862" y="3620979"/>
              <a:ext cx="2880320" cy="64807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62862" y="3714183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b="1" dirty="0" smtClean="0"/>
                <a:t>Farmers</a:t>
              </a:r>
              <a:endParaRPr lang="pt-PT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11924" y="30689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F</a:t>
            </a:r>
            <a:r>
              <a:rPr lang="pt-PT" i="1" baseline="-25000" dirty="0" smtClean="0"/>
              <a:t>ST</a:t>
            </a:r>
            <a:r>
              <a:rPr lang="pt-PT" baseline="-25000" dirty="0" smtClean="0"/>
              <a:t> </a:t>
            </a:r>
            <a:r>
              <a:rPr lang="pt-PT" dirty="0" smtClean="0"/>
              <a:t>(HG-M)</a:t>
            </a:r>
            <a:endParaRPr lang="pt-PT" dirty="0"/>
          </a:p>
        </p:txBody>
      </p:sp>
      <p:sp>
        <p:nvSpPr>
          <p:cNvPr id="60" name="TextBox 59"/>
          <p:cNvSpPr txBox="1"/>
          <p:nvPr/>
        </p:nvSpPr>
        <p:spPr>
          <a:xfrm>
            <a:off x="2371564" y="27582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 smtClean="0"/>
              <a:t>F</a:t>
            </a:r>
            <a:r>
              <a:rPr lang="pt-PT" i="1" baseline="-25000" dirty="0" smtClean="0"/>
              <a:t>ST</a:t>
            </a:r>
            <a:r>
              <a:rPr lang="pt-PT" baseline="-25000" dirty="0" smtClean="0"/>
              <a:t> </a:t>
            </a:r>
            <a:r>
              <a:rPr lang="pt-PT" dirty="0" smtClean="0"/>
              <a:t>(HG-F)</a:t>
            </a:r>
            <a:endParaRPr lang="pt-PT" dirty="0"/>
          </a:p>
        </p:txBody>
      </p:sp>
      <p:sp>
        <p:nvSpPr>
          <p:cNvPr id="61" name="TextBox 60"/>
          <p:cNvSpPr txBox="1"/>
          <p:nvPr/>
        </p:nvSpPr>
        <p:spPr>
          <a:xfrm>
            <a:off x="3042520" y="44504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 smtClean="0"/>
              <a:t>F</a:t>
            </a:r>
            <a:r>
              <a:rPr lang="pt-PT" i="1" baseline="-25000" dirty="0" smtClean="0"/>
              <a:t>ST</a:t>
            </a:r>
            <a:r>
              <a:rPr lang="pt-PT" baseline="-25000" dirty="0" smtClean="0"/>
              <a:t> </a:t>
            </a:r>
            <a:r>
              <a:rPr lang="pt-PT" dirty="0" smtClean="0"/>
              <a:t>(F-M)</a:t>
            </a:r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summary statistics 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508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2960"/>
          </a:xfrm>
        </p:spPr>
        <p:txBody>
          <a:bodyPr>
            <a:normAutofit/>
          </a:bodyPr>
          <a:lstStyle/>
          <a:p>
            <a:r>
              <a:rPr lang="pt-PT" sz="3600" dirty="0" smtClean="0"/>
              <a:t>Observed vs. simulated summary statistics</a:t>
            </a:r>
            <a:endParaRPr lang="pt-PT" sz="3600" dirty="0"/>
          </a:p>
        </p:txBody>
      </p:sp>
      <p:grpSp>
        <p:nvGrpSpPr>
          <p:cNvPr id="4" name="Group 6"/>
          <p:cNvGrpSpPr/>
          <p:nvPr/>
        </p:nvGrpSpPr>
        <p:grpSpPr>
          <a:xfrm>
            <a:off x="354432" y="1268760"/>
            <a:ext cx="3641504" cy="3384376"/>
            <a:chOff x="2371564" y="1196752"/>
            <a:chExt cx="4752528" cy="4032448"/>
          </a:xfrm>
        </p:grpSpPr>
        <p:grpSp>
          <p:nvGrpSpPr>
            <p:cNvPr id="5" name="Group 48"/>
            <p:cNvGrpSpPr/>
            <p:nvPr/>
          </p:nvGrpSpPr>
          <p:grpSpPr>
            <a:xfrm>
              <a:off x="3131840" y="1196752"/>
              <a:ext cx="2880320" cy="648072"/>
              <a:chOff x="2987824" y="1772816"/>
              <a:chExt cx="2880320" cy="64807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987824" y="1772816"/>
                <a:ext cx="2880320" cy="64807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7824" y="1866020"/>
                <a:ext cx="2880320" cy="44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 smtClean="0"/>
                  <a:t>Hunter-gatherers (2)</a:t>
                </a:r>
                <a:endParaRPr lang="pt-PT" b="1" dirty="0"/>
              </a:p>
            </p:txBody>
          </p:sp>
        </p:grpSp>
        <p:grpSp>
          <p:nvGrpSpPr>
            <p:cNvPr id="6" name="Group 50"/>
            <p:cNvGrpSpPr/>
            <p:nvPr/>
          </p:nvGrpSpPr>
          <p:grpSpPr>
            <a:xfrm>
              <a:off x="3131840" y="4581128"/>
              <a:ext cx="2880320" cy="648072"/>
              <a:chOff x="3068216" y="5157192"/>
              <a:chExt cx="2880320" cy="64807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68216" y="5157192"/>
                <a:ext cx="2880320" cy="64807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68216" y="5250396"/>
                <a:ext cx="2880320" cy="44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 smtClean="0"/>
                  <a:t>Moderns (0)</a:t>
                </a:r>
                <a:endParaRPr lang="pt-PT" b="1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3883732" y="1844824"/>
              <a:ext cx="0" cy="104411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572000" y="3537012"/>
              <a:ext cx="0" cy="104411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11924" y="1844824"/>
              <a:ext cx="0" cy="273630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49"/>
            <p:cNvGrpSpPr/>
            <p:nvPr/>
          </p:nvGrpSpPr>
          <p:grpSpPr>
            <a:xfrm>
              <a:off x="3707904" y="2888940"/>
              <a:ext cx="1728192" cy="648072"/>
              <a:chOff x="3062862" y="3620979"/>
              <a:chExt cx="2880320" cy="64807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062862" y="3620979"/>
                <a:ext cx="2880320" cy="64807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4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2862" y="3714183"/>
                <a:ext cx="2880320" cy="44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 smtClean="0"/>
                  <a:t>Farmers (1)</a:t>
                </a:r>
                <a:endParaRPr lang="pt-PT" b="1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611925" y="2492896"/>
              <a:ext cx="1512167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i="1" dirty="0" smtClean="0"/>
                <a:t>F</a:t>
              </a:r>
              <a:r>
                <a:rPr lang="pt-PT" sz="1400" i="1" baseline="-25000" dirty="0" smtClean="0"/>
                <a:t>ST</a:t>
              </a:r>
              <a:r>
                <a:rPr lang="pt-PT" sz="1400" baseline="-25000" dirty="0" smtClean="0"/>
                <a:t> </a:t>
              </a:r>
              <a:r>
                <a:rPr lang="pt-PT" sz="1400" dirty="0" smtClean="0"/>
                <a:t>(HG-M)</a:t>
              </a:r>
              <a:endParaRPr lang="pt-PT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71564" y="2182216"/>
              <a:ext cx="1512167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400" i="1" dirty="0" smtClean="0"/>
                <a:t>F</a:t>
              </a:r>
              <a:r>
                <a:rPr lang="pt-PT" sz="1400" i="1" baseline="-25000" dirty="0" smtClean="0"/>
                <a:t>ST</a:t>
              </a:r>
              <a:r>
                <a:rPr lang="pt-PT" sz="1400" baseline="-25000" dirty="0" smtClean="0"/>
                <a:t> </a:t>
              </a:r>
              <a:r>
                <a:rPr lang="pt-PT" sz="1400" dirty="0" smtClean="0"/>
                <a:t>(HG-F)</a:t>
              </a:r>
              <a:endParaRPr lang="pt-PT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2520" y="3874404"/>
              <a:ext cx="1512167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400" i="1" dirty="0" smtClean="0"/>
                <a:t>F</a:t>
              </a:r>
              <a:r>
                <a:rPr lang="pt-PT" sz="1400" i="1" baseline="-25000" dirty="0" smtClean="0"/>
                <a:t>ST</a:t>
              </a:r>
              <a:r>
                <a:rPr lang="pt-PT" sz="1400" baseline="-25000" dirty="0" smtClean="0"/>
                <a:t> </a:t>
              </a:r>
              <a:r>
                <a:rPr lang="pt-PT" sz="1400" dirty="0" smtClean="0"/>
                <a:t>(F-M)</a:t>
              </a:r>
              <a:endParaRPr lang="pt-PT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4033" y="5013176"/>
            <a:ext cx="1053494" cy="70788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rgbClr val="C00000"/>
                </a:solidFill>
              </a:rPr>
              <a:t>ABC</a:t>
            </a:r>
            <a:endParaRPr lang="pt-PT" sz="4000" b="1" dirty="0">
              <a:solidFill>
                <a:srgbClr val="C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481697" y="4120119"/>
            <a:ext cx="278167" cy="680802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Group 11"/>
          <p:cNvGrpSpPr/>
          <p:nvPr/>
        </p:nvGrpSpPr>
        <p:grpSpPr>
          <a:xfrm>
            <a:off x="3923928" y="1124744"/>
            <a:ext cx="4821088" cy="3168352"/>
            <a:chOff x="4067944" y="1891002"/>
            <a:chExt cx="4821088" cy="3168352"/>
          </a:xfrm>
        </p:grpSpPr>
        <p:sp>
          <p:nvSpPr>
            <p:cNvPr id="3" name="Rectangle 2"/>
            <p:cNvSpPr/>
            <p:nvPr/>
          </p:nvSpPr>
          <p:spPr>
            <a:xfrm>
              <a:off x="4352528" y="2179034"/>
              <a:ext cx="453650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AutoNum type="arabicPeriod"/>
              </a:pPr>
              <a:r>
                <a:rPr lang="pt-PT" sz="2000" b="1" dirty="0" smtClean="0">
                  <a:latin typeface="+mj-lt"/>
                </a:rPr>
                <a:t>Define</a:t>
              </a:r>
              <a:r>
                <a:rPr lang="pt-PT" sz="2000" dirty="0" smtClean="0">
                  <a:latin typeface="+mj-lt"/>
                </a:rPr>
                <a:t> potential models</a:t>
              </a:r>
            </a:p>
            <a:p>
              <a:pPr marL="457200" indent="-457200" algn="just">
                <a:buAutoNum type="arabicPeriod"/>
              </a:pPr>
              <a:r>
                <a:rPr lang="pt-PT" sz="2000" b="1" dirty="0" smtClean="0">
                  <a:latin typeface="+mj-lt"/>
                </a:rPr>
                <a:t>Simulate</a:t>
              </a:r>
              <a:r>
                <a:rPr lang="pt-PT" sz="2000" dirty="0" smtClean="0">
                  <a:latin typeface="+mj-lt"/>
                </a:rPr>
                <a:t> under the different models to </a:t>
              </a:r>
              <a:r>
                <a:rPr lang="pt-PT" sz="2000" b="1" dirty="0" smtClean="0">
                  <a:latin typeface="+mj-lt"/>
                </a:rPr>
                <a:t>identify</a:t>
              </a:r>
              <a:r>
                <a:rPr lang="pt-PT" sz="2000" dirty="0" smtClean="0">
                  <a:latin typeface="+mj-lt"/>
                </a:rPr>
                <a:t> the model that best explains the observed data</a:t>
              </a:r>
            </a:p>
            <a:p>
              <a:pPr marL="457200" indent="-457200" algn="just">
                <a:buAutoNum type="arabicPeriod"/>
              </a:pPr>
              <a:r>
                <a:rPr lang="pt-PT" sz="2000" dirty="0" smtClean="0">
                  <a:solidFill>
                    <a:schemeClr val="accent1"/>
                  </a:solidFill>
                  <a:latin typeface="+mj-lt"/>
                </a:rPr>
                <a:t>Determine if the best model is a good model (</a:t>
              </a:r>
              <a:r>
                <a:rPr lang="pt-PT" sz="2000" b="1" dirty="0" smtClean="0">
                  <a:solidFill>
                    <a:schemeClr val="accent1"/>
                  </a:solidFill>
                  <a:latin typeface="+mj-lt"/>
                </a:rPr>
                <a:t>validation</a:t>
              </a:r>
              <a:r>
                <a:rPr lang="pt-PT" sz="2000" dirty="0" smtClean="0">
                  <a:solidFill>
                    <a:schemeClr val="accent1"/>
                  </a:solidFill>
                  <a:latin typeface="+mj-lt"/>
                </a:rPr>
                <a:t>)</a:t>
              </a:r>
            </a:p>
            <a:p>
              <a:pPr marL="457200" indent="-457200" algn="just">
                <a:buAutoNum type="arabicPeriod"/>
              </a:pPr>
              <a:r>
                <a:rPr lang="pt-PT" sz="2000" b="1" dirty="0" smtClean="0">
                  <a:latin typeface="+mj-lt"/>
                </a:rPr>
                <a:t>Estimate</a:t>
              </a:r>
              <a:r>
                <a:rPr lang="pt-PT" sz="2000" dirty="0" smtClean="0">
                  <a:latin typeface="+mj-lt"/>
                </a:rPr>
                <a:t> under the best model the parameters of interest</a:t>
              </a:r>
              <a:endParaRPr lang="pt-PT" sz="20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67944" y="1891002"/>
              <a:ext cx="4821088" cy="31683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18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2304256"/>
          </a:xfrm>
        </p:spPr>
        <p:txBody>
          <a:bodyPr>
            <a:normAutofit/>
          </a:bodyPr>
          <a:lstStyle/>
          <a:p>
            <a:r>
              <a:rPr lang="pt-PT" dirty="0"/>
              <a:t>W</a:t>
            </a:r>
            <a:r>
              <a:rPr lang="pt-PT" dirty="0" smtClean="0"/>
              <a:t>hat kind of scenarios can explain/produce the observed sumstats?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311798" y="4449306"/>
            <a:ext cx="6500562" cy="70788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4000" b="1" dirty="0" smtClean="0">
                <a:solidFill>
                  <a:srgbClr val="C00000"/>
                </a:solidFill>
              </a:rPr>
              <a:t>Propose demographic models</a:t>
            </a:r>
            <a:endParaRPr lang="pt-PT" sz="4000" b="1" dirty="0">
              <a:solidFill>
                <a:srgbClr val="C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432916" y="3429164"/>
            <a:ext cx="278167" cy="680802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6255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"/>
          <p:cNvSpPr txBox="1"/>
          <p:nvPr/>
        </p:nvSpPr>
        <p:spPr>
          <a:xfrm>
            <a:off x="1316800" y="4386363"/>
            <a:ext cx="3056443" cy="643883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Panmixia</a:t>
            </a:r>
            <a:endParaRPr lang="pt-PT" sz="3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extBox 41"/>
          <p:cNvSpPr txBox="1"/>
          <p:nvPr/>
        </p:nvSpPr>
        <p:spPr>
          <a:xfrm>
            <a:off x="4983674" y="4386363"/>
            <a:ext cx="3056443" cy="643883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Split</a:t>
            </a:r>
            <a:endParaRPr lang="pt-PT" sz="3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16416" y="1326721"/>
            <a:ext cx="0" cy="2862760"/>
          </a:xfrm>
          <a:prstGeom prst="straightConnector1">
            <a:avLst/>
          </a:prstGeom>
          <a:ln w="28575">
            <a:prstDash val="sysDash"/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59"/>
          <p:cNvSpPr txBox="1"/>
          <p:nvPr/>
        </p:nvSpPr>
        <p:spPr>
          <a:xfrm>
            <a:off x="8093210" y="4557120"/>
            <a:ext cx="1303326" cy="336107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Present</a:t>
            </a:r>
          </a:p>
        </p:txBody>
      </p:sp>
      <p:sp>
        <p:nvSpPr>
          <p:cNvPr id="13" name="TextBox 60"/>
          <p:cNvSpPr txBox="1"/>
          <p:nvPr/>
        </p:nvSpPr>
        <p:spPr>
          <a:xfrm>
            <a:off x="8157502" y="2662024"/>
            <a:ext cx="701575" cy="397662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pt-PT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65648" y="116632"/>
            <a:ext cx="8229600" cy="783222"/>
          </a:xfrm>
        </p:spPr>
        <p:txBody>
          <a:bodyPr/>
          <a:lstStyle/>
          <a:p>
            <a:r>
              <a:rPr lang="pt-PT" dirty="0" smtClean="0"/>
              <a:t>Models</a:t>
            </a:r>
            <a:endParaRPr lang="pt-PT" dirty="0"/>
          </a:p>
        </p:txBody>
      </p:sp>
      <p:grpSp>
        <p:nvGrpSpPr>
          <p:cNvPr id="69" name="Group 68"/>
          <p:cNvGrpSpPr/>
          <p:nvPr/>
        </p:nvGrpSpPr>
        <p:grpSpPr>
          <a:xfrm>
            <a:off x="971600" y="1287680"/>
            <a:ext cx="3720631" cy="3111377"/>
            <a:chOff x="1454315" y="1632311"/>
            <a:chExt cx="2877876" cy="282366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4315" y="1632311"/>
              <a:ext cx="2622221" cy="258370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454315" y="4037002"/>
              <a:ext cx="2877876" cy="41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/>
                <a:t>   * ******   *** ** ***</a:t>
              </a:r>
              <a:endParaRPr lang="pt-PT" sz="24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593341" y="1268760"/>
            <a:ext cx="3720631" cy="3130297"/>
            <a:chOff x="5076056" y="1615141"/>
            <a:chExt cx="2877876" cy="284083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6056" y="1615141"/>
              <a:ext cx="2622221" cy="259595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076056" y="4037003"/>
              <a:ext cx="2877876" cy="41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b="1" dirty="0" smtClean="0"/>
                <a:t>    * ******   *** ** ***</a:t>
              </a:r>
              <a:endParaRPr lang="pt-PT" sz="24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347864" y="5741665"/>
            <a:ext cx="240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cs typeface="Times New Roman"/>
              </a:rPr>
              <a:t>● Hunter-gatherers (25)</a:t>
            </a:r>
          </a:p>
          <a:p>
            <a:pPr algn="ctr"/>
            <a:r>
              <a:rPr lang="pt-PT" dirty="0" smtClean="0">
                <a:cs typeface="Times New Roman"/>
              </a:rPr>
              <a:t>○ Farmers (30)</a:t>
            </a:r>
          </a:p>
          <a:p>
            <a:pPr algn="ctr"/>
            <a:r>
              <a:rPr lang="pt-PT" b="1" dirty="0" smtClean="0">
                <a:cs typeface="Times New Roman"/>
              </a:rPr>
              <a:t>*</a:t>
            </a:r>
            <a:r>
              <a:rPr lang="pt-PT" dirty="0" smtClean="0">
                <a:cs typeface="Times New Roman"/>
              </a:rPr>
              <a:t> Moderns (500)</a:t>
            </a:r>
            <a:endParaRPr lang="pt-PT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131840" y="5661248"/>
            <a:ext cx="284431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1880" y="5363924"/>
            <a:ext cx="21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Samples</a:t>
            </a:r>
            <a:endParaRPr lang="pt-PT" b="1" dirty="0"/>
          </a:p>
        </p:txBody>
      </p:sp>
    </p:spTree>
    <p:extLst>
      <p:ext uri="{BB962C8B-B14F-4D97-AF65-F5344CB8AC3E}">
        <p14:creationId xmlns="" xmlns:p14="http://schemas.microsoft.com/office/powerpoint/2010/main" val="29447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"/>
          <p:cNvSpPr txBox="1"/>
          <p:nvPr/>
        </p:nvSpPr>
        <p:spPr>
          <a:xfrm>
            <a:off x="1835696" y="4225277"/>
            <a:ext cx="1961483" cy="643883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Panmixia</a:t>
            </a:r>
            <a:endParaRPr lang="pt-PT" sz="3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extBox 41"/>
          <p:cNvSpPr txBox="1"/>
          <p:nvPr/>
        </p:nvSpPr>
        <p:spPr>
          <a:xfrm>
            <a:off x="5502570" y="4225277"/>
            <a:ext cx="1961483" cy="643883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Split</a:t>
            </a:r>
            <a:endParaRPr lang="pt-PT" sz="36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40352" y="1548519"/>
            <a:ext cx="0" cy="2334010"/>
          </a:xfrm>
          <a:prstGeom prst="straightConnector1">
            <a:avLst/>
          </a:prstGeom>
          <a:ln w="28575">
            <a:prstDash val="sysDash"/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59"/>
          <p:cNvSpPr txBox="1"/>
          <p:nvPr/>
        </p:nvSpPr>
        <p:spPr>
          <a:xfrm>
            <a:off x="7984058" y="3551292"/>
            <a:ext cx="836414" cy="336107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b="1" dirty="0">
                <a:latin typeface="Times New Roman" pitchFamily="18" charset="0"/>
                <a:cs typeface="Times New Roman" pitchFamily="18" charset="0"/>
              </a:rPr>
              <a:t>Present</a:t>
            </a:r>
          </a:p>
        </p:txBody>
      </p:sp>
      <p:sp>
        <p:nvSpPr>
          <p:cNvPr id="13" name="TextBox 60"/>
          <p:cNvSpPr txBox="1"/>
          <p:nvPr/>
        </p:nvSpPr>
        <p:spPr>
          <a:xfrm>
            <a:off x="7832775" y="2445159"/>
            <a:ext cx="450238" cy="397662"/>
          </a:xfrm>
          <a:prstGeom prst="rect">
            <a:avLst/>
          </a:prstGeom>
          <a:noFill/>
        </p:spPr>
        <p:txBody>
          <a:bodyPr wrap="square" lIns="89017" tIns="44508" rIns="89017" bIns="44508" rtlCol="0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pt-PT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3934" y="5664721"/>
            <a:ext cx="2591094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i="1" baseline="-25000" dirty="0" smtClean="0">
                <a:latin typeface="Times New Roman" pitchFamily="18" charset="0"/>
                <a:cs typeface="Times New Roman" pitchFamily="18" charset="0"/>
              </a:rPr>
              <a:t>A    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=	5.000</a:t>
            </a:r>
          </a:p>
          <a:p>
            <a:r>
              <a:rPr lang="pt-PT" sz="1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pt-PT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	{U: 10 – 5.000}</a:t>
            </a:r>
            <a:endParaRPr lang="pt-PT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pt-PT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	{U</a:t>
            </a:r>
            <a:r>
              <a:rPr lang="pt-PT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PT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1.000 </a:t>
            </a:r>
            <a:r>
              <a:rPr lang="pt-PT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PT" sz="1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100.000</a:t>
            </a:r>
            <a:r>
              <a:rPr lang="pt-PT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pt-PT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i="1" baseline="-25000" dirty="0" smtClean="0">
                <a:latin typeface="Times New Roman" pitchFamily="18" charset="0"/>
                <a:cs typeface="Times New Roman" pitchFamily="18" charset="0"/>
              </a:rPr>
              <a:t>M   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= 	10.000.000</a:t>
            </a:r>
            <a:endParaRPr lang="pt-PT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548820" y="1253131"/>
            <a:ext cx="2031292" cy="2861469"/>
            <a:chOff x="3347864" y="1293756"/>
            <a:chExt cx="2448272" cy="3185164"/>
          </a:xfrm>
        </p:grpSpPr>
        <p:sp>
          <p:nvSpPr>
            <p:cNvPr id="38" name="Rectangle 37"/>
            <p:cNvSpPr/>
            <p:nvPr/>
          </p:nvSpPr>
          <p:spPr>
            <a:xfrm>
              <a:off x="4302984" y="1293756"/>
              <a:ext cx="512383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PT" sz="1600" b="1" i="1" baseline="-25000" dirty="0" smtClean="0">
                  <a:latin typeface="Times New Roman" pitchFamily="18" charset="0"/>
                  <a:cs typeface="Times New Roman" pitchFamily="18" charset="0"/>
                </a:rPr>
                <a:t>UP</a:t>
              </a:r>
              <a:endParaRPr lang="pt-PT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66041" y="3516712"/>
              <a:ext cx="411917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PT" sz="16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pt-PT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39693" y="4102068"/>
              <a:ext cx="438966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PT" sz="1600" b="1" i="1" baseline="-25000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pt-PT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347864" y="1632311"/>
              <a:ext cx="2448272" cy="1573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79912" y="3870309"/>
              <a:ext cx="1512168" cy="7867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48544" y="4174075"/>
              <a:ext cx="85550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3222"/>
          </a:xfrm>
        </p:spPr>
        <p:txBody>
          <a:bodyPr/>
          <a:lstStyle/>
          <a:p>
            <a:r>
              <a:rPr lang="pt-PT" dirty="0" smtClean="0"/>
              <a:t>Parameters</a:t>
            </a:r>
            <a:endParaRPr lang="pt-PT" dirty="0"/>
          </a:p>
        </p:txBody>
      </p:sp>
      <p:sp>
        <p:nvSpPr>
          <p:cNvPr id="60" name="Rectangle 59"/>
          <p:cNvSpPr/>
          <p:nvPr/>
        </p:nvSpPr>
        <p:spPr>
          <a:xfrm>
            <a:off x="5509539" y="5787832"/>
            <a:ext cx="2246023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600" i="1" baseline="-25000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= 1.800   (45.000 BP)</a:t>
            </a: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600" i="1" baseline="-25000" dirty="0" smtClean="0"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= 300      (7.500 BP)</a:t>
            </a:r>
            <a:endParaRPr lang="pt-PT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600" i="1" baseline="-25000" dirty="0" smtClean="0">
                <a:latin typeface="Times New Roman" pitchFamily="18" charset="0"/>
                <a:cs typeface="Times New Roman" pitchFamily="18" charset="0"/>
              </a:rPr>
              <a:t>M    </a:t>
            </a:r>
            <a:r>
              <a:rPr lang="pt-PT" sz="1600" dirty="0" smtClean="0">
                <a:latin typeface="Times New Roman" pitchFamily="18" charset="0"/>
                <a:cs typeface="Times New Roman" pitchFamily="18" charset="0"/>
              </a:rPr>
              <a:t>= 0          (Present)</a:t>
            </a:r>
            <a:endParaRPr lang="pt-PT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9632" y="908720"/>
            <a:ext cx="1780471" cy="3218874"/>
            <a:chOff x="1279361" y="908720"/>
            <a:chExt cx="1780471" cy="3218874"/>
          </a:xfrm>
        </p:grpSpPr>
        <p:sp>
          <p:nvSpPr>
            <p:cNvPr id="23" name="Rectangle 22"/>
            <p:cNvSpPr/>
            <p:nvPr/>
          </p:nvSpPr>
          <p:spPr>
            <a:xfrm>
              <a:off x="2601152" y="3501008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89938" y="3789040"/>
              <a:ext cx="453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44946" y="1223703"/>
              <a:ext cx="5148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UP</a:t>
              </a:r>
              <a:endParaRPr lang="pt-PT" b="1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79361" y="908720"/>
              <a:ext cx="552045" cy="338554"/>
            </a:xfrm>
            <a:prstGeom prst="rec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anchor="ctr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PT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Elbow Connector 32"/>
            <p:cNvCxnSpPr>
              <a:stCxn id="30" idx="3"/>
              <a:endCxn id="25" idx="0"/>
            </p:cNvCxnSpPr>
            <p:nvPr/>
          </p:nvCxnSpPr>
          <p:spPr>
            <a:xfrm>
              <a:off x="1831406" y="1077997"/>
              <a:ext cx="970983" cy="145706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728439" y="1553797"/>
            <a:ext cx="2387728" cy="2529644"/>
            <a:chOff x="1454315" y="1632311"/>
            <a:chExt cx="2877876" cy="28158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4315" y="1632311"/>
              <a:ext cx="2622221" cy="258370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454315" y="4037002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56176" y="908721"/>
            <a:ext cx="1798368" cy="3275027"/>
            <a:chOff x="6076875" y="943143"/>
            <a:chExt cx="2167533" cy="3645505"/>
          </a:xfrm>
        </p:grpSpPr>
        <p:sp>
          <p:nvSpPr>
            <p:cNvPr id="19" name="Rectangle 18"/>
            <p:cNvSpPr/>
            <p:nvPr/>
          </p:nvSpPr>
          <p:spPr>
            <a:xfrm>
              <a:off x="6127111" y="3804743"/>
              <a:ext cx="520111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3593" y="4211796"/>
              <a:ext cx="547160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76875" y="1285440"/>
              <a:ext cx="620581" cy="37685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UP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79040" y="943143"/>
              <a:ext cx="665368" cy="376852"/>
            </a:xfrm>
            <a:prstGeom prst="rec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anchor="ctr">
              <a:spAutoFit/>
            </a:bodyPr>
            <a:lstStyle>
              <a:defPPr>
                <a:defRPr lang="pt-PT"/>
              </a:defPPr>
              <a:lvl1pPr marL="0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731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4639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195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2927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36598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43917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51236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58555" algn="l" defTabSz="6146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6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PT" sz="1600" b="1" i="1" baseline="-250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PT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Elbow Connector 34"/>
            <p:cNvCxnSpPr>
              <a:stCxn id="34" idx="1"/>
              <a:endCxn id="21" idx="0"/>
            </p:cNvCxnSpPr>
            <p:nvPr/>
          </p:nvCxnSpPr>
          <p:spPr>
            <a:xfrm rot="10800000" flipV="1">
              <a:off x="6387165" y="1131569"/>
              <a:ext cx="1191875" cy="15387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350180" y="1538372"/>
            <a:ext cx="2387728" cy="2545070"/>
            <a:chOff x="5076056" y="1615141"/>
            <a:chExt cx="2877876" cy="28329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6056" y="1615141"/>
              <a:ext cx="2622221" cy="259595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076056" y="4037003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331640" y="5589240"/>
            <a:ext cx="2935683" cy="929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7629" y="5229200"/>
            <a:ext cx="21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Population Sizes</a:t>
            </a:r>
            <a:endParaRPr lang="pt-PT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570698" y="5229200"/>
            <a:ext cx="21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Time</a:t>
            </a:r>
            <a:endParaRPr lang="pt-PT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164709" y="5589240"/>
            <a:ext cx="2935683" cy="929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39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0" grpId="0"/>
      <p:bldP spid="76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Serial Simcoal (BayeSSC)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988840"/>
            <a:ext cx="8352928" cy="3024336"/>
          </a:xfrm>
          <a:ln w="28575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pt-PT" b="1" dirty="0"/>
              <a:t>Simulate </a:t>
            </a:r>
            <a:r>
              <a:rPr lang="pt-PT" b="1" dirty="0" smtClean="0"/>
              <a:t>data </a:t>
            </a:r>
            <a:r>
              <a:rPr lang="pt-PT" dirty="0" smtClean="0"/>
              <a:t>under the panmixia and split models</a:t>
            </a:r>
          </a:p>
          <a:p>
            <a:pPr lvl="1" algn="just"/>
            <a:r>
              <a:rPr lang="pt-PT" dirty="0" smtClean="0"/>
              <a:t>by </a:t>
            </a:r>
            <a:r>
              <a:rPr lang="en-GB" dirty="0" smtClean="0"/>
              <a:t>tracing </a:t>
            </a:r>
            <a:r>
              <a:rPr lang="en-GB" dirty="0"/>
              <a:t>the ancestry of the female modern samples and incorporating ancient </a:t>
            </a:r>
            <a:r>
              <a:rPr lang="en-GB" dirty="0" smtClean="0"/>
              <a:t>mtDNA </a:t>
            </a:r>
            <a:r>
              <a:rPr lang="en-GB" dirty="0"/>
              <a:t>samples of both hunter-gatherers and farmers. </a:t>
            </a:r>
            <a:endParaRPr lang="en-GB" dirty="0" smtClean="0"/>
          </a:p>
          <a:p>
            <a:pPr algn="just"/>
            <a:r>
              <a:rPr lang="en-US" dirty="0" smtClean="0"/>
              <a:t>Allows </a:t>
            </a:r>
            <a:r>
              <a:rPr lang="en-US" b="1" dirty="0" smtClean="0"/>
              <a:t>flexible coalescent modeling</a:t>
            </a:r>
            <a:r>
              <a:rPr lang="en-US" dirty="0" smtClean="0"/>
              <a:t> from a variety of different </a:t>
            </a:r>
            <a:r>
              <a:rPr lang="en-US" b="1" dirty="0" smtClean="0"/>
              <a:t>priors</a:t>
            </a:r>
            <a:r>
              <a:rPr lang="en-US" dirty="0" smtClean="0"/>
              <a:t>. </a:t>
            </a:r>
          </a:p>
          <a:p>
            <a:pPr lvl="1" algn="just"/>
            <a:r>
              <a:rPr lang="en-GB" dirty="0" smtClean="0"/>
              <a:t>uniform </a:t>
            </a:r>
            <a:r>
              <a:rPr lang="en-GB" dirty="0"/>
              <a:t>distributions </a:t>
            </a:r>
            <a:r>
              <a:rPr lang="en-GB" dirty="0" smtClean="0"/>
              <a:t>were used </a:t>
            </a:r>
            <a:r>
              <a:rPr lang="en-GB" dirty="0" err="1" smtClean="0"/>
              <a:t>forthe</a:t>
            </a:r>
            <a:r>
              <a:rPr lang="en-GB" dirty="0" smtClean="0"/>
              <a:t> N and UP population </a:t>
            </a:r>
            <a:r>
              <a:rPr lang="en-GB" dirty="0"/>
              <a:t>sizes were randomly drawn 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6156176" y="1124744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Anderson </a:t>
            </a:r>
            <a:r>
              <a:rPr lang="en-US" sz="1400" dirty="0" smtClean="0"/>
              <a:t>CNK et al. (2005)</a:t>
            </a:r>
            <a:endParaRPr lang="pt-PT" sz="1400" dirty="0"/>
          </a:p>
        </p:txBody>
      </p:sp>
    </p:spTree>
    <p:extLst>
      <p:ext uri="{BB962C8B-B14F-4D97-AF65-F5344CB8AC3E}">
        <p14:creationId xmlns="" xmlns:p14="http://schemas.microsoft.com/office/powerpoint/2010/main" val="35500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65648" y="116632"/>
            <a:ext cx="8229600" cy="783222"/>
          </a:xfrm>
        </p:spPr>
        <p:txBody>
          <a:bodyPr/>
          <a:lstStyle/>
          <a:p>
            <a:r>
              <a:rPr lang="pt-PT" dirty="0" smtClean="0"/>
              <a:t>BayeSSC </a:t>
            </a:r>
            <a:r>
              <a:rPr lang="pt-PT" sz="4000" dirty="0" smtClean="0"/>
              <a:t>(Build the scenarios)</a:t>
            </a:r>
            <a:endParaRPr lang="pt-PT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267930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solidFill>
                  <a:srgbClr val="C00000"/>
                </a:solidFill>
              </a:rPr>
              <a:t>0</a:t>
            </a:r>
            <a:endParaRPr lang="pt-PT" sz="20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361540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solidFill>
                  <a:srgbClr val="C00000"/>
                </a:solidFill>
              </a:rPr>
              <a:t>0</a:t>
            </a:r>
            <a:endParaRPr lang="pt-PT" sz="2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8568" y="291013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solidFill>
                  <a:srgbClr val="C00000"/>
                </a:solidFill>
              </a:rPr>
              <a:t>1</a:t>
            </a:r>
            <a:endParaRPr lang="pt-PT" sz="20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9249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6708" y="129770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528" y="1268760"/>
            <a:ext cx="552045" cy="338554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Elbow Connector 28"/>
          <p:cNvCxnSpPr>
            <a:stCxn id="28" idx="3"/>
          </p:cNvCxnSpPr>
          <p:nvPr/>
        </p:nvCxnSpPr>
        <p:spPr>
          <a:xfrm>
            <a:off x="875573" y="1438037"/>
            <a:ext cx="970983" cy="14570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59527" y="3552601"/>
                <a:ext cx="1917512" cy="842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: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/>
                            </a:rPr>
                            <m:t>ln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527" y="3552601"/>
                <a:ext cx="1917512" cy="8422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359563" y="2004314"/>
                <a:ext cx="2066207" cy="84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: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𝑈𝑃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/>
                            </a:rPr>
                            <m:t>ln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𝑈𝑃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/>
                            </a:rPr>
                            <m:t>1500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63" y="2004314"/>
                <a:ext cx="2066207" cy="84414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75573" y="1043444"/>
                <a:ext cx="862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3" y="1043444"/>
                <a:ext cx="862736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5998252" y="1682388"/>
            <a:ext cx="2387728" cy="2545070"/>
            <a:chOff x="5076056" y="1615141"/>
            <a:chExt cx="2877876" cy="283297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6056" y="1615141"/>
              <a:ext cx="2622221" cy="259595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076056" y="4037003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3059832" y="1682388"/>
            <a:ext cx="0" cy="1964360"/>
          </a:xfrm>
          <a:prstGeom prst="straightConnector1">
            <a:avLst/>
          </a:prstGeom>
          <a:ln w="34925" cap="rnd"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59832" y="3615407"/>
            <a:ext cx="0" cy="389657"/>
          </a:xfrm>
          <a:prstGeom prst="straightConnector1">
            <a:avLst/>
          </a:prstGeom>
          <a:ln w="317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20278" y="3615407"/>
            <a:ext cx="0" cy="389657"/>
          </a:xfrm>
          <a:prstGeom prst="straightConnector1">
            <a:avLst/>
          </a:prstGeom>
          <a:ln w="317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89532" y="1036767"/>
            <a:ext cx="552045" cy="338554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PT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Elbow Connector 53"/>
          <p:cNvCxnSpPr>
            <a:stCxn id="53" idx="1"/>
          </p:cNvCxnSpPr>
          <p:nvPr/>
        </p:nvCxnSpPr>
        <p:spPr>
          <a:xfrm rot="10800000" flipV="1">
            <a:off x="7128284" y="1206044"/>
            <a:ext cx="961248" cy="16632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130769" y="836712"/>
                <a:ext cx="862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69" y="836712"/>
                <a:ext cx="862736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1560" y="4512988"/>
            <a:ext cx="25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rgbClr val="C00000"/>
                </a:solidFill>
              </a:rPr>
              <a:t>1 deme</a:t>
            </a:r>
            <a:endParaRPr lang="pt-PT" sz="24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6136" y="4504931"/>
            <a:ext cx="25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rgbClr val="C00000"/>
                </a:solidFill>
              </a:rPr>
              <a:t>4 demes</a:t>
            </a:r>
            <a:endParaRPr lang="pt-PT" sz="24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4190" y="1120555"/>
            <a:ext cx="25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>
                <a:solidFill>
                  <a:srgbClr val="C00000"/>
                </a:solidFill>
              </a:rPr>
              <a:t>Growth rates</a:t>
            </a:r>
            <a:endParaRPr lang="pt-PT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25504" y="1696619"/>
            <a:ext cx="0" cy="1964360"/>
          </a:xfrm>
          <a:prstGeom prst="straightConnector1">
            <a:avLst/>
          </a:prstGeom>
          <a:ln w="34925" cap="rnd"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91187" y="3568827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9973" y="3935451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43270" y="1624611"/>
            <a:ext cx="51488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PT"/>
            </a:defPPr>
            <a:lvl1pPr marL="0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731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639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95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927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598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3917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51236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8555" algn="l" defTabSz="6146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PT" sz="1600" b="1" i="1" baseline="-25000" dirty="0">
                <a:latin typeface="Times New Roman" pitchFamily="18" charset="0"/>
                <a:cs typeface="Times New Roman" pitchFamily="18" charset="0"/>
              </a:rPr>
              <a:t>UP</a:t>
            </a:r>
            <a:endParaRPr lang="pt-PT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38769" y="6093296"/>
                <a:ext cx="275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b="0" i="0" smtClean="0">
                          <a:latin typeface="Cambria Math"/>
                        </a:rPr>
                        <m:t>exp</m:t>
                      </m:r>
                      <m:r>
                        <a:rPr lang="pt-PT" b="0" i="1" smtClean="0">
                          <a:latin typeface="Cambria Math"/>
                        </a:rPr>
                        <m:t>⁡(300 ∗</m:t>
                      </m:r>
                      <m:sSub>
                        <m:sSubPr>
                          <m:ctrlPr>
                            <a:rPr lang="pt-PT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i="1">
                              <a:latin typeface="Cambria Math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: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9" y="6093296"/>
                <a:ext cx="2754472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91880" y="5755134"/>
                <a:ext cx="1726755" cy="842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: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/>
                            </a:rPr>
                            <m:t>ln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P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/>
                            </a:rPr>
                            <m:t>300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755134"/>
                <a:ext cx="1726755" cy="842218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816120" y="1687255"/>
            <a:ext cx="2387728" cy="2529644"/>
            <a:chOff x="1454315" y="1632311"/>
            <a:chExt cx="2877876" cy="281580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4315" y="1632311"/>
              <a:ext cx="2622221" cy="258370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454315" y="4037002"/>
              <a:ext cx="2877876" cy="41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smtClean="0"/>
                <a:t>* ******   *** ** ***</a:t>
              </a:r>
              <a:endParaRPr lang="pt-PT" b="1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323528" y="5589240"/>
            <a:ext cx="5472608" cy="1105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931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1088</Words>
  <Application>Microsoft Office PowerPoint</Application>
  <PresentationFormat>On-screen Show (4:3)</PresentationFormat>
  <Paragraphs>291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Application of ABC methods to ancient DNA data</vt:lpstr>
      <vt:lpstr>Imagine you have samples from: </vt:lpstr>
      <vt:lpstr>summary statistics </vt:lpstr>
      <vt:lpstr>Observed vs. simulated summary statistics</vt:lpstr>
      <vt:lpstr>What kind of scenarios can explain/produce the observed sumstats?</vt:lpstr>
      <vt:lpstr>Models</vt:lpstr>
      <vt:lpstr>Parameters</vt:lpstr>
      <vt:lpstr>Bayesian Serial Simcoal (BayeSSC)</vt:lpstr>
      <vt:lpstr>BayeSSC (Build the scenarios)</vt:lpstr>
      <vt:lpstr>Input (.par)</vt:lpstr>
      <vt:lpstr>Input (.par)</vt:lpstr>
      <vt:lpstr>Exercise 1: Generate simulated genetic data using BayeSSC under two different scenarios </vt:lpstr>
      <vt:lpstr>Output (.csv)</vt:lpstr>
      <vt:lpstr>Exercise 2: identify the most likely model for an observed data set</vt:lpstr>
      <vt:lpstr>[R package] abc</vt:lpstr>
      <vt:lpstr>[R package] abc: input simulations in R</vt:lpstr>
      <vt:lpstr>[R package] abc: Model Choice</vt:lpstr>
      <vt:lpstr>[R package] abc: Parameter estimation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Rasteiro</dc:creator>
  <cp:lastModifiedBy>pcadmin</cp:lastModifiedBy>
  <cp:revision>86</cp:revision>
  <dcterms:created xsi:type="dcterms:W3CDTF">2011-03-14T11:44:26Z</dcterms:created>
  <dcterms:modified xsi:type="dcterms:W3CDTF">2011-04-06T07:51:32Z</dcterms:modified>
</cp:coreProperties>
</file>