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Cousine"/>
      <p:regular r:id="rId24"/>
      <p:bold r:id="rId25"/>
      <p:italic r:id="rId26"/>
      <p:boldItalic r:id="rId27"/>
    </p:embeddedFont>
    <p:embeddedFont>
      <p:font typeface="Karl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usin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usine-italic.fntdata"/><Relationship Id="rId25" Type="http://schemas.openxmlformats.org/officeDocument/2006/relationships/font" Target="fonts/Cousine-bold.fntdata"/><Relationship Id="rId28" Type="http://schemas.openxmlformats.org/officeDocument/2006/relationships/font" Target="fonts/Karla-regular.fntdata"/><Relationship Id="rId27" Type="http://schemas.openxmlformats.org/officeDocument/2006/relationships/font" Target="fonts/Cousin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boldItalic.fntdata"/><Relationship Id="rId30" Type="http://schemas.openxmlformats.org/officeDocument/2006/relationships/font" Target="fonts/Karl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study HL&amp;F we are interested in in space and time. The habitat is destroyed or </a:t>
            </a:r>
            <a:r>
              <a:rPr lang="en"/>
              <a:t>degraded</a:t>
            </a:r>
            <a:r>
              <a:rPr lang="en"/>
              <a:t> but that also happens as a temporal process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sine"/>
                <a:ea typeface="Cousine"/>
                <a:cs typeface="Cousine"/>
                <a:sym typeface="Cousine"/>
              </a:rPr>
              <a:t>Stepping-stone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sine"/>
                <a:ea typeface="Cousine"/>
                <a:cs typeface="Cousine"/>
                <a:sym typeface="Cousine"/>
              </a:rPr>
              <a:t>Forward in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sine"/>
                <a:ea typeface="Cousine"/>
                <a:cs typeface="Cousine"/>
                <a:sym typeface="Cousine"/>
              </a:rPr>
              <a:t>Diploid individuals with explicit sexes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sine"/>
                <a:ea typeface="Cousine"/>
                <a:cs typeface="Cousine"/>
                <a:sym typeface="Cousine"/>
              </a:rPr>
              <a:t>Independent neutral markers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Source-sink/habitat quality example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Currently the number of migrants is not drawn from a poisson with mean M, would make the migration process less deterministic but slower and less predictable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</a:t>
            </a:r>
            <a:r>
              <a:rPr lang="en"/>
              <a:t>f + mm = 2m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= 0.5, the probability to migrate is the same for males and females;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0.5, females have a higher probability than males to migrate;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&lt; 0.5, males have a higher probability than females to migrate.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b="1" sz="5000"/>
            </a:lvl1pPr>
            <a:lvl2pPr lvl="1">
              <a:spcBef>
                <a:spcPts val="0"/>
              </a:spcBef>
              <a:buSzPct val="100000"/>
              <a:defRPr b="1" sz="5000"/>
            </a:lvl2pPr>
            <a:lvl3pPr lvl="2">
              <a:spcBef>
                <a:spcPts val="0"/>
              </a:spcBef>
              <a:buSzPct val="100000"/>
              <a:defRPr b="1" sz="5000"/>
            </a:lvl3pPr>
            <a:lvl4pPr lvl="3">
              <a:spcBef>
                <a:spcPts val="0"/>
              </a:spcBef>
              <a:buSzPct val="100000"/>
              <a:defRPr b="1" sz="5000"/>
            </a:lvl4pPr>
            <a:lvl5pPr lvl="4">
              <a:spcBef>
                <a:spcPts val="0"/>
              </a:spcBef>
              <a:buSzPct val="100000"/>
              <a:defRPr b="1" sz="5000"/>
            </a:lvl5pPr>
            <a:lvl6pPr lvl="5">
              <a:spcBef>
                <a:spcPts val="0"/>
              </a:spcBef>
              <a:buSzPct val="100000"/>
              <a:defRPr b="1" sz="5000"/>
            </a:lvl6pPr>
            <a:lvl7pPr lvl="6">
              <a:spcBef>
                <a:spcPts val="0"/>
              </a:spcBef>
              <a:buSzPct val="100000"/>
              <a:defRPr b="1" sz="5000"/>
            </a:lvl7pPr>
            <a:lvl8pPr lvl="7">
              <a:spcBef>
                <a:spcPts val="0"/>
              </a:spcBef>
              <a:buSzPct val="100000"/>
              <a:defRPr b="1" sz="5000"/>
            </a:lvl8pPr>
            <a:lvl9pPr lvl="8">
              <a:spcBef>
                <a:spcPts val="0"/>
              </a:spcBef>
              <a:buSzPct val="100000"/>
              <a:defRPr b="1" sz="50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rot="5400000">
            <a:off x="4511745" y="2218169"/>
            <a:ext cx="123450" cy="7106861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3" name="Shape 13"/>
          <p:cNvSpPr/>
          <p:nvPr/>
        </p:nvSpPr>
        <p:spPr>
          <a:xfrm rot="-5400000">
            <a:off x="4510270" y="-439080"/>
            <a:ext cx="123450" cy="7106861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squema personalizado 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3" type="title"/>
          </p:nvPr>
        </p:nvSpPr>
        <p:spPr>
          <a:xfrm>
            <a:off x="175725" y="1528250"/>
            <a:ext cx="8793000" cy="502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rot="5400000">
            <a:off x="4511745" y="450463"/>
            <a:ext cx="123450" cy="7106861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6" name="Shape 16"/>
          <p:cNvSpPr/>
          <p:nvPr/>
        </p:nvSpPr>
        <p:spPr>
          <a:xfrm rot="-5400000">
            <a:off x="663525" y="1362719"/>
            <a:ext cx="1326899" cy="132689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8365300" y="1793733"/>
            <a:ext cx="0" cy="226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" name="Shape 18"/>
          <p:cNvSpPr/>
          <p:nvPr/>
        </p:nvSpPr>
        <p:spPr>
          <a:xfrm rot="-5400000">
            <a:off x="4510270" y="-1711822"/>
            <a:ext cx="123450" cy="7106861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/>
            <a:headEnd len="lg" w="lg" type="none"/>
            <a:tailEnd len="lg" w="lg" type="none"/>
          </a:ln>
        </p:spPr>
      </p:sp>
      <p:sp>
        <p:nvSpPr>
          <p:cNvPr id="19" name="Shape 19"/>
          <p:cNvSpPr/>
          <p:nvPr/>
        </p:nvSpPr>
        <p:spPr>
          <a:xfrm rot="5400000">
            <a:off x="6661378" y="3883740"/>
            <a:ext cx="1714199" cy="171419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921199" y="2012275"/>
            <a:ext cx="7205700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3600"/>
            </a:lvl1pPr>
            <a:lvl2pPr lvl="1" rtl="0">
              <a:spcBef>
                <a:spcPts val="0"/>
              </a:spcBef>
              <a:buSzPct val="100000"/>
              <a:defRPr b="1" sz="3600"/>
            </a:lvl2pPr>
            <a:lvl3pPr lvl="2" rtl="0">
              <a:spcBef>
                <a:spcPts val="0"/>
              </a:spcBef>
              <a:buSzPct val="100000"/>
              <a:defRPr b="1" sz="3600"/>
            </a:lvl3pPr>
            <a:lvl4pPr lvl="3" rtl="0">
              <a:spcBef>
                <a:spcPts val="0"/>
              </a:spcBef>
              <a:buSzPct val="100000"/>
              <a:defRPr b="1" sz="3600"/>
            </a:lvl4pPr>
            <a:lvl5pPr lvl="4" rtl="0">
              <a:spcBef>
                <a:spcPts val="0"/>
              </a:spcBef>
              <a:buSzPct val="100000"/>
              <a:defRPr b="1" sz="3600"/>
            </a:lvl5pPr>
            <a:lvl6pPr lvl="5" rtl="0">
              <a:spcBef>
                <a:spcPts val="0"/>
              </a:spcBef>
              <a:buSzPct val="100000"/>
              <a:defRPr b="1" sz="3600"/>
            </a:lvl6pPr>
            <a:lvl7pPr lvl="6" rtl="0">
              <a:spcBef>
                <a:spcPts val="0"/>
              </a:spcBef>
              <a:buSzPct val="100000"/>
              <a:defRPr b="1" sz="3600"/>
            </a:lvl7pPr>
            <a:lvl8pPr lvl="7" rtl="0">
              <a:spcBef>
                <a:spcPts val="0"/>
              </a:spcBef>
              <a:buSzPct val="100000"/>
              <a:defRPr b="1" sz="3600"/>
            </a:lvl8pPr>
            <a:lvl9pPr lvl="8" rtl="0">
              <a:spcBef>
                <a:spcPts val="0"/>
              </a:spcBef>
              <a:buSzPct val="100000"/>
              <a:defRPr b="1" sz="36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4698564" y="4145091"/>
            <a:ext cx="3542399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1413600" y="3187200"/>
            <a:ext cx="63168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2400"/>
            </a:lvl1pPr>
            <a:lvl2pPr lvl="1" rtl="0" algn="ctr">
              <a:spcBef>
                <a:spcPts val="0"/>
              </a:spcBef>
              <a:defRPr b="1"/>
            </a:lvl2pPr>
            <a:lvl3pPr lvl="2" rtl="0" algn="ctr">
              <a:spcBef>
                <a:spcPts val="0"/>
              </a:spcBef>
              <a:defRPr b="1"/>
            </a:lvl3pPr>
            <a:lvl4pPr lvl="3" rtl="0" algn="ctr">
              <a:spcBef>
                <a:spcPts val="0"/>
              </a:spcBef>
              <a:buSzPct val="100000"/>
              <a:defRPr b="1" sz="2400"/>
            </a:lvl4pPr>
            <a:lvl5pPr lvl="4" rtl="0" algn="ctr">
              <a:spcBef>
                <a:spcPts val="0"/>
              </a:spcBef>
              <a:buSzPct val="100000"/>
              <a:defRPr b="1" sz="2400"/>
            </a:lvl5pPr>
            <a:lvl6pPr lvl="5" rtl="0" algn="ctr">
              <a:spcBef>
                <a:spcPts val="0"/>
              </a:spcBef>
              <a:buSzPct val="100000"/>
              <a:defRPr b="1" sz="2400"/>
            </a:lvl6pPr>
            <a:lvl7pPr lvl="6" rtl="0" algn="ctr">
              <a:spcBef>
                <a:spcPts val="0"/>
              </a:spcBef>
              <a:buSzPct val="100000"/>
              <a:defRPr b="1" sz="2400"/>
            </a:lvl7pPr>
            <a:lvl8pPr lvl="7" rtl="0" algn="ctr">
              <a:spcBef>
                <a:spcPts val="0"/>
              </a:spcBef>
              <a:buSzPct val="100000"/>
              <a:defRPr b="1" sz="2400"/>
            </a:lvl8pPr>
            <a:lvl9pPr lvl="8" algn="ctr">
              <a:spcBef>
                <a:spcPts val="0"/>
              </a:spcBef>
              <a:buSzPct val="100000"/>
              <a:defRPr b="1" sz="2400"/>
            </a:lvl9pPr>
          </a:lstStyle>
          <a:p/>
        </p:txBody>
      </p:sp>
      <p:grpSp>
        <p:nvGrpSpPr>
          <p:cNvPr id="24" name="Shape 24"/>
          <p:cNvGrpSpPr/>
          <p:nvPr/>
        </p:nvGrpSpPr>
        <p:grpSpPr>
          <a:xfrm>
            <a:off x="3770055" y="1437725"/>
            <a:ext cx="1580939" cy="1544724"/>
            <a:chOff x="3754950" y="1132925"/>
            <a:chExt cx="1580939" cy="1544724"/>
          </a:xfrm>
        </p:grpSpPr>
        <p:sp>
          <p:nvSpPr>
            <p:cNvPr id="25" name="Shape 25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3754950" y="1132925"/>
              <a:ext cx="1480499" cy="148049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Shape 27"/>
            <p:cNvCxnSpPr>
              <a:endCxn id="25" idx="1"/>
            </p:cNvCxnSpPr>
            <p:nvPr/>
          </p:nvCxnSpPr>
          <p:spPr>
            <a:xfrm>
              <a:off x="3890221" y="1268192"/>
              <a:ext cx="211800" cy="21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9" name="Shape 29"/>
            <p:cNvSpPr/>
            <p:nvPr/>
          </p:nvSpPr>
          <p:spPr>
            <a:xfrm>
              <a:off x="4222975" y="1683232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0" name="Shape 30"/>
            <p:cNvCxnSpPr>
              <a:stCxn id="25" idx="5"/>
            </p:cNvCxnSpPr>
            <p:nvPr/>
          </p:nvCxnSpPr>
          <p:spPr>
            <a:xfrm>
              <a:off x="5041978" y="2419949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4244700" y="1591868"/>
              <a:ext cx="654599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45524"/>
            <a:ext cx="2631900" cy="446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3223963" y="1645524"/>
            <a:ext cx="2631900" cy="446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5990727" y="1645524"/>
            <a:ext cx="2631900" cy="446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print.png" id="6" name="Shape 6"/>
          <p:cNvPicPr preferRelativeResize="0"/>
          <p:nvPr/>
        </p:nvPicPr>
        <p:blipFill rotWithShape="1">
          <a:blip r:embed="rId1">
            <a:alphaModFix/>
          </a:blip>
          <a:srcRect b="3297" l="0" r="3297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9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8.png"/><Relationship Id="rId7" Type="http://schemas.openxmlformats.org/officeDocument/2006/relationships/image" Target="../media/image03.png"/><Relationship Id="rId8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025250" y="2086375"/>
            <a:ext cx="70935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chemeClr val="lt1"/>
                </a:solidFill>
              </a:rPr>
              <a:t>SINS</a:t>
            </a:r>
          </a:p>
          <a:p>
            <a:pPr lvl="0">
              <a:spcBef>
                <a:spcPts val="0"/>
              </a:spcBef>
              <a:buNone/>
            </a:pPr>
            <a:r>
              <a:rPr lang="en" sz="2900"/>
              <a:t>Simulating INdividuals in Space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965700" y="5473625"/>
            <a:ext cx="7212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Tiago Maié // Population and Conservation Genetics group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965700" y="5737625"/>
            <a:ext cx="7212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Instituto Gulbenkian de Ciência // 15.03.2017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599" y="5890024"/>
            <a:ext cx="1824700" cy="74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SINS </a:t>
            </a:r>
            <a:r>
              <a:rPr lang="en">
                <a:solidFill>
                  <a:schemeClr val="lt1"/>
                </a:solidFill>
              </a:rPr>
              <a:t>- Technical details</a:t>
            </a:r>
          </a:p>
        </p:txBody>
      </p:sp>
      <p:sp>
        <p:nvSpPr>
          <p:cNvPr id="240" name="Shape 240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Reproductive Success (0 &lt; RS ≤ 1)</a:t>
            </a:r>
          </a:p>
        </p:txBody>
      </p:sp>
      <p:sp>
        <p:nvSpPr>
          <p:cNvPr id="241" name="Shape 241"/>
          <p:cNvSpPr txBox="1"/>
          <p:nvPr>
            <p:ph idx="3" type="title"/>
          </p:nvPr>
        </p:nvSpPr>
        <p:spPr>
          <a:xfrm>
            <a:off x="175725" y="1528250"/>
            <a:ext cx="8793000" cy="14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Populations can have a complex social structure. We don’t simulate this complex social structure (yet) but we can do an approximation by limiting the reproductive success of each sex.</a:t>
            </a:r>
          </a:p>
        </p:txBody>
      </p:sp>
      <p:sp>
        <p:nvSpPr>
          <p:cNvPr id="242" name="Shape 242"/>
          <p:cNvSpPr/>
          <p:nvPr/>
        </p:nvSpPr>
        <p:spPr>
          <a:xfrm>
            <a:off x="175725" y="4181250"/>
            <a:ext cx="2484900" cy="24792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746975" y="4229550"/>
            <a:ext cx="470400" cy="4986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249300" y="4440300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595387" y="5271900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113625" y="5124500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430150" y="5898450"/>
            <a:ext cx="470400" cy="4986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077137" y="4982175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896025" y="5665125"/>
            <a:ext cx="470400" cy="4986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44300" y="4688650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76575" y="5271900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44300" y="6080925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877700" y="4483575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964275" y="5941700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483825" y="4181250"/>
            <a:ext cx="2484900" cy="24792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055075" y="4229550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557400" y="4440300"/>
            <a:ext cx="470400" cy="4986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7903487" y="5271900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421725" y="5124500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7738250" y="5898450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385237" y="4982175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204125" y="5665125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652400" y="4688650"/>
            <a:ext cx="470400" cy="4986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6584675" y="5271900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652400" y="6080925"/>
            <a:ext cx="470400" cy="4986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185800" y="4483575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8272375" y="5941700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291475" y="4181250"/>
            <a:ext cx="2484900" cy="24792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862725" y="4229550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365050" y="4440300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711137" y="5271900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229375" y="5124500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545900" y="5898450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192887" y="4982175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11775" y="5665125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460050" y="4688650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392325" y="5271900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460050" y="6080925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993450" y="4483575"/>
            <a:ext cx="470400" cy="49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5080025" y="5941700"/>
            <a:ext cx="470400" cy="498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1" name="Shape 281"/>
          <p:cNvCxnSpPr>
            <a:stCxn id="251" idx="1"/>
            <a:endCxn id="250" idx="3"/>
          </p:cNvCxnSpPr>
          <p:nvPr/>
        </p:nvCxnSpPr>
        <p:spPr>
          <a:xfrm flipH="1" rot="10800000">
            <a:off x="345463" y="5114218"/>
            <a:ext cx="67800" cy="23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>
            <a:stCxn id="251" idx="7"/>
            <a:endCxn id="244" idx="2"/>
          </p:cNvCxnSpPr>
          <p:nvPr/>
        </p:nvCxnSpPr>
        <p:spPr>
          <a:xfrm flipH="1" rot="10800000">
            <a:off x="678086" y="4689718"/>
            <a:ext cx="571200" cy="655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3" name="Shape 283"/>
          <p:cNvCxnSpPr>
            <a:stCxn id="251" idx="6"/>
            <a:endCxn id="248" idx="2"/>
          </p:cNvCxnSpPr>
          <p:nvPr/>
        </p:nvCxnSpPr>
        <p:spPr>
          <a:xfrm flipH="1" rot="10800000">
            <a:off x="746975" y="5231400"/>
            <a:ext cx="330300" cy="28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4" name="Shape 284"/>
          <p:cNvCxnSpPr>
            <a:stCxn id="245" idx="1"/>
            <a:endCxn id="248" idx="6"/>
          </p:cNvCxnSpPr>
          <p:nvPr/>
        </p:nvCxnSpPr>
        <p:spPr>
          <a:xfrm rot="10800000">
            <a:off x="1547575" y="5231518"/>
            <a:ext cx="116700" cy="11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5" name="Shape 285"/>
          <p:cNvCxnSpPr>
            <a:stCxn id="253" idx="2"/>
            <a:endCxn id="248" idx="7"/>
          </p:cNvCxnSpPr>
          <p:nvPr/>
        </p:nvCxnSpPr>
        <p:spPr>
          <a:xfrm flipH="1">
            <a:off x="1478700" y="4732875"/>
            <a:ext cx="399000" cy="32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>
            <a:stCxn id="244" idx="7"/>
            <a:endCxn id="253" idx="1"/>
          </p:cNvCxnSpPr>
          <p:nvPr/>
        </p:nvCxnSpPr>
        <p:spPr>
          <a:xfrm>
            <a:off x="1650811" y="4513318"/>
            <a:ext cx="295800" cy="4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7" name="Shape 287"/>
          <p:cNvCxnSpPr>
            <a:stCxn id="245" idx="5"/>
            <a:endCxn id="246" idx="3"/>
          </p:cNvCxnSpPr>
          <p:nvPr/>
        </p:nvCxnSpPr>
        <p:spPr>
          <a:xfrm flipH="1" rot="10800000">
            <a:off x="1996899" y="5550181"/>
            <a:ext cx="185700" cy="14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8" name="Shape 288"/>
          <p:cNvCxnSpPr>
            <a:stCxn id="245" idx="4"/>
            <a:endCxn id="254" idx="1"/>
          </p:cNvCxnSpPr>
          <p:nvPr/>
        </p:nvCxnSpPr>
        <p:spPr>
          <a:xfrm>
            <a:off x="1830587" y="5770500"/>
            <a:ext cx="202500" cy="24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" name="Shape 289"/>
          <p:cNvCxnSpPr>
            <a:stCxn id="251" idx="5"/>
            <a:endCxn id="248" idx="4"/>
          </p:cNvCxnSpPr>
          <p:nvPr/>
        </p:nvCxnSpPr>
        <p:spPr>
          <a:xfrm flipH="1" rot="10800000">
            <a:off x="678086" y="5480881"/>
            <a:ext cx="634200" cy="21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>
            <a:stCxn id="277" idx="4"/>
            <a:endCxn id="278" idx="0"/>
          </p:cNvCxnSpPr>
          <p:nvPr/>
        </p:nvCxnSpPr>
        <p:spPr>
          <a:xfrm>
            <a:off x="3627525" y="5770500"/>
            <a:ext cx="678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>
            <a:stCxn id="276" idx="0"/>
            <a:endCxn id="269" idx="2"/>
          </p:cNvCxnSpPr>
          <p:nvPr/>
        </p:nvCxnSpPr>
        <p:spPr>
          <a:xfrm flipH="1" rot="10800000">
            <a:off x="3695250" y="4478950"/>
            <a:ext cx="167400" cy="2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" name="Shape 292"/>
          <p:cNvCxnSpPr>
            <a:stCxn id="276" idx="5"/>
            <a:endCxn id="275" idx="0"/>
          </p:cNvCxnSpPr>
          <p:nvPr/>
        </p:nvCxnSpPr>
        <p:spPr>
          <a:xfrm>
            <a:off x="3861561" y="5114231"/>
            <a:ext cx="385500" cy="55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" name="Shape 293"/>
          <p:cNvCxnSpPr>
            <a:stCxn id="274" idx="4"/>
            <a:endCxn id="275" idx="7"/>
          </p:cNvCxnSpPr>
          <p:nvPr/>
        </p:nvCxnSpPr>
        <p:spPr>
          <a:xfrm flipH="1">
            <a:off x="4413387" y="5480775"/>
            <a:ext cx="14700" cy="25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" name="Shape 294"/>
          <p:cNvCxnSpPr>
            <a:stCxn id="271" idx="5"/>
            <a:endCxn id="280" idx="0"/>
          </p:cNvCxnSpPr>
          <p:nvPr/>
        </p:nvCxnSpPr>
        <p:spPr>
          <a:xfrm>
            <a:off x="5112649" y="5697481"/>
            <a:ext cx="202500" cy="24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>
            <a:stCxn id="274" idx="7"/>
            <a:endCxn id="279" idx="3"/>
          </p:cNvCxnSpPr>
          <p:nvPr/>
        </p:nvCxnSpPr>
        <p:spPr>
          <a:xfrm flipH="1" rot="10800000">
            <a:off x="4594399" y="4909093"/>
            <a:ext cx="468000" cy="14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>
            <a:stCxn id="278" idx="6"/>
            <a:endCxn id="273" idx="3"/>
          </p:cNvCxnSpPr>
          <p:nvPr/>
        </p:nvCxnSpPr>
        <p:spPr>
          <a:xfrm flipH="1" rot="10800000">
            <a:off x="3930450" y="6323925"/>
            <a:ext cx="684300" cy="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>
            <a:stCxn id="277" idx="1"/>
            <a:endCxn id="276" idx="3"/>
          </p:cNvCxnSpPr>
          <p:nvPr/>
        </p:nvCxnSpPr>
        <p:spPr>
          <a:xfrm flipH="1" rot="10800000">
            <a:off x="3461213" y="5114218"/>
            <a:ext cx="67800" cy="23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>
            <a:stCxn id="273" idx="4"/>
            <a:endCxn id="280" idx="3"/>
          </p:cNvCxnSpPr>
          <p:nvPr/>
        </p:nvCxnSpPr>
        <p:spPr>
          <a:xfrm flipH="1" rot="10800000">
            <a:off x="4781100" y="6367350"/>
            <a:ext cx="367800" cy="2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>
            <a:stCxn id="273" idx="0"/>
            <a:endCxn id="274" idx="5"/>
          </p:cNvCxnSpPr>
          <p:nvPr/>
        </p:nvCxnSpPr>
        <p:spPr>
          <a:xfrm rot="10800000">
            <a:off x="4594500" y="5407650"/>
            <a:ext cx="1866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>
            <a:stCxn id="270" idx="6"/>
            <a:endCxn id="279" idx="2"/>
          </p:cNvCxnSpPr>
          <p:nvPr/>
        </p:nvCxnSpPr>
        <p:spPr>
          <a:xfrm>
            <a:off x="4835450" y="4689600"/>
            <a:ext cx="158100" cy="4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1" name="Shape 301"/>
          <p:cNvCxnSpPr>
            <a:stCxn id="256" idx="4"/>
            <a:endCxn id="261" idx="0"/>
          </p:cNvCxnSpPr>
          <p:nvPr/>
        </p:nvCxnSpPr>
        <p:spPr>
          <a:xfrm>
            <a:off x="7290275" y="4728150"/>
            <a:ext cx="330300" cy="25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" name="Shape 302"/>
          <p:cNvCxnSpPr>
            <a:stCxn id="264" idx="7"/>
            <a:endCxn id="261" idx="2"/>
          </p:cNvCxnSpPr>
          <p:nvPr/>
        </p:nvCxnSpPr>
        <p:spPr>
          <a:xfrm flipH="1" rot="10800000">
            <a:off x="6986186" y="5231518"/>
            <a:ext cx="399000" cy="11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3" name="Shape 303"/>
          <p:cNvCxnSpPr>
            <a:stCxn id="262" idx="7"/>
            <a:endCxn id="261" idx="4"/>
          </p:cNvCxnSpPr>
          <p:nvPr/>
        </p:nvCxnSpPr>
        <p:spPr>
          <a:xfrm flipH="1" rot="10800000">
            <a:off x="7605636" y="5480743"/>
            <a:ext cx="14700" cy="25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4" name="Shape 304"/>
          <p:cNvCxnSpPr>
            <a:stCxn id="260" idx="1"/>
            <a:endCxn id="261" idx="5"/>
          </p:cNvCxnSpPr>
          <p:nvPr/>
        </p:nvCxnSpPr>
        <p:spPr>
          <a:xfrm rot="10800000">
            <a:off x="7786738" y="5407768"/>
            <a:ext cx="20400" cy="56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>
            <a:stCxn id="266" idx="4"/>
            <a:endCxn id="259" idx="1"/>
          </p:cNvCxnSpPr>
          <p:nvPr/>
        </p:nvCxnSpPr>
        <p:spPr>
          <a:xfrm>
            <a:off x="8421000" y="4982175"/>
            <a:ext cx="69600" cy="21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6" name="Shape 306"/>
          <p:cNvCxnSpPr>
            <a:stCxn id="258" idx="0"/>
            <a:endCxn id="261" idx="6"/>
          </p:cNvCxnSpPr>
          <p:nvPr/>
        </p:nvCxnSpPr>
        <p:spPr>
          <a:xfrm rot="10800000">
            <a:off x="7855787" y="5231400"/>
            <a:ext cx="282900" cy="4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7" name="Shape 307"/>
          <p:cNvCxnSpPr>
            <a:stCxn id="258" idx="5"/>
            <a:endCxn id="267" idx="1"/>
          </p:cNvCxnSpPr>
          <p:nvPr/>
        </p:nvCxnSpPr>
        <p:spPr>
          <a:xfrm>
            <a:off x="8304999" y="5697481"/>
            <a:ext cx="36300" cy="31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8" name="Shape 308"/>
          <p:cNvCxnSpPr>
            <a:stCxn id="264" idx="6"/>
            <a:endCxn id="261" idx="3"/>
          </p:cNvCxnSpPr>
          <p:nvPr/>
        </p:nvCxnSpPr>
        <p:spPr>
          <a:xfrm flipH="1" rot="10800000">
            <a:off x="7055075" y="5407800"/>
            <a:ext cx="399000" cy="11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9" name="Shape 309"/>
          <p:cNvCxnSpPr>
            <a:stCxn id="266" idx="5"/>
            <a:endCxn id="259" idx="0"/>
          </p:cNvCxnSpPr>
          <p:nvPr/>
        </p:nvCxnSpPr>
        <p:spPr>
          <a:xfrm>
            <a:off x="8587311" y="4909156"/>
            <a:ext cx="69600" cy="21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0" name="Shape 310"/>
          <p:cNvCxnSpPr>
            <a:stCxn id="260" idx="5"/>
            <a:endCxn id="267" idx="3"/>
          </p:cNvCxnSpPr>
          <p:nvPr/>
        </p:nvCxnSpPr>
        <p:spPr>
          <a:xfrm>
            <a:off x="8139761" y="6324031"/>
            <a:ext cx="201600" cy="4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1" name="Shape 311"/>
          <p:cNvSpPr txBox="1"/>
          <p:nvPr>
            <p:ph idx="3" type="title"/>
          </p:nvPr>
        </p:nvSpPr>
        <p:spPr>
          <a:xfrm>
            <a:off x="791700" y="3560098"/>
            <a:ext cx="1041300" cy="5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♀RS</a:t>
            </a:r>
            <a:r>
              <a:rPr lang="en">
                <a:solidFill>
                  <a:schemeClr val="lt1"/>
                </a:solidFill>
              </a:rPr>
              <a:t>↘</a:t>
            </a:r>
          </a:p>
        </p:txBody>
      </p:sp>
      <p:sp>
        <p:nvSpPr>
          <p:cNvPr id="312" name="Shape 312"/>
          <p:cNvSpPr txBox="1"/>
          <p:nvPr>
            <p:ph idx="3" type="title"/>
          </p:nvPr>
        </p:nvSpPr>
        <p:spPr>
          <a:xfrm>
            <a:off x="7276300" y="3564737"/>
            <a:ext cx="1041300" cy="4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♂</a:t>
            </a:r>
            <a:r>
              <a:rPr lang="en"/>
              <a:t>RS</a:t>
            </a:r>
            <a:r>
              <a:rPr lang="en">
                <a:solidFill>
                  <a:schemeClr val="lt1"/>
                </a:solidFill>
              </a:rPr>
              <a:t>↘</a:t>
            </a:r>
          </a:p>
        </p:txBody>
      </p:sp>
      <p:sp>
        <p:nvSpPr>
          <p:cNvPr id="313" name="Shape 313"/>
          <p:cNvSpPr txBox="1"/>
          <p:nvPr>
            <p:ph idx="3" type="title"/>
          </p:nvPr>
        </p:nvSpPr>
        <p:spPr>
          <a:xfrm>
            <a:off x="3564475" y="3590575"/>
            <a:ext cx="1938900" cy="49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♀RS = </a:t>
            </a:r>
            <a:r>
              <a:rPr lang="en"/>
              <a:t>♂RS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SINS</a:t>
            </a:r>
          </a:p>
        </p:txBody>
      </p:sp>
      <p:sp>
        <p:nvSpPr>
          <p:cNvPr id="319" name="Shape 319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Folder and file structure</a:t>
            </a:r>
          </a:p>
        </p:txBody>
      </p:sp>
      <p:sp>
        <p:nvSpPr>
          <p:cNvPr id="320" name="Shape 320"/>
          <p:cNvSpPr txBox="1"/>
          <p:nvPr>
            <p:ph idx="3" type="title"/>
          </p:nvPr>
        </p:nvSpPr>
        <p:spPr>
          <a:xfrm>
            <a:off x="175725" y="1528250"/>
            <a:ext cx="4948200" cy="50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SINS_Sim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Input/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</a:t>
            </a:r>
            <a:r>
              <a:rPr lang="en"/>
              <a:t>orld.txt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</a:t>
            </a:r>
            <a:r>
              <a:rPr lang="en"/>
              <a:t>utput_preferences.txt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environment/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>
                <a:solidFill>
                  <a:srgbClr val="FF9900"/>
                </a:solidFill>
              </a:rPr>
              <a:t>layer0</a:t>
            </a:r>
            <a:r>
              <a:rPr lang="en"/>
              <a:t>[CC/F]Init.txt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genetics/</a:t>
            </a:r>
            <a:r>
              <a:rPr lang="en">
                <a:solidFill>
                  <a:srgbClr val="FF9900"/>
                </a:solidFill>
              </a:rPr>
              <a:t>layer0</a:t>
            </a:r>
            <a:r>
              <a:rPr lang="en"/>
              <a:t>/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g</a:t>
            </a:r>
            <a:r>
              <a:rPr lang="en"/>
              <a:t>enotype.txt (...)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layer_parameters/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>
                <a:solidFill>
                  <a:srgbClr val="FF9900"/>
                </a:solidFill>
              </a:rPr>
              <a:t>l</a:t>
            </a:r>
            <a:r>
              <a:rPr lang="en">
                <a:solidFill>
                  <a:srgbClr val="FF9900"/>
                </a:solidFill>
              </a:rPr>
              <a:t>ayer0</a:t>
            </a:r>
            <a:r>
              <a:rPr lang="en"/>
              <a:t>.txt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>
                <a:solidFill>
                  <a:srgbClr val="FF9900"/>
                </a:solidFill>
              </a:rPr>
              <a:t>layer0</a:t>
            </a:r>
            <a:r>
              <a:rPr lang="en"/>
              <a:t>_init.txt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sampling_preferences/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</a:t>
            </a:r>
            <a:r>
              <a:rPr lang="en"/>
              <a:t>ampling_conf.txt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subset_map.txt</a:t>
            </a:r>
          </a:p>
        </p:txBody>
      </p:sp>
      <p:sp>
        <p:nvSpPr>
          <p:cNvPr id="321" name="Shape 321"/>
          <p:cNvSpPr txBox="1"/>
          <p:nvPr>
            <p:ph idx="3" type="title"/>
          </p:nvPr>
        </p:nvSpPr>
        <p:spPr>
          <a:xfrm>
            <a:off x="6437575" y="1528250"/>
            <a:ext cx="2561700" cy="50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Name of layer: </a:t>
            </a:r>
            <a:r>
              <a:rPr lang="en">
                <a:solidFill>
                  <a:srgbClr val="FF9900"/>
                </a:solidFill>
              </a:rPr>
              <a:t>layer0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rid_perspective_world.png" id="322" name="Shape 322"/>
          <p:cNvPicPr preferRelativeResize="0"/>
          <p:nvPr/>
        </p:nvPicPr>
        <p:blipFill rotWithShape="1">
          <a:blip r:embed="rId3">
            <a:alphaModFix/>
          </a:blip>
          <a:srcRect b="16939" l="18022" r="18448" t="17327"/>
          <a:stretch/>
        </p:blipFill>
        <p:spPr>
          <a:xfrm>
            <a:off x="4629149" y="2289375"/>
            <a:ext cx="4356848" cy="4508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Shape 323"/>
          <p:cNvGrpSpPr/>
          <p:nvPr/>
        </p:nvGrpSpPr>
        <p:grpSpPr>
          <a:xfrm rot="-868520">
            <a:off x="7200745" y="3660958"/>
            <a:ext cx="370854" cy="1057305"/>
            <a:chOff x="-2390350" y="2203537"/>
            <a:chExt cx="580100" cy="1658962"/>
          </a:xfrm>
        </p:grpSpPr>
        <p:cxnSp>
          <p:nvCxnSpPr>
            <p:cNvPr id="324" name="Shape 324"/>
            <p:cNvCxnSpPr/>
            <p:nvPr/>
          </p:nvCxnSpPr>
          <p:spPr>
            <a:xfrm>
              <a:off x="-2133050" y="2662500"/>
              <a:ext cx="10200" cy="756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-2122850" y="3428850"/>
              <a:ext cx="312600" cy="423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6" name="Shape 326"/>
            <p:cNvCxnSpPr/>
            <p:nvPr/>
          </p:nvCxnSpPr>
          <p:spPr>
            <a:xfrm flipH="1">
              <a:off x="-2385050" y="3418800"/>
              <a:ext cx="262200" cy="443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-2138050" y="2662500"/>
              <a:ext cx="292500" cy="363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8" name="Shape 328"/>
            <p:cNvCxnSpPr/>
            <p:nvPr/>
          </p:nvCxnSpPr>
          <p:spPr>
            <a:xfrm flipH="1">
              <a:off x="-2390350" y="2662500"/>
              <a:ext cx="252300" cy="383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29" name="Shape 329"/>
            <p:cNvSpPr/>
            <p:nvPr/>
          </p:nvSpPr>
          <p:spPr>
            <a:xfrm>
              <a:off x="-2289350" y="2299450"/>
              <a:ext cx="322800" cy="363000"/>
            </a:xfrm>
            <a:prstGeom prst="smileyFace">
              <a:avLst>
                <a:gd fmla="val 4653" name="adj"/>
              </a:avLst>
            </a:prstGeom>
            <a:solidFill>
              <a:schemeClr val="lt1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 rot="5400000">
              <a:off x="-2223775" y="2107650"/>
              <a:ext cx="191625" cy="383400"/>
            </a:xfrm>
            <a:prstGeom prst="flowChartCollat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 rot="744088">
            <a:off x="7636778" y="3842510"/>
            <a:ext cx="370867" cy="996097"/>
            <a:chOff x="-1451300" y="4247025"/>
            <a:chExt cx="580100" cy="1563050"/>
          </a:xfrm>
        </p:grpSpPr>
        <p:cxnSp>
          <p:nvCxnSpPr>
            <p:cNvPr id="332" name="Shape 332"/>
            <p:cNvCxnSpPr/>
            <p:nvPr/>
          </p:nvCxnSpPr>
          <p:spPr>
            <a:xfrm>
              <a:off x="-1194000" y="4610075"/>
              <a:ext cx="10200" cy="756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-1183800" y="5376425"/>
              <a:ext cx="312600" cy="423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4" name="Shape 334"/>
            <p:cNvCxnSpPr/>
            <p:nvPr/>
          </p:nvCxnSpPr>
          <p:spPr>
            <a:xfrm flipH="1">
              <a:off x="-1446000" y="5366375"/>
              <a:ext cx="262200" cy="443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-1199000" y="4610075"/>
              <a:ext cx="292500" cy="363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36" name="Shape 336"/>
            <p:cNvCxnSpPr/>
            <p:nvPr/>
          </p:nvCxnSpPr>
          <p:spPr>
            <a:xfrm flipH="1">
              <a:off x="-1451300" y="4610075"/>
              <a:ext cx="252300" cy="383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37" name="Shape 337"/>
            <p:cNvSpPr/>
            <p:nvPr/>
          </p:nvSpPr>
          <p:spPr>
            <a:xfrm>
              <a:off x="-1350300" y="4247025"/>
              <a:ext cx="322800" cy="363000"/>
            </a:xfrm>
            <a:prstGeom prst="smileyFace">
              <a:avLst>
                <a:gd fmla="val 4653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 rot="5400000">
              <a:off x="-1284725" y="4436225"/>
              <a:ext cx="191625" cy="383400"/>
            </a:xfrm>
            <a:prstGeom prst="flowChartCollate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id_perspective_world.png" id="343" name="Shape 343"/>
          <p:cNvPicPr preferRelativeResize="0"/>
          <p:nvPr/>
        </p:nvPicPr>
        <p:blipFill rotWithShape="1">
          <a:blip r:embed="rId3">
            <a:alphaModFix/>
          </a:blip>
          <a:srcRect b="16939" l="18022" r="18448" t="17327"/>
          <a:stretch/>
        </p:blipFill>
        <p:spPr>
          <a:xfrm>
            <a:off x="4629149" y="2289375"/>
            <a:ext cx="4356848" cy="450812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SINS</a:t>
            </a:r>
          </a:p>
        </p:txBody>
      </p:sp>
      <p:sp>
        <p:nvSpPr>
          <p:cNvPr id="345" name="Shape 345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Folder and file structure</a:t>
            </a:r>
          </a:p>
        </p:txBody>
      </p:sp>
      <p:sp>
        <p:nvSpPr>
          <p:cNvPr id="346" name="Shape 346"/>
          <p:cNvSpPr txBox="1"/>
          <p:nvPr>
            <p:ph idx="3" type="title"/>
          </p:nvPr>
        </p:nvSpPr>
        <p:spPr>
          <a:xfrm>
            <a:off x="175725" y="1528250"/>
            <a:ext cx="5993400" cy="50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SINS_Sampler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Input/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config_[name of project].txt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generations.txt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SamplingGenFiles/</a:t>
            </a:r>
          </a:p>
          <a:p>
            <a:pPr indent="-228600" lvl="2" marL="1371600" rtl="0">
              <a:spcBef>
                <a:spcPts val="0"/>
              </a:spcBef>
              <a:buClr>
                <a:schemeClr val="lt1"/>
              </a:buClr>
              <a:buChar char="■"/>
            </a:pPr>
            <a:r>
              <a:rPr lang="en">
                <a:solidFill>
                  <a:schemeClr val="lt1"/>
                </a:solidFill>
              </a:rPr>
              <a:t>sampling[generation].txt</a:t>
            </a:r>
          </a:p>
        </p:txBody>
      </p:sp>
      <p:sp>
        <p:nvSpPr>
          <p:cNvPr id="347" name="Shape 347"/>
          <p:cNvSpPr txBox="1"/>
          <p:nvPr>
            <p:ph idx="3" type="title"/>
          </p:nvPr>
        </p:nvSpPr>
        <p:spPr>
          <a:xfrm>
            <a:off x="6437575" y="1528250"/>
            <a:ext cx="2561700" cy="50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Name of layer: </a:t>
            </a:r>
            <a:r>
              <a:rPr lang="en">
                <a:solidFill>
                  <a:srgbClr val="FF9900"/>
                </a:solidFill>
              </a:rPr>
              <a:t>layer0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8" name="Shape 348"/>
          <p:cNvGrpSpPr/>
          <p:nvPr/>
        </p:nvGrpSpPr>
        <p:grpSpPr>
          <a:xfrm rot="-868520">
            <a:off x="7200745" y="3660958"/>
            <a:ext cx="370854" cy="1057305"/>
            <a:chOff x="-2390350" y="2203537"/>
            <a:chExt cx="580100" cy="1658962"/>
          </a:xfrm>
        </p:grpSpPr>
        <p:cxnSp>
          <p:nvCxnSpPr>
            <p:cNvPr id="349" name="Shape 349"/>
            <p:cNvCxnSpPr/>
            <p:nvPr/>
          </p:nvCxnSpPr>
          <p:spPr>
            <a:xfrm>
              <a:off x="-2133050" y="2662500"/>
              <a:ext cx="10200" cy="756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0" name="Shape 350"/>
            <p:cNvCxnSpPr/>
            <p:nvPr/>
          </p:nvCxnSpPr>
          <p:spPr>
            <a:xfrm>
              <a:off x="-2122850" y="3428850"/>
              <a:ext cx="312600" cy="423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1" name="Shape 351"/>
            <p:cNvCxnSpPr/>
            <p:nvPr/>
          </p:nvCxnSpPr>
          <p:spPr>
            <a:xfrm flipH="1">
              <a:off x="-2385050" y="3418800"/>
              <a:ext cx="262200" cy="443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-2138050" y="2662500"/>
              <a:ext cx="292500" cy="363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3" name="Shape 353"/>
            <p:cNvCxnSpPr/>
            <p:nvPr/>
          </p:nvCxnSpPr>
          <p:spPr>
            <a:xfrm flipH="1">
              <a:off x="-2390350" y="2662500"/>
              <a:ext cx="252300" cy="383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54" name="Shape 354"/>
            <p:cNvSpPr/>
            <p:nvPr/>
          </p:nvSpPr>
          <p:spPr>
            <a:xfrm>
              <a:off x="-2289350" y="2299450"/>
              <a:ext cx="322800" cy="363000"/>
            </a:xfrm>
            <a:prstGeom prst="smileyFace">
              <a:avLst>
                <a:gd fmla="val 4653" name="adj"/>
              </a:avLst>
            </a:prstGeom>
            <a:solidFill>
              <a:schemeClr val="lt1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 rot="5400000">
              <a:off x="-2223775" y="2107650"/>
              <a:ext cx="191625" cy="383400"/>
            </a:xfrm>
            <a:prstGeom prst="flowChartCollate">
              <a:avLst/>
            </a:prstGeom>
            <a:solidFill>
              <a:srgbClr val="FF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 rot="744088">
            <a:off x="7636778" y="3842510"/>
            <a:ext cx="370867" cy="996097"/>
            <a:chOff x="-1451300" y="4247025"/>
            <a:chExt cx="580100" cy="1563050"/>
          </a:xfrm>
        </p:grpSpPr>
        <p:cxnSp>
          <p:nvCxnSpPr>
            <p:cNvPr id="357" name="Shape 357"/>
            <p:cNvCxnSpPr/>
            <p:nvPr/>
          </p:nvCxnSpPr>
          <p:spPr>
            <a:xfrm>
              <a:off x="-1194000" y="4610075"/>
              <a:ext cx="10200" cy="756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8" name="Shape 358"/>
            <p:cNvCxnSpPr/>
            <p:nvPr/>
          </p:nvCxnSpPr>
          <p:spPr>
            <a:xfrm>
              <a:off x="-1183800" y="5376425"/>
              <a:ext cx="312600" cy="423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9" name="Shape 359"/>
            <p:cNvCxnSpPr/>
            <p:nvPr/>
          </p:nvCxnSpPr>
          <p:spPr>
            <a:xfrm flipH="1">
              <a:off x="-1446000" y="5366375"/>
              <a:ext cx="262200" cy="443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-1199000" y="4610075"/>
              <a:ext cx="292500" cy="363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1" name="Shape 361"/>
            <p:cNvCxnSpPr/>
            <p:nvPr/>
          </p:nvCxnSpPr>
          <p:spPr>
            <a:xfrm flipH="1">
              <a:off x="-1451300" y="4610075"/>
              <a:ext cx="252300" cy="383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62" name="Shape 362"/>
            <p:cNvSpPr/>
            <p:nvPr/>
          </p:nvSpPr>
          <p:spPr>
            <a:xfrm>
              <a:off x="-1350300" y="4247025"/>
              <a:ext cx="322800" cy="363000"/>
            </a:xfrm>
            <a:prstGeom prst="smileyFace">
              <a:avLst>
                <a:gd fmla="val 4653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 rot="5400000">
              <a:off x="-1284725" y="4436225"/>
              <a:ext cx="191625" cy="383400"/>
            </a:xfrm>
            <a:prstGeom prst="flowChartCollate">
              <a:avLst/>
            </a:prstGeom>
            <a:solidFill>
              <a:srgbClr val="00FFFF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SINS</a:t>
            </a:r>
          </a:p>
        </p:txBody>
      </p:sp>
      <p:sp>
        <p:nvSpPr>
          <p:cNvPr id="369" name="Shape 369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Exercise</a:t>
            </a:r>
          </a:p>
        </p:txBody>
      </p:sp>
      <p:sp>
        <p:nvSpPr>
          <p:cNvPr id="370" name="Shape 370"/>
          <p:cNvSpPr txBox="1"/>
          <p:nvPr>
            <p:ph idx="3" type="title"/>
          </p:nvPr>
        </p:nvSpPr>
        <p:spPr>
          <a:xfrm>
            <a:off x="175725" y="1176275"/>
            <a:ext cx="8793000" cy="555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In the “To_Participant/DAY_3_2017/” folder: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lphaLcPeriod"/>
            </a:pPr>
            <a:r>
              <a:rPr lang="en"/>
              <a:t>Copy “SINS_Classes_Exercise” to your Desktop or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Open a Command Line Interface and “move” to “SINS_Classes_Exercise” in your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Run the “build_SINS_input.sh” script in your “SINS_Classes_Exercise” folder by typing: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lphaLcPeriod"/>
            </a:pPr>
            <a:r>
              <a:rPr lang="en"/>
              <a:t>“./build_SINS_input.sh [name of your project]”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Inside your “SINS_Classes_Exercise” folder, explore the “SINS_Sim/input” and “SINS_Sampler/input” folder.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lphaLcPeriod"/>
            </a:pPr>
            <a:r>
              <a:rPr lang="en"/>
              <a:t>Change the inputs accordingly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>
                <a:solidFill>
                  <a:schemeClr val="lt1"/>
                </a:solidFill>
              </a:rPr>
              <a:t>Inside your “SINS_Classes_Exercise” folder, run the “run_SINS_pipeline.sh” script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SINS</a:t>
            </a:r>
          </a:p>
        </p:txBody>
      </p:sp>
      <p:sp>
        <p:nvSpPr>
          <p:cNvPr id="376" name="Shape 376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Exercise</a:t>
            </a:r>
          </a:p>
        </p:txBody>
      </p:sp>
      <p:sp>
        <p:nvSpPr>
          <p:cNvPr id="377" name="Shape 377"/>
          <p:cNvSpPr txBox="1"/>
          <p:nvPr>
            <p:ph idx="3" type="title"/>
          </p:nvPr>
        </p:nvSpPr>
        <p:spPr>
          <a:xfrm>
            <a:off x="175725" y="1176275"/>
            <a:ext cx="8793000" cy="555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AutoNum type="arabicPeriod"/>
            </a:pPr>
            <a:r>
              <a:rPr b="1" lang="en">
                <a:solidFill>
                  <a:schemeClr val="accent2"/>
                </a:solidFill>
              </a:rPr>
              <a:t>In the “To_Participant/DAY_3_2017/” folder: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AutoNum type="alphaLcPeriod"/>
            </a:pPr>
            <a:r>
              <a:rPr b="1" lang="en">
                <a:solidFill>
                  <a:schemeClr val="accent2"/>
                </a:solidFill>
              </a:rPr>
              <a:t>Copy “SINS_Classes_Exercise” to your Desktop or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Open a Command Line Interface and “move” to “SINS_Classes_Exercise” in your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Run the “build_SINS_input.sh” script in your “SINS_Classes_Exercise” folder by typing: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“./build_SINS_input.sh [name of your project]”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Inside your “SINS_Classes_Exercise” folder, explore the “SINS_Sim/input” and “SINS_Sampler/input” folder.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Change the inputs accordingly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Inside your “SINS_Classes_Exercise” folder, run the “run_SINS_pipeline.sh” script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SINS</a:t>
            </a:r>
          </a:p>
        </p:txBody>
      </p:sp>
      <p:sp>
        <p:nvSpPr>
          <p:cNvPr id="383" name="Shape 383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Exercise</a:t>
            </a:r>
          </a:p>
        </p:txBody>
      </p:sp>
      <p:sp>
        <p:nvSpPr>
          <p:cNvPr id="384" name="Shape 384"/>
          <p:cNvSpPr txBox="1"/>
          <p:nvPr>
            <p:ph idx="3" type="title"/>
          </p:nvPr>
        </p:nvSpPr>
        <p:spPr>
          <a:xfrm>
            <a:off x="175725" y="1176275"/>
            <a:ext cx="8793000" cy="555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 the “To_Participant/DAY_3_2017/” folder: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Copy “SINS_Classes_Exercise” to your Desktop or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AutoNum type="arabicPeriod"/>
            </a:pPr>
            <a:r>
              <a:rPr b="1" lang="en">
                <a:solidFill>
                  <a:schemeClr val="accent2"/>
                </a:solidFill>
              </a:rPr>
              <a:t>Open a Command Line Interface and “move” to “SINS_Classes_Exercise” in your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Run the “build_SINS_input.sh” script in your “SINS_Classes_Exercise” folder by typing: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“./build_SINS_input.sh [name of your project]”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Inside your “SINS_Classes_Exercise” folder, explore the “SINS_Sim/input” and “SINS_Sampler/input” folder.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Change the inputs accordingly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Inside your “SINS_Classes_Exercise” folder, run the “run_SINS_pipeline.sh” script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SINS</a:t>
            </a:r>
          </a:p>
        </p:txBody>
      </p:sp>
      <p:sp>
        <p:nvSpPr>
          <p:cNvPr id="390" name="Shape 390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Exercise</a:t>
            </a:r>
          </a:p>
        </p:txBody>
      </p:sp>
      <p:sp>
        <p:nvSpPr>
          <p:cNvPr id="391" name="Shape 391"/>
          <p:cNvSpPr txBox="1"/>
          <p:nvPr>
            <p:ph idx="3" type="title"/>
          </p:nvPr>
        </p:nvSpPr>
        <p:spPr>
          <a:xfrm>
            <a:off x="175725" y="1176275"/>
            <a:ext cx="8793000" cy="555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 the “To_Participant/DAY_3_2017/” folder: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Copy “SINS_Classes_Exercise” to your Desktop or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Open a Command Line Interface and “move” to “SINS_Classes_Exercise” in your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AutoNum type="arabicPeriod"/>
            </a:pPr>
            <a:r>
              <a:rPr b="1" lang="en">
                <a:solidFill>
                  <a:schemeClr val="accent2"/>
                </a:solidFill>
              </a:rPr>
              <a:t>Run the “build_SINS_input.sh” script in your “SINS_Classes_Exercise” folder by typing: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AutoNum type="alphaLcPeriod"/>
            </a:pPr>
            <a:r>
              <a:rPr b="1" lang="en">
                <a:solidFill>
                  <a:schemeClr val="accent2"/>
                </a:solidFill>
              </a:rPr>
              <a:t>“./build_SINS_input.sh [name of your project]”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Inside your “SINS_Classes_Exercise” folder, explore the “SINS_Sim/input” and “SINS_Sampler/input” folder.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Change the inputs accordingly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Inside your “SINS_Classes_Exercise” folder, run the “run_SINS_pipeline.sh” script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SINS</a:t>
            </a:r>
          </a:p>
        </p:txBody>
      </p:sp>
      <p:sp>
        <p:nvSpPr>
          <p:cNvPr id="397" name="Shape 397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Exercise</a:t>
            </a:r>
          </a:p>
        </p:txBody>
      </p:sp>
      <p:sp>
        <p:nvSpPr>
          <p:cNvPr id="398" name="Shape 398"/>
          <p:cNvSpPr txBox="1"/>
          <p:nvPr>
            <p:ph idx="3" type="title"/>
          </p:nvPr>
        </p:nvSpPr>
        <p:spPr>
          <a:xfrm>
            <a:off x="175725" y="1176275"/>
            <a:ext cx="8793000" cy="555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 the “To_Participant/DAY_3_2017/” folder: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Copy “SINS_Classes_Exercise” to your Desktop or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Open a Command Line Interface and “move” to “SINS_Classes_Exercise” in your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Run the “build_SINS_input.sh” script in your “SINS_Classes_Exercise” folder by typing: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“./build_SINS_input.sh [name of your project]”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AutoNum type="arabicPeriod"/>
            </a:pPr>
            <a:r>
              <a:rPr b="1" lang="en">
                <a:solidFill>
                  <a:schemeClr val="accent2"/>
                </a:solidFill>
              </a:rPr>
              <a:t>Inside your “SINS_Classes_Exercise” folder, explore the “SINS_Sim/input” and “SINS_Sampler/input” folder.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AutoNum type="alphaLcPeriod"/>
            </a:pPr>
            <a:r>
              <a:rPr b="1" lang="en">
                <a:solidFill>
                  <a:schemeClr val="accent2"/>
                </a:solidFill>
              </a:rPr>
              <a:t>Change the inputs accordingly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Inside your “SINS_Classes_Exercise” folder, run the “run_SINS_pipeline.sh” script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SINS</a:t>
            </a:r>
          </a:p>
        </p:txBody>
      </p:sp>
      <p:sp>
        <p:nvSpPr>
          <p:cNvPr id="404" name="Shape 404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Exercise</a:t>
            </a:r>
          </a:p>
        </p:txBody>
      </p:sp>
      <p:sp>
        <p:nvSpPr>
          <p:cNvPr id="405" name="Shape 405"/>
          <p:cNvSpPr txBox="1"/>
          <p:nvPr>
            <p:ph idx="3" type="title"/>
          </p:nvPr>
        </p:nvSpPr>
        <p:spPr>
          <a:xfrm>
            <a:off x="175725" y="1176275"/>
            <a:ext cx="8793000" cy="555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 the “To_Participant/DAY_3_2017/” folder: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Copy “SINS_Classes_Exercise” to your Desktop or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Open a Command Line Interface and “move” to “SINS_Classes_Exercise” in your working directory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Run the “build_SINS_input.sh” script in your “SINS_Classes_Exercise” folder by typing: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“./build_SINS_input.sh [name of your project]”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Inside your “SINS_Classes_Exercise” folder, explore the “SINS_Sim/input” and “SINS_Sampler/input” folder.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AutoNum type="alphaLcPeriod"/>
            </a:pPr>
            <a:r>
              <a:rPr lang="en">
                <a:solidFill>
                  <a:schemeClr val="lt2"/>
                </a:solidFill>
              </a:rPr>
              <a:t>Change the inputs accordingly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AutoNum type="arabicPeriod"/>
            </a:pPr>
            <a:r>
              <a:rPr b="1" lang="en">
                <a:solidFill>
                  <a:schemeClr val="accent2"/>
                </a:solidFill>
              </a:rPr>
              <a:t>Inside your “SINS_Classes_Exercise” folder, run the “run_SINS_pipeline.sh” script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idx="3" type="title"/>
          </p:nvPr>
        </p:nvSpPr>
        <p:spPr>
          <a:xfrm>
            <a:off x="175725" y="1528250"/>
            <a:ext cx="8793000" cy="50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look into (a few) Population Genetics Models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3325500" y="2240387"/>
            <a:ext cx="1976400" cy="2018725"/>
            <a:chOff x="459000" y="2472375"/>
            <a:chExt cx="1976400" cy="2018725"/>
          </a:xfrm>
        </p:grpSpPr>
        <p:sp>
          <p:nvSpPr>
            <p:cNvPr id="67" name="Shape 67"/>
            <p:cNvSpPr/>
            <p:nvPr/>
          </p:nvSpPr>
          <p:spPr>
            <a:xfrm>
              <a:off x="459000" y="2620250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11500" y="4086700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717900" y="3981325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32125" y="2472375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1" name="Shape 71"/>
            <p:cNvCxnSpPr>
              <a:stCxn id="68" idx="1"/>
              <a:endCxn id="67" idx="3"/>
            </p:cNvCxnSpPr>
            <p:nvPr/>
          </p:nvCxnSpPr>
          <p:spPr>
            <a:xfrm rot="10800000">
              <a:off x="522452" y="2965423"/>
              <a:ext cx="152400" cy="11805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72" name="Shape 72"/>
            <p:cNvCxnSpPr>
              <a:stCxn id="68" idx="5"/>
              <a:endCxn id="69" idx="2"/>
            </p:cNvCxnSpPr>
            <p:nvPr/>
          </p:nvCxnSpPr>
          <p:spPr>
            <a:xfrm flipH="1" rot="10800000">
              <a:off x="980747" y="4183476"/>
              <a:ext cx="737100" cy="2484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73" name="Shape 73"/>
            <p:cNvCxnSpPr>
              <a:stCxn id="68" idx="0"/>
              <a:endCxn id="70" idx="3"/>
            </p:cNvCxnSpPr>
            <p:nvPr/>
          </p:nvCxnSpPr>
          <p:spPr>
            <a:xfrm flipH="1" rot="10800000">
              <a:off x="827800" y="2817700"/>
              <a:ext cx="567600" cy="12690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74" name="Shape 74"/>
            <p:cNvCxnSpPr>
              <a:stCxn id="67" idx="7"/>
              <a:endCxn id="70" idx="2"/>
            </p:cNvCxnSpPr>
            <p:nvPr/>
          </p:nvCxnSpPr>
          <p:spPr>
            <a:xfrm flipH="1" rot="10800000">
              <a:off x="828247" y="2674673"/>
              <a:ext cx="504000" cy="48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75" name="Shape 75"/>
            <p:cNvCxnSpPr>
              <a:stCxn id="70" idx="4"/>
              <a:endCxn id="69" idx="0"/>
            </p:cNvCxnSpPr>
            <p:nvPr/>
          </p:nvCxnSpPr>
          <p:spPr>
            <a:xfrm>
              <a:off x="1548425" y="2876775"/>
              <a:ext cx="385800" cy="11046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6" name="Shape 76"/>
            <p:cNvCxnSpPr>
              <a:stCxn id="69" idx="0"/>
              <a:endCxn id="70" idx="4"/>
            </p:cNvCxnSpPr>
            <p:nvPr/>
          </p:nvCxnSpPr>
          <p:spPr>
            <a:xfrm rot="10800000">
              <a:off x="1548400" y="2876725"/>
              <a:ext cx="385800" cy="11046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7" name="Shape 77"/>
            <p:cNvCxnSpPr>
              <a:stCxn id="69" idx="1"/>
              <a:endCxn id="67" idx="4"/>
            </p:cNvCxnSpPr>
            <p:nvPr/>
          </p:nvCxnSpPr>
          <p:spPr>
            <a:xfrm rot="10800000">
              <a:off x="675152" y="3024748"/>
              <a:ext cx="1106100" cy="10158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8" name="Shape 78"/>
            <p:cNvSpPr/>
            <p:nvPr/>
          </p:nvSpPr>
          <p:spPr>
            <a:xfrm>
              <a:off x="2002800" y="2965425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9" name="Shape 79"/>
            <p:cNvCxnSpPr>
              <a:stCxn id="70" idx="5"/>
              <a:endCxn id="78" idx="1"/>
            </p:cNvCxnSpPr>
            <p:nvPr/>
          </p:nvCxnSpPr>
          <p:spPr>
            <a:xfrm>
              <a:off x="1701372" y="2817551"/>
              <a:ext cx="364800" cy="2070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0" name="Shape 80"/>
            <p:cNvCxnSpPr>
              <a:stCxn id="78" idx="4"/>
              <a:endCxn id="69" idx="7"/>
            </p:cNvCxnSpPr>
            <p:nvPr/>
          </p:nvCxnSpPr>
          <p:spPr>
            <a:xfrm flipH="1">
              <a:off x="2087100" y="3369825"/>
              <a:ext cx="132000" cy="6708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1" name="Shape 81"/>
            <p:cNvCxnSpPr>
              <a:stCxn id="78" idx="3"/>
              <a:endCxn id="68" idx="6"/>
            </p:cNvCxnSpPr>
            <p:nvPr/>
          </p:nvCxnSpPr>
          <p:spPr>
            <a:xfrm flipH="1">
              <a:off x="1044052" y="3310601"/>
              <a:ext cx="1022100" cy="9783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2" name="Shape 82"/>
            <p:cNvCxnSpPr>
              <a:stCxn id="78" idx="2"/>
              <a:endCxn id="67" idx="5"/>
            </p:cNvCxnSpPr>
            <p:nvPr/>
          </p:nvCxnSpPr>
          <p:spPr>
            <a:xfrm rot="10800000">
              <a:off x="828300" y="2965425"/>
              <a:ext cx="1174500" cy="2022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  <p:sp>
        <p:nvSpPr>
          <p:cNvPr id="83" name="Shape 83"/>
          <p:cNvSpPr txBox="1"/>
          <p:nvPr/>
        </p:nvSpPr>
        <p:spPr>
          <a:xfrm>
            <a:off x="3460200" y="1410150"/>
            <a:ext cx="1707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N-island model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728175" y="1410150"/>
            <a:ext cx="3203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Population Size Change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 model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848675" y="4857775"/>
            <a:ext cx="36828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Non spatially explicit models 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408875" y="2293075"/>
            <a:ext cx="2058250" cy="1913350"/>
            <a:chOff x="6727775" y="2472325"/>
            <a:chExt cx="2058250" cy="1913350"/>
          </a:xfrm>
        </p:grpSpPr>
        <p:sp>
          <p:nvSpPr>
            <p:cNvPr id="87" name="Shape 87"/>
            <p:cNvSpPr/>
            <p:nvPr/>
          </p:nvSpPr>
          <p:spPr>
            <a:xfrm>
              <a:off x="7540600" y="2472325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27775" y="2472325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27775" y="3226800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40600" y="3226800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27775" y="3981275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7540600" y="3981275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53425" y="2472325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353425" y="3981275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353425" y="3226800"/>
              <a:ext cx="432600" cy="404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96" name="Shape 96"/>
            <p:cNvCxnSpPr>
              <a:stCxn id="88" idx="6"/>
              <a:endCxn id="87" idx="2"/>
            </p:cNvCxnSpPr>
            <p:nvPr/>
          </p:nvCxnSpPr>
          <p:spPr>
            <a:xfrm>
              <a:off x="7160375" y="2674525"/>
              <a:ext cx="380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7" name="Shape 97"/>
            <p:cNvCxnSpPr>
              <a:stCxn id="87" idx="2"/>
              <a:endCxn id="88" idx="6"/>
            </p:cNvCxnSpPr>
            <p:nvPr/>
          </p:nvCxnSpPr>
          <p:spPr>
            <a:xfrm rot="10800000">
              <a:off x="7160500" y="2674525"/>
              <a:ext cx="380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8" name="Shape 98"/>
            <p:cNvCxnSpPr>
              <a:stCxn id="87" idx="6"/>
              <a:endCxn id="93" idx="2"/>
            </p:cNvCxnSpPr>
            <p:nvPr/>
          </p:nvCxnSpPr>
          <p:spPr>
            <a:xfrm>
              <a:off x="7973200" y="2674525"/>
              <a:ext cx="380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9" name="Shape 99"/>
            <p:cNvCxnSpPr>
              <a:stCxn id="93" idx="2"/>
              <a:endCxn id="87" idx="6"/>
            </p:cNvCxnSpPr>
            <p:nvPr/>
          </p:nvCxnSpPr>
          <p:spPr>
            <a:xfrm rot="10800000">
              <a:off x="7973325" y="2674525"/>
              <a:ext cx="380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00" name="Shape 100"/>
            <p:cNvCxnSpPr>
              <a:stCxn id="89" idx="6"/>
              <a:endCxn id="90" idx="2"/>
            </p:cNvCxnSpPr>
            <p:nvPr/>
          </p:nvCxnSpPr>
          <p:spPr>
            <a:xfrm>
              <a:off x="7160375" y="3429000"/>
              <a:ext cx="380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01" name="Shape 101"/>
            <p:cNvCxnSpPr>
              <a:stCxn id="90" idx="6"/>
              <a:endCxn id="95" idx="2"/>
            </p:cNvCxnSpPr>
            <p:nvPr/>
          </p:nvCxnSpPr>
          <p:spPr>
            <a:xfrm>
              <a:off x="7973200" y="3429000"/>
              <a:ext cx="380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02" name="Shape 102"/>
            <p:cNvCxnSpPr>
              <a:stCxn id="91" idx="6"/>
              <a:endCxn id="92" idx="2"/>
            </p:cNvCxnSpPr>
            <p:nvPr/>
          </p:nvCxnSpPr>
          <p:spPr>
            <a:xfrm>
              <a:off x="7160375" y="4183475"/>
              <a:ext cx="380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03" name="Shape 103"/>
            <p:cNvCxnSpPr>
              <a:stCxn id="92" idx="6"/>
              <a:endCxn id="94" idx="2"/>
            </p:cNvCxnSpPr>
            <p:nvPr/>
          </p:nvCxnSpPr>
          <p:spPr>
            <a:xfrm>
              <a:off x="7973200" y="4183475"/>
              <a:ext cx="380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04" name="Shape 104"/>
            <p:cNvCxnSpPr>
              <a:stCxn id="88" idx="4"/>
              <a:endCxn id="89" idx="0"/>
            </p:cNvCxnSpPr>
            <p:nvPr/>
          </p:nvCxnSpPr>
          <p:spPr>
            <a:xfrm>
              <a:off x="6944075" y="2876725"/>
              <a:ext cx="0" cy="350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05" name="Shape 105"/>
            <p:cNvCxnSpPr>
              <a:stCxn id="87" idx="4"/>
              <a:endCxn id="90" idx="0"/>
            </p:cNvCxnSpPr>
            <p:nvPr/>
          </p:nvCxnSpPr>
          <p:spPr>
            <a:xfrm>
              <a:off x="7756900" y="2876725"/>
              <a:ext cx="0" cy="350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06" name="Shape 106"/>
            <p:cNvCxnSpPr>
              <a:stCxn id="93" idx="4"/>
              <a:endCxn id="95" idx="0"/>
            </p:cNvCxnSpPr>
            <p:nvPr/>
          </p:nvCxnSpPr>
          <p:spPr>
            <a:xfrm>
              <a:off x="8569725" y="2876725"/>
              <a:ext cx="0" cy="350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07" name="Shape 107"/>
            <p:cNvCxnSpPr>
              <a:stCxn id="91" idx="0"/>
              <a:endCxn id="89" idx="4"/>
            </p:cNvCxnSpPr>
            <p:nvPr/>
          </p:nvCxnSpPr>
          <p:spPr>
            <a:xfrm rot="10800000">
              <a:off x="6944075" y="3631175"/>
              <a:ext cx="0" cy="350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08" name="Shape 108"/>
            <p:cNvCxnSpPr>
              <a:stCxn id="92" idx="0"/>
              <a:endCxn id="90" idx="4"/>
            </p:cNvCxnSpPr>
            <p:nvPr/>
          </p:nvCxnSpPr>
          <p:spPr>
            <a:xfrm rot="10800000">
              <a:off x="7756900" y="3631175"/>
              <a:ext cx="0" cy="350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09" name="Shape 109"/>
            <p:cNvCxnSpPr>
              <a:stCxn id="95" idx="4"/>
              <a:endCxn id="94" idx="0"/>
            </p:cNvCxnSpPr>
            <p:nvPr/>
          </p:nvCxnSpPr>
          <p:spPr>
            <a:xfrm>
              <a:off x="8569725" y="3631200"/>
              <a:ext cx="0" cy="350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  <p:sp>
        <p:nvSpPr>
          <p:cNvPr id="110" name="Shape 110"/>
          <p:cNvSpPr txBox="1"/>
          <p:nvPr/>
        </p:nvSpPr>
        <p:spPr>
          <a:xfrm>
            <a:off x="272050" y="1410150"/>
            <a:ext cx="2331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Stepping-stone model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66475" y="4883775"/>
            <a:ext cx="23319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Spatially explicit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model</a:t>
            </a:r>
          </a:p>
        </p:txBody>
      </p:sp>
      <p:sp>
        <p:nvSpPr>
          <p:cNvPr id="112" name="Shape 112"/>
          <p:cNvSpPr/>
          <p:nvPr/>
        </p:nvSpPr>
        <p:spPr>
          <a:xfrm rot="-5400000">
            <a:off x="5815125" y="2199000"/>
            <a:ext cx="117600" cy="5315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22300" y="6013225"/>
            <a:ext cx="6415799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Population genetics inference typically assumes simple non-structured models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6156150" y="2018425"/>
            <a:ext cx="2775300" cy="2821300"/>
            <a:chOff x="3156150" y="2185200"/>
            <a:chExt cx="2775300" cy="2821300"/>
          </a:xfrm>
        </p:grpSpPr>
        <p:sp>
          <p:nvSpPr>
            <p:cNvPr id="115" name="Shape 115"/>
            <p:cNvSpPr/>
            <p:nvPr/>
          </p:nvSpPr>
          <p:spPr>
            <a:xfrm rot="10800000">
              <a:off x="3165600" y="3814800"/>
              <a:ext cx="2050800" cy="611500"/>
            </a:xfrm>
            <a:prstGeom prst="flowChartManualOperation">
              <a:avLst/>
            </a:prstGeom>
            <a:solidFill>
              <a:schemeClr val="lt2"/>
            </a:solidFill>
            <a:ln cap="flat" cmpd="sng" w="2857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584250" y="2431800"/>
              <a:ext cx="1213500" cy="1383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Shape 117"/>
            <p:cNvCxnSpPr/>
            <p:nvPr/>
          </p:nvCxnSpPr>
          <p:spPr>
            <a:xfrm flipH="1" rot="10800000">
              <a:off x="5327400" y="2210700"/>
              <a:ext cx="6600" cy="2215500"/>
            </a:xfrm>
            <a:prstGeom prst="straightConnector1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sp>
          <p:nvSpPr>
            <p:cNvPr id="118" name="Shape 118"/>
            <p:cNvSpPr txBox="1"/>
            <p:nvPr/>
          </p:nvSpPr>
          <p:spPr>
            <a:xfrm>
              <a:off x="5282250" y="3050900"/>
              <a:ext cx="6492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time</a:t>
              </a:r>
            </a:p>
          </p:txBody>
        </p:sp>
        <p:cxnSp>
          <p:nvCxnSpPr>
            <p:cNvPr id="119" name="Shape 119"/>
            <p:cNvCxnSpPr/>
            <p:nvPr/>
          </p:nvCxnSpPr>
          <p:spPr>
            <a:xfrm>
              <a:off x="3156150" y="4602100"/>
              <a:ext cx="2069700" cy="0"/>
            </a:xfrm>
            <a:prstGeom prst="straightConnector1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120" name="Shape 120"/>
            <p:cNvSpPr txBox="1"/>
            <p:nvPr/>
          </p:nvSpPr>
          <p:spPr>
            <a:xfrm>
              <a:off x="3247650" y="4602100"/>
              <a:ext cx="1886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population size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3396000" y="2185200"/>
              <a:ext cx="1590000" cy="3501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/>
          <p:nvPr/>
        </p:nvSpPr>
        <p:spPr>
          <a:xfrm rot="-5400000">
            <a:off x="2919525" y="1741800"/>
            <a:ext cx="117600" cy="5315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20775" y="4387575"/>
            <a:ext cx="2331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Structured models</a:t>
            </a:r>
          </a:p>
        </p:txBody>
      </p:sp>
      <p:sp>
        <p:nvSpPr>
          <p:cNvPr id="124" name="Shape 124"/>
          <p:cNvSpPr/>
          <p:nvPr/>
        </p:nvSpPr>
        <p:spPr>
          <a:xfrm rot="-5400000">
            <a:off x="1373625" y="3779000"/>
            <a:ext cx="117600" cy="21774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SINS</a:t>
            </a:r>
          </a:p>
        </p:txBody>
      </p:sp>
      <p:sp>
        <p:nvSpPr>
          <p:cNvPr id="130" name="Shape 130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Simulating INdividuals in Space</a:t>
            </a:r>
          </a:p>
        </p:txBody>
      </p:sp>
      <p:sp>
        <p:nvSpPr>
          <p:cNvPr id="131" name="Shape 131"/>
          <p:cNvSpPr txBox="1"/>
          <p:nvPr>
            <p:ph idx="3" type="title"/>
          </p:nvPr>
        </p:nvSpPr>
        <p:spPr>
          <a:xfrm>
            <a:off x="175725" y="1528250"/>
            <a:ext cx="8793000" cy="16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Forward in time simulation (past → present → future)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Explicit </a:t>
            </a:r>
            <a:r>
              <a:rPr lang="en" sz="1600"/>
              <a:t>diploid individuals with a given sex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Independent neutral markers (no selection, no recombination)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Sequences, microsatellites and SNPs</a:t>
            </a:r>
          </a:p>
          <a:p>
            <a:pPr indent="-330200" lvl="0" marL="457200">
              <a:spcBef>
                <a:spcPts val="0"/>
              </a:spcBef>
              <a:buSzPct val="100000"/>
              <a:buChar char="●"/>
            </a:pPr>
            <a:r>
              <a:rPr lang="en" sz="1600"/>
              <a:t>Sexual chromosomes and mtDNA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Population ecology and behavior</a:t>
            </a:r>
          </a:p>
          <a:p>
            <a:pPr indent="-330200" lvl="0" marL="457200">
              <a:spcBef>
                <a:spcPts val="0"/>
              </a:spcBef>
              <a:buSzPct val="100000"/>
              <a:buChar char="●"/>
            </a:pPr>
            <a:r>
              <a:rPr lang="en" sz="1600"/>
              <a:t>Short and Long distance Migration (w/ sex-biased migration)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Growth-rate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Reproductive Success</a:t>
            </a:r>
          </a:p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Admixture</a:t>
            </a:r>
          </a:p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Competition</a:t>
            </a:r>
          </a:p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Expansion/Colonization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Dynamic demographic and environmental events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Carrying capacity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Friction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04329" y="201242"/>
            <a:ext cx="82296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SINS - Simulating INdividuals in Space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" y="662049"/>
            <a:ext cx="1470343" cy="148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360" y="662060"/>
            <a:ext cx="1470343" cy="148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3506" y="662040"/>
            <a:ext cx="1470343" cy="148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6650" y="662048"/>
            <a:ext cx="1470343" cy="148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8237" y="3537504"/>
            <a:ext cx="2081335" cy="1984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2589" y="2369925"/>
            <a:ext cx="2081335" cy="1984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2589" y="4589416"/>
            <a:ext cx="2081335" cy="19840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hape 144"/>
          <p:cNvCxnSpPr/>
          <p:nvPr/>
        </p:nvCxnSpPr>
        <p:spPr>
          <a:xfrm flipH="1" rot="10800000">
            <a:off x="1028700" y="2369925"/>
            <a:ext cx="4760400" cy="10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3096300" y="2344275"/>
            <a:ext cx="625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time</a:t>
            </a:r>
          </a:p>
        </p:txBody>
      </p:sp>
      <p:cxnSp>
        <p:nvCxnSpPr>
          <p:cNvPr id="146" name="Shape 146"/>
          <p:cNvCxnSpPr>
            <a:stCxn id="141" idx="3"/>
            <a:endCxn id="142" idx="1"/>
          </p:cNvCxnSpPr>
          <p:nvPr/>
        </p:nvCxnSpPr>
        <p:spPr>
          <a:xfrm flipH="1" rot="10800000">
            <a:off x="4449572" y="3361946"/>
            <a:ext cx="2103000" cy="1167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41" idx="3"/>
            <a:endCxn id="143" idx="1"/>
          </p:cNvCxnSpPr>
          <p:nvPr/>
        </p:nvCxnSpPr>
        <p:spPr>
          <a:xfrm>
            <a:off x="4449572" y="4529546"/>
            <a:ext cx="2103000" cy="1051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4853850" y="4317750"/>
            <a:ext cx="1651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fragmentation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SINS - Technical details</a:t>
            </a:r>
          </a:p>
        </p:txBody>
      </p:sp>
      <p:sp>
        <p:nvSpPr>
          <p:cNvPr id="154" name="Shape 154"/>
          <p:cNvSpPr txBox="1"/>
          <p:nvPr>
            <p:ph idx="3" type="title"/>
          </p:nvPr>
        </p:nvSpPr>
        <p:spPr>
          <a:xfrm>
            <a:off x="175725" y="1528250"/>
            <a:ext cx="8793000" cy="50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Carrying capacity defines the (soft) maximum population size of a deme.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K is used to define the population at t + 1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Population size at t = 0 is defined by the user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700" y="3869075"/>
            <a:ext cx="2483049" cy="248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800" y="3869075"/>
            <a:ext cx="2483049" cy="248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599" y="3869075"/>
            <a:ext cx="2483049" cy="24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Carrying capacity (0 ≤ K &lt; ?)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SINS - Technical details</a:t>
            </a:r>
          </a:p>
        </p:txBody>
      </p:sp>
      <p:sp>
        <p:nvSpPr>
          <p:cNvPr id="164" name="Shape 164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Friction (</a:t>
            </a:r>
            <a:r>
              <a:rPr lang="en" sz="3000">
                <a:solidFill>
                  <a:schemeClr val="lt1"/>
                </a:solidFill>
              </a:rPr>
              <a:t>0 ≤ F ≤ 1</a:t>
            </a:r>
            <a:r>
              <a:rPr lang="en" sz="3000"/>
              <a:t>)</a:t>
            </a:r>
          </a:p>
        </p:txBody>
      </p:sp>
      <p:sp>
        <p:nvSpPr>
          <p:cNvPr id="165" name="Shape 165"/>
          <p:cNvSpPr txBox="1"/>
          <p:nvPr>
            <p:ph idx="3" type="title"/>
          </p:nvPr>
        </p:nvSpPr>
        <p:spPr>
          <a:xfrm>
            <a:off x="175725" y="1528250"/>
            <a:ext cx="8793000" cy="50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Friction defines the difficulty to move to a deme.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 is used to define how migrants will be distributed among the neighbouring demes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700" y="3869075"/>
            <a:ext cx="2483049" cy="248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800" y="3869075"/>
            <a:ext cx="2483049" cy="248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599" y="3869075"/>
            <a:ext cx="2483049" cy="24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SINS - Technical details</a:t>
            </a:r>
          </a:p>
        </p:txBody>
      </p:sp>
      <p:sp>
        <p:nvSpPr>
          <p:cNvPr id="174" name="Shape 174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Migration</a:t>
            </a:r>
          </a:p>
        </p:txBody>
      </p:sp>
      <p:sp>
        <p:nvSpPr>
          <p:cNvPr id="175" name="Shape 175"/>
          <p:cNvSpPr txBox="1"/>
          <p:nvPr>
            <p:ph idx="3" type="title"/>
          </p:nvPr>
        </p:nvSpPr>
        <p:spPr>
          <a:xfrm>
            <a:off x="175725" y="1528250"/>
            <a:ext cx="8793000" cy="51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Migration can only take place in four different direction at most as in a typical 2D stepping stone model</a:t>
            </a:r>
          </a:p>
          <a:p>
            <a:pPr indent="-228600" lvl="0" marL="457200" rtl="0">
              <a:lnSpc>
                <a:spcPct val="200000"/>
              </a:lnSpc>
              <a:spcBef>
                <a:spcPts val="1000"/>
              </a:spcBef>
              <a:buChar char="●"/>
            </a:pPr>
            <a:r>
              <a:rPr lang="en"/>
              <a:t>Number of migrants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Sex-biased migration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6" name="Shape 176"/>
          <p:cNvGrpSpPr/>
          <p:nvPr/>
        </p:nvGrpSpPr>
        <p:grpSpPr>
          <a:xfrm>
            <a:off x="6178725" y="2695837"/>
            <a:ext cx="2790000" cy="2803662"/>
            <a:chOff x="6178725" y="2695837"/>
            <a:chExt cx="2790000" cy="2803662"/>
          </a:xfrm>
        </p:grpSpPr>
        <p:sp>
          <p:nvSpPr>
            <p:cNvPr id="177" name="Shape 177"/>
            <p:cNvSpPr/>
            <p:nvPr/>
          </p:nvSpPr>
          <p:spPr>
            <a:xfrm>
              <a:off x="7258425" y="4855700"/>
              <a:ext cx="630600" cy="6438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7258425" y="2695837"/>
              <a:ext cx="630600" cy="6438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178725" y="3775775"/>
              <a:ext cx="630600" cy="6438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338125" y="3775775"/>
              <a:ext cx="630600" cy="6438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258425" y="3775775"/>
              <a:ext cx="630600" cy="6438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Shape 182"/>
            <p:cNvCxnSpPr>
              <a:stCxn id="179" idx="3"/>
              <a:endCxn id="181" idx="1"/>
            </p:cNvCxnSpPr>
            <p:nvPr/>
          </p:nvCxnSpPr>
          <p:spPr>
            <a:xfrm>
              <a:off x="6809325" y="4097675"/>
              <a:ext cx="449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83" name="Shape 183"/>
            <p:cNvCxnSpPr>
              <a:stCxn id="178" idx="2"/>
              <a:endCxn id="181" idx="0"/>
            </p:cNvCxnSpPr>
            <p:nvPr/>
          </p:nvCxnSpPr>
          <p:spPr>
            <a:xfrm>
              <a:off x="7573725" y="3339637"/>
              <a:ext cx="0" cy="43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84" name="Shape 184"/>
            <p:cNvCxnSpPr>
              <a:stCxn id="181" idx="3"/>
              <a:endCxn id="180" idx="1"/>
            </p:cNvCxnSpPr>
            <p:nvPr/>
          </p:nvCxnSpPr>
          <p:spPr>
            <a:xfrm>
              <a:off x="7889025" y="4097675"/>
              <a:ext cx="449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85" name="Shape 185"/>
            <p:cNvCxnSpPr>
              <a:stCxn id="177" idx="0"/>
              <a:endCxn id="181" idx="2"/>
            </p:cNvCxnSpPr>
            <p:nvPr/>
          </p:nvCxnSpPr>
          <p:spPr>
            <a:xfrm rot="10800000">
              <a:off x="7573725" y="4419500"/>
              <a:ext cx="0" cy="43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SINS - Technical details</a:t>
            </a:r>
          </a:p>
        </p:txBody>
      </p:sp>
      <p:sp>
        <p:nvSpPr>
          <p:cNvPr id="191" name="Shape 191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Migration - Number of migrants (M)</a:t>
            </a:r>
          </a:p>
        </p:txBody>
      </p:sp>
      <p:sp>
        <p:nvSpPr>
          <p:cNvPr id="192" name="Shape 192"/>
          <p:cNvSpPr txBox="1"/>
          <p:nvPr>
            <p:ph idx="3" type="title"/>
          </p:nvPr>
        </p:nvSpPr>
        <p:spPr>
          <a:xfrm>
            <a:off x="175725" y="1528250"/>
            <a:ext cx="8793000" cy="51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number of migrants that each deme will have is deterministic and calculated as: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258425" y="4855700"/>
            <a:ext cx="630600" cy="6438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7258425" y="2695837"/>
            <a:ext cx="630600" cy="6438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178725" y="3775775"/>
            <a:ext cx="630600" cy="6438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8338125" y="3775775"/>
            <a:ext cx="630600" cy="6438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258425" y="3775775"/>
            <a:ext cx="630600" cy="643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8" name="Shape 198"/>
          <p:cNvCxnSpPr>
            <a:stCxn id="195" idx="3"/>
            <a:endCxn id="197" idx="1"/>
          </p:cNvCxnSpPr>
          <p:nvPr/>
        </p:nvCxnSpPr>
        <p:spPr>
          <a:xfrm>
            <a:off x="6809325" y="4097675"/>
            <a:ext cx="449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9" name="Shape 199"/>
          <p:cNvCxnSpPr>
            <a:stCxn id="194" idx="2"/>
            <a:endCxn id="197" idx="0"/>
          </p:cNvCxnSpPr>
          <p:nvPr/>
        </p:nvCxnSpPr>
        <p:spPr>
          <a:xfrm>
            <a:off x="7573725" y="3339637"/>
            <a:ext cx="0" cy="436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00" name="Shape 200"/>
          <p:cNvCxnSpPr>
            <a:stCxn id="197" idx="3"/>
            <a:endCxn id="196" idx="1"/>
          </p:cNvCxnSpPr>
          <p:nvPr/>
        </p:nvCxnSpPr>
        <p:spPr>
          <a:xfrm>
            <a:off x="7889025" y="4097675"/>
            <a:ext cx="449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01" name="Shape 201"/>
          <p:cNvCxnSpPr>
            <a:stCxn id="193" idx="0"/>
            <a:endCxn id="197" idx="2"/>
          </p:cNvCxnSpPr>
          <p:nvPr/>
        </p:nvCxnSpPr>
        <p:spPr>
          <a:xfrm rot="10800000">
            <a:off x="7573725" y="4419500"/>
            <a:ext cx="0" cy="436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021" y="3357708"/>
            <a:ext cx="4521600" cy="147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3" type="title"/>
          </p:nvPr>
        </p:nvSpPr>
        <p:spPr>
          <a:xfrm>
            <a:off x="175500" y="5336175"/>
            <a:ext cx="8793000" cy="1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/>
              <a:t>M</a:t>
            </a:r>
            <a:r>
              <a:rPr lang="en" sz="1400"/>
              <a:t> = number of migrants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N</a:t>
            </a:r>
            <a:r>
              <a:rPr baseline="-25000" lang="en" sz="1400">
                <a:solidFill>
                  <a:schemeClr val="lt1"/>
                </a:solidFill>
              </a:rPr>
              <a:t>t</a:t>
            </a:r>
            <a:r>
              <a:rPr lang="en" sz="1400"/>
              <a:t> = number of individuals in the deme at time 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n</a:t>
            </a:r>
            <a:r>
              <a:rPr baseline="-25000" lang="en" sz="1400">
                <a:solidFill>
                  <a:schemeClr val="lt1"/>
                </a:solidFill>
              </a:rPr>
              <a:t>d</a:t>
            </a:r>
            <a:r>
              <a:rPr lang="en" sz="1400"/>
              <a:t> = number of receiving demes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m</a:t>
            </a:r>
            <a:r>
              <a:rPr lang="en" sz="1400">
                <a:solidFill>
                  <a:schemeClr val="lt1"/>
                </a:solidFill>
              </a:rPr>
              <a:t> = migration rate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75724" y="2012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SINS - Technical details</a:t>
            </a:r>
          </a:p>
        </p:txBody>
      </p:sp>
      <p:sp>
        <p:nvSpPr>
          <p:cNvPr id="209" name="Shape 209"/>
          <p:cNvSpPr txBox="1"/>
          <p:nvPr>
            <p:ph idx="2" type="title"/>
          </p:nvPr>
        </p:nvSpPr>
        <p:spPr>
          <a:xfrm>
            <a:off x="175724" y="752650"/>
            <a:ext cx="8793000" cy="5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Migration - Sex-biased migration</a:t>
            </a:r>
          </a:p>
        </p:txBody>
      </p:sp>
      <p:sp>
        <p:nvSpPr>
          <p:cNvPr id="210" name="Shape 210"/>
          <p:cNvSpPr txBox="1"/>
          <p:nvPr>
            <p:ph idx="3" type="title"/>
          </p:nvPr>
        </p:nvSpPr>
        <p:spPr>
          <a:xfrm>
            <a:off x="175725" y="1528250"/>
            <a:ext cx="8793000" cy="117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After we calculate the number of migrants for each direction we apply a sex-ratio parameter (mSR) to determine how males and females will migrate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1" name="Shape 211"/>
          <p:cNvGrpSpPr/>
          <p:nvPr/>
        </p:nvGrpSpPr>
        <p:grpSpPr>
          <a:xfrm>
            <a:off x="7178490" y="2604223"/>
            <a:ext cx="1723383" cy="1736588"/>
            <a:chOff x="7102290" y="2451823"/>
            <a:chExt cx="1723383" cy="1736588"/>
          </a:xfrm>
        </p:grpSpPr>
        <p:sp>
          <p:nvSpPr>
            <p:cNvPr id="212" name="Shape 212"/>
            <p:cNvSpPr/>
            <p:nvPr/>
          </p:nvSpPr>
          <p:spPr>
            <a:xfrm>
              <a:off x="7769221" y="3789642"/>
              <a:ext cx="389521" cy="398769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769221" y="2451823"/>
              <a:ext cx="389521" cy="398769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102290" y="3120736"/>
              <a:ext cx="389521" cy="398769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436152" y="3120736"/>
              <a:ext cx="389521" cy="398769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769221" y="3120736"/>
              <a:ext cx="389521" cy="398769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Shape 217"/>
            <p:cNvCxnSpPr>
              <a:stCxn id="214" idx="3"/>
              <a:endCxn id="216" idx="1"/>
            </p:cNvCxnSpPr>
            <p:nvPr/>
          </p:nvCxnSpPr>
          <p:spPr>
            <a:xfrm>
              <a:off x="7491812" y="3320121"/>
              <a:ext cx="277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18" name="Shape 218"/>
            <p:cNvCxnSpPr>
              <a:stCxn id="213" idx="2"/>
              <a:endCxn id="216" idx="0"/>
            </p:cNvCxnSpPr>
            <p:nvPr/>
          </p:nvCxnSpPr>
          <p:spPr>
            <a:xfrm>
              <a:off x="7963982" y="2850593"/>
              <a:ext cx="0" cy="270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19" name="Shape 219"/>
            <p:cNvCxnSpPr>
              <a:stCxn id="216" idx="3"/>
              <a:endCxn id="215" idx="1"/>
            </p:cNvCxnSpPr>
            <p:nvPr/>
          </p:nvCxnSpPr>
          <p:spPr>
            <a:xfrm>
              <a:off x="8158743" y="3320121"/>
              <a:ext cx="277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20" name="Shape 220"/>
            <p:cNvCxnSpPr>
              <a:stCxn id="212" idx="0"/>
              <a:endCxn id="216" idx="2"/>
            </p:cNvCxnSpPr>
            <p:nvPr/>
          </p:nvCxnSpPr>
          <p:spPr>
            <a:xfrm rot="10800000">
              <a:off x="7963982" y="3519642"/>
              <a:ext cx="0" cy="270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  <p:sp>
        <p:nvSpPr>
          <p:cNvPr id="221" name="Shape 221"/>
          <p:cNvSpPr txBox="1"/>
          <p:nvPr>
            <p:ph idx="3" type="title"/>
          </p:nvPr>
        </p:nvSpPr>
        <p:spPr>
          <a:xfrm>
            <a:off x="175725" y="5635250"/>
            <a:ext cx="8793000" cy="10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/>
              <a:t>mSR</a:t>
            </a:r>
            <a:r>
              <a:rPr lang="en" sz="1400"/>
              <a:t> = sex-biased migration ratio ]0,1[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m</a:t>
            </a:r>
            <a:r>
              <a:rPr baseline="-25000" lang="en" sz="1400">
                <a:solidFill>
                  <a:schemeClr val="lt1"/>
                </a:solidFill>
              </a:rPr>
              <a:t>f</a:t>
            </a:r>
            <a:r>
              <a:rPr lang="en" sz="1400"/>
              <a:t> = female migration rate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m</a:t>
            </a:r>
            <a:r>
              <a:rPr baseline="-25000" lang="en" sz="1400">
                <a:solidFill>
                  <a:schemeClr val="lt1"/>
                </a:solidFill>
              </a:rPr>
              <a:t>m</a:t>
            </a:r>
            <a:r>
              <a:rPr lang="en" sz="1400"/>
              <a:t> = </a:t>
            </a:r>
            <a:r>
              <a:rPr lang="en" sz="1400">
                <a:solidFill>
                  <a:schemeClr val="lt1"/>
                </a:solidFill>
              </a:rPr>
              <a:t>male migration rate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45" y="3769987"/>
            <a:ext cx="4420699" cy="125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Shape 223"/>
          <p:cNvGrpSpPr/>
          <p:nvPr/>
        </p:nvGrpSpPr>
        <p:grpSpPr>
          <a:xfrm>
            <a:off x="7178490" y="4449711"/>
            <a:ext cx="1723383" cy="1736588"/>
            <a:chOff x="7102290" y="4297311"/>
            <a:chExt cx="1723383" cy="1736588"/>
          </a:xfrm>
        </p:grpSpPr>
        <p:sp>
          <p:nvSpPr>
            <p:cNvPr id="224" name="Shape 224"/>
            <p:cNvSpPr/>
            <p:nvPr/>
          </p:nvSpPr>
          <p:spPr>
            <a:xfrm>
              <a:off x="7769221" y="5635129"/>
              <a:ext cx="389521" cy="398769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769221" y="4297311"/>
              <a:ext cx="389521" cy="398769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7102290" y="4966224"/>
              <a:ext cx="389521" cy="398769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436152" y="4966224"/>
              <a:ext cx="389521" cy="398769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769221" y="4966224"/>
              <a:ext cx="389521" cy="398769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9" name="Shape 229"/>
            <p:cNvCxnSpPr>
              <a:stCxn id="226" idx="3"/>
              <a:endCxn id="228" idx="1"/>
            </p:cNvCxnSpPr>
            <p:nvPr/>
          </p:nvCxnSpPr>
          <p:spPr>
            <a:xfrm>
              <a:off x="7491812" y="5165609"/>
              <a:ext cx="277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30" name="Shape 230"/>
            <p:cNvCxnSpPr>
              <a:stCxn id="225" idx="2"/>
              <a:endCxn id="228" idx="0"/>
            </p:cNvCxnSpPr>
            <p:nvPr/>
          </p:nvCxnSpPr>
          <p:spPr>
            <a:xfrm>
              <a:off x="7963982" y="4696080"/>
              <a:ext cx="0" cy="270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31" name="Shape 231"/>
            <p:cNvCxnSpPr>
              <a:stCxn id="228" idx="3"/>
              <a:endCxn id="227" idx="1"/>
            </p:cNvCxnSpPr>
            <p:nvPr/>
          </p:nvCxnSpPr>
          <p:spPr>
            <a:xfrm>
              <a:off x="8158743" y="5165609"/>
              <a:ext cx="277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32" name="Shape 232"/>
            <p:cNvCxnSpPr>
              <a:stCxn id="224" idx="0"/>
              <a:endCxn id="228" idx="2"/>
            </p:cNvCxnSpPr>
            <p:nvPr/>
          </p:nvCxnSpPr>
          <p:spPr>
            <a:xfrm rot="10800000">
              <a:off x="7963982" y="5365129"/>
              <a:ext cx="0" cy="270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  <p:sp>
        <p:nvSpPr>
          <p:cNvPr id="233" name="Shape 233"/>
          <p:cNvSpPr txBox="1"/>
          <p:nvPr>
            <p:ph idx="3" type="title"/>
          </p:nvPr>
        </p:nvSpPr>
        <p:spPr>
          <a:xfrm>
            <a:off x="251800" y="3271812"/>
            <a:ext cx="6926700" cy="4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mSR</a:t>
            </a:r>
            <a:r>
              <a:rPr lang="en" sz="1400"/>
              <a:t> &gt; 0.5 females migrate more than males</a:t>
            </a:r>
          </a:p>
        </p:txBody>
      </p:sp>
      <p:sp>
        <p:nvSpPr>
          <p:cNvPr id="234" name="Shape 234"/>
          <p:cNvSpPr txBox="1"/>
          <p:nvPr>
            <p:ph idx="3" type="title"/>
          </p:nvPr>
        </p:nvSpPr>
        <p:spPr>
          <a:xfrm>
            <a:off x="251925" y="5117302"/>
            <a:ext cx="6926700" cy="4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mSR &lt; 0.5 males migrate more than females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