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2"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612775"/>
            <a:ext cx="5486401" cy="4114800"/>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pPr defTabSz="338327">
              <a:defRPr sz="3996" b="1">
                <a:latin typeface="Helvetica Neue"/>
                <a:ea typeface="Helvetica Neue"/>
                <a:cs typeface="Helvetica Neue"/>
                <a:sym typeface="Helvetica Neue"/>
              </a:defRPr>
            </a:pPr>
            <a:r>
              <a:t>Exercise </a:t>
            </a:r>
            <a:br/>
            <a:r>
              <a:t>Generate a NGS analysis report</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2"/>
          <p:cNvSpPr txBox="1"/>
          <p:nvPr/>
        </p:nvSpPr>
        <p:spPr>
          <a:xfrm>
            <a:off x="401319" y="225988"/>
            <a:ext cx="8333425" cy="332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600">
                <a:latin typeface="+mn-lt"/>
                <a:ea typeface="+mn-ea"/>
                <a:cs typeface="+mn-cs"/>
                <a:sym typeface="Helvetica"/>
              </a:defRPr>
            </a:pPr>
            <a:r>
              <a:t>Plots for each gene </a:t>
            </a:r>
            <a:r>
              <a:rPr i="1"/>
              <a:t>(same 3 genes) from web resources that support your genes choice</a:t>
            </a:r>
          </a:p>
        </p:txBody>
      </p:sp>
      <p:sp>
        <p:nvSpPr>
          <p:cNvPr id="129" name="Straight Connector 4"/>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30" name="TextBox 5"/>
          <p:cNvSpPr txBox="1"/>
          <p:nvPr/>
        </p:nvSpPr>
        <p:spPr>
          <a:xfrm>
            <a:off x="1257377" y="1678913"/>
            <a:ext cx="7251498" cy="646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3600" b="1"/>
            </a:pPr>
            <a:r>
              <a:t>Be creative!!!! </a:t>
            </a:r>
            <a:r>
              <a:rPr b="0">
                <a:latin typeface="Wingdings"/>
                <a:ea typeface="Wingdings"/>
                <a:cs typeface="Wingdings"/>
                <a:sym typeface="Wingdings"/>
              </a:rP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Relevant pathway altered in this patient </a:t>
            </a:r>
          </a:p>
        </p:txBody>
      </p:sp>
      <p:sp>
        <p:nvSpPr>
          <p:cNvPr id="133" name="Straight Connector 6"/>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Summary </a:t>
            </a:r>
          </a:p>
        </p:txBody>
      </p:sp>
      <p:sp>
        <p:nvSpPr>
          <p:cNvPr id="136" name="Straight Connector 6"/>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37" name="TextBox 3"/>
          <p:cNvSpPr txBox="1"/>
          <p:nvPr/>
        </p:nvSpPr>
        <p:spPr>
          <a:xfrm>
            <a:off x="527469" y="1270134"/>
            <a:ext cx="7470473" cy="2047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mn-lt"/>
                <a:ea typeface="+mn-ea"/>
                <a:cs typeface="+mn-cs"/>
                <a:sym typeface="Helvetica"/>
              </a:defRPr>
            </a:pPr>
            <a:r>
              <a:t>Patient  xxx …. </a:t>
            </a:r>
          </a:p>
          <a:p>
            <a:pPr>
              <a:defRPr>
                <a:latin typeface="+mn-lt"/>
                <a:ea typeface="+mn-ea"/>
                <a:cs typeface="+mn-cs"/>
                <a:sym typeface="Helvetica"/>
              </a:defRPr>
            </a:pPr>
            <a:endParaRPr/>
          </a:p>
          <a:p>
            <a:pPr>
              <a:defRPr>
                <a:latin typeface="+mn-lt"/>
                <a:ea typeface="+mn-ea"/>
                <a:cs typeface="+mn-cs"/>
                <a:sym typeface="Helvetica"/>
              </a:defRPr>
            </a:pPr>
            <a:endParaRPr/>
          </a:p>
          <a:p>
            <a:pPr>
              <a:defRPr>
                <a:latin typeface="+mn-lt"/>
                <a:ea typeface="+mn-ea"/>
                <a:cs typeface="+mn-cs"/>
                <a:sym typeface="Helvetica"/>
              </a:defRPr>
            </a:pPr>
            <a:endParaRPr/>
          </a:p>
          <a:p>
            <a:pPr>
              <a:defRPr>
                <a:latin typeface="+mn-lt"/>
                <a:ea typeface="+mn-ea"/>
                <a:cs typeface="+mn-cs"/>
                <a:sym typeface="Helvetica"/>
              </a:defRPr>
            </a:pPr>
            <a:endParaRPr/>
          </a:p>
          <a:p>
            <a:pPr>
              <a:defRPr>
                <a:latin typeface="+mn-lt"/>
                <a:ea typeface="+mn-ea"/>
                <a:cs typeface="+mn-cs"/>
                <a:sym typeface="Helvetica"/>
              </a:defRPr>
            </a:pPr>
            <a:r>
              <a:t>(Two sentences about clinical and biological relevant mutations identified and therapeutic implications)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ítulo 1"/>
          <p:cNvSpPr txBox="1">
            <a:spLocks noGrp="1"/>
          </p:cNvSpPr>
          <p:nvPr>
            <p:ph type="title"/>
          </p:nvPr>
        </p:nvSpPr>
        <p:spPr>
          <a:prstGeom prst="rect">
            <a:avLst/>
          </a:prstGeom>
        </p:spPr>
        <p:txBody>
          <a:bodyPr/>
          <a:lstStyle/>
          <a:p>
            <a:r>
              <a:t>Link to upload reports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1"/>
          <p:cNvSpPr txBox="1">
            <a:spLocks noGrp="1"/>
          </p:cNvSpPr>
          <p:nvPr>
            <p:ph type="title"/>
          </p:nvPr>
        </p:nvSpPr>
        <p:spPr>
          <a:prstGeom prst="rect">
            <a:avLst/>
          </a:prstGeom>
        </p:spPr>
        <p:txBody>
          <a:bodyPr/>
          <a:lstStyle/>
          <a:p>
            <a:pPr defTabSz="402336">
              <a:defRPr sz="3432" b="1">
                <a:latin typeface="+mn-lt"/>
                <a:ea typeface="+mn-ea"/>
                <a:cs typeface="+mn-cs"/>
                <a:sym typeface="Helvetica"/>
              </a:defRPr>
            </a:pPr>
            <a:r>
              <a:t>Objective</a:t>
            </a:r>
            <a:br/>
            <a:endParaRPr/>
          </a:p>
        </p:txBody>
      </p:sp>
      <p:sp>
        <p:nvSpPr>
          <p:cNvPr id="97" name="Content Placeholder 2"/>
          <p:cNvSpPr txBox="1">
            <a:spLocks noGrp="1"/>
          </p:cNvSpPr>
          <p:nvPr>
            <p:ph type="body" idx="1"/>
          </p:nvPr>
        </p:nvSpPr>
        <p:spPr>
          <a:xfrm>
            <a:off x="457200" y="1600200"/>
            <a:ext cx="8229600" cy="4525963"/>
          </a:xfrm>
          <a:prstGeom prst="rect">
            <a:avLst/>
          </a:prstGeom>
        </p:spPr>
        <p:txBody>
          <a:bodyPr/>
          <a:lstStyle/>
          <a:p>
            <a:pPr>
              <a:defRPr>
                <a:latin typeface="+mn-lt"/>
                <a:ea typeface="+mn-ea"/>
                <a:cs typeface="+mn-cs"/>
                <a:sym typeface="Helvetica"/>
              </a:defRPr>
            </a:pPr>
            <a:r>
              <a:t>To generate an </a:t>
            </a:r>
            <a:r>
              <a:rPr i="1"/>
              <a:t>intelligible</a:t>
            </a:r>
            <a:r>
              <a:t> NGS Analysis Report</a:t>
            </a:r>
            <a:r>
              <a:rPr sz="2000"/>
              <a:t> (meaning a report that a non expert can understand)</a:t>
            </a:r>
          </a:p>
          <a:p>
            <a:pPr>
              <a:defRPr>
                <a:latin typeface="+mn-lt"/>
                <a:ea typeface="+mn-ea"/>
                <a:cs typeface="+mn-cs"/>
                <a:sym typeface="Helvetica"/>
              </a:defRPr>
            </a:pPr>
            <a:endParaRPr sz="2000"/>
          </a:p>
          <a:p>
            <a:pPr>
              <a:buFontTx/>
              <a:buChar char="-"/>
              <a:defRPr>
                <a:latin typeface="+mn-lt"/>
                <a:ea typeface="+mn-ea"/>
                <a:cs typeface="+mn-cs"/>
                <a:sym typeface="Helvetica"/>
              </a:defRPr>
            </a:pPr>
            <a:r>
              <a:t>To identify biologically relevant mutations:</a:t>
            </a:r>
          </a:p>
          <a:p>
            <a:pPr marL="742950" lvl="1" indent="-285750">
              <a:spcBef>
                <a:spcPts val="600"/>
              </a:spcBef>
              <a:buFontTx/>
              <a:buChar char="-"/>
              <a:defRPr sz="2800">
                <a:latin typeface="+mn-lt"/>
                <a:ea typeface="+mn-ea"/>
                <a:cs typeface="+mn-cs"/>
                <a:sym typeface="Helvetica"/>
              </a:defRPr>
            </a:pPr>
            <a:r>
              <a:t>Describing the tumor’s patient</a:t>
            </a:r>
          </a:p>
          <a:p>
            <a:pPr marL="742950" lvl="1" indent="-285750">
              <a:spcBef>
                <a:spcPts val="600"/>
              </a:spcBef>
              <a:buFontTx/>
              <a:buChar char="-"/>
              <a:defRPr sz="2800">
                <a:latin typeface="+mn-lt"/>
                <a:ea typeface="+mn-ea"/>
                <a:cs typeface="+mn-cs"/>
                <a:sym typeface="Helvetica"/>
              </a:defRPr>
            </a:pPr>
            <a:r>
              <a:t>Potential </a:t>
            </a:r>
            <a:r>
              <a:rPr i="1"/>
              <a:t>druggable</a:t>
            </a:r>
            <a:r>
              <a:t> targets (“actionable”)</a:t>
            </a:r>
          </a:p>
          <a:p>
            <a:pPr marL="742950" lvl="1" indent="-285750">
              <a:spcBef>
                <a:spcPts val="600"/>
              </a:spcBef>
              <a:defRPr sz="2800">
                <a:latin typeface="+mn-lt"/>
                <a:ea typeface="+mn-ea"/>
                <a:cs typeface="+mn-cs"/>
                <a:sym typeface="Helvetica"/>
              </a:defRPr>
            </a:pPr>
            <a:endParaRPr/>
          </a:p>
          <a:p>
            <a:pPr marL="0" lvl="1" indent="-285750">
              <a:spcBef>
                <a:spcPts val="600"/>
              </a:spcBef>
              <a:defRPr sz="2800">
                <a:latin typeface="+mn-lt"/>
                <a:ea typeface="+mn-ea"/>
                <a:cs typeface="+mn-cs"/>
                <a:sym typeface="Helvetica"/>
              </a:defRPr>
            </a:pPr>
            <a:r>
              <a:t> To propose therapeutic options.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Case 1: Squamous Cell Lung Cancer Patient (LUSC)</a:t>
            </a:r>
          </a:p>
        </p:txBody>
      </p:sp>
      <p:sp>
        <p:nvSpPr>
          <p:cNvPr id="100" name="TextBox 6"/>
          <p:cNvSpPr txBox="1"/>
          <p:nvPr/>
        </p:nvSpPr>
        <p:spPr>
          <a:xfrm>
            <a:off x="282257" y="952500"/>
            <a:ext cx="8816024" cy="2780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169862" indent="-169862" algn="just">
              <a:lnSpc>
                <a:spcPct val="90000"/>
              </a:lnSpc>
              <a:buSzPct val="100000"/>
              <a:buFont typeface="Arial"/>
              <a:buChar char="•"/>
              <a:defRPr sz="2400">
                <a:latin typeface="+mn-lt"/>
                <a:ea typeface="+mn-ea"/>
                <a:cs typeface="+mn-cs"/>
                <a:sym typeface="Helvetica"/>
              </a:defRPr>
            </a:pPr>
            <a:r>
              <a:t>58 years old male.</a:t>
            </a:r>
          </a:p>
          <a:p>
            <a:pPr marL="169862" indent="-169862" algn="just">
              <a:lnSpc>
                <a:spcPct val="90000"/>
              </a:lnSpc>
              <a:buSzPct val="100000"/>
              <a:buFont typeface="Arial"/>
              <a:buChar char="•"/>
              <a:defRPr sz="2400">
                <a:latin typeface="+mn-lt"/>
                <a:ea typeface="+mn-ea"/>
                <a:cs typeface="+mn-cs"/>
                <a:sym typeface="Helvetica"/>
              </a:defRPr>
            </a:pPr>
            <a:r>
              <a:t>Advanced Squamous cell Lung Carcinoma (Stage IV). Brain mets.</a:t>
            </a:r>
          </a:p>
          <a:p>
            <a:pPr marL="169862" lvl="1" indent="-169862" algn="just">
              <a:lnSpc>
                <a:spcPct val="90000"/>
              </a:lnSpc>
              <a:buSzPct val="100000"/>
              <a:buFont typeface="Arial"/>
              <a:buChar char="•"/>
              <a:defRPr sz="2400">
                <a:latin typeface="+mn-lt"/>
                <a:ea typeface="+mn-ea"/>
                <a:cs typeface="+mn-cs"/>
                <a:sym typeface="Helvetica"/>
              </a:defRPr>
            </a:pPr>
            <a:r>
              <a:t>Surgery (R0) + 1st line: Carboplatin/Paclitaxel. PD. 2nd line: Pemetrexed/Erlotinib</a:t>
            </a:r>
          </a:p>
          <a:p>
            <a:pPr marL="169862" lvl="1" indent="-169862" algn="just">
              <a:lnSpc>
                <a:spcPct val="90000"/>
              </a:lnSpc>
              <a:buSzPct val="100000"/>
              <a:buFont typeface="Arial"/>
              <a:buChar char="•"/>
              <a:defRPr sz="2400">
                <a:latin typeface="+mn-lt"/>
                <a:ea typeface="+mn-ea"/>
                <a:cs typeface="+mn-cs"/>
                <a:sym typeface="Helvetica"/>
              </a:defRPr>
            </a:pPr>
            <a:r>
              <a:t>PD May 2013</a:t>
            </a:r>
          </a:p>
          <a:p>
            <a:pPr indent="169862" algn="just">
              <a:lnSpc>
                <a:spcPct val="90000"/>
              </a:lnSpc>
              <a:defRPr sz="2400">
                <a:latin typeface="+mn-lt"/>
                <a:ea typeface="+mn-ea"/>
                <a:cs typeface="+mn-cs"/>
                <a:sym typeface="Helvetica"/>
              </a:defRPr>
            </a:pPr>
            <a:endParaRPr/>
          </a:p>
        </p:txBody>
      </p:sp>
      <p:sp>
        <p:nvSpPr>
          <p:cNvPr id="101" name="Straight Connector 26"/>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02" name="TextBox 8"/>
          <p:cNvSpPr txBox="1"/>
          <p:nvPr/>
        </p:nvSpPr>
        <p:spPr>
          <a:xfrm>
            <a:off x="2118676" y="4033344"/>
            <a:ext cx="4871979" cy="4970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vl1pPr>
          </a:lstStyle>
          <a:p>
            <a:r>
              <a:t>Exome Sequencing + Avatar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6"/>
          <p:cNvSpPr txBox="1"/>
          <p:nvPr/>
        </p:nvSpPr>
        <p:spPr>
          <a:xfrm>
            <a:off x="1125992" y="-917551"/>
            <a:ext cx="7353684" cy="64630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ctr">
              <a:defRPr sz="3200" b="1" u="sng">
                <a:latin typeface="+mn-lt"/>
                <a:ea typeface="+mn-ea"/>
                <a:cs typeface="+mn-cs"/>
                <a:sym typeface="Helvetica"/>
              </a:defRPr>
            </a:pPr>
            <a:endParaRPr/>
          </a:p>
          <a:p>
            <a:pPr algn="ctr">
              <a:defRPr sz="3200" b="1" u="sng">
                <a:latin typeface="+mn-lt"/>
                <a:ea typeface="+mn-ea"/>
                <a:cs typeface="+mn-cs"/>
                <a:sym typeface="Helvetica"/>
              </a:defRPr>
            </a:pPr>
            <a:endParaRPr/>
          </a:p>
          <a:p>
            <a:pPr algn="ctr">
              <a:defRPr sz="3200" b="1" u="sng">
                <a:latin typeface="+mn-lt"/>
                <a:ea typeface="+mn-ea"/>
                <a:cs typeface="+mn-cs"/>
                <a:sym typeface="Helvetica"/>
              </a:defRPr>
            </a:pPr>
            <a:endParaRPr/>
          </a:p>
          <a:p>
            <a:pPr algn="ctr">
              <a:defRPr sz="3200" b="1" u="sng">
                <a:latin typeface="+mn-lt"/>
                <a:ea typeface="+mn-ea"/>
                <a:cs typeface="+mn-cs"/>
                <a:sym typeface="Helvetica"/>
              </a:defRPr>
            </a:pPr>
            <a:endParaRPr/>
          </a:p>
          <a:p>
            <a:pPr algn="ctr">
              <a:defRPr sz="3200" b="1" u="sng">
                <a:latin typeface="+mn-lt"/>
                <a:ea typeface="+mn-ea"/>
                <a:cs typeface="+mn-cs"/>
                <a:sym typeface="Helvetica"/>
              </a:defRPr>
            </a:pPr>
            <a:endParaRPr/>
          </a:p>
          <a:p>
            <a:pPr algn="ctr">
              <a:defRPr sz="3200" b="1" u="sng">
                <a:latin typeface="+mn-lt"/>
                <a:ea typeface="+mn-ea"/>
                <a:cs typeface="+mn-cs"/>
                <a:sym typeface="Helvetica"/>
              </a:defRPr>
            </a:pPr>
            <a:r>
              <a:t>NGS REPORT FOR PATIENT LUSC </a:t>
            </a:r>
            <a:r>
              <a:rPr b="0" u="none">
                <a:latin typeface="+mj-lt"/>
                <a:ea typeface="+mj-ea"/>
                <a:cs typeface="+mj-cs"/>
                <a:sym typeface="Calibri"/>
              </a:rPr>
              <a:t>	</a:t>
            </a:r>
          </a:p>
          <a:p>
            <a:pPr algn="ctr">
              <a:defRPr sz="3200">
                <a:latin typeface="+mn-lt"/>
                <a:ea typeface="+mn-ea"/>
                <a:cs typeface="+mn-cs"/>
                <a:sym typeface="Helvetica"/>
              </a:defRPr>
            </a:pPr>
            <a:endParaRPr b="0" u="none">
              <a:latin typeface="+mj-lt"/>
              <a:ea typeface="+mj-ea"/>
              <a:cs typeface="+mj-cs"/>
              <a:sym typeface="Calibri"/>
            </a:endParaRPr>
          </a:p>
          <a:p>
            <a:pPr algn="ctr">
              <a:defRPr sz="3200">
                <a:latin typeface="+mn-lt"/>
                <a:ea typeface="+mn-ea"/>
                <a:cs typeface="+mn-cs"/>
                <a:sym typeface="Helvetica"/>
              </a:defRPr>
            </a:pPr>
            <a:endParaRPr b="0" u="none">
              <a:latin typeface="+mj-lt"/>
              <a:ea typeface="+mj-ea"/>
              <a:cs typeface="+mj-cs"/>
              <a:sym typeface="Calibri"/>
            </a:endParaRPr>
          </a:p>
          <a:p>
            <a:pPr algn="ctr">
              <a:defRPr sz="3200">
                <a:latin typeface="+mn-lt"/>
                <a:ea typeface="+mn-ea"/>
                <a:cs typeface="+mn-cs"/>
                <a:sym typeface="Helvetica"/>
              </a:defRPr>
            </a:pPr>
            <a:endParaRPr b="0" u="none">
              <a:latin typeface="+mj-lt"/>
              <a:ea typeface="+mj-ea"/>
              <a:cs typeface="+mj-cs"/>
              <a:sym typeface="Calibri"/>
            </a:endParaRPr>
          </a:p>
          <a:p>
            <a:pPr lvl="1" algn="ctr">
              <a:defRPr sz="3200">
                <a:latin typeface="+mn-lt"/>
                <a:ea typeface="+mn-ea"/>
                <a:cs typeface="+mn-cs"/>
                <a:sym typeface="Helvetica"/>
              </a:defRPr>
            </a:pPr>
            <a:endParaRPr b="0" u="none">
              <a:latin typeface="+mj-lt"/>
              <a:ea typeface="+mj-ea"/>
              <a:cs typeface="+mj-cs"/>
              <a:sym typeface="Calibri"/>
            </a:endParaRPr>
          </a:p>
          <a:p>
            <a:pPr algn="ctr">
              <a:defRPr sz="3200">
                <a:latin typeface="+mn-lt"/>
                <a:ea typeface="+mn-ea"/>
                <a:cs typeface="+mn-cs"/>
                <a:sym typeface="Helvetica"/>
              </a:defRPr>
            </a:pPr>
            <a:endParaRPr b="0" u="none">
              <a:latin typeface="+mj-lt"/>
              <a:ea typeface="+mj-ea"/>
              <a:cs typeface="+mj-cs"/>
              <a:sym typeface="Calibri"/>
            </a:endParaRPr>
          </a:p>
          <a:p>
            <a:pPr algn="ctr">
              <a:defRPr sz="3200">
                <a:latin typeface="+mn-lt"/>
                <a:ea typeface="+mn-ea"/>
                <a:cs typeface="+mn-cs"/>
                <a:sym typeface="Helvetica"/>
              </a:defRPr>
            </a:pPr>
            <a:r>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Box 3"/>
          <p:cNvSpPr txBox="1"/>
          <p:nvPr/>
        </p:nvSpPr>
        <p:spPr>
          <a:xfrm>
            <a:off x="45719" y="700767"/>
            <a:ext cx="9052562" cy="6238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i="1">
                <a:latin typeface="+mn-lt"/>
                <a:ea typeface="+mn-ea"/>
                <a:cs typeface="+mn-cs"/>
                <a:sym typeface="Helvetica"/>
              </a:defRPr>
            </a:pPr>
            <a:r>
              <a:t>Sample Characteristics	</a:t>
            </a:r>
          </a:p>
          <a:p>
            <a:pPr>
              <a:defRPr>
                <a:latin typeface="+mn-lt"/>
                <a:ea typeface="+mn-ea"/>
                <a:cs typeface="+mn-cs"/>
                <a:sym typeface="Helvetica"/>
              </a:defRPr>
            </a:pPr>
            <a:r>
              <a:t>Case ID: Exercise</a:t>
            </a:r>
          </a:p>
          <a:p>
            <a:pPr>
              <a:defRPr>
                <a:latin typeface="+mn-lt"/>
                <a:ea typeface="+mn-ea"/>
                <a:cs typeface="+mn-cs"/>
                <a:sym typeface="Helvetica"/>
              </a:defRPr>
            </a:pPr>
            <a:r>
              <a:t>Date: 17/03/2013</a:t>
            </a:r>
          </a:p>
          <a:p>
            <a:pPr>
              <a:defRPr>
                <a:latin typeface="+mn-lt"/>
                <a:ea typeface="+mn-ea"/>
                <a:cs typeface="+mn-cs"/>
                <a:sym typeface="Helvetica"/>
              </a:defRPr>
            </a:pPr>
            <a:r>
              <a:t>Tumor Type: Lung cancer (Squamous cell carcinoma</a:t>
            </a:r>
          </a:p>
          <a:p>
            <a:pPr>
              <a:defRPr>
                <a:latin typeface="+mn-lt"/>
                <a:ea typeface="+mn-ea"/>
                <a:cs typeface="+mn-cs"/>
                <a:sym typeface="Helvetica"/>
              </a:defRPr>
            </a:pPr>
            <a:r>
              <a:t>Stage IV)</a:t>
            </a:r>
          </a:p>
          <a:p>
            <a:pPr>
              <a:defRPr>
                <a:latin typeface="+mn-lt"/>
                <a:ea typeface="+mn-ea"/>
                <a:cs typeface="+mn-cs"/>
                <a:sym typeface="Helvetica"/>
              </a:defRPr>
            </a:pPr>
            <a:r>
              <a:t>Tumor location: Liver</a:t>
            </a:r>
          </a:p>
          <a:p>
            <a:pPr>
              <a:defRPr>
                <a:latin typeface="+mn-lt"/>
                <a:ea typeface="+mn-ea"/>
                <a:cs typeface="+mn-cs"/>
                <a:sym typeface="Helvetica"/>
              </a:defRPr>
            </a:pPr>
            <a:r>
              <a:t>Tumor type sample Frozen</a:t>
            </a:r>
          </a:p>
          <a:p>
            <a:pPr>
              <a:defRPr>
                <a:latin typeface="+mn-lt"/>
                <a:ea typeface="+mn-ea"/>
                <a:cs typeface="+mn-cs"/>
                <a:sym typeface="Helvetica"/>
              </a:defRPr>
            </a:pPr>
            <a:r>
              <a:t>% Tumor purity: 90%</a:t>
            </a:r>
          </a:p>
          <a:p>
            <a:pPr>
              <a:defRPr>
                <a:latin typeface="+mn-lt"/>
                <a:ea typeface="+mn-ea"/>
                <a:cs typeface="+mn-cs"/>
                <a:sym typeface="Helvetica"/>
              </a:defRPr>
            </a:pPr>
            <a:r>
              <a:t>Normal sample source: Blood</a:t>
            </a:r>
          </a:p>
          <a:p>
            <a:pPr>
              <a:defRPr>
                <a:latin typeface="+mn-lt"/>
                <a:ea typeface="+mn-ea"/>
                <a:cs typeface="+mn-cs"/>
                <a:sym typeface="Helvetica"/>
              </a:defRPr>
            </a:pPr>
            <a:endParaRPr/>
          </a:p>
          <a:p>
            <a:pPr>
              <a:defRPr b="1" i="1">
                <a:latin typeface="+mn-lt"/>
                <a:ea typeface="+mn-ea"/>
                <a:cs typeface="+mn-cs"/>
                <a:sym typeface="Helvetica"/>
              </a:defRPr>
            </a:pPr>
            <a:r>
              <a:t>Objective</a:t>
            </a:r>
          </a:p>
          <a:p>
            <a:pPr>
              <a:defRPr>
                <a:latin typeface="+mn-lt"/>
                <a:ea typeface="+mn-ea"/>
                <a:cs typeface="+mn-cs"/>
                <a:sym typeface="Helvetica"/>
              </a:defRPr>
            </a:pPr>
            <a:r>
              <a:t> - Whole exome sequencing analysis of tumor and normal samples to identify tumor-specific (somatic) sequence alterations.</a:t>
            </a:r>
          </a:p>
          <a:p>
            <a:pPr>
              <a:defRPr>
                <a:latin typeface="+mn-lt"/>
                <a:ea typeface="+mn-ea"/>
                <a:cs typeface="+mn-cs"/>
                <a:sym typeface="Helvetica"/>
              </a:defRPr>
            </a:pPr>
            <a:endParaRPr/>
          </a:p>
          <a:p>
            <a:pPr>
              <a:defRPr b="1" i="1">
                <a:latin typeface="+mn-lt"/>
                <a:ea typeface="+mn-ea"/>
                <a:cs typeface="+mn-cs"/>
                <a:sym typeface="Helvetica"/>
              </a:defRPr>
            </a:pPr>
            <a:r>
              <a:t>Procedure</a:t>
            </a:r>
          </a:p>
          <a:p>
            <a:pPr>
              <a:defRPr>
                <a:latin typeface="+mn-lt"/>
                <a:ea typeface="+mn-ea"/>
                <a:cs typeface="+mn-cs"/>
                <a:sym typeface="Helvetica"/>
              </a:defRPr>
            </a:pPr>
            <a:r>
              <a:t> Genomic DNA was purified from tumor and normal specimens. DNA samples were enriched for coding regions in the genome using custom DNA capture approaches. Enriched tumor and normal DNA was sequenced using massively parallel sequencing instruments. Sequence data were mapped to the reference human genome sequence and sequence alterations were determined by comparison of over 50 million bases of tumor and normal DNA. The characteristics of the samples and analysis approach are indicated below. </a:t>
            </a:r>
          </a:p>
        </p:txBody>
      </p:sp>
      <p:sp>
        <p:nvSpPr>
          <p:cNvPr id="107" name="TextBox 2"/>
          <p:cNvSpPr txBox="1"/>
          <p:nvPr/>
        </p:nvSpPr>
        <p:spPr>
          <a:xfrm>
            <a:off x="401319" y="50800"/>
            <a:ext cx="8333425" cy="4508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Helvetica Neue"/>
                <a:ea typeface="Helvetica Neue"/>
                <a:cs typeface="Helvetica Neue"/>
                <a:sym typeface="Helvetica Neue"/>
              </a:defRPr>
            </a:lvl1pPr>
          </a:lstStyle>
          <a:p>
            <a:r>
              <a:t>Tumor description</a:t>
            </a:r>
          </a:p>
        </p:txBody>
      </p:sp>
      <p:sp>
        <p:nvSpPr>
          <p:cNvPr id="108" name="Straight Connector 5"/>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Box 28"/>
          <p:cNvSpPr txBox="1"/>
          <p:nvPr/>
        </p:nvSpPr>
        <p:spPr>
          <a:xfrm>
            <a:off x="342899" y="1182540"/>
            <a:ext cx="8070345" cy="1548766"/>
          </a:xfrm>
          <a:prstGeom prst="rect">
            <a:avLst/>
          </a:prstGeom>
          <a:ln>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b="1">
                <a:latin typeface="+mn-lt"/>
                <a:ea typeface="+mn-ea"/>
                <a:cs typeface="+mn-cs"/>
                <a:sym typeface="Helvetica"/>
              </a:defRPr>
            </a:pPr>
            <a:r>
              <a:t>Exome sequencing analysis</a:t>
            </a:r>
          </a:p>
          <a:p>
            <a:pPr>
              <a:defRPr sz="1600" b="1">
                <a:latin typeface="+mn-lt"/>
                <a:ea typeface="+mn-ea"/>
                <a:cs typeface="+mn-cs"/>
                <a:sym typeface="Helvetica"/>
              </a:defRPr>
            </a:pPr>
            <a:r>
              <a:t>W</a:t>
            </a:r>
            <a:r>
              <a:rPr b="0"/>
              <a:t>e found </a:t>
            </a:r>
            <a:r>
              <a:rPr>
                <a:solidFill>
                  <a:srgbClr val="FF0000"/>
                </a:solidFill>
              </a:rPr>
              <a:t>X</a:t>
            </a:r>
            <a:r>
              <a:rPr b="0"/>
              <a:t> somatic mutations</a:t>
            </a:r>
          </a:p>
          <a:p>
            <a:pPr>
              <a:defRPr sz="1600">
                <a:latin typeface="+mn-lt"/>
                <a:ea typeface="+mn-ea"/>
                <a:cs typeface="+mn-cs"/>
                <a:sym typeface="Helvetica"/>
              </a:defRPr>
            </a:pPr>
            <a:r>
              <a:t>From these somatic mutations </a:t>
            </a:r>
            <a:endParaRPr b="1"/>
          </a:p>
          <a:p>
            <a:pPr>
              <a:defRPr sz="1600" b="1">
                <a:solidFill>
                  <a:srgbClr val="FF0000"/>
                </a:solidFill>
                <a:latin typeface="+mn-lt"/>
                <a:ea typeface="+mn-ea"/>
                <a:cs typeface="+mn-cs"/>
                <a:sym typeface="Helvetica"/>
              </a:defRPr>
            </a:pPr>
            <a:r>
              <a:t>X</a:t>
            </a:r>
            <a:r>
              <a:rPr>
                <a:solidFill>
                  <a:srgbClr val="000000"/>
                </a:solidFill>
              </a:rPr>
              <a:t> </a:t>
            </a:r>
            <a:r>
              <a:rPr b="0">
                <a:solidFill>
                  <a:srgbClr val="000000"/>
                </a:solidFill>
              </a:rPr>
              <a:t>are single nucleotide variants (SNVs). </a:t>
            </a:r>
          </a:p>
          <a:p>
            <a:pPr>
              <a:defRPr sz="1600" b="1">
                <a:solidFill>
                  <a:srgbClr val="FF0000"/>
                </a:solidFill>
                <a:latin typeface="+mn-lt"/>
                <a:ea typeface="+mn-ea"/>
                <a:cs typeface="+mn-cs"/>
                <a:sym typeface="Helvetica"/>
              </a:defRPr>
            </a:pPr>
            <a:r>
              <a:t>X</a:t>
            </a:r>
            <a:r>
              <a:rPr b="0">
                <a:solidFill>
                  <a:srgbClr val="000000"/>
                </a:solidFill>
              </a:rPr>
              <a:t> are indels: </a:t>
            </a:r>
            <a:r>
              <a:t>X</a:t>
            </a:r>
            <a:r>
              <a:rPr b="0">
                <a:solidFill>
                  <a:srgbClr val="000000"/>
                </a:solidFill>
              </a:rPr>
              <a:t> deletions and </a:t>
            </a:r>
            <a:r>
              <a:t>X</a:t>
            </a:r>
            <a:r>
              <a:rPr b="0">
                <a:solidFill>
                  <a:srgbClr val="000000"/>
                </a:solidFill>
              </a:rPr>
              <a:t> insertions.</a:t>
            </a:r>
          </a:p>
          <a:p>
            <a:pPr>
              <a:defRPr sz="1600" b="1">
                <a:solidFill>
                  <a:srgbClr val="FF0000"/>
                </a:solidFill>
                <a:latin typeface="+mn-lt"/>
                <a:ea typeface="+mn-ea"/>
                <a:cs typeface="+mn-cs"/>
                <a:sym typeface="Helvetica"/>
              </a:defRPr>
            </a:pPr>
            <a:r>
              <a:t>X</a:t>
            </a:r>
            <a:r>
              <a:rPr b="0">
                <a:solidFill>
                  <a:srgbClr val="000000"/>
                </a:solidFill>
              </a:rPr>
              <a:t> mutations have been previously described in dbSNP or/and 1000GP.</a:t>
            </a:r>
          </a:p>
        </p:txBody>
      </p:sp>
      <p:sp>
        <p:nvSpPr>
          <p:cNvPr id="111"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Global Analysis Characteristics</a:t>
            </a:r>
          </a:p>
        </p:txBody>
      </p:sp>
      <p:sp>
        <p:nvSpPr>
          <p:cNvPr id="112" name="Straight Connector 5"/>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Picture 3" descr="Picture 3"/>
          <p:cNvPicPr>
            <a:picLocks noChangeAspect="1"/>
          </p:cNvPicPr>
          <p:nvPr/>
        </p:nvPicPr>
        <p:blipFill>
          <a:blip r:embed="rId2"/>
          <a:srcRect t="8995" b="5533"/>
          <a:stretch>
            <a:fillRect/>
          </a:stretch>
        </p:blipFill>
        <p:spPr>
          <a:xfrm>
            <a:off x="1159290" y="2467274"/>
            <a:ext cx="4772707" cy="4079158"/>
          </a:xfrm>
          <a:prstGeom prst="rect">
            <a:avLst/>
          </a:prstGeom>
          <a:ln w="12700">
            <a:miter lim="400000"/>
          </a:ln>
        </p:spPr>
      </p:pic>
      <p:sp>
        <p:nvSpPr>
          <p:cNvPr id="115"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Case:</a:t>
            </a:r>
          </a:p>
        </p:txBody>
      </p:sp>
      <p:sp>
        <p:nvSpPr>
          <p:cNvPr id="116" name="Straight Connector 5"/>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17" name="TextBox 6"/>
          <p:cNvSpPr txBox="1"/>
          <p:nvPr/>
        </p:nvSpPr>
        <p:spPr>
          <a:xfrm>
            <a:off x="401319" y="685800"/>
            <a:ext cx="7884162" cy="92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solidFill>
                  <a:srgbClr val="FF0000"/>
                </a:solidFill>
                <a:latin typeface="+mn-lt"/>
                <a:ea typeface="+mn-ea"/>
                <a:cs typeface="+mn-cs"/>
                <a:sym typeface="Helvetica"/>
              </a:defRPr>
            </a:pPr>
            <a:r>
              <a:t>X</a:t>
            </a:r>
            <a:r>
              <a:rPr b="0">
                <a:solidFill>
                  <a:srgbClr val="000000"/>
                </a:solidFill>
              </a:rPr>
              <a:t> mutations are relevant (including missense and exon junctions mutations) and </a:t>
            </a:r>
            <a:r>
              <a:t>Y</a:t>
            </a:r>
            <a:r>
              <a:rPr b="0">
                <a:solidFill>
                  <a:srgbClr val="000000"/>
                </a:solidFill>
              </a:rPr>
              <a:t> are considered damaging (stop gained consequences, frameshift and all missense variants considered damaging by predicting methodologies).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b="1">
                <a:latin typeface="+mn-lt"/>
                <a:ea typeface="+mn-ea"/>
                <a:cs typeface="+mn-cs"/>
                <a:sym typeface="Helvetica"/>
              </a:defRPr>
            </a:lvl1pPr>
          </a:lstStyle>
          <a:p>
            <a:r>
              <a:t>List of selected relevant genes</a:t>
            </a:r>
          </a:p>
        </p:txBody>
      </p:sp>
      <p:sp>
        <p:nvSpPr>
          <p:cNvPr id="120" name="Straight Connector 6"/>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21" name="TextBox 7"/>
          <p:cNvSpPr txBox="1"/>
          <p:nvPr/>
        </p:nvSpPr>
        <p:spPr>
          <a:xfrm>
            <a:off x="89513" y="817560"/>
            <a:ext cx="8333425" cy="1209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mn-lt"/>
                <a:ea typeface="+mn-ea"/>
                <a:cs typeface="+mn-cs"/>
                <a:sym typeface="Helvetica"/>
              </a:defRPr>
            </a:pPr>
            <a:r>
              <a:t> We have selected </a:t>
            </a:r>
            <a:r>
              <a:rPr b="1">
                <a:solidFill>
                  <a:srgbClr val="FF0000"/>
                </a:solidFill>
              </a:rPr>
              <a:t>X</a:t>
            </a:r>
            <a:r>
              <a:t> genes which have proteins rendered damaged classified by their consequence type such as stop gained consequences, frameshift and all missense variants considered deleterious. Table 2 summarizes </a:t>
            </a:r>
            <a:r>
              <a:rPr b="1">
                <a:solidFill>
                  <a:srgbClr val="FF0000"/>
                </a:solidFill>
              </a:rPr>
              <a:t>X</a:t>
            </a:r>
            <a:r>
              <a:t> gene mutations predicted as deleterious. </a:t>
            </a:r>
            <a:r>
              <a:rPr>
                <a:solidFill>
                  <a:srgbClr val="FF0000"/>
                </a:solidFill>
              </a:rPr>
              <a:t>X</a:t>
            </a:r>
            <a:r>
              <a:t> are related with </a:t>
            </a:r>
            <a:r>
              <a:rPr b="1"/>
              <a:t>Squamous Cell Lung Cancer </a:t>
            </a:r>
          </a:p>
        </p:txBody>
      </p:sp>
      <p:sp>
        <p:nvSpPr>
          <p:cNvPr id="122" name="TextBox 8"/>
          <p:cNvSpPr txBox="1"/>
          <p:nvPr/>
        </p:nvSpPr>
        <p:spPr>
          <a:xfrm>
            <a:off x="3716307" y="3795805"/>
            <a:ext cx="1485175"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Table 1</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Box 2"/>
          <p:cNvSpPr txBox="1"/>
          <p:nvPr/>
        </p:nvSpPr>
        <p:spPr>
          <a:xfrm>
            <a:off x="401319" y="50800"/>
            <a:ext cx="8333425" cy="459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b="1">
                <a:latin typeface="+mn-lt"/>
                <a:ea typeface="+mn-ea"/>
                <a:cs typeface="+mn-cs"/>
                <a:sym typeface="Helvetica"/>
              </a:defRPr>
            </a:pPr>
            <a:r>
              <a:t>Genes with clinical relevance </a:t>
            </a:r>
            <a:r>
              <a:rPr i="1"/>
              <a:t>(select 3 genes)</a:t>
            </a:r>
          </a:p>
        </p:txBody>
      </p:sp>
      <p:sp>
        <p:nvSpPr>
          <p:cNvPr id="125" name="Straight Connector 6"/>
          <p:cNvSpPr/>
          <p:nvPr/>
        </p:nvSpPr>
        <p:spPr>
          <a:xfrm>
            <a:off x="342900" y="685800"/>
            <a:ext cx="8458201" cy="0"/>
          </a:xfrm>
          <a:prstGeom prst="line">
            <a:avLst/>
          </a:prstGeom>
          <a:ln w="19050">
            <a:solidFill>
              <a:srgbClr val="595959"/>
            </a:solidFill>
          </a:ln>
          <a:effectLst>
            <a:outerShdw blurRad="50800" dist="38100" dir="2700000" rotWithShape="0">
              <a:srgbClr val="000000">
                <a:alpha val="40000"/>
              </a:srgbClr>
            </a:outerShdw>
          </a:effectLst>
        </p:spPr>
        <p:txBody>
          <a:bodyPr lIns="45719" rIns="45719"/>
          <a:lstStyle/>
          <a:p>
            <a:endParaRPr/>
          </a:p>
        </p:txBody>
      </p:sp>
      <p:sp>
        <p:nvSpPr>
          <p:cNvPr id="126" name="TextBox 9"/>
          <p:cNvSpPr txBox="1"/>
          <p:nvPr/>
        </p:nvSpPr>
        <p:spPr>
          <a:xfrm>
            <a:off x="401319" y="685800"/>
            <a:ext cx="8333425" cy="6517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latin typeface="+mn-lt"/>
                <a:ea typeface="+mn-ea"/>
                <a:cs typeface="+mn-cs"/>
                <a:sym typeface="Helvetica"/>
              </a:defRPr>
            </a:pPr>
            <a:r>
              <a:t>Gene Name: ---</a:t>
            </a:r>
          </a:p>
          <a:p>
            <a:pPr>
              <a:defRPr>
                <a:latin typeface="+mn-lt"/>
                <a:ea typeface="+mn-ea"/>
                <a:cs typeface="+mn-cs"/>
                <a:sym typeface="Helvetica"/>
              </a:defRPr>
            </a:pPr>
            <a:r>
              <a:t>Gene Overview: ---</a:t>
            </a:r>
          </a:p>
          <a:p>
            <a:pPr>
              <a:defRPr>
                <a:latin typeface="+mn-lt"/>
                <a:ea typeface="+mn-ea"/>
                <a:cs typeface="+mn-cs"/>
                <a:sym typeface="Helvetica"/>
              </a:defRPr>
            </a:pPr>
            <a:r>
              <a:t>Mutation overview:</a:t>
            </a:r>
          </a:p>
          <a:p>
            <a:pPr>
              <a:defRPr>
                <a:latin typeface="+mn-lt"/>
                <a:ea typeface="+mn-ea"/>
                <a:cs typeface="+mn-cs"/>
                <a:sym typeface="Helvetica"/>
              </a:defRPr>
            </a:pPr>
            <a:r>
              <a:t>Type somatic mutation:</a:t>
            </a:r>
          </a:p>
          <a:p>
            <a:pPr>
              <a:defRPr>
                <a:latin typeface="+mn-lt"/>
                <a:ea typeface="+mn-ea"/>
                <a:cs typeface="+mn-cs"/>
                <a:sym typeface="Helvetica"/>
              </a:defRPr>
            </a:pPr>
            <a:r>
              <a:t>Position:</a:t>
            </a:r>
          </a:p>
          <a:p>
            <a:pPr>
              <a:defRPr>
                <a:latin typeface="+mn-lt"/>
                <a:ea typeface="+mn-ea"/>
                <a:cs typeface="+mn-cs"/>
                <a:sym typeface="Helvetica"/>
              </a:defRPr>
            </a:pPr>
            <a:r>
              <a:t>Mutation id:</a:t>
            </a:r>
          </a:p>
          <a:p>
            <a:pPr>
              <a:defRPr>
                <a:latin typeface="+mn-lt"/>
                <a:ea typeface="+mn-ea"/>
                <a:cs typeface="+mn-cs"/>
                <a:sym typeface="Helvetica"/>
              </a:defRPr>
            </a:pPr>
            <a:r>
              <a:t>AA Mutation:</a:t>
            </a:r>
          </a:p>
          <a:p>
            <a:pPr>
              <a:defRPr>
                <a:latin typeface="+mn-lt"/>
                <a:ea typeface="+mn-ea"/>
                <a:cs typeface="+mn-cs"/>
                <a:sym typeface="Helvetica"/>
              </a:defRPr>
            </a:pPr>
            <a:r>
              <a:t>Domains affected:</a:t>
            </a:r>
          </a:p>
          <a:p>
            <a:pPr>
              <a:defRPr>
                <a:latin typeface="+mn-lt"/>
                <a:ea typeface="+mn-ea"/>
                <a:cs typeface="+mn-cs"/>
                <a:sym typeface="Helvetica"/>
              </a:defRPr>
            </a:pPr>
            <a:r>
              <a:t>Known dbSNP (if any):</a:t>
            </a:r>
          </a:p>
          <a:p>
            <a:pPr>
              <a:defRPr>
                <a:latin typeface="+mn-lt"/>
                <a:ea typeface="+mn-ea"/>
                <a:cs typeface="+mn-cs"/>
                <a:sym typeface="Helvetica"/>
              </a:defRPr>
            </a:pPr>
            <a:r>
              <a:t>Gene expression (Cancer and Normal tissues):</a:t>
            </a:r>
          </a:p>
          <a:p>
            <a:pPr>
              <a:defRPr>
                <a:latin typeface="+mn-lt"/>
                <a:ea typeface="+mn-ea"/>
                <a:cs typeface="+mn-cs"/>
                <a:sym typeface="Helvetica"/>
              </a:defRPr>
            </a:pPr>
            <a:r>
              <a:t>Cancer Tissue distribution (number of samples with this mutation):</a:t>
            </a:r>
          </a:p>
          <a:p>
            <a:pPr>
              <a:defRPr>
                <a:latin typeface="+mn-lt"/>
                <a:ea typeface="+mn-ea"/>
                <a:cs typeface="+mn-cs"/>
                <a:sym typeface="Helvetica"/>
              </a:defRPr>
            </a:pPr>
            <a:r>
              <a:t>Protein Mutation Severity predicted by SIFT &amp; Polyphen:</a:t>
            </a:r>
          </a:p>
          <a:p>
            <a:pPr>
              <a:defRPr>
                <a:latin typeface="+mn-lt"/>
                <a:ea typeface="+mn-ea"/>
                <a:cs typeface="+mn-cs"/>
                <a:sym typeface="Helvetica"/>
              </a:defRPr>
            </a:pPr>
            <a:r>
              <a:t>Gene reported to be somatically mutated in the following cancers:</a:t>
            </a:r>
          </a:p>
          <a:p>
            <a:pPr>
              <a:defRPr>
                <a:latin typeface="+mn-lt"/>
                <a:ea typeface="+mn-ea"/>
                <a:cs typeface="+mn-cs"/>
                <a:sym typeface="Helvetica"/>
              </a:defRPr>
            </a:pPr>
            <a:r>
              <a:t>Pathways affected:</a:t>
            </a:r>
          </a:p>
          <a:p>
            <a:pPr>
              <a:defRPr u="sng">
                <a:latin typeface="+mn-lt"/>
                <a:ea typeface="+mn-ea"/>
                <a:cs typeface="+mn-cs"/>
                <a:sym typeface="Helvetica"/>
              </a:defRPr>
            </a:pPr>
            <a:r>
              <a:t>CLINICAL IMPLICATION</a:t>
            </a:r>
            <a:r>
              <a:rPr u="none"/>
              <a:t>:</a:t>
            </a:r>
          </a:p>
          <a:p>
            <a:pPr>
              <a:defRPr>
                <a:latin typeface="+mn-lt"/>
                <a:ea typeface="+mn-ea"/>
                <a:cs typeface="+mn-cs"/>
                <a:sym typeface="Helvetica"/>
              </a:defRPr>
            </a:pPr>
            <a:r>
              <a:t>Prognostic information (if any):</a:t>
            </a:r>
          </a:p>
          <a:p>
            <a:pPr>
              <a:defRPr>
                <a:latin typeface="+mn-lt"/>
                <a:ea typeface="+mn-ea"/>
                <a:cs typeface="+mn-cs"/>
                <a:sym typeface="Helvetica"/>
              </a:defRPr>
            </a:pPr>
            <a:r>
              <a:t>Prognostic Literature Refs (if any):</a:t>
            </a:r>
          </a:p>
          <a:p>
            <a:pPr>
              <a:defRPr>
                <a:latin typeface="+mn-lt"/>
                <a:ea typeface="+mn-ea"/>
                <a:cs typeface="+mn-cs"/>
                <a:sym typeface="Helvetica"/>
              </a:defRPr>
            </a:pPr>
            <a:r>
              <a:t>Therapeutic options (if any):</a:t>
            </a:r>
          </a:p>
          <a:p>
            <a:pPr>
              <a:defRPr>
                <a:latin typeface="+mn-lt"/>
                <a:ea typeface="+mn-ea"/>
                <a:cs typeface="+mn-cs"/>
                <a:sym typeface="Helvetica"/>
              </a:defRPr>
            </a:pPr>
            <a:r>
              <a:t>Therapeutic Literature Refs (if any):</a:t>
            </a:r>
          </a:p>
          <a:p>
            <a:pPr>
              <a:defRPr>
                <a:latin typeface="+mn-lt"/>
                <a:ea typeface="+mn-ea"/>
                <a:cs typeface="+mn-cs"/>
                <a:sym typeface="Helvetica"/>
              </a:defRPr>
            </a:pPr>
            <a:endParaRPr/>
          </a:p>
          <a:p>
            <a:pPr>
              <a:defRPr>
                <a:latin typeface="+mn-lt"/>
                <a:ea typeface="+mn-ea"/>
                <a:cs typeface="+mn-cs"/>
                <a:sym typeface="Helvetica"/>
              </a:defRPr>
            </a:pPr>
            <a:endParaRPr/>
          </a:p>
          <a:p>
            <a:pPr>
              <a:defRPr>
                <a:latin typeface="+mn-lt"/>
                <a:ea typeface="+mn-ea"/>
                <a:cs typeface="+mn-cs"/>
                <a:sym typeface="Helvetica"/>
              </a:defRPr>
            </a:pPr>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Exercise  Generate a NGS analysis report</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 to upload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Generate a NGS analysis report</dc:title>
  <cp:revision>1</cp:revision>
  <dcterms:modified xsi:type="dcterms:W3CDTF">2021-10-28T15:51:53Z</dcterms:modified>
</cp:coreProperties>
</file>