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4" r:id="rId5"/>
    <p:sldId id="265" r:id="rId6"/>
    <p:sldId id="261" r:id="rId7"/>
    <p:sldId id="267" r:id="rId8"/>
    <p:sldId id="269" r:id="rId9"/>
    <p:sldId id="270" r:id="rId10"/>
    <p:sldId id="271" r:id="rId11"/>
    <p:sldId id="272" r:id="rId12"/>
    <p:sldId id="273" r:id="rId13"/>
    <p:sldId id="262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3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9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9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15F4ED-4AA3-4EBF-8095-BB384D68393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FD64305-82F7-18AF-3033-FE46871285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970010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FBCC7C1-97D7-4F56-A40E-144F737AB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4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DC88DF8-DDE7-4F51-9008-AE9EEF4843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797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DFCCDB-249A-4AA9-A361-3BAAF14EC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anchor="ctr"/>
          <a:lstStyle/>
          <a:p>
            <a:pPr algn="l"/>
            <a:r>
              <a:rPr lang="en-US" b="1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1FCF-E7D4-47B2-A3B4-2F3267172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dirty="0"/>
              <a:t>Submitted by: Prasad &amp; Jitesh</a:t>
            </a:r>
          </a:p>
        </p:txBody>
      </p:sp>
    </p:spTree>
    <p:extLst>
      <p:ext uri="{BB962C8B-B14F-4D97-AF65-F5344CB8AC3E}">
        <p14:creationId xmlns:p14="http://schemas.microsoft.com/office/powerpoint/2010/main" val="185860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Bi-variate and Segmented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Loans taken for Small business has a high percentage of charge off's.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NE State has the highest charged-off percentage(almost 60 percent).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CA State has a large number of charged-off loans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ED286-77E3-2668-2664-2E0AC9AA1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4" y="3084681"/>
            <a:ext cx="3959976" cy="3228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85E62A-9A90-8517-A4C9-8C74CCA6F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363" y="3101054"/>
            <a:ext cx="4199679" cy="30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Bi-variate and Segmented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If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pub_rec_bankruptcies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 is high then also there is more chance of being Charged off.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Charge-off percentage is slightly high(~2-4) for DTI range is between 15 to 27.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Charge-off is slightly high if the loan amount is greater than 30K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A13B6-C159-94C5-BD97-7D573FC90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19" y="3074092"/>
            <a:ext cx="4393113" cy="317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1D1E2-8FA3-04A5-1E65-476D866A4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623" y="3108989"/>
            <a:ext cx="3851694" cy="30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Calculating the difference amount of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funded_amnt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funded_amnt_inv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. Issuing more/less loan amount than approved amount doesn't have any effect on charged off.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Calculated the percentage of installment in monthly income. If the Installment to Monthly income percentage is more than ~8%, the chances of charge off increases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1D004-CA15-B03A-0264-C4910C411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411" y="3306128"/>
            <a:ext cx="3531063" cy="29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9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40"/>
            <a:ext cx="9905998" cy="44950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Lending club can consider below factors to decrease the Charge off percentage.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Interest rate for 60 months loan term can be reduced.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Should not give more loans if Revolving line utilization rate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higher.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issue loans carefully for certain grades which has higher charge off percentage.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not give more loans to people from NE state as they have ~60% charge off’s.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also reduce the number of loan for CA State as it has more number of charge off’s.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1031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4218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Case Study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40"/>
            <a:ext cx="9905998" cy="449506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Built understanding of the objective, different features and  their data types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addressed the data quality issues including missing values, outliers and redundant features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Univariate analysis of categorial and continuous variables and their relationship with loan status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Derived new features from the data as per the domain understanding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Bivariate analysis and segmented analysis to understand the relationship between different features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Identified significant metrics in identifying default</a:t>
            </a:r>
          </a:p>
        </p:txBody>
      </p:sp>
    </p:spTree>
    <p:extLst>
      <p:ext uri="{BB962C8B-B14F-4D97-AF65-F5344CB8AC3E}">
        <p14:creationId xmlns:p14="http://schemas.microsoft.com/office/powerpoint/2010/main" val="39639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3655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85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Data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40"/>
            <a:ext cx="9905998" cy="279459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Dropped the features which have very low fill rate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Dropped the user behavior features which are not available before issuing the loan.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Converted the data types of the features as per relevance</a:t>
            </a: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interest rate, loan term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revol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util to float from object</a:t>
            </a: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fields to date from object</a:t>
            </a: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new columns with interest bins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funded_amnt_inv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bins, and DTI bins.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Missing value imputations</a:t>
            </a:r>
          </a:p>
        </p:txBody>
      </p:sp>
    </p:spTree>
    <p:extLst>
      <p:ext uri="{BB962C8B-B14F-4D97-AF65-F5344CB8AC3E}">
        <p14:creationId xmlns:p14="http://schemas.microsoft.com/office/powerpoint/2010/main" val="385137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53" y="1296138"/>
            <a:ext cx="9905998" cy="288240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Continuous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distribution of Issued amount lies is between 5000 to 15000.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distribution of Installment amount lies between 200 to 500.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distribution of interest rate lies between 10 to 15.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distribution of DTI lies between 8 to 18.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A lot of features are quite skewed including annual income.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B137F-0189-62C2-9786-70672DB6B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153" y="3906254"/>
            <a:ext cx="3274511" cy="234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FD6EA-1207-C7A9-BF7D-782992C85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741" y="3906254"/>
            <a:ext cx="3437395" cy="2342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23AE0-C580-41E9-09A1-2E0B26FAA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2955" y="3906254"/>
            <a:ext cx="3357459" cy="23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53" y="1296139"/>
            <a:ext cx="9965240" cy="235343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Categorical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There are around 15 percent charged off loans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</a:rPr>
              <a:t>76% of loans term is 36 months rest are 60 months.</a:t>
            </a:r>
            <a:endParaRPr lang="en-US" b="0" i="0" dirty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</a:rPr>
              <a:t>Most number(~17500) of loans are taken for debt consolidation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BDE09-9185-246A-9466-1955266F7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153" y="3208422"/>
            <a:ext cx="3367894" cy="3039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F3CF8-F45F-EE06-3450-F7E575DFC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885" y="3208422"/>
            <a:ext cx="3583835" cy="2819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18BDC6-3CCB-F3CE-88F9-F3195BF3B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720" y="3318710"/>
            <a:ext cx="358383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8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38794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53" y="1296139"/>
            <a:ext cx="9965240" cy="227573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Categorical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</a:rPr>
              <a:t>States CA, NY, FL, Tx has highest number of loans.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  <a:cs typeface="Calibri" panose="020F0502020204030204" pitchFamily="34" charset="0"/>
              </a:rPr>
              <a:t>Most number of loans are given to Grad A, B, C, 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-apple-system"/>
                <a:cs typeface="Calibri" panose="020F0502020204030204" pitchFamily="34" charset="0"/>
              </a:rPr>
              <a:t>More number of loans are given to people with 10+ years, 1 year, 2 years experience respectively.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B47CEB-7F98-E93B-902D-D1C0E984C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154" y="3571878"/>
            <a:ext cx="3535626" cy="2580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C84C31-DA86-2CED-AF00-4645A0973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356" y="3571878"/>
            <a:ext cx="3528895" cy="25802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55F7A6-8B2A-563E-912D-B3D6ADBA2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3560" y="3571878"/>
            <a:ext cx="3528897" cy="25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Bi-variate and Segmented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On an average Charge off loans have higher rate of interest.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The Charged off loans have more inquiries compared to fully paid loans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Revolving line utilization rate is higher for charges off loans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84E13-A1E2-2BE7-B177-0D0EF16FB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3341411"/>
            <a:ext cx="3549914" cy="2594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C64F0E-B019-09B3-8DE7-2BC288DD8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397" y="3341410"/>
            <a:ext cx="3727915" cy="2594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74C50-7518-026E-0CBB-5D6A3E0B3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2575" y="3341411"/>
            <a:ext cx="3697724" cy="25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3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Bi-variate and Segmented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If the loan term is 60 months then there is more chance of being charged off.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Interest rate is also higher for 60 months compared to 36 months term.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Grades E, F, and G have high-interest rates and percentages of charged-off loans.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BAD60-BE7E-5AF7-E8E6-DD9286831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548" y="3113763"/>
            <a:ext cx="3703303" cy="2837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9A2B20-BC80-F710-379B-169296FF5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0321" y="3237271"/>
            <a:ext cx="3703303" cy="2713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3A6955-B6EF-8D28-BBE2-25B7952C9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875" y="3112857"/>
            <a:ext cx="3565422" cy="28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Bi-variate and Segmented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E8D74-F2DF-D6A9-55B8-9A440D49D8D7}"/>
              </a:ext>
            </a:extLst>
          </p:cNvPr>
          <p:cNvSpPr txBox="1"/>
          <p:nvPr/>
        </p:nvSpPr>
        <p:spPr>
          <a:xfrm>
            <a:off x="1141413" y="1828800"/>
            <a:ext cx="10432966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If we look into subgrades F5 and G3 have more than 40 percent charged off loans.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Employment length “unknown” has a 20 percent of charged off loans.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EC609-EBF5-4802-9753-899F1AD7A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2838870"/>
            <a:ext cx="4519739" cy="324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DB0DDC-09CA-0D7E-941E-DCB6D2218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273" y="2846891"/>
            <a:ext cx="4519739" cy="340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12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2051</TotalTime>
  <Words>674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Helvetica Neue</vt:lpstr>
      <vt:lpstr>Wingdings</vt:lpstr>
      <vt:lpstr>Retrospect</vt:lpstr>
      <vt:lpstr>think-cell Slide</vt:lpstr>
      <vt:lpstr>Lending Club case study</vt:lpstr>
      <vt:lpstr>Case Study Summary</vt:lpstr>
      <vt:lpstr>Data Cleaning and manipulation</vt:lpstr>
      <vt:lpstr>Univariate Analysis</vt:lpstr>
      <vt:lpstr>Univariate Analysis</vt:lpstr>
      <vt:lpstr>Univariate Analysis</vt:lpstr>
      <vt:lpstr>Bi-variate and Segmented analysis</vt:lpstr>
      <vt:lpstr>Bi-variate and Segmented analysis</vt:lpstr>
      <vt:lpstr>Bi-variate and Segmented analysis</vt:lpstr>
      <vt:lpstr>Bi-variate and Segmented analysis</vt:lpstr>
      <vt:lpstr>Bi-variate and Segmented analysis</vt:lpstr>
      <vt:lpstr>Feature Engineering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Singla, Jitesh</dc:creator>
  <cp:lastModifiedBy>Prasad G T</cp:lastModifiedBy>
  <cp:revision>4</cp:revision>
  <dcterms:created xsi:type="dcterms:W3CDTF">2022-12-03T12:47:04Z</dcterms:created>
  <dcterms:modified xsi:type="dcterms:W3CDTF">2022-12-06T19:43:32Z</dcterms:modified>
</cp:coreProperties>
</file>