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5" r:id="rId2"/>
    <p:sldId id="326" r:id="rId3"/>
    <p:sldId id="328" r:id="rId4"/>
    <p:sldId id="329" r:id="rId5"/>
    <p:sldId id="309" r:id="rId6"/>
    <p:sldId id="311" r:id="rId7"/>
    <p:sldId id="330" r:id="rId8"/>
    <p:sldId id="318" r:id="rId9"/>
    <p:sldId id="319" r:id="rId10"/>
    <p:sldId id="310" r:id="rId11"/>
    <p:sldId id="331" r:id="rId12"/>
    <p:sldId id="332" r:id="rId13"/>
    <p:sldId id="322" r:id="rId14"/>
    <p:sldId id="315" r:id="rId15"/>
    <p:sldId id="321" r:id="rId16"/>
    <p:sldId id="333" r:id="rId17"/>
    <p:sldId id="334" r:id="rId18"/>
    <p:sldId id="343" r:id="rId19"/>
    <p:sldId id="344" r:id="rId20"/>
    <p:sldId id="336" r:id="rId21"/>
    <p:sldId id="337" r:id="rId22"/>
    <p:sldId id="345" r:id="rId23"/>
    <p:sldId id="346" r:id="rId24"/>
    <p:sldId id="261" r:id="rId25"/>
    <p:sldId id="32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19" autoAdjust="0"/>
  </p:normalViewPr>
  <p:slideViewPr>
    <p:cSldViewPr snapToGrid="0">
      <p:cViewPr varScale="1">
        <p:scale>
          <a:sx n="24" d="100"/>
          <a:sy n="24" d="100"/>
        </p:scale>
        <p:origin x="8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66B6-8005-43F3-9A3A-43C51FF373B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D5B-3CB3-42EA-B4C3-3CE82A6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is a platform developed by Microsoft, and thanks to its many implementations allows developers to create web, mobile, desktop, games, and even IoT applications.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has several implementations: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supports websites, servers, and console apps on Windows, Linux, and macOS (cross-platform implementation capabilities).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Framework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supports websites, services, desktop apps only on Windows.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Xamarin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is a .NET implementation for mobile development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supports multiple programming languages like C++, C#, F#, and Visual Basic. This allows developers to use code written in different languages for the same application.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.NET platform development and collaborations are organized by the .NET Foundation. Currently, over 60,000 developers from over 3,700 companies outside Microsoft are contributing to .NET open source.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Companies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is currently used by companies like Stack Overflow, UPS, GoDaddy, and many more.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 Overflow serves 5.3M page views a day on just 9 servers.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1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the only component exposed to the internet is the reverse-proxy, the underlining web servers are hidden to the client. This results in an improvement of the security and performances as well as decoupling the application from the underlining operative system.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2/3/2021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1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important to understand that Middleware can only use objects that are created by previous middleware in the pipeline. For example, you can perform authorization only after the authorization middleware.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2/3/2021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2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8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Code: Developer Command Prompt for VS 2019 -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ildasm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Native Code: Start Debug – Debug – Window- Disassembly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2/3/2021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04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matter what project type you choose, a .NET Core application will always start from the same entry point, a Main method in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program.cs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fact, an .NET Core application is nothing more than a console application launched by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dotnet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 tool.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2/3/2021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38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.NET Core, all framework and third-party libraries can be added to our project as NuGet packages.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large sized applications that refer many libraries, adding each library one by one is a cumbersome process.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2.0 has simplified the packaging mechanism and has introduced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meta-packages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can be added as one single package and contains all the assemblies that are linked to it.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if you wanted to work on ASP.NET Core in .NET Core 2.0, you just have to add one single package,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Microsoft.AspNetCore.All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using NuGet.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2/3/2021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benefits of these two deployment methods?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 of a self-contained deployment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the exact version of .NET Core used at runtime.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reliability by controlling when to upgrade each individual application.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Upgrade different applications at different times.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 of a framework-dependent deployment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Smaller size of the deployment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disk and memory usage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security patches, and bug fixes by later releases without recompiling and republishing the application.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2/3/2021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97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2/3/2021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3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the languages supported by .NET are high-level languages, they need to be 'translated' into a low-level language that reflects the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operations. This conversion is performed by specific programs called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Compilers and IL Code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programming language has its own compiler (C# language has cse.exe compiler, and VB.NET has vbc.exe compiler).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these compilers do not convert the code directly into native code, but instead into a stack-based assembly language called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 language (IL)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IL enables the .NET framework to be CPU-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allowing compiled source code to be executed in any environment supporting the CLI specification.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Language Infrastructure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 stands for Common Language Infrastructure (CLI) and is the standard that provides a Common Type System (CTS) and a Common Language Specification (CLS)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defines a set of rules and restrictions that every language which runs under the .NET implementation must follow. (C# every statement must end with a semicolon)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describes datatypes that can be used by managed code. (C# has an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 and VB.NET has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type.)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JIT Compiler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code is compiled and the application starts the execution, the CLR takes the IL code, and a specific compiler called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Just-in-time (JIT) compiler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inspects the type safety of the code, converts the IL as needed during execution, and stores the resulting native code in memory so that it is accessible for subsequent calls. 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JIT means it's performing the compilation as the app runs: when a method that hasn't yet been compiled is invoked, the JIT needs to provide the assembly code for it on-demand.</a:t>
            </a:r>
            <a:endParaRPr lang="en-US" dirty="0">
              <a:solidFill>
                <a:srgbClr val="0E101A"/>
              </a:solidFill>
              <a:effectLst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2/3/2021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is a open source framework that extends the .NET platform with tools and libraries specifically for building web apps.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some feature that it introduces are: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protocols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cross-site scripting (XSS) and cross-site request forgery (CSRF) protection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authentication with Google, Twitter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page templating to implement MVC web pattern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more.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2/3/2021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1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development of a new ASP.NET came from the need to create a new web framework with the following characteristics: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Cross-platform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can run on Windows, Linux, and macOS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 Agnostic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was built on the legacy of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System.Web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and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rely on Windows IIS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server hosting.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symbiotic relationship prevented these applications from being cross-platform and made mandatory the creation of a different hosting model.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applications are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self-hosted web servers that handle the request directly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instead of letting IIS call specific points of the application. An example is Kestrel, a fast, cross-platform HTTP server.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 architecture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 has modular design.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means that, unlike ASP.NET, where you had to install the entire .NET framework, you start with a bare-bones application and only include the dependencies that you need.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modularity results in an improvement of performances.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source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Unlike .NET framework which had long releases cycles, .NET Core, thanks to its open source nature has a faster release pace.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2/3/2021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7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comes with a new runtime called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CoreCLR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beginning there were two different repositories for two main libraries: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CoreFX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contained all the libraries that related to collections, I/O, string manipulation, reflection, security, and many more.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CoreCLR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 operations such as memory allocation, garbage collection, exception handling, type safety, thread management, and security.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several issues like: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Difficulty sharing sources.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Complications moving issues between repos.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two libraries have been consolidated into one.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new CLR follows the same architecture as the prior, however, because of its cross-platform nature many features that were specialized for the Windows platform have been removed.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2/3/2021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0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with ASP.NET Core 2.1 Microsoft stopped supporting ASP.NET Core on .NET Framework.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ASP.NET Core 2.1 LTS will enjoy the same indefinite level of support as the rest of the .NET Framework. 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2/3/2021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.NET platform was originally forked to fit the needs of single platforms. Each implementation had its own base class libraries.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lack of a unified class library made hard for developers to share code between multiple .NET implementations.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standard solved the code sharing problem by defining a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uniform set of Base Class Libraries (BCL) available to all .NET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implementations independent of the workload.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2/3/2021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36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Kestrel is open-source, event-driven, asynchronous I/O based server which is based on the same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Libuv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 as node.js.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was launched by Microsoft along with ASP.NET Core and its used by default to host ASP.NET applications on any platform.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allows ASP.NET Core applications to easily run on servers that relied on reverse proxies other than IIS like Nginx and Apache, without the need to address variations on the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startup configurations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By using Kestrel as an in-process server, applications will have a consistent startup process: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33500" algn="l"/>
              </a:tabLs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33500" algn="l"/>
              </a:tabLst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Startup.ConfigireServices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333500" algn="l"/>
              </a:tabLst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Startup.Configure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2/3/2021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68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2/3/2021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7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91966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D0DFFD0-520C-4FDA-8A7D-470C5F14234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AC846C-56CF-4E69-866A-0265E75D6ABF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#Twit</a:t>
            </a:r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Personal profile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7"/>
            <a:ext cx="11655078" cy="207390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351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4901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48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0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526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498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8057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612985-1093-4638-832E-53A8701F9775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C57D15D-266F-4120-B985-3925A771B8AC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C455858-F087-402B-A1DE-B80C08616A8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1C931D4-90A3-4AB5-8DA2-247671297E0B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E0F04AB-6CE2-4EAB-91AD-8BC57A9D9D5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25943E-5F35-409A-9E3A-BF5A4AE5AF5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D48117-DF5F-448E-909C-92F62D52F1F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KestrelHttpServ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unti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F521C-D0E0-4576-B883-437293CD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.NET Core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138129-9E7B-4CA1-88A1-8170AA4E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5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82FB-03A5-40C7-ADBD-C002EB55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56AC6D-29E9-4494-A947-495B65595E98}"/>
              </a:ext>
            </a:extLst>
          </p:cNvPr>
          <p:cNvSpPr/>
          <p:nvPr/>
        </p:nvSpPr>
        <p:spPr bwMode="auto">
          <a:xfrm>
            <a:off x="3481427" y="1329946"/>
            <a:ext cx="4108614" cy="1501438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2EDC8-2B65-4308-A3D7-1FC2D2671D76}"/>
              </a:ext>
            </a:extLst>
          </p:cNvPr>
          <p:cNvSpPr/>
          <p:nvPr/>
        </p:nvSpPr>
        <p:spPr bwMode="auto">
          <a:xfrm>
            <a:off x="7814147" y="1333645"/>
            <a:ext cx="2278725" cy="1501438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MVC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2AC85-915D-4FC5-A4F6-47BAAB218EB6}"/>
              </a:ext>
            </a:extLst>
          </p:cNvPr>
          <p:cNvSpPr/>
          <p:nvPr/>
        </p:nvSpPr>
        <p:spPr bwMode="auto">
          <a:xfrm>
            <a:off x="3481739" y="3106161"/>
            <a:ext cx="3211877" cy="15014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E962-0CE0-4E69-9DBD-A9448420AB21}"/>
              </a:ext>
            </a:extLst>
          </p:cNvPr>
          <p:cNvSpPr/>
          <p:nvPr/>
        </p:nvSpPr>
        <p:spPr bwMode="auto">
          <a:xfrm>
            <a:off x="6845689" y="3106161"/>
            <a:ext cx="3211877" cy="15014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AF1D1-0B99-4392-BCEB-698C9388702B}"/>
              </a:ext>
            </a:extLst>
          </p:cNvPr>
          <p:cNvSpPr/>
          <p:nvPr/>
        </p:nvSpPr>
        <p:spPr bwMode="auto">
          <a:xfrm>
            <a:off x="3481739" y="4880526"/>
            <a:ext cx="3211877" cy="150143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Linux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macOS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753F5-9F59-4B86-A46A-B7F39A27E92B}"/>
              </a:ext>
            </a:extLst>
          </p:cNvPr>
          <p:cNvSpPr/>
          <p:nvPr/>
        </p:nvSpPr>
        <p:spPr bwMode="auto">
          <a:xfrm>
            <a:off x="6845689" y="4878677"/>
            <a:ext cx="3211877" cy="150143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D95C7A85-3237-4A25-BB60-1D55CDDAFB27}"/>
              </a:ext>
            </a:extLst>
          </p:cNvPr>
          <p:cNvSpPr/>
          <p:nvPr/>
        </p:nvSpPr>
        <p:spPr>
          <a:xfrm>
            <a:off x="3107917" y="1329946"/>
            <a:ext cx="149404" cy="1501438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44383E9-C752-4C48-AF36-1D0FCA93B798}"/>
              </a:ext>
            </a:extLst>
          </p:cNvPr>
          <p:cNvSpPr/>
          <p:nvPr/>
        </p:nvSpPr>
        <p:spPr>
          <a:xfrm>
            <a:off x="3107917" y="3106161"/>
            <a:ext cx="149404" cy="1501438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7DA051-BBBB-4C81-B308-2D6893050B9A}"/>
              </a:ext>
            </a:extLst>
          </p:cNvPr>
          <p:cNvSpPr/>
          <p:nvPr/>
        </p:nvSpPr>
        <p:spPr>
          <a:xfrm>
            <a:off x="3107917" y="4886076"/>
            <a:ext cx="149404" cy="1501438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64961-837B-4567-B61C-FDFD37E2D41C}"/>
              </a:ext>
            </a:extLst>
          </p:cNvPr>
          <p:cNvSpPr txBox="1"/>
          <p:nvPr/>
        </p:nvSpPr>
        <p:spPr>
          <a:xfrm>
            <a:off x="269241" y="3388035"/>
            <a:ext cx="2913380" cy="94137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 implementation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350CA-FB99-4DC0-BCA3-ED56AE76A548}"/>
              </a:ext>
            </a:extLst>
          </p:cNvPr>
          <p:cNvSpPr txBox="1"/>
          <p:nvPr/>
        </p:nvSpPr>
        <p:spPr>
          <a:xfrm>
            <a:off x="568048" y="5329033"/>
            <a:ext cx="2603326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Operative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66D35-01EF-4C8A-B8CF-75803483EA45}"/>
              </a:ext>
            </a:extLst>
          </p:cNvPr>
          <p:cNvSpPr txBox="1"/>
          <p:nvPr/>
        </p:nvSpPr>
        <p:spPr>
          <a:xfrm>
            <a:off x="735774" y="1772903"/>
            <a:ext cx="2435598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framework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0FBB7F-C803-4304-B135-3C3526CA4446}"/>
              </a:ext>
            </a:extLst>
          </p:cNvPr>
          <p:cNvSpPr/>
          <p:nvPr/>
        </p:nvSpPr>
        <p:spPr bwMode="auto">
          <a:xfrm>
            <a:off x="6845689" y="1187939"/>
            <a:ext cx="819054" cy="179285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06195-FC28-4B0D-91CF-14101EFE8D20}"/>
              </a:ext>
            </a:extLst>
          </p:cNvPr>
          <p:cNvSpPr txBox="1"/>
          <p:nvPr/>
        </p:nvSpPr>
        <p:spPr>
          <a:xfrm>
            <a:off x="7590042" y="388560"/>
            <a:ext cx="4404754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FF0000"/>
                </a:solidFill>
              </a:rPr>
              <a:t>ASP.NET Core run on both .NET Core and .NET Framework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065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86">
        <p:fade/>
      </p:transition>
    </mc:Choice>
    <mc:Fallback xmlns="">
      <p:transition spd="med" advTm="40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70DF37B-5459-4DF7-A9BE-69E069CD288F}"/>
              </a:ext>
            </a:extLst>
          </p:cNvPr>
          <p:cNvSpPr/>
          <p:nvPr/>
        </p:nvSpPr>
        <p:spPr bwMode="auto">
          <a:xfrm>
            <a:off x="1680997" y="1296542"/>
            <a:ext cx="2975080" cy="3287586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Framework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library to rule them 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D8CC2-B0B7-481E-B24B-E4A06793CEFE}"/>
              </a:ext>
            </a:extLst>
          </p:cNvPr>
          <p:cNvSpPr/>
          <p:nvPr/>
        </p:nvSpPr>
        <p:spPr bwMode="auto">
          <a:xfrm>
            <a:off x="3533207" y="1910392"/>
            <a:ext cx="97223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WPF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EB81D8-1655-4765-A6A6-3C6F2ABB9B9C}"/>
              </a:ext>
            </a:extLst>
          </p:cNvPr>
          <p:cNvSpPr/>
          <p:nvPr/>
        </p:nvSpPr>
        <p:spPr bwMode="auto">
          <a:xfrm>
            <a:off x="7834763" y="5466572"/>
            <a:ext cx="3010875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Runtime components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2760F8-352A-4443-B584-B94D4EB30710}"/>
              </a:ext>
            </a:extLst>
          </p:cNvPr>
          <p:cNvSpPr/>
          <p:nvPr/>
        </p:nvSpPr>
        <p:spPr bwMode="auto">
          <a:xfrm>
            <a:off x="1680996" y="4699442"/>
            <a:ext cx="9137295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Common infrastructure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9F5ED3-314E-46BE-B2C3-5A3BB3D37AD6}"/>
              </a:ext>
            </a:extLst>
          </p:cNvPr>
          <p:cNvSpPr/>
          <p:nvPr/>
        </p:nvSpPr>
        <p:spPr bwMode="auto">
          <a:xfrm>
            <a:off x="1837982" y="1910392"/>
            <a:ext cx="1585197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28620F-A5BC-4679-8964-D3E215B6DE04}"/>
              </a:ext>
            </a:extLst>
          </p:cNvPr>
          <p:cNvSpPr/>
          <p:nvPr/>
        </p:nvSpPr>
        <p:spPr bwMode="auto">
          <a:xfrm>
            <a:off x="1837982" y="2657908"/>
            <a:ext cx="2667464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Forms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357669-EA76-4397-8469-A8BF9B295F08}"/>
              </a:ext>
            </a:extLst>
          </p:cNvPr>
          <p:cNvSpPr/>
          <p:nvPr/>
        </p:nvSpPr>
        <p:spPr bwMode="auto">
          <a:xfrm>
            <a:off x="1840427" y="3694541"/>
            <a:ext cx="266501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Base class library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480903-D62F-4C79-8845-54C590E7D71A}"/>
              </a:ext>
            </a:extLst>
          </p:cNvPr>
          <p:cNvSpPr/>
          <p:nvPr/>
        </p:nvSpPr>
        <p:spPr bwMode="auto">
          <a:xfrm>
            <a:off x="4757880" y="1296542"/>
            <a:ext cx="2975080" cy="3287586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1046A4-39A5-4CD4-816D-C5CD60D90F29}"/>
              </a:ext>
            </a:extLst>
          </p:cNvPr>
          <p:cNvSpPr/>
          <p:nvPr/>
        </p:nvSpPr>
        <p:spPr bwMode="auto">
          <a:xfrm>
            <a:off x="4914865" y="1910392"/>
            <a:ext cx="2667464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UWP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EB4D06-A9E8-4390-A441-D248E29A16A9}"/>
              </a:ext>
            </a:extLst>
          </p:cNvPr>
          <p:cNvSpPr/>
          <p:nvPr/>
        </p:nvSpPr>
        <p:spPr bwMode="auto">
          <a:xfrm>
            <a:off x="4914865" y="2657908"/>
            <a:ext cx="2667464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FFF580-0C71-4815-B495-4E30ECB4BA3D}"/>
              </a:ext>
            </a:extLst>
          </p:cNvPr>
          <p:cNvSpPr/>
          <p:nvPr/>
        </p:nvSpPr>
        <p:spPr bwMode="auto">
          <a:xfrm>
            <a:off x="4917310" y="3694541"/>
            <a:ext cx="266501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 library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6CA3C6-E9C1-4557-9F15-9C5667B00D88}"/>
              </a:ext>
            </a:extLst>
          </p:cNvPr>
          <p:cNvSpPr/>
          <p:nvPr/>
        </p:nvSpPr>
        <p:spPr bwMode="auto">
          <a:xfrm>
            <a:off x="7834763" y="1296542"/>
            <a:ext cx="2975080" cy="3287586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Xamarin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A651A0-881B-44B2-B782-E3CD78EC9551}"/>
              </a:ext>
            </a:extLst>
          </p:cNvPr>
          <p:cNvSpPr/>
          <p:nvPr/>
        </p:nvSpPr>
        <p:spPr bwMode="auto">
          <a:xfrm>
            <a:off x="9402411" y="1910392"/>
            <a:ext cx="1256802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OS 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B82A34-A000-41DA-A157-E9412D7759E1}"/>
              </a:ext>
            </a:extLst>
          </p:cNvPr>
          <p:cNvSpPr/>
          <p:nvPr/>
        </p:nvSpPr>
        <p:spPr bwMode="auto">
          <a:xfrm>
            <a:off x="7991749" y="1910392"/>
            <a:ext cx="1308860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71EF94-4D76-44BD-A471-8ED5D53C331C}"/>
              </a:ext>
            </a:extLst>
          </p:cNvPr>
          <p:cNvSpPr/>
          <p:nvPr/>
        </p:nvSpPr>
        <p:spPr bwMode="auto">
          <a:xfrm>
            <a:off x="7991748" y="2657908"/>
            <a:ext cx="2667464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Android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3F66A4-100F-4B20-9A12-ABB0299F58F3}"/>
              </a:ext>
            </a:extLst>
          </p:cNvPr>
          <p:cNvSpPr/>
          <p:nvPr/>
        </p:nvSpPr>
        <p:spPr bwMode="auto">
          <a:xfrm>
            <a:off x="7994193" y="3694541"/>
            <a:ext cx="266501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Mono class library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27395F-A73D-45E4-9C91-04DDEC752176}"/>
              </a:ext>
            </a:extLst>
          </p:cNvPr>
          <p:cNvSpPr/>
          <p:nvPr/>
        </p:nvSpPr>
        <p:spPr bwMode="auto">
          <a:xfrm>
            <a:off x="1680995" y="5458370"/>
            <a:ext cx="2975081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CB0D0B-6765-4601-B400-D3EA3923C71B}"/>
              </a:ext>
            </a:extLst>
          </p:cNvPr>
          <p:cNvSpPr/>
          <p:nvPr/>
        </p:nvSpPr>
        <p:spPr bwMode="auto">
          <a:xfrm>
            <a:off x="4757880" y="5458369"/>
            <a:ext cx="2975080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3EFDAA7-7A3A-4E2C-9E7A-1B31069FDAA4}"/>
              </a:ext>
            </a:extLst>
          </p:cNvPr>
          <p:cNvSpPr/>
          <p:nvPr/>
        </p:nvSpPr>
        <p:spPr>
          <a:xfrm>
            <a:off x="1430448" y="1910391"/>
            <a:ext cx="85950" cy="1396717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904923B3-D5CE-4418-BAA2-85385438A635}"/>
              </a:ext>
            </a:extLst>
          </p:cNvPr>
          <p:cNvSpPr/>
          <p:nvPr/>
        </p:nvSpPr>
        <p:spPr>
          <a:xfrm>
            <a:off x="1430449" y="3620086"/>
            <a:ext cx="44820" cy="929446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2FBBD5-1A28-41F3-8C3E-2DF6DEDAD564}"/>
              </a:ext>
            </a:extLst>
          </p:cNvPr>
          <p:cNvSpPr txBox="1"/>
          <p:nvPr/>
        </p:nvSpPr>
        <p:spPr>
          <a:xfrm rot="16200000">
            <a:off x="277619" y="3519597"/>
            <a:ext cx="1358006" cy="10168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Base 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F3ABEA-53DC-40D0-B348-76F7FEBEFE33}"/>
              </a:ext>
            </a:extLst>
          </p:cNvPr>
          <p:cNvSpPr txBox="1"/>
          <p:nvPr/>
        </p:nvSpPr>
        <p:spPr>
          <a:xfrm rot="16200000">
            <a:off x="294836" y="2123199"/>
            <a:ext cx="1344122" cy="10168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models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5EB4AC-7460-4473-9EC4-639A48E7D06D}"/>
              </a:ext>
            </a:extLst>
          </p:cNvPr>
          <p:cNvSpPr/>
          <p:nvPr/>
        </p:nvSpPr>
        <p:spPr bwMode="auto">
          <a:xfrm>
            <a:off x="1625186" y="3524211"/>
            <a:ext cx="9240465" cy="1080425"/>
          </a:xfrm>
          <a:prstGeom prst="rect">
            <a:avLst/>
          </a:prstGeom>
          <a:solidFill>
            <a:schemeClr val="accent1"/>
          </a:solidFill>
          <a:ln w="76200">
            <a:solidFill>
              <a:srgbClr val="FFFF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standard library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C782C48-C993-4826-9CBC-427D283C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36" y="1296542"/>
            <a:ext cx="4368830" cy="48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90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59">
        <p:fade/>
      </p:transition>
    </mc:Choice>
    <mc:Fallback xmlns="">
      <p:transition spd="med" advTm="11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6" grpId="0"/>
      <p:bldP spid="47" grpId="0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kestrel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D086-7543-426D-BE34-CD0FDAE05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3415542"/>
          </a:xfrm>
        </p:spPr>
        <p:txBody>
          <a:bodyPr/>
          <a:lstStyle/>
          <a:p>
            <a:r>
              <a:rPr lang="en-US" sz="3137" dirty="0"/>
              <a:t>Be default, every ASP.NET Core application has Kestrel as built-in web server which is responsible for receiving raw requests and constructing an internal representation of the data. The resulting </a:t>
            </a:r>
            <a:r>
              <a:rPr lang="en-US" sz="3137" i="1" dirty="0" err="1"/>
              <a:t>HttpContext</a:t>
            </a:r>
            <a:r>
              <a:rPr lang="en-US" sz="3137" dirty="0"/>
              <a:t> object will then be available to the rest of the application.</a:t>
            </a:r>
          </a:p>
          <a:p>
            <a:endParaRPr lang="en-US" sz="3137" dirty="0"/>
          </a:p>
          <a:p>
            <a:r>
              <a:rPr lang="en-US" sz="3137" dirty="0">
                <a:hlinkClick r:id="rId3"/>
              </a:rPr>
              <a:t>https://github.com/aspnet/KestrelHttpServer</a:t>
            </a:r>
            <a:endParaRPr lang="en-US" sz="3137" dirty="0"/>
          </a:p>
        </p:txBody>
      </p:sp>
    </p:spTree>
    <p:extLst>
      <p:ext uri="{BB962C8B-B14F-4D97-AF65-F5344CB8AC3E}">
        <p14:creationId xmlns:p14="http://schemas.microsoft.com/office/powerpoint/2010/main" val="31160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66">
        <p:fade/>
      </p:transition>
    </mc:Choice>
    <mc:Fallback xmlns="">
      <p:transition spd="med" advTm="216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89E884-E52E-4078-B394-3ECD237CA0FC}"/>
              </a:ext>
            </a:extLst>
          </p:cNvPr>
          <p:cNvSpPr/>
          <p:nvPr/>
        </p:nvSpPr>
        <p:spPr bwMode="auto">
          <a:xfrm>
            <a:off x="2222246" y="3391957"/>
            <a:ext cx="2263783" cy="1338409"/>
          </a:xfrm>
          <a:prstGeom prst="rect">
            <a:avLst/>
          </a:prstGeom>
          <a:solidFill>
            <a:srgbClr val="146092"/>
          </a:solidFill>
          <a:ln>
            <a:solidFill>
              <a:srgbClr val="14609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hosting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F330-BF37-4637-B744-0983EF3B04AC}"/>
              </a:ext>
            </a:extLst>
          </p:cNvPr>
          <p:cNvSpPr txBox="1"/>
          <p:nvPr/>
        </p:nvSpPr>
        <p:spPr>
          <a:xfrm>
            <a:off x="572277" y="1396843"/>
            <a:ext cx="2062088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request is sent to IIS</a:t>
            </a:r>
          </a:p>
        </p:txBody>
      </p:sp>
      <p:cxnSp>
        <p:nvCxnSpPr>
          <p:cNvPr id="6" name="Straight Arrow Connector 8">
            <a:extLst>
              <a:ext uri="{FF2B5EF4-FFF2-40B4-BE49-F238E27FC236}">
                <a16:creationId xmlns:a16="http://schemas.microsoft.com/office/drawing/2014/main" id="{81954091-8B94-491D-BE4C-91BD405AC7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8843" y="2974611"/>
            <a:ext cx="1058280" cy="747021"/>
          </a:xfrm>
          <a:prstGeom prst="bentConnector3">
            <a:avLst>
              <a:gd name="adj1" fmla="val 97947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23DFBF-63C6-4513-8BF1-7704D0A5E98E}"/>
              </a:ext>
            </a:extLst>
          </p:cNvPr>
          <p:cNvCxnSpPr>
            <a:cxnSpLocks/>
          </p:cNvCxnSpPr>
          <p:nvPr/>
        </p:nvCxnSpPr>
        <p:spPr>
          <a:xfrm flipV="1">
            <a:off x="4452555" y="3877263"/>
            <a:ext cx="2248530" cy="12401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A3EBC7-97E5-472B-8728-1AED684FB522}"/>
              </a:ext>
            </a:extLst>
          </p:cNvPr>
          <p:cNvSpPr txBox="1"/>
          <p:nvPr/>
        </p:nvSpPr>
        <p:spPr>
          <a:xfrm>
            <a:off x="4489907" y="2716319"/>
            <a:ext cx="2315764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IIS calls into specific methods in the ASP.NET application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CB6E21-5690-494D-B487-3EA7B55170D1}"/>
              </a:ext>
            </a:extLst>
          </p:cNvPr>
          <p:cNvCxnSpPr>
            <a:cxnSpLocks/>
          </p:cNvCxnSpPr>
          <p:nvPr/>
        </p:nvCxnSpPr>
        <p:spPr>
          <a:xfrm flipH="1">
            <a:off x="4452555" y="4325425"/>
            <a:ext cx="2248530" cy="0"/>
          </a:xfrm>
          <a:prstGeom prst="straightConnector1">
            <a:avLst/>
          </a:prstGeom>
          <a:ln w="44450">
            <a:solidFill>
              <a:srgbClr val="14609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D44E0C-E53C-4A06-9462-1513263EEC49}"/>
              </a:ext>
            </a:extLst>
          </p:cNvPr>
          <p:cNvSpPr txBox="1"/>
          <p:nvPr/>
        </p:nvSpPr>
        <p:spPr>
          <a:xfrm>
            <a:off x="4452555" y="4509981"/>
            <a:ext cx="2337552" cy="175604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control is transferred back and forth between IIS and the ASP.NET application as events are raised</a:t>
            </a:r>
          </a:p>
        </p:txBody>
      </p:sp>
      <p:cxnSp>
        <p:nvCxnSpPr>
          <p:cNvPr id="11" name="Straight Arrow Connector 8">
            <a:extLst>
              <a:ext uri="{FF2B5EF4-FFF2-40B4-BE49-F238E27FC236}">
                <a16:creationId xmlns:a16="http://schemas.microsoft.com/office/drawing/2014/main" id="{0A29D8F3-3657-4D64-9799-43A2614CCB80}"/>
              </a:ext>
            </a:extLst>
          </p:cNvPr>
          <p:cNvCxnSpPr>
            <a:cxnSpLocks/>
          </p:cNvCxnSpPr>
          <p:nvPr/>
        </p:nvCxnSpPr>
        <p:spPr>
          <a:xfrm rot="5400000">
            <a:off x="1283094" y="4506804"/>
            <a:ext cx="1120530" cy="757771"/>
          </a:xfrm>
          <a:prstGeom prst="bentConnector3">
            <a:avLst>
              <a:gd name="adj1" fmla="val 944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E5E1CD7-D767-4F43-9099-57EEAE56A662}"/>
              </a:ext>
            </a:extLst>
          </p:cNvPr>
          <p:cNvSpPr/>
          <p:nvPr/>
        </p:nvSpPr>
        <p:spPr bwMode="auto">
          <a:xfrm>
            <a:off x="497574" y="2115797"/>
            <a:ext cx="2236833" cy="7155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Request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1131B-D954-4FDB-98B2-6F44DE4FCA16}"/>
              </a:ext>
            </a:extLst>
          </p:cNvPr>
          <p:cNvSpPr/>
          <p:nvPr/>
        </p:nvSpPr>
        <p:spPr bwMode="auto">
          <a:xfrm>
            <a:off x="470624" y="5445955"/>
            <a:ext cx="2263783" cy="715586"/>
          </a:xfrm>
          <a:prstGeom prst="rect">
            <a:avLst/>
          </a:prstGeom>
          <a:noFill/>
          <a:ln w="381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Response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237114-D8BD-464D-8BA3-4837C199C1A5}"/>
              </a:ext>
            </a:extLst>
          </p:cNvPr>
          <p:cNvSpPr/>
          <p:nvPr/>
        </p:nvSpPr>
        <p:spPr bwMode="auto">
          <a:xfrm>
            <a:off x="6701085" y="2381631"/>
            <a:ext cx="4956796" cy="328843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</a:rPr>
              <a:t>ASP.NET application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B1537F-FBED-4093-AEC0-C1A74F328B5E}"/>
              </a:ext>
            </a:extLst>
          </p:cNvPr>
          <p:cNvSpPr/>
          <p:nvPr/>
        </p:nvSpPr>
        <p:spPr bwMode="auto">
          <a:xfrm>
            <a:off x="6983087" y="3130192"/>
            <a:ext cx="4491462" cy="21990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961" dirty="0" err="1"/>
              <a:t>Application_BeginRequest</a:t>
            </a:r>
            <a:r>
              <a:rPr lang="en-US" sz="1961" dirty="0"/>
              <a:t>() {...}</a:t>
            </a:r>
            <a:br>
              <a:rPr lang="en-US" sz="1961" dirty="0"/>
            </a:br>
            <a:r>
              <a:rPr lang="en-US" sz="1961" dirty="0" err="1"/>
              <a:t>Application_AuthenticateRequest</a:t>
            </a:r>
            <a:r>
              <a:rPr lang="en-US" sz="1961" dirty="0"/>
              <a:t>() {...}</a:t>
            </a:r>
            <a:br>
              <a:rPr lang="en-US" sz="1961" dirty="0"/>
            </a:br>
            <a:r>
              <a:rPr lang="en-US" sz="1961" dirty="0" err="1"/>
              <a:t>Application_AuthorizeRequest</a:t>
            </a:r>
            <a:r>
              <a:rPr lang="en-US" sz="1961" dirty="0"/>
              <a:t>() {...}</a:t>
            </a:r>
          </a:p>
          <a:p>
            <a:r>
              <a:rPr lang="en-US" sz="1961" dirty="0" err="1"/>
              <a:t>Application_ProcessRequest</a:t>
            </a:r>
            <a:r>
              <a:rPr lang="en-US" sz="1961" dirty="0"/>
              <a:t>() {...}</a:t>
            </a:r>
          </a:p>
          <a:p>
            <a:r>
              <a:rPr lang="en-US" sz="1961" dirty="0" err="1"/>
              <a:t>Application_EndRequest</a:t>
            </a:r>
            <a:r>
              <a:rPr lang="en-US" sz="1961" dirty="0"/>
              <a:t>() {...}</a:t>
            </a:r>
          </a:p>
          <a:p>
            <a:r>
              <a:rPr lang="en-US" sz="1961" dirty="0" err="1"/>
              <a:t>Application_HandleError</a:t>
            </a:r>
            <a:r>
              <a:rPr lang="en-US" sz="1961" dirty="0"/>
              <a:t>() {...}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79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51">
        <p:fade/>
      </p:transition>
    </mc:Choice>
    <mc:Fallback xmlns="">
      <p:transition spd="med" advTm="8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5C9CEA9-AA51-4D1A-AA31-AECCF65B225E}"/>
              </a:ext>
            </a:extLst>
          </p:cNvPr>
          <p:cNvSpPr/>
          <p:nvPr/>
        </p:nvSpPr>
        <p:spPr bwMode="auto">
          <a:xfrm>
            <a:off x="6701085" y="2381631"/>
            <a:ext cx="4956796" cy="328843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</a:rPr>
              <a:t>ASP.NET Core application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hosting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7FA93-2467-4C15-87CA-8A61E411D336}"/>
              </a:ext>
            </a:extLst>
          </p:cNvPr>
          <p:cNvSpPr txBox="1"/>
          <p:nvPr/>
        </p:nvSpPr>
        <p:spPr>
          <a:xfrm>
            <a:off x="497574" y="1337342"/>
            <a:ext cx="2236833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request is sent to IIS/Nginx/Apache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DFBC9B-28B0-4AB7-9E99-1DCA25C1B8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8843" y="2987013"/>
            <a:ext cx="1058280" cy="747021"/>
          </a:xfrm>
          <a:prstGeom prst="bentConnector3">
            <a:avLst>
              <a:gd name="adj1" fmla="val 97947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D3790F-5737-41A7-8BBB-98506893BAEC}"/>
              </a:ext>
            </a:extLst>
          </p:cNvPr>
          <p:cNvCxnSpPr>
            <a:cxnSpLocks/>
          </p:cNvCxnSpPr>
          <p:nvPr/>
        </p:nvCxnSpPr>
        <p:spPr>
          <a:xfrm flipV="1">
            <a:off x="4452555" y="3877214"/>
            <a:ext cx="2315764" cy="1245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128F57-7370-49F9-BFAC-7DA0D314D0FD}"/>
              </a:ext>
            </a:extLst>
          </p:cNvPr>
          <p:cNvSpPr txBox="1"/>
          <p:nvPr/>
        </p:nvSpPr>
        <p:spPr>
          <a:xfrm>
            <a:off x="4452555" y="2631476"/>
            <a:ext cx="2315763" cy="10229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IIS/Nginx/Apache passes raw request to kestrel web server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9D8C2C-56A3-4EF7-AA46-63FFEE57A246}"/>
              </a:ext>
            </a:extLst>
          </p:cNvPr>
          <p:cNvCxnSpPr>
            <a:cxnSpLocks/>
          </p:cNvCxnSpPr>
          <p:nvPr/>
        </p:nvCxnSpPr>
        <p:spPr>
          <a:xfrm flipH="1">
            <a:off x="4452555" y="4325425"/>
            <a:ext cx="2315764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2C7F30-E527-499A-AADC-83F7CF820B1E}"/>
              </a:ext>
            </a:extLst>
          </p:cNvPr>
          <p:cNvSpPr txBox="1"/>
          <p:nvPr/>
        </p:nvSpPr>
        <p:spPr>
          <a:xfrm>
            <a:off x="6770436" y="1545733"/>
            <a:ext cx="4926104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Kestrel processes the incoming request and passes it to the rest of the application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FB8EA9-E45D-4A0E-895C-924D75C721D6}"/>
              </a:ext>
            </a:extLst>
          </p:cNvPr>
          <p:cNvSpPr txBox="1"/>
          <p:nvPr/>
        </p:nvSpPr>
        <p:spPr>
          <a:xfrm>
            <a:off x="4452555" y="4509981"/>
            <a:ext cx="2315764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response is sent to IIS/Nginx/Apache </a:t>
            </a:r>
          </a:p>
        </p:txBody>
      </p: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6F4DBCF1-67DD-4E61-A26C-C5E02F36F90C}"/>
              </a:ext>
            </a:extLst>
          </p:cNvPr>
          <p:cNvCxnSpPr>
            <a:cxnSpLocks/>
          </p:cNvCxnSpPr>
          <p:nvPr/>
        </p:nvCxnSpPr>
        <p:spPr>
          <a:xfrm rot="5400000">
            <a:off x="1283094" y="4506804"/>
            <a:ext cx="1120530" cy="757771"/>
          </a:xfrm>
          <a:prstGeom prst="bentConnector3">
            <a:avLst>
              <a:gd name="adj1" fmla="val 944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06FE5A-5D65-4E38-A8D8-31E1FDBC0A0B}"/>
              </a:ext>
            </a:extLst>
          </p:cNvPr>
          <p:cNvSpPr/>
          <p:nvPr/>
        </p:nvSpPr>
        <p:spPr bwMode="auto">
          <a:xfrm>
            <a:off x="497574" y="2115797"/>
            <a:ext cx="2236833" cy="7155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D3722-3DEC-4CB4-A1D0-42B2B8FCDB3D}"/>
              </a:ext>
            </a:extLst>
          </p:cNvPr>
          <p:cNvSpPr/>
          <p:nvPr/>
        </p:nvSpPr>
        <p:spPr bwMode="auto">
          <a:xfrm>
            <a:off x="470624" y="5445955"/>
            <a:ext cx="2263783" cy="715586"/>
          </a:xfrm>
          <a:prstGeom prst="rect">
            <a:avLst/>
          </a:prstGeom>
          <a:noFill/>
          <a:ln w="381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Response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242B53-B802-432C-A37F-377C093F0396}"/>
              </a:ext>
            </a:extLst>
          </p:cNvPr>
          <p:cNvSpPr/>
          <p:nvPr/>
        </p:nvSpPr>
        <p:spPr bwMode="auto">
          <a:xfrm>
            <a:off x="2222246" y="3391957"/>
            <a:ext cx="2263783" cy="1338409"/>
          </a:xfrm>
          <a:prstGeom prst="rect">
            <a:avLst/>
          </a:prstGeom>
          <a:solidFill>
            <a:srgbClr val="146092"/>
          </a:solidFill>
          <a:ln>
            <a:solidFill>
              <a:srgbClr val="14609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IIS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Apache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3CF670-5316-4C09-8048-759E9AB36609}"/>
              </a:ext>
            </a:extLst>
          </p:cNvPr>
          <p:cNvSpPr/>
          <p:nvPr/>
        </p:nvSpPr>
        <p:spPr bwMode="auto">
          <a:xfrm>
            <a:off x="6983087" y="3130191"/>
            <a:ext cx="4491462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 kestrel web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AE416D-B1B9-4780-ADC1-61EE616CEDC2}"/>
              </a:ext>
            </a:extLst>
          </p:cNvPr>
          <p:cNvSpPr/>
          <p:nvPr/>
        </p:nvSpPr>
        <p:spPr bwMode="auto">
          <a:xfrm>
            <a:off x="6998339" y="4361235"/>
            <a:ext cx="4491462" cy="9359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handles request and generate response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DB84DE-F52B-4E59-822D-104DB827B26F}"/>
              </a:ext>
            </a:extLst>
          </p:cNvPr>
          <p:cNvCxnSpPr>
            <a:cxnSpLocks/>
          </p:cNvCxnSpPr>
          <p:nvPr/>
        </p:nvCxnSpPr>
        <p:spPr>
          <a:xfrm>
            <a:off x="9248115" y="3715521"/>
            <a:ext cx="0" cy="579711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188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964">
        <p:fade/>
      </p:transition>
    </mc:Choice>
    <mc:Fallback xmlns="">
      <p:transition spd="med" advTm="99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23" grpId="0"/>
      <p:bldP spid="23" grpId="1"/>
      <p:bldP spid="24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web request and reverse proxy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7CAB32-4552-4D96-9A14-F06E3469488F}"/>
              </a:ext>
            </a:extLst>
          </p:cNvPr>
          <p:cNvCxnSpPr/>
          <p:nvPr/>
        </p:nvCxnSpPr>
        <p:spPr>
          <a:xfrm flipV="1">
            <a:off x="8362833" y="2465732"/>
            <a:ext cx="1213130" cy="107571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0F03D0-D18D-495D-A443-DC1809892E53}"/>
              </a:ext>
            </a:extLst>
          </p:cNvPr>
          <p:cNvCxnSpPr>
            <a:cxnSpLocks/>
          </p:cNvCxnSpPr>
          <p:nvPr/>
        </p:nvCxnSpPr>
        <p:spPr>
          <a:xfrm>
            <a:off x="2591260" y="3877213"/>
            <a:ext cx="971127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B3EB87-F9CE-48EF-B0CC-ECD6AC011A55}"/>
              </a:ext>
            </a:extLst>
          </p:cNvPr>
          <p:cNvCxnSpPr>
            <a:cxnSpLocks/>
          </p:cNvCxnSpPr>
          <p:nvPr/>
        </p:nvCxnSpPr>
        <p:spPr>
          <a:xfrm>
            <a:off x="6021298" y="3877213"/>
            <a:ext cx="1344637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35589C-CF2D-4332-B229-0B6F5A56F437}"/>
              </a:ext>
            </a:extLst>
          </p:cNvPr>
          <p:cNvSpPr txBox="1"/>
          <p:nvPr/>
        </p:nvSpPr>
        <p:spPr>
          <a:xfrm>
            <a:off x="1034136" y="2581671"/>
            <a:ext cx="1811748" cy="10229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user requests a web page with a URL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CA76C5-6495-44C6-928E-40D32A1A5B6E}"/>
              </a:ext>
            </a:extLst>
          </p:cNvPr>
          <p:cNvSpPr txBox="1"/>
          <p:nvPr/>
        </p:nvSpPr>
        <p:spPr>
          <a:xfrm>
            <a:off x="3269899" y="2314304"/>
            <a:ext cx="2950699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browser resolves the URL and sends an HTTP request to a specific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8DC252-217C-47FE-89AB-6F96A8E39ED5}"/>
              </a:ext>
            </a:extLst>
          </p:cNvPr>
          <p:cNvSpPr txBox="1"/>
          <p:nvPr/>
        </p:nvSpPr>
        <p:spPr>
          <a:xfrm>
            <a:off x="6756633" y="1789065"/>
            <a:ext cx="2165518" cy="151178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reverse proxy receives the request and forwards it to the right web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03EDB1-3A66-4FE5-9B10-C4FB71AF8148}"/>
              </a:ext>
            </a:extLst>
          </p:cNvPr>
          <p:cNvSpPr txBox="1"/>
          <p:nvPr/>
        </p:nvSpPr>
        <p:spPr>
          <a:xfrm>
            <a:off x="8280094" y="990466"/>
            <a:ext cx="3630832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request is processed by the application which generates a 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771E07-E9D7-4E4A-9D30-3A15BFE89CFA}"/>
              </a:ext>
            </a:extLst>
          </p:cNvPr>
          <p:cNvSpPr txBox="1"/>
          <p:nvPr/>
        </p:nvSpPr>
        <p:spPr>
          <a:xfrm>
            <a:off x="8527544" y="3560222"/>
            <a:ext cx="2113769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response is passed back to the reverse proxy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59DCE6-A31A-48F7-A801-574465FE19F0}"/>
              </a:ext>
            </a:extLst>
          </p:cNvPr>
          <p:cNvSpPr txBox="1"/>
          <p:nvPr/>
        </p:nvSpPr>
        <p:spPr>
          <a:xfrm>
            <a:off x="3562388" y="4736534"/>
            <a:ext cx="2533612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HTTP response is sent to the browser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48D5F7-F18F-4988-8178-C79EDD346401}"/>
              </a:ext>
            </a:extLst>
          </p:cNvPr>
          <p:cNvCxnSpPr>
            <a:cxnSpLocks/>
          </p:cNvCxnSpPr>
          <p:nvPr/>
        </p:nvCxnSpPr>
        <p:spPr>
          <a:xfrm flipH="1">
            <a:off x="8363517" y="2822777"/>
            <a:ext cx="1220912" cy="1089968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2C12EF-6F48-4CD3-A363-4F2E0AFB0274}"/>
              </a:ext>
            </a:extLst>
          </p:cNvPr>
          <p:cNvCxnSpPr>
            <a:cxnSpLocks/>
          </p:cNvCxnSpPr>
          <p:nvPr/>
        </p:nvCxnSpPr>
        <p:spPr>
          <a:xfrm flipH="1">
            <a:off x="6021299" y="4354684"/>
            <a:ext cx="1344636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D5DA4F-4C9A-492B-A34B-77C0B53D2ADD}"/>
              </a:ext>
            </a:extLst>
          </p:cNvPr>
          <p:cNvCxnSpPr>
            <a:cxnSpLocks/>
          </p:cNvCxnSpPr>
          <p:nvPr/>
        </p:nvCxnSpPr>
        <p:spPr>
          <a:xfrm flipH="1">
            <a:off x="2591261" y="4354684"/>
            <a:ext cx="890166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Cmd Terminal">
            <a:extLst>
              <a:ext uri="{FF2B5EF4-FFF2-40B4-BE49-F238E27FC236}">
                <a16:creationId xmlns:a16="http://schemas.microsoft.com/office/drawing/2014/main" id="{A98BA9EE-95AB-4F24-B1B0-5205B199B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637" y="3566064"/>
            <a:ext cx="1177377" cy="1177377"/>
          </a:xfrm>
          <a:prstGeom prst="rect">
            <a:avLst/>
          </a:prstGeom>
        </p:spPr>
      </p:pic>
      <p:pic>
        <p:nvPicPr>
          <p:cNvPr id="44" name="Graphic 43" descr="Cloud">
            <a:extLst>
              <a:ext uri="{FF2B5EF4-FFF2-40B4-BE49-F238E27FC236}">
                <a16:creationId xmlns:a16="http://schemas.microsoft.com/office/drawing/2014/main" id="{6BA94966-DABA-4749-8DEA-C7BDD29DA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481428" y="2681017"/>
            <a:ext cx="2582038" cy="2582038"/>
          </a:xfrm>
          <a:prstGeom prst="rect">
            <a:avLst/>
          </a:prstGeom>
        </p:spPr>
      </p:pic>
      <p:pic>
        <p:nvPicPr>
          <p:cNvPr id="46" name="Graphic 45" descr="Server">
            <a:extLst>
              <a:ext uri="{FF2B5EF4-FFF2-40B4-BE49-F238E27FC236}">
                <a16:creationId xmlns:a16="http://schemas.microsoft.com/office/drawing/2014/main" id="{7D3C8D8B-355B-4EBA-8853-65EBF576B9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4622" y="3295680"/>
            <a:ext cx="1345161" cy="1718147"/>
          </a:xfrm>
          <a:prstGeom prst="rect">
            <a:avLst/>
          </a:prstGeom>
        </p:spPr>
      </p:pic>
      <p:pic>
        <p:nvPicPr>
          <p:cNvPr id="47" name="Graphic 46" descr="Server">
            <a:extLst>
              <a:ext uri="{FF2B5EF4-FFF2-40B4-BE49-F238E27FC236}">
                <a16:creationId xmlns:a16="http://schemas.microsoft.com/office/drawing/2014/main" id="{CC369E8A-D301-4B0F-9A42-D2BC84A564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0891" y="1710854"/>
            <a:ext cx="1345161" cy="1718147"/>
          </a:xfrm>
          <a:prstGeom prst="rect">
            <a:avLst/>
          </a:prstGeom>
        </p:spPr>
      </p:pic>
      <p:pic>
        <p:nvPicPr>
          <p:cNvPr id="48" name="Graphic 47" descr="Server">
            <a:extLst>
              <a:ext uri="{FF2B5EF4-FFF2-40B4-BE49-F238E27FC236}">
                <a16:creationId xmlns:a16="http://schemas.microsoft.com/office/drawing/2014/main" id="{AE9C08F5-AA5B-4B5C-80F4-15E50A5AF1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2930" y="4432872"/>
            <a:ext cx="1345161" cy="171814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38DE4C5-0237-4960-9B9A-40376485C815}"/>
              </a:ext>
            </a:extLst>
          </p:cNvPr>
          <p:cNvSpPr txBox="1"/>
          <p:nvPr/>
        </p:nvSpPr>
        <p:spPr>
          <a:xfrm>
            <a:off x="7137783" y="4843524"/>
            <a:ext cx="1392000" cy="10168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Reverse 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proxy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05EF6E-1372-49F9-8880-2C20538C3932}"/>
              </a:ext>
            </a:extLst>
          </p:cNvPr>
          <p:cNvSpPr txBox="1"/>
          <p:nvPr/>
        </p:nvSpPr>
        <p:spPr>
          <a:xfrm>
            <a:off x="878530" y="4647533"/>
            <a:ext cx="211376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421D33-3510-41D2-94E7-EB0E3707CFC9}"/>
              </a:ext>
            </a:extLst>
          </p:cNvPr>
          <p:cNvSpPr txBox="1"/>
          <p:nvPr/>
        </p:nvSpPr>
        <p:spPr>
          <a:xfrm>
            <a:off x="9026877" y="3129470"/>
            <a:ext cx="211376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Web server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CA5B81-212B-4537-AD21-2AB899FD9EF4}"/>
              </a:ext>
            </a:extLst>
          </p:cNvPr>
          <p:cNvSpPr txBox="1"/>
          <p:nvPr/>
        </p:nvSpPr>
        <p:spPr>
          <a:xfrm>
            <a:off x="9211377" y="6028508"/>
            <a:ext cx="211376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Web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47475F-9DC8-4149-9D81-46F4F41DF74B}"/>
              </a:ext>
            </a:extLst>
          </p:cNvPr>
          <p:cNvSpPr txBox="1"/>
          <p:nvPr/>
        </p:nvSpPr>
        <p:spPr>
          <a:xfrm>
            <a:off x="4065785" y="3841304"/>
            <a:ext cx="1371158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Internet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95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10">
        <p:fade/>
      </p:transition>
    </mc:Choice>
    <mc:Fallback xmlns="">
      <p:transition spd="med" advTm="167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5C9CEA9-AA51-4D1A-AA31-AECCF65B225E}"/>
              </a:ext>
            </a:extLst>
          </p:cNvPr>
          <p:cNvSpPr/>
          <p:nvPr/>
        </p:nvSpPr>
        <p:spPr bwMode="auto">
          <a:xfrm>
            <a:off x="2961265" y="1672953"/>
            <a:ext cx="3612156" cy="4184856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</a:rPr>
              <a:t>ASP.NET Core application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C7F30-E527-499A-AADC-83F7CF820B1E}"/>
              </a:ext>
            </a:extLst>
          </p:cNvPr>
          <p:cNvSpPr txBox="1"/>
          <p:nvPr/>
        </p:nvSpPr>
        <p:spPr>
          <a:xfrm>
            <a:off x="281317" y="1672952"/>
            <a:ext cx="2618476" cy="175604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ASP.NET Core web server receives the HTTP request from IIS/Apache/Nginx and passes it to the middleware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3CF670-5316-4C09-8048-759E9AB36609}"/>
              </a:ext>
            </a:extLst>
          </p:cNvPr>
          <p:cNvSpPr/>
          <p:nvPr/>
        </p:nvSpPr>
        <p:spPr bwMode="auto">
          <a:xfrm>
            <a:off x="3256631" y="2441563"/>
            <a:ext cx="3084124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kestrel web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AE416D-B1B9-4780-ADC1-61EE616CEDC2}"/>
              </a:ext>
            </a:extLst>
          </p:cNvPr>
          <p:cNvSpPr/>
          <p:nvPr/>
        </p:nvSpPr>
        <p:spPr bwMode="auto">
          <a:xfrm>
            <a:off x="3256631" y="3658612"/>
            <a:ext cx="3084124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Middleware pipeline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DB84DE-F52B-4E59-822D-104DB827B26F}"/>
              </a:ext>
            </a:extLst>
          </p:cNvPr>
          <p:cNvCxnSpPr>
            <a:cxnSpLocks/>
          </p:cNvCxnSpPr>
          <p:nvPr/>
        </p:nvCxnSpPr>
        <p:spPr>
          <a:xfrm>
            <a:off x="3708285" y="3057085"/>
            <a:ext cx="14252" cy="580681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E166B-FA5F-49D9-9AA0-1C5D2049C6D5}"/>
              </a:ext>
            </a:extLst>
          </p:cNvPr>
          <p:cNvSpPr/>
          <p:nvPr/>
        </p:nvSpPr>
        <p:spPr bwMode="auto">
          <a:xfrm>
            <a:off x="3256631" y="4896877"/>
            <a:ext cx="3084124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MVC Middleware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C8523-2576-414C-9F89-3441F1D56E46}"/>
              </a:ext>
            </a:extLst>
          </p:cNvPr>
          <p:cNvCxnSpPr>
            <a:cxnSpLocks/>
          </p:cNvCxnSpPr>
          <p:nvPr/>
        </p:nvCxnSpPr>
        <p:spPr>
          <a:xfrm>
            <a:off x="3708285" y="4279486"/>
            <a:ext cx="14252" cy="580681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DC7948-F861-4ABA-A60D-13FE50D2C439}"/>
              </a:ext>
            </a:extLst>
          </p:cNvPr>
          <p:cNvCxnSpPr>
            <a:cxnSpLocks/>
          </p:cNvCxnSpPr>
          <p:nvPr/>
        </p:nvCxnSpPr>
        <p:spPr>
          <a:xfrm flipV="1">
            <a:off x="5799942" y="4288017"/>
            <a:ext cx="0" cy="580680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99646C-3173-46F4-89D7-6849522B2141}"/>
              </a:ext>
            </a:extLst>
          </p:cNvPr>
          <p:cNvCxnSpPr>
            <a:cxnSpLocks/>
          </p:cNvCxnSpPr>
          <p:nvPr/>
        </p:nvCxnSpPr>
        <p:spPr>
          <a:xfrm flipV="1">
            <a:off x="5799942" y="3077932"/>
            <a:ext cx="0" cy="580680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llout: Right Arrow 13">
            <a:extLst>
              <a:ext uri="{FF2B5EF4-FFF2-40B4-BE49-F238E27FC236}">
                <a16:creationId xmlns:a16="http://schemas.microsoft.com/office/drawing/2014/main" id="{E9B2B662-C723-47D0-9768-0BEC2DB4A6E6}"/>
              </a:ext>
            </a:extLst>
          </p:cNvPr>
          <p:cNvSpPr/>
          <p:nvPr/>
        </p:nvSpPr>
        <p:spPr bwMode="auto">
          <a:xfrm flipH="1">
            <a:off x="6693161" y="2199621"/>
            <a:ext cx="4034368" cy="3436295"/>
          </a:xfrm>
          <a:prstGeom prst="rightArrowCallout">
            <a:avLst>
              <a:gd name="adj1" fmla="val 2875"/>
              <a:gd name="adj2" fmla="val 5187"/>
              <a:gd name="adj3" fmla="val 6673"/>
              <a:gd name="adj4" fmla="val 91122"/>
            </a:avLst>
          </a:prstGeom>
          <a:noFill/>
          <a:ln w="1905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04ADD3-3C2F-4CA0-B38B-CB3F75A3C3A5}"/>
              </a:ext>
            </a:extLst>
          </p:cNvPr>
          <p:cNvSpPr/>
          <p:nvPr/>
        </p:nvSpPr>
        <p:spPr bwMode="auto">
          <a:xfrm>
            <a:off x="7345541" y="2457874"/>
            <a:ext cx="3088721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Logging middleware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0231E4-4D71-4866-A0A1-8A5B22656296}"/>
              </a:ext>
            </a:extLst>
          </p:cNvPr>
          <p:cNvSpPr/>
          <p:nvPr/>
        </p:nvSpPr>
        <p:spPr bwMode="auto">
          <a:xfrm>
            <a:off x="7339994" y="3609110"/>
            <a:ext cx="3088721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Identity middleware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3401A0-2DFA-4CB5-9C78-145F47F496C3}"/>
              </a:ext>
            </a:extLst>
          </p:cNvPr>
          <p:cNvSpPr/>
          <p:nvPr/>
        </p:nvSpPr>
        <p:spPr bwMode="auto">
          <a:xfrm>
            <a:off x="7339994" y="4760346"/>
            <a:ext cx="3088721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Custom middleware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036B41-7700-4665-AF0D-C377C7D32C90}"/>
              </a:ext>
            </a:extLst>
          </p:cNvPr>
          <p:cNvCxnSpPr>
            <a:cxnSpLocks/>
          </p:cNvCxnSpPr>
          <p:nvPr/>
        </p:nvCxnSpPr>
        <p:spPr>
          <a:xfrm flipV="1">
            <a:off x="9831103" y="3108716"/>
            <a:ext cx="0" cy="513687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BA3100-CA7A-4145-AD0E-76BCC9AF0122}"/>
              </a:ext>
            </a:extLst>
          </p:cNvPr>
          <p:cNvCxnSpPr>
            <a:cxnSpLocks/>
          </p:cNvCxnSpPr>
          <p:nvPr/>
        </p:nvCxnSpPr>
        <p:spPr>
          <a:xfrm flipV="1">
            <a:off x="9831103" y="4259952"/>
            <a:ext cx="0" cy="513687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92D2A4-ABFA-4CEA-A6AF-9F7AE4E5E786}"/>
              </a:ext>
            </a:extLst>
          </p:cNvPr>
          <p:cNvCxnSpPr>
            <a:cxnSpLocks/>
          </p:cNvCxnSpPr>
          <p:nvPr/>
        </p:nvCxnSpPr>
        <p:spPr>
          <a:xfrm>
            <a:off x="7963552" y="3087277"/>
            <a:ext cx="0" cy="534533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BD7919-1BB2-4519-94F7-D01D055B7AD7}"/>
              </a:ext>
            </a:extLst>
          </p:cNvPr>
          <p:cNvCxnSpPr>
            <a:cxnSpLocks/>
          </p:cNvCxnSpPr>
          <p:nvPr/>
        </p:nvCxnSpPr>
        <p:spPr>
          <a:xfrm>
            <a:off x="7963552" y="4238514"/>
            <a:ext cx="0" cy="535125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40F524-5F15-4C40-97EF-159C90302EED}"/>
              </a:ext>
            </a:extLst>
          </p:cNvPr>
          <p:cNvSpPr txBox="1"/>
          <p:nvPr/>
        </p:nvSpPr>
        <p:spPr>
          <a:xfrm>
            <a:off x="283691" y="3339227"/>
            <a:ext cx="2618476" cy="126725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middleware processes the request and passes it on the MVC middleware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A243B0-1DE2-4CEC-A870-463D55CC193F}"/>
              </a:ext>
            </a:extLst>
          </p:cNvPr>
          <p:cNvSpPr txBox="1"/>
          <p:nvPr/>
        </p:nvSpPr>
        <p:spPr>
          <a:xfrm>
            <a:off x="322033" y="4606478"/>
            <a:ext cx="2577760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MVC middleware generates an HTML response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737121-2E8D-4969-A530-6AB1DF7031E9}"/>
              </a:ext>
            </a:extLst>
          </p:cNvPr>
          <p:cNvSpPr txBox="1"/>
          <p:nvPr/>
        </p:nvSpPr>
        <p:spPr>
          <a:xfrm>
            <a:off x="6969883" y="1166362"/>
            <a:ext cx="3832347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response passes through the middleware back to the web server where it will be sent to the client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01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859">
        <p:fade/>
      </p:transition>
    </mc:Choice>
    <mc:Fallback xmlns="">
      <p:transition spd="med" advTm="148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45" grpId="0" animBg="1"/>
      <p:bldP spid="19" grpId="0" animBg="1"/>
      <p:bldP spid="14" grpId="0" animBg="1"/>
      <p:bldP spid="27" grpId="0" animBg="1"/>
      <p:bldP spid="28" grpId="0" animBg="1"/>
      <p:bldP spid="29" grpId="0" animBg="1"/>
      <p:bldP spid="42" grpId="0"/>
      <p:bldP spid="42" grpId="1"/>
      <p:bldP spid="43" grpId="0"/>
      <p:bldP spid="43" grpId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919A-9FC5-4D0A-9A31-9F70F3EBC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967DB4-7904-44E3-9377-BD974119A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99104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Demos are available here: https://github.com/GTRekter/Sessions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B6FB-DEE6-4932-9248-FC28FFE1FDE8}"/>
              </a:ext>
            </a:extLst>
          </p:cNvPr>
          <p:cNvSpPr txBox="1">
            <a:spLocks/>
          </p:cNvSpPr>
          <p:nvPr/>
        </p:nvSpPr>
        <p:spPr>
          <a:xfrm>
            <a:off x="269303" y="1189494"/>
            <a:ext cx="11653459" cy="5250038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68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4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0A8356-B584-41E7-B111-460B4F3A39D7}"/>
              </a:ext>
            </a:extLst>
          </p:cNvPr>
          <p:cNvSpPr/>
          <p:nvPr/>
        </p:nvSpPr>
        <p:spPr bwMode="auto">
          <a:xfrm>
            <a:off x="7254677" y="1337343"/>
            <a:ext cx="3735104" cy="4258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FF5F93-4105-4540-84AA-FE6B07FAC104}"/>
              </a:ext>
            </a:extLst>
          </p:cNvPr>
          <p:cNvSpPr/>
          <p:nvPr/>
        </p:nvSpPr>
        <p:spPr bwMode="auto">
          <a:xfrm>
            <a:off x="1174388" y="1337344"/>
            <a:ext cx="3735104" cy="4359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288C3-3EE5-43CF-B89F-450E8EE41B50}"/>
              </a:ext>
            </a:extLst>
          </p:cNvPr>
          <p:cNvSpPr txBox="1"/>
          <p:nvPr/>
        </p:nvSpPr>
        <p:spPr>
          <a:xfrm>
            <a:off x="419496" y="5696421"/>
            <a:ext cx="521872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ASP.NET Core 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4CAF3-3BF5-4B9F-8F96-8D49C4AB0384}"/>
              </a:ext>
            </a:extLst>
          </p:cNvPr>
          <p:cNvSpPr txBox="1"/>
          <p:nvPr/>
        </p:nvSpPr>
        <p:spPr>
          <a:xfrm>
            <a:off x="6525066" y="5595359"/>
            <a:ext cx="521872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/>
              <a:t>ASP.NET application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A5167-C0D1-437E-AA68-B6357BF29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277" y="1785556"/>
            <a:ext cx="3188474" cy="253344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BD106C-43E9-4019-9161-E25C82F96B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494" b="13494"/>
          <a:stretch/>
        </p:blipFill>
        <p:spPr>
          <a:xfrm>
            <a:off x="7478783" y="1784724"/>
            <a:ext cx="3203467" cy="18584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30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21377-C167-4090-888E-8B3B877D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B36B-3ED8-4A3E-B589-4293362FE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@GTRekter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703B2D-75C4-479F-B27D-9C4CD58596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https://github.com/GTRekter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521558-D274-44A1-9005-7C91C05F90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7474" y="5591136"/>
            <a:ext cx="4609872" cy="431020"/>
          </a:xfrm>
        </p:spPr>
        <p:txBody>
          <a:bodyPr>
            <a:noAutofit/>
          </a:bodyPr>
          <a:lstStyle/>
          <a:p>
            <a:r>
              <a:rPr lang="en-US" sz="2200" dirty="0"/>
              <a:t>https://www.linkedin.com/ivanporta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302D06-8D79-4F3C-B332-A350A004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Ivan Porta</a:t>
            </a:r>
          </a:p>
        </p:txBody>
      </p:sp>
      <p:pic>
        <p:nvPicPr>
          <p:cNvPr id="3" name="Picture 2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B6C408E3-7006-413B-846E-177708CF4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" b="25420"/>
          <a:stretch/>
        </p:blipFill>
        <p:spPr>
          <a:xfrm>
            <a:off x="857250" y="2560320"/>
            <a:ext cx="2670174" cy="25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9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F390567-C7FE-4408-A214-4733C682B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9494"/>
            <a:ext cx="5826697" cy="5250038"/>
          </a:xfrm>
        </p:spPr>
        <p:txBody>
          <a:bodyPr>
            <a:normAutofit fontScale="92500"/>
          </a:bodyPr>
          <a:lstStyle/>
          <a:p>
            <a:r>
              <a:rPr lang="en-US" sz="3137" dirty="0"/>
              <a:t>Instead of having to reference each individual ASP.NET package. By default, an ASP.NET Core application references a single NuGet metapackage called </a:t>
            </a:r>
            <a:r>
              <a:rPr lang="en-US" sz="3137" i="1" dirty="0" err="1"/>
              <a:t>Microsoft.AspNetCore.App</a:t>
            </a:r>
            <a:r>
              <a:rPr lang="en-US" sz="3137" i="1" dirty="0"/>
              <a:t> which references other NuGet packages.</a:t>
            </a:r>
            <a:endParaRPr lang="en-US" sz="3137" dirty="0"/>
          </a:p>
          <a:p>
            <a:endParaRPr lang="en-US" sz="3137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3137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3137" dirty="0">
                <a:solidFill>
                  <a:srgbClr val="0000FF"/>
                </a:solidFill>
                <a:latin typeface="+mn-lt"/>
              </a:rPr>
              <a:t>https://www.nuget.org/packages/Microsoft.AspNetCore.App/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ACBB8B-84AA-4E28-BBFB-F177937E92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54" b="32143"/>
          <a:stretch/>
        </p:blipFill>
        <p:spPr>
          <a:xfrm>
            <a:off x="6096000" y="486185"/>
            <a:ext cx="5647788" cy="59013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17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Deployment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D086-7543-426D-BE34-CD0FDAE05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2"/>
            <a:ext cx="11655078" cy="4806501"/>
          </a:xfrm>
        </p:spPr>
        <p:txBody>
          <a:bodyPr/>
          <a:lstStyle/>
          <a:p>
            <a:r>
              <a:rPr lang="en-US" sz="3137" dirty="0"/>
              <a:t>A .NET Core application can be deployed in two different ways:</a:t>
            </a:r>
          </a:p>
          <a:p>
            <a:endParaRPr lang="en-US" sz="3137" dirty="0"/>
          </a:p>
          <a:p>
            <a:r>
              <a:rPr lang="en-US" sz="3137" b="1" dirty="0"/>
              <a:t>Self-Contained: </a:t>
            </a:r>
            <a:r>
              <a:rPr lang="en-US" sz="3137" dirty="0"/>
              <a:t>The application will include all the needed assemblies so it can run on a machine that doesn’t have the .NET Core SDK installed.</a:t>
            </a:r>
          </a:p>
          <a:p>
            <a:endParaRPr lang="en-US" sz="3137" dirty="0"/>
          </a:p>
          <a:p>
            <a:r>
              <a:rPr lang="en-US" sz="3137" b="1" dirty="0"/>
              <a:t>Framework-dependent</a:t>
            </a:r>
            <a:r>
              <a:rPr lang="en-US" sz="3137" dirty="0"/>
              <a:t>: The target machine needs to have .NET Core SDK installed in order to run the application. </a:t>
            </a:r>
          </a:p>
          <a:p>
            <a:endParaRPr lang="en-US" sz="3137" dirty="0"/>
          </a:p>
          <a:p>
            <a:endParaRPr lang="en-US" sz="1372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40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919A-9FC5-4D0A-9A31-9F70F3EBC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5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967DB4-7904-44E3-9377-BD974119A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99104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Demos are available here: https://github.com/GTRekter/Sessions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B6FB-DEE6-4932-9248-FC28FFE1FDE8}"/>
              </a:ext>
            </a:extLst>
          </p:cNvPr>
          <p:cNvSpPr txBox="1">
            <a:spLocks/>
          </p:cNvSpPr>
          <p:nvPr/>
        </p:nvSpPr>
        <p:spPr>
          <a:xfrm>
            <a:off x="269303" y="1189494"/>
            <a:ext cx="11653459" cy="5250038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68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42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#CodeGen2021</a:t>
            </a:r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CDE-600D-4396-BAEB-D12630B6E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/GTRekter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6598-7AAE-4583-B73B-1DC75D095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@GTRekter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01DB-2A5E-494F-B807-08D45510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/ivanporta</a:t>
            </a:r>
          </a:p>
        </p:txBody>
      </p:sp>
    </p:spTree>
    <p:extLst>
      <p:ext uri="{BB962C8B-B14F-4D97-AF65-F5344CB8AC3E}">
        <p14:creationId xmlns:p14="http://schemas.microsoft.com/office/powerpoint/2010/main" val="316938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70CDB1-D239-446C-ABD5-8C704693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9213C1-3D53-4C2C-B67D-F84DBDB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.NET?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code’s journey in .NET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ASP.NET?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CoreCLR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.NET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Hosting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Reverse-proxy in .NET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Middleware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Deployment modes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9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96BA-79CB-49CA-BB1E-C4531D46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F28D-A915-49E9-841B-ECEC8C563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is a platform that supports many different languages, such as VB.NET, C#, and C++. It provides the tools and libraries necessary to interact with operating systems and build any type of app, including web, mobile, desktop and games.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3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1A64-6E73-43EE-99BA-E09E27AF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code’s journey in .NET</a:t>
            </a:r>
          </a:p>
        </p:txBody>
      </p:sp>
      <p:cxnSp>
        <p:nvCxnSpPr>
          <p:cNvPr id="6" name="Straight Arrow Connector 8">
            <a:extLst>
              <a:ext uri="{FF2B5EF4-FFF2-40B4-BE49-F238E27FC236}">
                <a16:creationId xmlns:a16="http://schemas.microsoft.com/office/drawing/2014/main" id="{38D48E6C-EC0C-432A-B0B3-DAEAB6D7DA98}"/>
              </a:ext>
            </a:extLst>
          </p:cNvPr>
          <p:cNvCxnSpPr>
            <a:cxnSpLocks/>
          </p:cNvCxnSpPr>
          <p:nvPr/>
        </p:nvCxnSpPr>
        <p:spPr>
          <a:xfrm>
            <a:off x="3630832" y="191445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90E2EE9D-CD3B-4CE6-A22F-F231D4052391}"/>
              </a:ext>
            </a:extLst>
          </p:cNvPr>
          <p:cNvCxnSpPr>
            <a:cxnSpLocks/>
          </p:cNvCxnSpPr>
          <p:nvPr/>
        </p:nvCxnSpPr>
        <p:spPr>
          <a:xfrm>
            <a:off x="5946596" y="191445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533D59A0-7461-46D2-A191-9EA39E75E3B2}"/>
              </a:ext>
            </a:extLst>
          </p:cNvPr>
          <p:cNvCxnSpPr>
            <a:cxnSpLocks/>
          </p:cNvCxnSpPr>
          <p:nvPr/>
        </p:nvCxnSpPr>
        <p:spPr>
          <a:xfrm>
            <a:off x="8337063" y="191445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8">
            <a:extLst>
              <a:ext uri="{FF2B5EF4-FFF2-40B4-BE49-F238E27FC236}">
                <a16:creationId xmlns:a16="http://schemas.microsoft.com/office/drawing/2014/main" id="{B79E1440-60F7-4F6E-BF84-FB0BBFB381BE}"/>
              </a:ext>
            </a:extLst>
          </p:cNvPr>
          <p:cNvCxnSpPr>
            <a:cxnSpLocks/>
          </p:cNvCxnSpPr>
          <p:nvPr/>
        </p:nvCxnSpPr>
        <p:spPr>
          <a:xfrm>
            <a:off x="3630832" y="2817962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8">
            <a:extLst>
              <a:ext uri="{FF2B5EF4-FFF2-40B4-BE49-F238E27FC236}">
                <a16:creationId xmlns:a16="http://schemas.microsoft.com/office/drawing/2014/main" id="{B0B47E80-3F99-40BC-AB1E-871C6E587D8E}"/>
              </a:ext>
            </a:extLst>
          </p:cNvPr>
          <p:cNvCxnSpPr>
            <a:cxnSpLocks/>
          </p:cNvCxnSpPr>
          <p:nvPr/>
        </p:nvCxnSpPr>
        <p:spPr>
          <a:xfrm>
            <a:off x="5946596" y="2817962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8">
            <a:extLst>
              <a:ext uri="{FF2B5EF4-FFF2-40B4-BE49-F238E27FC236}">
                <a16:creationId xmlns:a16="http://schemas.microsoft.com/office/drawing/2014/main" id="{EA779415-8DBA-4990-B9C4-D2EEF41F7A35}"/>
              </a:ext>
            </a:extLst>
          </p:cNvPr>
          <p:cNvCxnSpPr>
            <a:cxnSpLocks/>
          </p:cNvCxnSpPr>
          <p:nvPr/>
        </p:nvCxnSpPr>
        <p:spPr>
          <a:xfrm>
            <a:off x="8337063" y="2817962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8">
            <a:extLst>
              <a:ext uri="{FF2B5EF4-FFF2-40B4-BE49-F238E27FC236}">
                <a16:creationId xmlns:a16="http://schemas.microsoft.com/office/drawing/2014/main" id="{2A846C0D-3219-480B-AAC8-411656359E99}"/>
              </a:ext>
            </a:extLst>
          </p:cNvPr>
          <p:cNvCxnSpPr>
            <a:cxnSpLocks/>
          </p:cNvCxnSpPr>
          <p:nvPr/>
        </p:nvCxnSpPr>
        <p:spPr>
          <a:xfrm>
            <a:off x="3630832" y="373043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8">
            <a:extLst>
              <a:ext uri="{FF2B5EF4-FFF2-40B4-BE49-F238E27FC236}">
                <a16:creationId xmlns:a16="http://schemas.microsoft.com/office/drawing/2014/main" id="{9E917927-9E28-4B34-9042-A051E6194860}"/>
              </a:ext>
            </a:extLst>
          </p:cNvPr>
          <p:cNvCxnSpPr>
            <a:cxnSpLocks/>
          </p:cNvCxnSpPr>
          <p:nvPr/>
        </p:nvCxnSpPr>
        <p:spPr>
          <a:xfrm>
            <a:off x="5946596" y="3727809"/>
            <a:ext cx="0" cy="26259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8">
            <a:extLst>
              <a:ext uri="{FF2B5EF4-FFF2-40B4-BE49-F238E27FC236}">
                <a16:creationId xmlns:a16="http://schemas.microsoft.com/office/drawing/2014/main" id="{4976FD7A-EF49-4B92-BD0B-77E85B35674A}"/>
              </a:ext>
            </a:extLst>
          </p:cNvPr>
          <p:cNvCxnSpPr>
            <a:cxnSpLocks/>
          </p:cNvCxnSpPr>
          <p:nvPr/>
        </p:nvCxnSpPr>
        <p:spPr>
          <a:xfrm>
            <a:off x="8337063" y="373043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8">
            <a:extLst>
              <a:ext uri="{FF2B5EF4-FFF2-40B4-BE49-F238E27FC236}">
                <a16:creationId xmlns:a16="http://schemas.microsoft.com/office/drawing/2014/main" id="{2E581A57-A93E-4F82-9CF7-CF561135A13C}"/>
              </a:ext>
            </a:extLst>
          </p:cNvPr>
          <p:cNvCxnSpPr>
            <a:cxnSpLocks/>
          </p:cNvCxnSpPr>
          <p:nvPr/>
        </p:nvCxnSpPr>
        <p:spPr>
          <a:xfrm>
            <a:off x="5946596" y="5432821"/>
            <a:ext cx="0" cy="224106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CC017-D1B7-473F-A616-4E632FCE1484}"/>
              </a:ext>
            </a:extLst>
          </p:cNvPr>
          <p:cNvSpPr/>
          <p:nvPr/>
        </p:nvSpPr>
        <p:spPr bwMode="auto">
          <a:xfrm>
            <a:off x="2510302" y="1262640"/>
            <a:ext cx="2115248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 code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0D9FA5-3E3D-4357-A080-9FB600B6DE56}"/>
              </a:ext>
            </a:extLst>
          </p:cNvPr>
          <p:cNvSpPr/>
          <p:nvPr/>
        </p:nvSpPr>
        <p:spPr bwMode="auto">
          <a:xfrm>
            <a:off x="4916446" y="1262640"/>
            <a:ext cx="2115248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VB.NET 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575938-2624-4574-AD8C-58D7AB4DFB76}"/>
              </a:ext>
            </a:extLst>
          </p:cNvPr>
          <p:cNvSpPr/>
          <p:nvPr/>
        </p:nvSpPr>
        <p:spPr bwMode="auto">
          <a:xfrm>
            <a:off x="7279439" y="1261945"/>
            <a:ext cx="2115248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C++ code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AA6EC0-7F80-4E85-AE04-A626A7375C98}"/>
              </a:ext>
            </a:extLst>
          </p:cNvPr>
          <p:cNvSpPr/>
          <p:nvPr/>
        </p:nvSpPr>
        <p:spPr bwMode="auto">
          <a:xfrm>
            <a:off x="2510298" y="2172200"/>
            <a:ext cx="211524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6A1F35-737F-4DD2-BF0A-B863E92D583B}"/>
              </a:ext>
            </a:extLst>
          </p:cNvPr>
          <p:cNvSpPr/>
          <p:nvPr/>
        </p:nvSpPr>
        <p:spPr bwMode="auto">
          <a:xfrm>
            <a:off x="4918365" y="2161739"/>
            <a:ext cx="211524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54514-4093-4CE0-A9C8-1307BA0B4D39}"/>
              </a:ext>
            </a:extLst>
          </p:cNvPr>
          <p:cNvSpPr/>
          <p:nvPr/>
        </p:nvSpPr>
        <p:spPr bwMode="auto">
          <a:xfrm>
            <a:off x="7275327" y="2164437"/>
            <a:ext cx="2107561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196368-3F55-4FD2-8377-D7D16A32A60A}"/>
              </a:ext>
            </a:extLst>
          </p:cNvPr>
          <p:cNvSpPr/>
          <p:nvPr/>
        </p:nvSpPr>
        <p:spPr bwMode="auto">
          <a:xfrm>
            <a:off x="4918365" y="3067464"/>
            <a:ext cx="2107533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Assembly IL code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A51CC-8BFB-4FAA-9AC0-377C56E886AE}"/>
              </a:ext>
            </a:extLst>
          </p:cNvPr>
          <p:cNvSpPr/>
          <p:nvPr/>
        </p:nvSpPr>
        <p:spPr bwMode="auto">
          <a:xfrm>
            <a:off x="7275326" y="3060180"/>
            <a:ext cx="2107533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Assembly IL code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ABAAFC-1CBE-4427-B0A6-8A621307E8CD}"/>
              </a:ext>
            </a:extLst>
          </p:cNvPr>
          <p:cNvSpPr/>
          <p:nvPr/>
        </p:nvSpPr>
        <p:spPr bwMode="auto">
          <a:xfrm>
            <a:off x="2510299" y="3067480"/>
            <a:ext cx="2115248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Assembly IL code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24EF28-D828-47FD-B1EA-30026CB1E8E0}"/>
              </a:ext>
            </a:extLst>
          </p:cNvPr>
          <p:cNvSpPr/>
          <p:nvPr/>
        </p:nvSpPr>
        <p:spPr bwMode="auto">
          <a:xfrm>
            <a:off x="2507235" y="3989172"/>
            <a:ext cx="6870843" cy="144365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Common Language Runtime (CLR)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C2B12-1719-4758-8EFC-988F08AE5092}"/>
              </a:ext>
            </a:extLst>
          </p:cNvPr>
          <p:cNvSpPr/>
          <p:nvPr/>
        </p:nvSpPr>
        <p:spPr bwMode="auto">
          <a:xfrm>
            <a:off x="2883811" y="4576232"/>
            <a:ext cx="6125557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Just-In-Time Compiler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CEFCC5-10DF-467F-89D1-2249BD17F311}"/>
              </a:ext>
            </a:extLst>
          </p:cNvPr>
          <p:cNvSpPr/>
          <p:nvPr/>
        </p:nvSpPr>
        <p:spPr bwMode="auto">
          <a:xfrm>
            <a:off x="2507235" y="5649448"/>
            <a:ext cx="6870843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Native code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73C80F85-E6A2-41ED-8218-C5FA398D29E5}"/>
              </a:ext>
            </a:extLst>
          </p:cNvPr>
          <p:cNvSpPr/>
          <p:nvPr/>
        </p:nvSpPr>
        <p:spPr bwMode="auto">
          <a:xfrm>
            <a:off x="5113917" y="1168420"/>
            <a:ext cx="6391407" cy="4163544"/>
          </a:xfrm>
          <a:prstGeom prst="borderCallout1">
            <a:avLst>
              <a:gd name="adj1" fmla="val 75358"/>
              <a:gd name="adj2" fmla="val 108"/>
              <a:gd name="adj3" fmla="val 106515"/>
              <a:gd name="adj4" fmla="val -16944"/>
            </a:avLst>
          </a:prstGeom>
          <a:solidFill>
            <a:srgbClr val="FF0000">
              <a:tint val="66000"/>
              <a:satMod val="160000"/>
            </a:srgbClr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00007FFE03300F52  push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rsi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00007FFE03300F53  sub         rsp,30h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00007FFE03300F57  mov 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rbp,rsp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00007FFE03300F5A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xor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eax,eax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00007FFE03300F5C  mov        qword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[rbp+28h],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rax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00007FFE03300F60  mov        qword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[rbp+50h],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rcx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00007FFE03300F64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cmp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dword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[7FFE0339F9E8h],0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00007FFE03300F6B  je            00007FFE03300F72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00007FFE03300F6D  call         00007FFE62F2D1A0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00007FFE03300F72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nop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Console.WriteLine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("Hello World!");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00007FFE03300F73  mov        rcx,2691F9830C0h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00007FFE03300F7D  mov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rcx,qword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rcx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]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00007FFE03300F80  call         00007FFE03300620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00007FFE03300F85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nop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F6E405-5311-48C0-A2AC-E9A49F852E60}"/>
              </a:ext>
            </a:extLst>
          </p:cNvPr>
          <p:cNvSpPr/>
          <p:nvPr/>
        </p:nvSpPr>
        <p:spPr bwMode="auto">
          <a:xfrm>
            <a:off x="2456184" y="3029925"/>
            <a:ext cx="2223476" cy="72689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39B03A-5AE6-4C65-B39F-0CE2B2BA0BEA}"/>
              </a:ext>
            </a:extLst>
          </p:cNvPr>
          <p:cNvSpPr/>
          <p:nvPr/>
        </p:nvSpPr>
        <p:spPr bwMode="auto">
          <a:xfrm>
            <a:off x="2445225" y="1228684"/>
            <a:ext cx="2223476" cy="72689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7B22F30D-1D87-4947-A375-C2EF0D418239}"/>
              </a:ext>
            </a:extLst>
          </p:cNvPr>
          <p:cNvSpPr/>
          <p:nvPr/>
        </p:nvSpPr>
        <p:spPr bwMode="auto">
          <a:xfrm>
            <a:off x="5113917" y="1298692"/>
            <a:ext cx="4283128" cy="1245662"/>
          </a:xfrm>
          <a:prstGeom prst="borderCallout1">
            <a:avLst>
              <a:gd name="adj1" fmla="val 20959"/>
              <a:gd name="adj2" fmla="val -14"/>
              <a:gd name="adj3" fmla="val 12798"/>
              <a:gd name="adj4" fmla="val -9847"/>
            </a:avLst>
          </a:prstGeom>
          <a:solidFill>
            <a:srgbClr val="FF0000">
              <a:tint val="66000"/>
              <a:satMod val="160000"/>
            </a:srgbClr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765" dirty="0"/>
              <a:t>static void Main(string[] </a:t>
            </a:r>
            <a:r>
              <a:rPr lang="en-US" sz="1765" dirty="0" err="1"/>
              <a:t>args</a:t>
            </a:r>
            <a:r>
              <a:rPr lang="en-US" sz="1765" dirty="0"/>
              <a:t>)</a:t>
            </a:r>
          </a:p>
          <a:p>
            <a:r>
              <a:rPr lang="en-US" sz="1765" dirty="0"/>
              <a:t>{</a:t>
            </a:r>
          </a:p>
          <a:p>
            <a:r>
              <a:rPr lang="en-US" sz="1765" dirty="0"/>
              <a:t>    </a:t>
            </a:r>
            <a:r>
              <a:rPr lang="en-US" sz="1765" dirty="0" err="1"/>
              <a:t>Console.WriteLine</a:t>
            </a:r>
            <a:r>
              <a:rPr lang="en-US" sz="1765" dirty="0"/>
              <a:t>("Hello World!");</a:t>
            </a:r>
          </a:p>
          <a:p>
            <a:r>
              <a:rPr lang="en-US" sz="1765" dirty="0"/>
              <a:t>}</a:t>
            </a: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5E9C60-CA37-4AC8-9ED4-61B6487EE99D}"/>
              </a:ext>
            </a:extLst>
          </p:cNvPr>
          <p:cNvSpPr/>
          <p:nvPr/>
        </p:nvSpPr>
        <p:spPr bwMode="auto">
          <a:xfrm>
            <a:off x="2456183" y="5611909"/>
            <a:ext cx="6974206" cy="72689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allout: Line 43">
            <a:extLst>
              <a:ext uri="{FF2B5EF4-FFF2-40B4-BE49-F238E27FC236}">
                <a16:creationId xmlns:a16="http://schemas.microsoft.com/office/drawing/2014/main" id="{E8AAB670-7944-4B1F-AA20-0DE810A0C82F}"/>
              </a:ext>
            </a:extLst>
          </p:cNvPr>
          <p:cNvSpPr/>
          <p:nvPr/>
        </p:nvSpPr>
        <p:spPr bwMode="auto">
          <a:xfrm>
            <a:off x="5124876" y="1775328"/>
            <a:ext cx="6386980" cy="3794767"/>
          </a:xfrm>
          <a:prstGeom prst="borderCallout1">
            <a:avLst>
              <a:gd name="adj1" fmla="val 20959"/>
              <a:gd name="adj2" fmla="val -14"/>
              <a:gd name="adj3" fmla="val 42555"/>
              <a:gd name="adj4" fmla="val -7116"/>
            </a:avLst>
          </a:prstGeom>
          <a:solidFill>
            <a:srgbClr val="FF0000">
              <a:tint val="66000"/>
              <a:satMod val="160000"/>
            </a:srgbClr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765" dirty="0"/>
              <a:t>.method private </a:t>
            </a:r>
            <a:r>
              <a:rPr lang="en-US" sz="1765" dirty="0" err="1"/>
              <a:t>hidebysig</a:t>
            </a:r>
            <a:r>
              <a:rPr lang="en-US" sz="1765" dirty="0"/>
              <a:t> static void  Main(string[] </a:t>
            </a:r>
            <a:r>
              <a:rPr lang="en-US" sz="1765" dirty="0" err="1"/>
              <a:t>args</a:t>
            </a:r>
            <a:r>
              <a:rPr lang="en-US" sz="1765" dirty="0"/>
              <a:t>) </a:t>
            </a:r>
            <a:r>
              <a:rPr lang="en-US" sz="1765" dirty="0" err="1"/>
              <a:t>cil</a:t>
            </a:r>
            <a:r>
              <a:rPr lang="en-US" sz="1765" dirty="0"/>
              <a:t> managed</a:t>
            </a:r>
          </a:p>
          <a:p>
            <a:r>
              <a:rPr lang="en-US" sz="1765" dirty="0"/>
              <a:t>{</a:t>
            </a:r>
          </a:p>
          <a:p>
            <a:r>
              <a:rPr lang="en-US" sz="1765" dirty="0"/>
              <a:t>  .</a:t>
            </a:r>
            <a:r>
              <a:rPr lang="en-US" sz="1765" dirty="0" err="1"/>
              <a:t>entrypoint</a:t>
            </a:r>
            <a:endParaRPr lang="en-US" sz="1765" dirty="0"/>
          </a:p>
          <a:p>
            <a:r>
              <a:rPr lang="en-US" sz="1765" dirty="0"/>
              <a:t>  // Code size       13 (0xd)</a:t>
            </a:r>
          </a:p>
          <a:p>
            <a:r>
              <a:rPr lang="en-US" sz="1765" dirty="0"/>
              <a:t>  .</a:t>
            </a:r>
            <a:r>
              <a:rPr lang="en-US" sz="1765" dirty="0" err="1"/>
              <a:t>maxstack</a:t>
            </a:r>
            <a:r>
              <a:rPr lang="en-US" sz="1765" dirty="0"/>
              <a:t>  8</a:t>
            </a:r>
          </a:p>
          <a:p>
            <a:r>
              <a:rPr lang="en-US" sz="1765" dirty="0"/>
              <a:t>  IL_0000:  </a:t>
            </a:r>
            <a:r>
              <a:rPr lang="en-US" sz="1765" dirty="0" err="1"/>
              <a:t>nop</a:t>
            </a:r>
            <a:endParaRPr lang="en-US" sz="1765" dirty="0"/>
          </a:p>
          <a:p>
            <a:r>
              <a:rPr lang="en-US" sz="1765" dirty="0"/>
              <a:t>  IL_0001:  </a:t>
            </a:r>
            <a:r>
              <a:rPr lang="en-US" sz="1765" dirty="0" err="1"/>
              <a:t>ldstr</a:t>
            </a:r>
            <a:r>
              <a:rPr lang="en-US" sz="1765" dirty="0"/>
              <a:t>      "Hello World!"</a:t>
            </a:r>
          </a:p>
          <a:p>
            <a:r>
              <a:rPr lang="en-US" sz="1765" dirty="0"/>
              <a:t>  IL_0006:  call       void [</a:t>
            </a:r>
            <a:r>
              <a:rPr lang="en-US" sz="1765" dirty="0" err="1"/>
              <a:t>System.Console</a:t>
            </a:r>
            <a:r>
              <a:rPr lang="en-US" sz="1765" dirty="0"/>
              <a:t>]</a:t>
            </a:r>
            <a:r>
              <a:rPr lang="en-US" sz="1765" dirty="0" err="1"/>
              <a:t>System.Console</a:t>
            </a:r>
            <a:r>
              <a:rPr lang="en-US" sz="1765" dirty="0"/>
              <a:t>::WriteLine(string)</a:t>
            </a:r>
          </a:p>
          <a:p>
            <a:r>
              <a:rPr lang="en-US" sz="1765" dirty="0"/>
              <a:t>  IL_000b:  </a:t>
            </a:r>
            <a:r>
              <a:rPr lang="en-US" sz="1765" dirty="0" err="1"/>
              <a:t>nop</a:t>
            </a:r>
            <a:endParaRPr lang="en-US" sz="1765" dirty="0"/>
          </a:p>
          <a:p>
            <a:r>
              <a:rPr lang="en-US" sz="1765" dirty="0"/>
              <a:t>  IL_000c:  ret</a:t>
            </a:r>
          </a:p>
          <a:p>
            <a:r>
              <a:rPr lang="en-US" sz="1765" dirty="0"/>
              <a:t>} // end of method Program::Main</a:t>
            </a: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4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914">
        <p:fade/>
      </p:transition>
    </mc:Choice>
    <mc:Fallback xmlns="">
      <p:transition spd="med" advTm="169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44" grpId="0" animBg="1"/>
      <p:bldP spid="4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35C8-84EF-4316-9123-1E49F9EAE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5078" cy="1842299"/>
          </a:xfrm>
        </p:spPr>
        <p:txBody>
          <a:bodyPr/>
          <a:lstStyle/>
          <a:p>
            <a:r>
              <a:rPr lang="en-US" sz="3137" dirty="0"/>
              <a:t>ASP.NET is an open-source </a:t>
            </a:r>
            <a:r>
              <a:rPr lang="en-US" sz="3137" b="1" u="sng" dirty="0"/>
              <a:t>web framework</a:t>
            </a:r>
            <a:r>
              <a:rPr lang="en-US" sz="3137" dirty="0"/>
              <a:t>, which extends the .NET platform by providing tools and libraries (like web-page templating syntax and libraries to implement common web patterns like MVC) to build web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0212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01">
        <p:fade/>
      </p:transition>
    </mc:Choice>
    <mc:Fallback xmlns="">
      <p:transition spd="med" advTm="280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another ASP.NET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35C8-84EF-4316-9123-1E49F9EAE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5078" cy="3224216"/>
          </a:xfrm>
        </p:spPr>
        <p:txBody>
          <a:bodyPr/>
          <a:lstStyle/>
          <a:p>
            <a:r>
              <a:rPr lang="en-US" sz="3137" dirty="0"/>
              <a:t>The development of ASP.NET Core was motivated by the desire to create a web framework with four main goals: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To be </a:t>
            </a:r>
            <a:r>
              <a:rPr lang="en-US" sz="3137" b="1" dirty="0"/>
              <a:t>cross-platform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To be </a:t>
            </a:r>
            <a:r>
              <a:rPr lang="en-US" sz="3137" b="1" dirty="0"/>
              <a:t>Host Agnostic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To have a </a:t>
            </a:r>
            <a:r>
              <a:rPr lang="en-US" sz="3137" b="1" dirty="0"/>
              <a:t>modular architecture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To be completely </a:t>
            </a:r>
            <a:r>
              <a:rPr lang="en-US" sz="3137" b="1" dirty="0"/>
              <a:t>open source</a:t>
            </a:r>
            <a:endParaRPr lang="en-US" sz="3137" dirty="0"/>
          </a:p>
        </p:txBody>
      </p:sp>
    </p:spTree>
    <p:extLst>
      <p:ext uri="{BB962C8B-B14F-4D97-AF65-F5344CB8AC3E}">
        <p14:creationId xmlns:p14="http://schemas.microsoft.com/office/powerpoint/2010/main" val="65650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25">
        <p:fade/>
      </p:transition>
    </mc:Choice>
    <mc:Fallback xmlns="">
      <p:transition spd="med" advTm="212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70FF8D-D2EA-4774-9E5C-171CB8A6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9BAA71-3E06-4D1F-AF7D-40AA858E9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58"/>
          <a:stretch/>
        </p:blipFill>
        <p:spPr>
          <a:xfrm>
            <a:off x="448213" y="1189495"/>
            <a:ext cx="11295575" cy="4480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10183-957B-4289-AC27-8E0FC79A9A36}"/>
              </a:ext>
            </a:extLst>
          </p:cNvPr>
          <p:cNvSpPr txBox="1"/>
          <p:nvPr/>
        </p:nvSpPr>
        <p:spPr>
          <a:xfrm>
            <a:off x="269239" y="5765888"/>
            <a:ext cx="1147454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hlinkClick r:id="rId3"/>
              </a:rPr>
              <a:t>https://www.techempower.com/benchmarks</a:t>
            </a:r>
            <a:endParaRPr lang="en-US" sz="2353" dirty="0"/>
          </a:p>
        </p:txBody>
      </p:sp>
    </p:spTree>
    <p:extLst>
      <p:ext uri="{BB962C8B-B14F-4D97-AF65-F5344CB8AC3E}">
        <p14:creationId xmlns:p14="http://schemas.microsoft.com/office/powerpoint/2010/main" val="281597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64">
        <p:fade/>
      </p:transition>
    </mc:Choice>
    <mc:Fallback xmlns="">
      <p:transition spd="med" advTm="216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1A64-6E73-43EE-99BA-E09E27AF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CLR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A5FF330-0425-4C1B-B8B8-FE7E4813E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4718999"/>
          </a:xfrm>
        </p:spPr>
        <p:txBody>
          <a:bodyPr/>
          <a:lstStyle/>
          <a:p>
            <a:r>
              <a:rPr lang="en-US" sz="3137" dirty="0"/>
              <a:t>.NET Core comes with a new runtime for application execution called </a:t>
            </a:r>
            <a:r>
              <a:rPr lang="en-US" sz="3137" b="1" dirty="0" err="1"/>
              <a:t>CoreCLR</a:t>
            </a:r>
            <a:r>
              <a:rPr lang="en-US" sz="3137" dirty="0"/>
              <a:t>. It follows the same layout and architecture of .NET CLR and does things like loading the IL code, compiling to machine-level, and collecting garbage. </a:t>
            </a:r>
            <a:br>
              <a:rPr lang="en-US" sz="3137" dirty="0"/>
            </a:br>
            <a:br>
              <a:rPr lang="en-US" sz="3137" dirty="0"/>
            </a:br>
            <a:r>
              <a:rPr lang="en-US" sz="3137" dirty="0"/>
              <a:t>However, the </a:t>
            </a:r>
            <a:r>
              <a:rPr lang="en-US" sz="3137" dirty="0" err="1"/>
              <a:t>CoreCLR</a:t>
            </a:r>
            <a:r>
              <a:rPr lang="en-US" sz="3137" dirty="0"/>
              <a:t> doesn’t support features that are too specific for the Windows platform or are proved to be unnecessary like application domains and code access security.</a:t>
            </a:r>
          </a:p>
          <a:p>
            <a:endParaRPr lang="en-US" sz="3137" dirty="0"/>
          </a:p>
          <a:p>
            <a:r>
              <a:rPr lang="en-US" sz="3137" dirty="0">
                <a:hlinkClick r:id="rId3"/>
              </a:rPr>
              <a:t>https://github.com/dotnet/runtime</a:t>
            </a:r>
            <a:endParaRPr lang="en-US" sz="3137" dirty="0"/>
          </a:p>
        </p:txBody>
      </p:sp>
    </p:spTree>
    <p:extLst>
      <p:ext uri="{BB962C8B-B14F-4D97-AF65-F5344CB8AC3E}">
        <p14:creationId xmlns:p14="http://schemas.microsoft.com/office/powerpoint/2010/main" val="419642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34">
        <p:fade/>
      </p:transition>
    </mc:Choice>
    <mc:Fallback xmlns="">
      <p:transition spd="med" advTm="2634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2|2.3|2.2|3|1.7|1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1|2.1|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6|2|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3|3.5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|4.1|2.5|2.4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8|2.1|1.9|2.3|1.5|1.5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heme/theme1.xml><?xml version="1.0" encoding="utf-8"?>
<a:theme xmlns:a="http://schemas.openxmlformats.org/drawingml/2006/main" name="Codegen Theme">
  <a:themeElements>
    <a:clrScheme name="CodeGen Color">
      <a:dk1>
        <a:srgbClr val="C80066"/>
      </a:dk1>
      <a:lt1>
        <a:srgbClr val="FFFFFF"/>
      </a:lt1>
      <a:dk2>
        <a:srgbClr val="C80066"/>
      </a:dk2>
      <a:lt2>
        <a:srgbClr val="ECEFF1"/>
      </a:lt2>
      <a:accent1>
        <a:srgbClr val="C80066"/>
      </a:accent1>
      <a:accent2>
        <a:srgbClr val="DE006F"/>
      </a:accent2>
      <a:accent3>
        <a:srgbClr val="C80066"/>
      </a:accent3>
      <a:accent4>
        <a:srgbClr val="FF2592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3050</Words>
  <Application>Microsoft Office PowerPoint</Application>
  <PresentationFormat>Widescreen</PresentationFormat>
  <Paragraphs>318</Paragraphs>
  <Slides>25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MS Gothic</vt:lpstr>
      <vt:lpstr>Arial</vt:lpstr>
      <vt:lpstr>Calibri</vt:lpstr>
      <vt:lpstr>Calibri Light</vt:lpstr>
      <vt:lpstr>Consolas</vt:lpstr>
      <vt:lpstr>Myanmar Text</vt:lpstr>
      <vt:lpstr>Roboto Light</vt:lpstr>
      <vt:lpstr>Segoe UI</vt:lpstr>
      <vt:lpstr>Symbol</vt:lpstr>
      <vt:lpstr>Wingdings</vt:lpstr>
      <vt:lpstr>Codegen Theme</vt:lpstr>
      <vt:lpstr>Getting started with .NET Core</vt:lpstr>
      <vt:lpstr>About Me</vt:lpstr>
      <vt:lpstr>Agenda</vt:lpstr>
      <vt:lpstr>What is .NET?</vt:lpstr>
      <vt:lpstr>The code’s journey in .NET</vt:lpstr>
      <vt:lpstr>What is ASP.NET?</vt:lpstr>
      <vt:lpstr>Why another ASP.NET</vt:lpstr>
      <vt:lpstr>Performances</vt:lpstr>
      <vt:lpstr>A new CLR</vt:lpstr>
      <vt:lpstr>Relationships </vt:lpstr>
      <vt:lpstr>One library to rule them all</vt:lpstr>
      <vt:lpstr>The kestrel</vt:lpstr>
      <vt:lpstr>Different hosting models</vt:lpstr>
      <vt:lpstr>Different hosting models</vt:lpstr>
      <vt:lpstr>HTTP web request and reverse proxy</vt:lpstr>
      <vt:lpstr>Middleware</vt:lpstr>
      <vt:lpstr>PowerPoint Presentation</vt:lpstr>
      <vt:lpstr>Demo</vt:lpstr>
      <vt:lpstr>Project structure</vt:lpstr>
      <vt:lpstr>Dependencies</vt:lpstr>
      <vt:lpstr>Two Deployment Modes</vt:lpstr>
      <vt:lpstr>PowerPoint Presentation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Ivan Porta</cp:lastModifiedBy>
  <cp:revision>76</cp:revision>
  <dcterms:created xsi:type="dcterms:W3CDTF">2018-06-13T19:28:12Z</dcterms:created>
  <dcterms:modified xsi:type="dcterms:W3CDTF">2021-02-03T21:36:24Z</dcterms:modified>
</cp:coreProperties>
</file>