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</p:sldMasterIdLst>
  <p:notesMasterIdLst>
    <p:notesMasterId r:id="rId30"/>
  </p:notesMasterIdLst>
  <p:handoutMasterIdLst>
    <p:handoutMasterId r:id="rId31"/>
  </p:handoutMasterIdLst>
  <p:sldIdLst>
    <p:sldId id="307" r:id="rId5"/>
    <p:sldId id="308" r:id="rId6"/>
    <p:sldId id="342" r:id="rId7"/>
    <p:sldId id="340" r:id="rId8"/>
    <p:sldId id="309" r:id="rId9"/>
    <p:sldId id="311" r:id="rId10"/>
    <p:sldId id="329" r:id="rId11"/>
    <p:sldId id="318" r:id="rId12"/>
    <p:sldId id="319" r:id="rId13"/>
    <p:sldId id="310" r:id="rId14"/>
    <p:sldId id="330" r:id="rId15"/>
    <p:sldId id="331" r:id="rId16"/>
    <p:sldId id="322" r:id="rId17"/>
    <p:sldId id="315" r:id="rId18"/>
    <p:sldId id="321" r:id="rId19"/>
    <p:sldId id="325" r:id="rId20"/>
    <p:sldId id="341" r:id="rId21"/>
    <p:sldId id="343" r:id="rId22"/>
    <p:sldId id="334" r:id="rId23"/>
    <p:sldId id="336" r:id="rId24"/>
    <p:sldId id="337" r:id="rId25"/>
    <p:sldId id="327" r:id="rId26"/>
    <p:sldId id="344" r:id="rId27"/>
    <p:sldId id="338" r:id="rId28"/>
    <p:sldId id="324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uction" id="{F33EC93F-F728-40AF-A8EE-84E4A047CF69}">
          <p14:sldIdLst>
            <p14:sldId id="307"/>
            <p14:sldId id="308"/>
            <p14:sldId id="342"/>
            <p14:sldId id="340"/>
            <p14:sldId id="309"/>
            <p14:sldId id="311"/>
            <p14:sldId id="329"/>
            <p14:sldId id="318"/>
            <p14:sldId id="319"/>
            <p14:sldId id="310"/>
            <p14:sldId id="330"/>
            <p14:sldId id="331"/>
            <p14:sldId id="322"/>
            <p14:sldId id="315"/>
            <p14:sldId id="321"/>
            <p14:sldId id="325"/>
            <p14:sldId id="341"/>
            <p14:sldId id="343"/>
            <p14:sldId id="334"/>
            <p14:sldId id="336"/>
            <p14:sldId id="337"/>
            <p14:sldId id="327"/>
            <p14:sldId id="344"/>
            <p14:sldId id="338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orta" initials="IP" lastIdx="5" clrIdx="0">
    <p:extLst>
      <p:ext uri="{19B8F6BF-5375-455C-9EA6-DF929625EA0E}">
        <p15:presenceInfo xmlns:p15="http://schemas.microsoft.com/office/powerpoint/2012/main" userId="26e87cd0ef566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46092"/>
    <a:srgbClr val="0078D7"/>
    <a:srgbClr val="E6E6E6"/>
    <a:srgbClr val="FF8C00"/>
    <a:srgbClr val="D83B01"/>
    <a:srgbClr val="FFB900"/>
    <a:srgbClr val="107C10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2625B-477C-402A-8433-E3D9D118C592}" v="7" dt="2021-01-23T15:10:5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9440" autoAdjust="0"/>
  </p:normalViewPr>
  <p:slideViewPr>
    <p:cSldViewPr>
      <p:cViewPr varScale="1">
        <p:scale>
          <a:sx n="96" d="100"/>
          <a:sy n="96" d="100"/>
        </p:scale>
        <p:origin x="996" y="90"/>
      </p:cViewPr>
      <p:guideLst/>
    </p:cSldViewPr>
  </p:slideViewPr>
  <p:outlineViewPr>
    <p:cViewPr>
      <p:scale>
        <a:sx n="33" d="100"/>
        <a:sy n="33" d="100"/>
      </p:scale>
      <p:origin x="0" y="-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" userId="acc2cc08-de6e-4843-91b4-f089eb65dab3" providerId="ADAL" clId="{1A12625B-477C-402A-8433-E3D9D118C592}"/>
    <pc:docChg chg="custSel addSld delSld modSld sldOrd modSection">
      <pc:chgData name="Ivan" userId="acc2cc08-de6e-4843-91b4-f089eb65dab3" providerId="ADAL" clId="{1A12625B-477C-402A-8433-E3D9D118C592}" dt="2021-01-23T15:12:23.132" v="38" actId="20577"/>
      <pc:docMkLst>
        <pc:docMk/>
      </pc:docMkLst>
      <pc:sldChg chg="add del">
        <pc:chgData name="Ivan" userId="acc2cc08-de6e-4843-91b4-f089eb65dab3" providerId="ADAL" clId="{1A12625B-477C-402A-8433-E3D9D118C592}" dt="2021-01-23T15:07:45.854" v="24" actId="47"/>
        <pc:sldMkLst>
          <pc:docMk/>
          <pc:sldMk cId="1675790900" sldId="265"/>
        </pc:sldMkLst>
      </pc:sldChg>
      <pc:sldChg chg="add del">
        <pc:chgData name="Ivan" userId="acc2cc08-de6e-4843-91b4-f089eb65dab3" providerId="ADAL" clId="{1A12625B-477C-402A-8433-E3D9D118C592}" dt="2021-01-23T15:10:26.240" v="26"/>
        <pc:sldMkLst>
          <pc:docMk/>
          <pc:sldMk cId="3957400427" sldId="266"/>
        </pc:sldMkLst>
      </pc:sldChg>
      <pc:sldChg chg="addSp modSp mod modNotesTx">
        <pc:chgData name="Ivan" userId="acc2cc08-de6e-4843-91b4-f089eb65dab3" providerId="ADAL" clId="{1A12625B-477C-402A-8433-E3D9D118C592}" dt="2021-01-23T15:12:23.132" v="38" actId="20577"/>
        <pc:sldMkLst>
          <pc:docMk/>
          <pc:sldMk cId="4078875410" sldId="308"/>
        </pc:sldMkLst>
        <pc:spChg chg="mod">
          <ac:chgData name="Ivan" userId="acc2cc08-de6e-4843-91b4-f089eb65dab3" providerId="ADAL" clId="{1A12625B-477C-402A-8433-E3D9D118C592}" dt="2021-01-23T15:06:34.348" v="10"/>
          <ac:spMkLst>
            <pc:docMk/>
            <pc:sldMk cId="4078875410" sldId="308"/>
            <ac:spMk id="2" creationId="{F6A870DF-75FA-4E4F-AFEA-F37BD6AC3BC4}"/>
          </ac:spMkLst>
        </pc:spChg>
        <pc:spChg chg="mod">
          <ac:chgData name="Ivan" userId="acc2cc08-de6e-4843-91b4-f089eb65dab3" providerId="ADAL" clId="{1A12625B-477C-402A-8433-E3D9D118C592}" dt="2021-01-23T15:12:23.132" v="38" actId="20577"/>
          <ac:spMkLst>
            <pc:docMk/>
            <pc:sldMk cId="4078875410" sldId="308"/>
            <ac:spMk id="3" creationId="{385535C8-84EF-4316-9123-1E49F9EAEE85}"/>
          </ac:spMkLst>
        </pc:spChg>
        <pc:picChg chg="add mod">
          <ac:chgData name="Ivan" userId="acc2cc08-de6e-4843-91b4-f089eb65dab3" providerId="ADAL" clId="{1A12625B-477C-402A-8433-E3D9D118C592}" dt="2021-01-23T15:07:43.292" v="23" actId="1076"/>
          <ac:picMkLst>
            <pc:docMk/>
            <pc:sldMk cId="4078875410" sldId="308"/>
            <ac:picMk id="4" creationId="{B43D4BE8-549D-4FE6-B39F-25E112A64160}"/>
          </ac:picMkLst>
        </pc:picChg>
      </pc:sldChg>
      <pc:sldChg chg="modSp add mod">
        <pc:chgData name="Ivan" userId="acc2cc08-de6e-4843-91b4-f089eb65dab3" providerId="ADAL" clId="{1A12625B-477C-402A-8433-E3D9D118C592}" dt="2021-01-23T14:56:52.283" v="6" actId="20577"/>
        <pc:sldMkLst>
          <pc:docMk/>
          <pc:sldMk cId="4212879793" sldId="339"/>
        </pc:sldMkLst>
        <pc:spChg chg="mod">
          <ac:chgData name="Ivan" userId="acc2cc08-de6e-4843-91b4-f089eb65dab3" providerId="ADAL" clId="{1A12625B-477C-402A-8433-E3D9D118C592}" dt="2021-01-23T14:56:52.283" v="6" actId="20577"/>
          <ac:spMkLst>
            <pc:docMk/>
            <pc:sldMk cId="4212879793" sldId="339"/>
            <ac:spMk id="2" creationId="{59A0494B-38A5-4333-A4F4-734AFC774323}"/>
          </ac:spMkLst>
        </pc:spChg>
      </pc:sldChg>
      <pc:sldChg chg="add">
        <pc:chgData name="Ivan" userId="acc2cc08-de6e-4843-91b4-f089eb65dab3" providerId="ADAL" clId="{1A12625B-477C-402A-8433-E3D9D118C592}" dt="2021-01-23T15:06:19.921" v="8" actId="2890"/>
        <pc:sldMkLst>
          <pc:docMk/>
          <pc:sldMk cId="4159064663" sldId="340"/>
        </pc:sldMkLst>
      </pc:sldChg>
      <pc:sldChg chg="add ord delCm modCm modNotesTx">
        <pc:chgData name="Ivan" userId="acc2cc08-de6e-4843-91b4-f089eb65dab3" providerId="ADAL" clId="{1A12625B-477C-402A-8433-E3D9D118C592}" dt="2021-01-23T15:11:04.556" v="32"/>
        <pc:sldMkLst>
          <pc:docMk/>
          <pc:sldMk cId="1557997424" sldId="341"/>
        </pc:sldMkLst>
      </pc:sldChg>
      <pc:sldMasterChg chg="delSldLayout">
        <pc:chgData name="Ivan" userId="acc2cc08-de6e-4843-91b4-f089eb65dab3" providerId="ADAL" clId="{1A12625B-477C-402A-8433-E3D9D118C592}" dt="2021-01-23T15:07:45.854" v="24" actId="47"/>
        <pc:sldMasterMkLst>
          <pc:docMk/>
          <pc:sldMasterMk cId="4059602932" sldId="2147484475"/>
        </pc:sldMasterMkLst>
        <pc:sldLayoutChg chg="del">
          <pc:chgData name="Ivan" userId="acc2cc08-de6e-4843-91b4-f089eb65dab3" providerId="ADAL" clId="{1A12625B-477C-402A-8433-E3D9D118C592}" dt="2021-01-23T15:07:45.854" v="24" actId="47"/>
          <pc:sldLayoutMkLst>
            <pc:docMk/>
            <pc:sldMasterMk cId="4059602932" sldId="2147484475"/>
            <pc:sldLayoutMk cId="3148617859" sldId="2147484660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2:25:13.901" idx="5">
    <p:pos x="10" y="10"/>
    <p:text>Publish for ubuntu
dotnet publish -c release -r ubuntu.14.04-x64
Execute on Ubuntu
./&lt;name&gt;
(ex. ./Demo)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22:25:13.901" idx="5">
    <p:pos x="10" y="10"/>
    <p:text>Publish for ubuntu
dotnet publish -c release -r ubuntu.14.04-x64
Execute on Ubuntu
./&lt;name&gt;
(ex. ./Demo)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1/23/2021 5:47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logging/?view=aspnetcore-3.1" TargetMode="External"/><Relationship Id="rId7" Type="http://schemas.openxmlformats.org/officeDocument/2006/relationships/hyperlink" Target="https://docs.microsoft.com/en-us/aspnet/core/fundamentals/servers/kestrel?view=aspnetcore-3.1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dotnet/api/microsoft.extensions.dependencyinjection.serviceprovideroptions.validatescopes" TargetMode="External"/><Relationship Id="rId5" Type="http://schemas.openxmlformats.org/officeDocument/2006/relationships/hyperlink" Target="https://docs.microsoft.com/en-us/aspnet/core/fundamentals/host/web-host?view=aspnetcore-3.1" TargetMode="External"/><Relationship Id="rId4" Type="http://schemas.openxmlformats.org/officeDocument/2006/relationships/hyperlink" Target="https://docs.microsoft.com/en-us/aspnet/core/host-and-deploy/iis/?view=aspnetcore-3.1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6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was originally forked to fit the needs of single platforms. Each implementation had its own base class libraries.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lack of a unified class library made hard for developers to share code between multiple .NET implementations.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standard solved the code sharing problem by defining 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set of Base Class Libraries (BCL) available to all .NET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implementations independent of the workload.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3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Kestrel is open-source, event-driven, asynchronous I/O based server which is based on the same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Libuv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 as node.js.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launched by Microsoft along with ASP.NET Core and its used by default to host ASP.NET applications on any platform.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allows ASP.NET Core applications to easily run on servers that relied on reverse proxies other than IIS like Nginx and Apache, without the need to address variations on the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startup configurations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Kestrel as an in-process server, applications will have a consistent startup process: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Startup.ConfigireServices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333500" algn="l"/>
              </a:tabLst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Startup.Configure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7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only component exposed to the internet is the reverse-proxy, the underlining web servers are hidden to the client. This results in an improvement of the security and performances as well as decoupling the application from the underlining operative system.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Middleware can only use objects that are created by previous middleware in the pipeline. For example, you can perform authorization only after the authorization middleware.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AA446-E61B-4D43-A3B1-7749AA6DC13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 5:47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89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what project type you choose, a .NET Core application will always start from the same entry point, a Main method in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fact, an .NET Core application is nothing more than a console application launched by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 tool.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3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.NET Core, all framework and third-party libraries can be added to our project as NuGet packages.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large sized applications that refer many libraries, adding each library one by one is a cumbersome process.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2.0 has simplified the packaging mechanism and has introduced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meta-packages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added as one single package and contains all the assemblies that are linked to it.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you wanted to work on ASP.NET Core in .NET Core 2.0, you just have to add one single package,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Microsoft.AspNetCore.All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using NuGet.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benefits of these two deployment methods?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self-contained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exact version of .NET Core used at runtime.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reliability by controlling when to upgrade each individual application.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different applications at different times.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of a framework-dependent deployment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size of the deployment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disk and memory usage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security patches, and bug fixes by later releases without recompiling and republishing the application.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8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CLI provides a toolset with a handful commands that can be executed from the command line interface to create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new project using .NET CLI, we can run the following command: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new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list all the available templates and the short name that can be used while creating new project.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Host.CreateDefaultBuilder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Configures Kestrel server as the web server using the app's hosting configuration providers.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 the content root to the path returned by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Directory.GetCurrentDirectory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 host configuration from: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variables prefixed with ASPNETCORE_ (for example, ASPNETCORE_ENVIRONMENT).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Command-line arguments.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 app configuration in the following order from: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appsettings.json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appsettings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.{Environment}.json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variables.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Command-line arguments.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Configures logging for console and debug output. Logging includes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log filtering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rules specified in a Logging configuration section of an </a:t>
            </a:r>
            <a:r>
              <a:rPr lang="en-US" sz="11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appsettings.json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or </a:t>
            </a:r>
            <a:r>
              <a:rPr lang="en-US" sz="11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appsettings</a:t>
            </a:r>
            <a:r>
              <a:rPr lang="en-US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.{Environment}.json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file.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running behind IIS with the ASP.NET Core Module,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CreateDefaultBuilder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enables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IIS Integration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configures the app's base address and port. IIS Integration also configures the app to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capture startup errors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the IIS default options, see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Host ASP.NET Core on Windows with IIS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 </a:t>
            </a:r>
            <a:r>
              <a:rPr lang="en-US" sz="11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ServiceProviderOptions.ValidateScopes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 true if the app's environment is Development. For more information, see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Scope validation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an HTTP workload, the Main method is the same but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CreateHostBuilder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calls 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ConfigureWebHostDefaults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 host configuration from environment variables prefixed with ASPNETCORE_.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Kestrel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server as the web server and configures it using the app's hosting configuration providers. For the Kestrel server's default options, see </a:t>
            </a:r>
            <a:r>
              <a: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Kestrel web server implementation in ASP.NET Core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 Host Filtering middleware.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 Forwarded Headers middleware if ASPNETCORE_FORWARDEDHEADERS_ENABLED equals true.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Enables IIS integration.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ConfigureServices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are called by the ASP.NET Core runtime when the app starts: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ConfigureServices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method is: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 by the host before the Configure method to configure the app's services.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services to the service container makes them available within the app and in the Configure method. The services are resolved via dependency injection or from 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ApplicationServices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Configure method is used to specify how the app responds to HTTP requests.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POWERSHELL: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dotnet publish -f netcoreapp3.1 –r ubuntu.14.04-x64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&lt;FILE&gt;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&lt;FILE&gt;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WomanWhoCodeWeb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AA446-E61B-4D43-A3B1-7749AA6DC13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 5:47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49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FAA446-E61B-4D43-A3B1-7749AA6DC13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 5:47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65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17D118-1690-458F-B4D2-F9DA5D6F50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1/23/2021 5:47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2198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a platform developed by Microsoft, and thanks to its many implementations allows developers to create web, mobile, desktop, games, and even IoT applications.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has several implementations: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servers, and console apps on Windows, Linux, and macOS (cross-platform implementation capabilities).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websites, services, desktop apps only on Windows.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Xamarin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a .NET implementation for mobile development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supports multiple programming languages like C++, C#, F#, and Visual Basic. This allows developers to use code written in different languages for the same application.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.NET platform development and collaborations are organized by the .NET Foundation. Currently, over 60,000 developers from over 3,700 companies outside Microsoft are contributing to .NET open source.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is currently used by companies like Stack Overflow, UPS, GoDaddy, and many more.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 serves 5.3M page views a day on just 9 servers.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languages supported by .NET are high-level languages, they need to be 'translated' into a low-level language that reflects the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operations. This conversion is performed by specific programs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Compilers and IL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programming language has its own compiler (C# language has cse.exe compiler, and VB.NET has vbc.exe compiler).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these compilers do not convert the code directly into native code, but instead into a stack-based assembly language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language (IL)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enables the .NET framework to be CPU-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allowing compiled source code to be executed in any environment supporting the CLI specification.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Language Infrastructure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 stands for Common Language Infrastructure (CLI) and is the standard that provides a Common Type System (CTS) and a Common Language Specification (CLS)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defines a set of rules and restrictions that every language which runs under the .NET implementation must follow. (C# every statement must end with a semicolon)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datatypes that can be used by managed code. (C# has an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and VB.NET has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type.)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Compiler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code is compiled and the application starts the execution, the CLR takes the IL code, and a specific compiler called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Just-in-time (JIT) compiler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inspects the type safety of the code, converts the IL as needed during execution, and stores the resulting native code in memory so that it is accessible for subsequent calls. 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JIT means it's performing the compilation as the app runs: when a method that hasn't yet been compiled is invoked, the JIT needs to provide the assembly code for it on-demand.</a:t>
            </a:r>
            <a:endParaRPr lang="en-US" dirty="0">
              <a:solidFill>
                <a:srgbClr val="0E101A"/>
              </a:solidFill>
              <a:effectLst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is a open source framework that extends the .NET platform with tools and libraries specifically for building web apps.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some feature that it introduces are: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protocols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(XSS) and cross-site request forgery (CSRF) protection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authentication with Google, Twitter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templating to implement MVC web pattern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1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development of a new ASP.NET came from the need to create a new web framework with the following characteristics: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can run on Windows, Linux, and macOS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 Agnostic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was built on the legacy of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System.Web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rely on Windows IIS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server hosting.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symbiotic relationship prevented these applications from being cross-platform and made mandatory the creation of a different hosting model.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applications 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self-hosted web servers that handle the request directly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instead of letting IIS call specific points of the application. An example is Kestrel, a fast, cross-platform HTTP server.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architecture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has modular design.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that, unlike ASP.NET, where you had to install the entire .NET framework, you start with a bare-bones application and only include the dependencies that you need.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modularity results in an improvement of performances.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.NET framework which had long releases cycles, .NET Core, thanks to its open source nature has a faster release pace.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Core comes with a new runtime called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there were two different repositories for two main libraries: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CoreFX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contained all the libraries that related to collections, I/O, string manipulation, reflection, security, and many more.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CoreCLR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operations such as memory allocation, garbage collection, exception handling, type safety, thread management, and security.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several issues like: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sharing sources.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Complications moving issues between repos.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libraries have been consolidated into one.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CLR follows the same architecture as the prior, however, because of its cross-platform nature many features that were specialized for the Windows platform have been removed.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with ASP.NET Core 2.1 Microsoft stopped supporting ASP.NET Core on .NET Framework.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335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ASP.NET Core 2.1 LTS will enjoy the same indefinite level of support as the rest of the .NET Framework. 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1/23/2021 5:47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1F7F-CA5F-4609-9E53-094261A2A8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017" y="291533"/>
            <a:ext cx="4023345" cy="553998"/>
          </a:xfrm>
          <a:noFill/>
        </p:spPr>
        <p:txBody>
          <a:bodyPr vert="horz" wrap="square" lIns="164592" tIns="109728" rIns="164592" bIns="109728" rtlCol="0">
            <a:spAutoFit/>
          </a:bodyPr>
          <a:lstStyle>
            <a:lvl1pPr marL="0" indent="0" algn="r">
              <a:buNone/>
              <a:defRPr lang="en-US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US" dirty="0"/>
              <a:t>Code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A296C-67DC-47B4-89C8-BD5E6EF03A5D}"/>
              </a:ext>
            </a:extLst>
          </p:cNvPr>
          <p:cNvSpPr txBox="1">
            <a:spLocks/>
          </p:cNvSpPr>
          <p:nvPr userDrawn="1"/>
        </p:nvSpPr>
        <p:spPr>
          <a:xfrm>
            <a:off x="274702" y="5935662"/>
            <a:ext cx="11887136" cy="838200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</a:rPr>
              <a:t>Codegen</a:t>
            </a:r>
            <a:r>
              <a:rPr lang="en-US" sz="3200" dirty="0">
                <a:solidFill>
                  <a:schemeClr val="bg1"/>
                </a:solidFill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05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  <p:sldLayoutId id="2147484659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DF2BFA3-FDEB-4B68-8BE4-16716C24B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ASP.NET Core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5B7C8F5-596D-4A7F-97B3-15D1B592F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Ivan Porta</a:t>
            </a:r>
          </a:p>
          <a:p>
            <a:pPr lvl="0"/>
            <a:r>
              <a:rPr lang="en-US" sz="2800" dirty="0">
                <a:latin typeface="+mj-lt"/>
              </a:rPr>
              <a:t>Senior .NET Developer</a:t>
            </a:r>
          </a:p>
          <a:p>
            <a:pPr lvl="0"/>
            <a:r>
              <a:rPr lang="en-US" sz="2800" dirty="0">
                <a:latin typeface="+mj-lt"/>
              </a:rPr>
              <a:t>@GTRekter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7EA3544-BA83-42AC-995E-751E084A4B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017" y="291533"/>
            <a:ext cx="4023345" cy="553998"/>
          </a:xfrm>
          <a:noFill/>
        </p:spPr>
        <p:txBody>
          <a:bodyPr vert="horz" wrap="square" lIns="164592" tIns="109728" rIns="164592" bIns="109728" rtlCol="0">
            <a:spAutoFit/>
          </a:bodyPr>
          <a:lstStyle>
            <a:lvl1pPr marL="0" indent="0" algn="r">
              <a:buNone/>
              <a:defRPr lang="en-US" sz="240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US" dirty="0"/>
              <a:t>OT001</a:t>
            </a:r>
          </a:p>
        </p:txBody>
      </p:sp>
    </p:spTree>
    <p:extLst>
      <p:ext uri="{BB962C8B-B14F-4D97-AF65-F5344CB8AC3E}">
        <p14:creationId xmlns:p14="http://schemas.microsoft.com/office/powerpoint/2010/main" val="1992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9">
        <p:fade/>
      </p:transition>
    </mc:Choice>
    <mc:Fallback xmlns="">
      <p:transition spd="med" advTm="217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2FB-03A5-40C7-ADBD-C002EB5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6AC6D-29E9-4494-A947-495B65595E98}"/>
              </a:ext>
            </a:extLst>
          </p:cNvPr>
          <p:cNvSpPr/>
          <p:nvPr/>
        </p:nvSpPr>
        <p:spPr bwMode="auto">
          <a:xfrm>
            <a:off x="3551237" y="1356117"/>
            <a:ext cx="4191000" cy="153154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2EDC8-2B65-4308-A3D7-1FC2D2671D76}"/>
              </a:ext>
            </a:extLst>
          </p:cNvPr>
          <p:cNvSpPr/>
          <p:nvPr/>
        </p:nvSpPr>
        <p:spPr bwMode="auto">
          <a:xfrm>
            <a:off x="7970837" y="1359890"/>
            <a:ext cx="2324418" cy="153154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MVC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2AC85-915D-4FC5-A4F6-47BAAB218EB6}"/>
              </a:ext>
            </a:extLst>
          </p:cNvPr>
          <p:cNvSpPr/>
          <p:nvPr/>
        </p:nvSpPr>
        <p:spPr bwMode="auto">
          <a:xfrm>
            <a:off x="3551555" y="3167949"/>
            <a:ext cx="3276282" cy="153154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E962-0CE0-4E69-9DBD-A9448420AB21}"/>
              </a:ext>
            </a:extLst>
          </p:cNvPr>
          <p:cNvSpPr/>
          <p:nvPr/>
        </p:nvSpPr>
        <p:spPr bwMode="auto">
          <a:xfrm>
            <a:off x="6982959" y="3167949"/>
            <a:ext cx="3276282" cy="153154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F1D1-0B99-4392-BCEB-698C9388702B}"/>
              </a:ext>
            </a:extLst>
          </p:cNvPr>
          <p:cNvSpPr/>
          <p:nvPr/>
        </p:nvSpPr>
        <p:spPr bwMode="auto">
          <a:xfrm>
            <a:off x="3551555" y="4977894"/>
            <a:ext cx="3276282" cy="153154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53F5-9F59-4B86-A46A-B7F39A27E92B}"/>
              </a:ext>
            </a:extLst>
          </p:cNvPr>
          <p:cNvSpPr/>
          <p:nvPr/>
        </p:nvSpPr>
        <p:spPr bwMode="auto">
          <a:xfrm>
            <a:off x="6982959" y="4976008"/>
            <a:ext cx="3276282" cy="153154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95C7A85-3237-4A25-BB60-1D55CDDAFB27}"/>
              </a:ext>
            </a:extLst>
          </p:cNvPr>
          <p:cNvSpPr/>
          <p:nvPr/>
        </p:nvSpPr>
        <p:spPr>
          <a:xfrm>
            <a:off x="3170237" y="1356117"/>
            <a:ext cx="152400" cy="1531545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44383E9-C752-4C48-AF36-1D0FCA93B798}"/>
              </a:ext>
            </a:extLst>
          </p:cNvPr>
          <p:cNvSpPr/>
          <p:nvPr/>
        </p:nvSpPr>
        <p:spPr>
          <a:xfrm>
            <a:off x="3170237" y="3167949"/>
            <a:ext cx="152400" cy="1531545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7DA051-BBBB-4C81-B308-2D6893050B9A}"/>
              </a:ext>
            </a:extLst>
          </p:cNvPr>
          <p:cNvSpPr/>
          <p:nvPr/>
        </p:nvSpPr>
        <p:spPr>
          <a:xfrm>
            <a:off x="3170237" y="4983555"/>
            <a:ext cx="152400" cy="1531545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64961-837B-4567-B61C-FDFD37E2D41C}"/>
              </a:ext>
            </a:extLst>
          </p:cNvPr>
          <p:cNvSpPr txBox="1"/>
          <p:nvPr/>
        </p:nvSpPr>
        <p:spPr>
          <a:xfrm>
            <a:off x="274639" y="3455476"/>
            <a:ext cx="297179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 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350CA-FB99-4DC0-BCA3-ED56AE76A548}"/>
              </a:ext>
            </a:extLst>
          </p:cNvPr>
          <p:cNvSpPr txBox="1"/>
          <p:nvPr/>
        </p:nvSpPr>
        <p:spPr>
          <a:xfrm>
            <a:off x="579438" y="5435395"/>
            <a:ext cx="265552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Operative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6D35-01EF-4C8A-B8CF-75803483EA45}"/>
              </a:ext>
            </a:extLst>
          </p:cNvPr>
          <p:cNvSpPr txBox="1"/>
          <p:nvPr/>
        </p:nvSpPr>
        <p:spPr>
          <a:xfrm>
            <a:off x="750527" y="1807957"/>
            <a:ext cx="24844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framework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FBB7F-C803-4304-B135-3C3526CA4446}"/>
              </a:ext>
            </a:extLst>
          </p:cNvPr>
          <p:cNvSpPr/>
          <p:nvPr/>
        </p:nvSpPr>
        <p:spPr bwMode="auto">
          <a:xfrm>
            <a:off x="6982959" y="1211263"/>
            <a:ext cx="835478" cy="1828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06195-FC28-4B0D-91CF-14101EFE8D20}"/>
              </a:ext>
            </a:extLst>
          </p:cNvPr>
          <p:cNvSpPr txBox="1"/>
          <p:nvPr/>
        </p:nvSpPr>
        <p:spPr>
          <a:xfrm>
            <a:off x="7742237" y="395854"/>
            <a:ext cx="4493079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ASP.NET Core run on both .NET Core and .NET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6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86">
        <p:fade/>
      </p:transition>
    </mc:Choice>
    <mc:Fallback xmlns="">
      <p:transition spd="med" advTm="40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0DF37B-5459-4DF7-A9BE-69E069CD288F}"/>
              </a:ext>
            </a:extLst>
          </p:cNvPr>
          <p:cNvSpPr/>
          <p:nvPr/>
        </p:nvSpPr>
        <p:spPr bwMode="auto">
          <a:xfrm>
            <a:off x="1714703" y="1322043"/>
            <a:ext cx="3034737" cy="3353509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library to rule them 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8CC2-B0B7-481E-B24B-E4A06793CEFE}"/>
              </a:ext>
            </a:extLst>
          </p:cNvPr>
          <p:cNvSpPr/>
          <p:nvPr/>
        </p:nvSpPr>
        <p:spPr bwMode="auto">
          <a:xfrm>
            <a:off x="3604055" y="1948202"/>
            <a:ext cx="991734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EB81D8-1655-4765-A6A6-3C6F2ABB9B9C}"/>
              </a:ext>
            </a:extLst>
          </p:cNvPr>
          <p:cNvSpPr/>
          <p:nvPr/>
        </p:nvSpPr>
        <p:spPr bwMode="auto">
          <a:xfrm>
            <a:off x="7991865" y="5575691"/>
            <a:ext cx="3071249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 components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760F8-352A-4443-B584-B94D4EB30710}"/>
              </a:ext>
            </a:extLst>
          </p:cNvPr>
          <p:cNvSpPr/>
          <p:nvPr/>
        </p:nvSpPr>
        <p:spPr bwMode="auto">
          <a:xfrm>
            <a:off x="1714702" y="4793179"/>
            <a:ext cx="9320517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infrastructure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F5ED3-314E-46BE-B2C3-5A3BB3D37AD6}"/>
              </a:ext>
            </a:extLst>
          </p:cNvPr>
          <p:cNvSpPr/>
          <p:nvPr/>
        </p:nvSpPr>
        <p:spPr bwMode="auto">
          <a:xfrm>
            <a:off x="1874837" y="1948202"/>
            <a:ext cx="1616983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8620F-A5BC-4679-8964-D3E215B6DE04}"/>
              </a:ext>
            </a:extLst>
          </p:cNvPr>
          <p:cNvSpPr/>
          <p:nvPr/>
        </p:nvSpPr>
        <p:spPr bwMode="auto">
          <a:xfrm>
            <a:off x="1874837" y="2710707"/>
            <a:ext cx="2720952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Forms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57669-EA76-4397-8469-A8BF9B295F08}"/>
              </a:ext>
            </a:extLst>
          </p:cNvPr>
          <p:cNvSpPr/>
          <p:nvPr/>
        </p:nvSpPr>
        <p:spPr bwMode="auto">
          <a:xfrm>
            <a:off x="1877331" y="3768127"/>
            <a:ext cx="2718458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Base class library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480903-D62F-4C79-8845-54C590E7D71A}"/>
              </a:ext>
            </a:extLst>
          </p:cNvPr>
          <p:cNvSpPr/>
          <p:nvPr/>
        </p:nvSpPr>
        <p:spPr bwMode="auto">
          <a:xfrm>
            <a:off x="4853284" y="1322043"/>
            <a:ext cx="3034737" cy="3353509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1046A4-39A5-4CD4-816D-C5CD60D90F29}"/>
              </a:ext>
            </a:extLst>
          </p:cNvPr>
          <p:cNvSpPr/>
          <p:nvPr/>
        </p:nvSpPr>
        <p:spPr bwMode="auto">
          <a:xfrm>
            <a:off x="5013418" y="1948202"/>
            <a:ext cx="2720952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UWP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B4D06-A9E8-4390-A441-D248E29A16A9}"/>
              </a:ext>
            </a:extLst>
          </p:cNvPr>
          <p:cNvSpPr/>
          <p:nvPr/>
        </p:nvSpPr>
        <p:spPr bwMode="auto">
          <a:xfrm>
            <a:off x="5013418" y="2710707"/>
            <a:ext cx="2720952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FF580-0C71-4815-B495-4E30ECB4BA3D}"/>
              </a:ext>
            </a:extLst>
          </p:cNvPr>
          <p:cNvSpPr/>
          <p:nvPr/>
        </p:nvSpPr>
        <p:spPr bwMode="auto">
          <a:xfrm>
            <a:off x="5015912" y="3768127"/>
            <a:ext cx="2718458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 library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6CA3C6-E9C1-4557-9F15-9C5667B00D88}"/>
              </a:ext>
            </a:extLst>
          </p:cNvPr>
          <p:cNvSpPr/>
          <p:nvPr/>
        </p:nvSpPr>
        <p:spPr bwMode="auto">
          <a:xfrm>
            <a:off x="7991865" y="1322043"/>
            <a:ext cx="3034737" cy="3353509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Xamarin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A651A0-881B-44B2-B782-E3CD78EC9551}"/>
              </a:ext>
            </a:extLst>
          </p:cNvPr>
          <p:cNvSpPr/>
          <p:nvPr/>
        </p:nvSpPr>
        <p:spPr bwMode="auto">
          <a:xfrm>
            <a:off x="9590948" y="1948202"/>
            <a:ext cx="1282003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 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82A34-A000-41DA-A157-E9412D7759E1}"/>
              </a:ext>
            </a:extLst>
          </p:cNvPr>
          <p:cNvSpPr/>
          <p:nvPr/>
        </p:nvSpPr>
        <p:spPr bwMode="auto">
          <a:xfrm>
            <a:off x="8151999" y="1948202"/>
            <a:ext cx="1335105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1EF94-4D76-44BD-A471-8ED5D53C331C}"/>
              </a:ext>
            </a:extLst>
          </p:cNvPr>
          <p:cNvSpPr/>
          <p:nvPr/>
        </p:nvSpPr>
        <p:spPr bwMode="auto">
          <a:xfrm>
            <a:off x="8151999" y="2710707"/>
            <a:ext cx="2720952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Android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F66A4-100F-4B20-9A12-ABB0299F58F3}"/>
              </a:ext>
            </a:extLst>
          </p:cNvPr>
          <p:cNvSpPr/>
          <p:nvPr/>
        </p:nvSpPr>
        <p:spPr bwMode="auto">
          <a:xfrm>
            <a:off x="8154493" y="3768127"/>
            <a:ext cx="2718458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Mono class library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27395F-A73D-45E4-9C91-04DDEC752176}"/>
              </a:ext>
            </a:extLst>
          </p:cNvPr>
          <p:cNvSpPr/>
          <p:nvPr/>
        </p:nvSpPr>
        <p:spPr bwMode="auto">
          <a:xfrm>
            <a:off x="1714702" y="5567325"/>
            <a:ext cx="3034738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CB0D0B-6765-4601-B400-D3EA3923C71B}"/>
              </a:ext>
            </a:extLst>
          </p:cNvPr>
          <p:cNvSpPr/>
          <p:nvPr/>
        </p:nvSpPr>
        <p:spPr bwMode="auto">
          <a:xfrm>
            <a:off x="4853284" y="5567324"/>
            <a:ext cx="3034737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3EFDAA7-7A3A-4E2C-9E7A-1B31069FDAA4}"/>
              </a:ext>
            </a:extLst>
          </p:cNvPr>
          <p:cNvSpPr/>
          <p:nvPr/>
        </p:nvSpPr>
        <p:spPr>
          <a:xfrm>
            <a:off x="1459131" y="1948202"/>
            <a:ext cx="87673" cy="1424724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04923B3-D5CE-4418-BAA2-85385438A635}"/>
              </a:ext>
            </a:extLst>
          </p:cNvPr>
          <p:cNvSpPr/>
          <p:nvPr/>
        </p:nvSpPr>
        <p:spPr>
          <a:xfrm>
            <a:off x="1459131" y="3692179"/>
            <a:ext cx="45719" cy="948083"/>
          </a:xfrm>
          <a:prstGeom prst="leftBrace">
            <a:avLst/>
          </a:prstGeom>
          <a:ln w="28575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2FBBD5-1A28-41F3-8C3E-2DF6DEDAD564}"/>
              </a:ext>
            </a:extLst>
          </p:cNvPr>
          <p:cNvSpPr txBox="1"/>
          <p:nvPr/>
        </p:nvSpPr>
        <p:spPr>
          <a:xfrm rot="16200000">
            <a:off x="283185" y="3589675"/>
            <a:ext cx="138523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Base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3ABEA-53DC-40D0-B348-76F7FEBEFE33}"/>
              </a:ext>
            </a:extLst>
          </p:cNvPr>
          <p:cNvSpPr txBox="1"/>
          <p:nvPr/>
        </p:nvSpPr>
        <p:spPr>
          <a:xfrm rot="16200000">
            <a:off x="300748" y="2165277"/>
            <a:ext cx="137107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5EB4AC-7460-4473-9EC4-639A48E7D06D}"/>
              </a:ext>
            </a:extLst>
          </p:cNvPr>
          <p:cNvSpPr/>
          <p:nvPr/>
        </p:nvSpPr>
        <p:spPr bwMode="auto">
          <a:xfrm>
            <a:off x="1657774" y="3594382"/>
            <a:ext cx="9425756" cy="110209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standard library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C782C48-C993-4826-9CBC-427D283C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7" y="1322043"/>
            <a:ext cx="4456434" cy="491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59">
        <p:fade/>
      </p:transition>
    </mc:Choice>
    <mc:Fallback xmlns="">
      <p:transition spd="med" advTm="11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/>
      <p:bldP spid="4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kestrel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48403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Be default, every ASP.NET Core application has Kestrel as built-in web server which is responsible for receiving raw requests and constructing an internal representation of the data. The resulting </a:t>
            </a:r>
            <a:r>
              <a:rPr lang="en-US" sz="3200" i="1" dirty="0" err="1"/>
              <a:t>HttpContext</a:t>
            </a:r>
            <a:r>
              <a:rPr lang="en-US" sz="3200" dirty="0"/>
              <a:t> object will then be available to the rest of the application.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https://github.com/aspnet/KestrelHttpServer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60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6">
        <p:fade/>
      </p:transition>
    </mc:Choice>
    <mc:Fallback xmlns="">
      <p:transition spd="med" advTm="21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89E884-E52E-4078-B394-3ECD237CA0FC}"/>
              </a:ext>
            </a:extLst>
          </p:cNvPr>
          <p:cNvSpPr/>
          <p:nvPr/>
        </p:nvSpPr>
        <p:spPr bwMode="auto">
          <a:xfrm>
            <a:off x="2266805" y="3459476"/>
            <a:ext cx="2309177" cy="1365247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F330-BF37-4637-B744-0983EF3B04AC}"/>
              </a:ext>
            </a:extLst>
          </p:cNvPr>
          <p:cNvSpPr txBox="1"/>
          <p:nvPr/>
        </p:nvSpPr>
        <p:spPr>
          <a:xfrm>
            <a:off x="583751" y="1424356"/>
            <a:ext cx="2103437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81954091-8B94-491D-BE4C-91BD405AC7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5087" y="3033762"/>
            <a:ext cx="1079501" cy="762000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23DFBF-63C6-4513-8BF1-7704D0A5E98E}"/>
              </a:ext>
            </a:extLst>
          </p:cNvPr>
          <p:cNvCxnSpPr>
            <a:cxnSpLocks/>
          </p:cNvCxnSpPr>
          <p:nvPr/>
        </p:nvCxnSpPr>
        <p:spPr>
          <a:xfrm flipV="1">
            <a:off x="4541837" y="3954513"/>
            <a:ext cx="2293618" cy="1265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A3EBC7-97E5-472B-8728-1AED684FB522}"/>
              </a:ext>
            </a:extLst>
          </p:cNvPr>
          <p:cNvSpPr txBox="1"/>
          <p:nvPr/>
        </p:nvSpPr>
        <p:spPr>
          <a:xfrm>
            <a:off x="4579938" y="2770290"/>
            <a:ext cx="2362200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 calls into specific methods in the ASP.NET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B6E21-5690-494D-B487-3EA7B55170D1}"/>
              </a:ext>
            </a:extLst>
          </p:cNvPr>
          <p:cNvCxnSpPr>
            <a:cxnSpLocks/>
          </p:cNvCxnSpPr>
          <p:nvPr/>
        </p:nvCxnSpPr>
        <p:spPr>
          <a:xfrm flipH="1">
            <a:off x="4541837" y="4411662"/>
            <a:ext cx="2293618" cy="0"/>
          </a:xfrm>
          <a:prstGeom prst="straightConnector1">
            <a:avLst/>
          </a:prstGeom>
          <a:ln w="44450">
            <a:solidFill>
              <a:srgbClr val="14609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D44E0C-E53C-4A06-9462-1513263EEC49}"/>
              </a:ext>
            </a:extLst>
          </p:cNvPr>
          <p:cNvSpPr txBox="1"/>
          <p:nvPr/>
        </p:nvSpPr>
        <p:spPr>
          <a:xfrm>
            <a:off x="4541837" y="4599919"/>
            <a:ext cx="2384425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control is transferred back and forth between IIS and the ASP.NET application as events are raised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0A29D8F3-3657-4D64-9799-43A2614CCB80}"/>
              </a:ext>
            </a:extLst>
          </p:cNvPr>
          <p:cNvCxnSpPr>
            <a:cxnSpLocks/>
          </p:cNvCxnSpPr>
          <p:nvPr/>
        </p:nvCxnSpPr>
        <p:spPr>
          <a:xfrm rot="5400000">
            <a:off x="1308822" y="4596678"/>
            <a:ext cx="1142999" cy="772966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E5E1CD7-D767-4F43-9099-57EEAE56A662}"/>
              </a:ext>
            </a:extLst>
          </p:cNvPr>
          <p:cNvSpPr/>
          <p:nvPr/>
        </p:nvSpPr>
        <p:spPr bwMode="auto">
          <a:xfrm>
            <a:off x="507551" y="2157726"/>
            <a:ext cx="2281686" cy="729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1131B-D954-4FDB-98B2-6F44DE4FCA16}"/>
              </a:ext>
            </a:extLst>
          </p:cNvPr>
          <p:cNvSpPr/>
          <p:nvPr/>
        </p:nvSpPr>
        <p:spPr bwMode="auto">
          <a:xfrm>
            <a:off x="480060" y="5554661"/>
            <a:ext cx="2309177" cy="729935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37114-D8BD-464D-8BA3-4837C199C1A5}"/>
              </a:ext>
            </a:extLst>
          </p:cNvPr>
          <p:cNvSpPr/>
          <p:nvPr/>
        </p:nvSpPr>
        <p:spPr bwMode="auto">
          <a:xfrm>
            <a:off x="6835455" y="2428891"/>
            <a:ext cx="5056190" cy="335437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</a:rPr>
              <a:t>ASP.NET application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1537F-FBED-4093-AEC0-C1A74F328B5E}"/>
              </a:ext>
            </a:extLst>
          </p:cNvPr>
          <p:cNvSpPr/>
          <p:nvPr/>
        </p:nvSpPr>
        <p:spPr bwMode="auto">
          <a:xfrm>
            <a:off x="7123112" y="3192462"/>
            <a:ext cx="4581525" cy="22431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/>
              <a:t>Application_BeginRequest</a:t>
            </a:r>
            <a:r>
              <a:rPr lang="en-US" sz="2000" dirty="0"/>
              <a:t>() {...}</a:t>
            </a:r>
            <a:br>
              <a:rPr lang="en-US" sz="2000" dirty="0"/>
            </a:br>
            <a:r>
              <a:rPr lang="en-US" sz="2000" dirty="0" err="1"/>
              <a:t>Application_AuthenticateRequest</a:t>
            </a:r>
            <a:r>
              <a:rPr lang="en-US" sz="2000" dirty="0"/>
              <a:t>() {...}</a:t>
            </a:r>
            <a:br>
              <a:rPr lang="en-US" sz="2000" dirty="0"/>
            </a:br>
            <a:r>
              <a:rPr lang="en-US" sz="2000" dirty="0" err="1"/>
              <a:t>Application_AuthorizeRequest</a:t>
            </a:r>
            <a:r>
              <a:rPr lang="en-US" sz="2000" dirty="0"/>
              <a:t>() {...}</a:t>
            </a:r>
          </a:p>
          <a:p>
            <a:r>
              <a:rPr lang="en-US" sz="2000" dirty="0" err="1"/>
              <a:t>Application_ProcessRequest</a:t>
            </a:r>
            <a:r>
              <a:rPr lang="en-US" sz="2000" dirty="0"/>
              <a:t>() {...}</a:t>
            </a:r>
          </a:p>
          <a:p>
            <a:r>
              <a:rPr lang="en-US" sz="2000" dirty="0" err="1"/>
              <a:t>Application_EndRequest</a:t>
            </a:r>
            <a:r>
              <a:rPr lang="en-US" sz="2000" dirty="0"/>
              <a:t>() {...}</a:t>
            </a:r>
          </a:p>
          <a:p>
            <a:r>
              <a:rPr lang="en-US" sz="2000" dirty="0" err="1"/>
              <a:t>Application_HandleError</a:t>
            </a:r>
            <a:r>
              <a:rPr lang="en-US" sz="2000" dirty="0"/>
              <a:t>() {...}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51">
        <p:fade/>
      </p:transition>
    </mc:Choice>
    <mc:Fallback xmlns="">
      <p:transition spd="med" advTm="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6835455" y="2428891"/>
            <a:ext cx="5056190" cy="335437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hosting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7FA93-2467-4C15-87CA-8A61E411D336}"/>
              </a:ext>
            </a:extLst>
          </p:cNvPr>
          <p:cNvSpPr txBox="1"/>
          <p:nvPr/>
        </p:nvSpPr>
        <p:spPr>
          <a:xfrm>
            <a:off x="507551" y="1363662"/>
            <a:ext cx="2281686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request is sent to IIS/Nginx/Apache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FBC9B-28B0-4AB7-9E99-1DCA25C1B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5087" y="3046412"/>
            <a:ext cx="1079501" cy="762000"/>
          </a:xfrm>
          <a:prstGeom prst="bentConnector3">
            <a:avLst>
              <a:gd name="adj1" fmla="val 97947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3790F-5737-41A7-8BBB-98506893BAEC}"/>
              </a:ext>
            </a:extLst>
          </p:cNvPr>
          <p:cNvCxnSpPr>
            <a:cxnSpLocks/>
          </p:cNvCxnSpPr>
          <p:nvPr/>
        </p:nvCxnSpPr>
        <p:spPr>
          <a:xfrm flipV="1">
            <a:off x="4541837" y="3954463"/>
            <a:ext cx="2362200" cy="1270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128F57-7370-49F9-BFAC-7DA0D314D0FD}"/>
              </a:ext>
            </a:extLst>
          </p:cNvPr>
          <p:cNvSpPr txBox="1"/>
          <p:nvPr/>
        </p:nvSpPr>
        <p:spPr>
          <a:xfrm>
            <a:off x="4541837" y="2683745"/>
            <a:ext cx="2362199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IIS/Nginx/Apache passes raw request to kestrel web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9D8C2C-56A3-4EF7-AA46-63FFEE57A246}"/>
              </a:ext>
            </a:extLst>
          </p:cNvPr>
          <p:cNvCxnSpPr>
            <a:cxnSpLocks/>
          </p:cNvCxnSpPr>
          <p:nvPr/>
        </p:nvCxnSpPr>
        <p:spPr>
          <a:xfrm flipH="1">
            <a:off x="4541837" y="4411662"/>
            <a:ext cx="2362200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6906196" y="1576231"/>
            <a:ext cx="5024883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Kestrel processes the incoming request and passes it to the rest of the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B8EA9-E45D-4A0E-895C-924D75C721D6}"/>
              </a:ext>
            </a:extLst>
          </p:cNvPr>
          <p:cNvSpPr txBox="1"/>
          <p:nvPr/>
        </p:nvSpPr>
        <p:spPr>
          <a:xfrm>
            <a:off x="4541837" y="4599919"/>
            <a:ext cx="236220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sent to IIS/Nginx/Apache </a:t>
            </a: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F4DBCF1-67DD-4E61-A26C-C5E02F36F90C}"/>
              </a:ext>
            </a:extLst>
          </p:cNvPr>
          <p:cNvCxnSpPr>
            <a:cxnSpLocks/>
          </p:cNvCxnSpPr>
          <p:nvPr/>
        </p:nvCxnSpPr>
        <p:spPr>
          <a:xfrm rot="5400000">
            <a:off x="1308822" y="4596678"/>
            <a:ext cx="1142999" cy="772966"/>
          </a:xfrm>
          <a:prstGeom prst="bentConnector3">
            <a:avLst>
              <a:gd name="adj1" fmla="val 944"/>
            </a:avLst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6FE5A-5D65-4E38-A8D8-31E1FDBC0A0B}"/>
              </a:ext>
            </a:extLst>
          </p:cNvPr>
          <p:cNvSpPr/>
          <p:nvPr/>
        </p:nvSpPr>
        <p:spPr bwMode="auto">
          <a:xfrm>
            <a:off x="507551" y="2157726"/>
            <a:ext cx="2281686" cy="729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D3722-3DEC-4CB4-A1D0-42B2B8FCDB3D}"/>
              </a:ext>
            </a:extLst>
          </p:cNvPr>
          <p:cNvSpPr/>
          <p:nvPr/>
        </p:nvSpPr>
        <p:spPr bwMode="auto">
          <a:xfrm>
            <a:off x="480060" y="5554661"/>
            <a:ext cx="2309177" cy="729935"/>
          </a:xfrm>
          <a:prstGeom prst="rect">
            <a:avLst/>
          </a:prstGeom>
          <a:noFill/>
          <a:ln w="381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242B53-B802-432C-A37F-377C093F0396}"/>
              </a:ext>
            </a:extLst>
          </p:cNvPr>
          <p:cNvSpPr/>
          <p:nvPr/>
        </p:nvSpPr>
        <p:spPr bwMode="auto">
          <a:xfrm>
            <a:off x="2266805" y="3459476"/>
            <a:ext cx="2309177" cy="1365247"/>
          </a:xfrm>
          <a:prstGeom prst="rect">
            <a:avLst/>
          </a:prstGeom>
          <a:solidFill>
            <a:srgbClr val="146092"/>
          </a:solidFill>
          <a:ln>
            <a:solidFill>
              <a:srgbClr val="14609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IIS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Apache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7123112" y="3192462"/>
            <a:ext cx="4581525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ASP.NET Core 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7138669" y="4448190"/>
            <a:ext cx="4581525" cy="95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handles request and generate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9433558" y="3789528"/>
            <a:ext cx="0" cy="591335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188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64">
        <p:fade/>
      </p:transition>
    </mc:Choice>
    <mc:Fallback xmlns="">
      <p:transition spd="med" advTm="99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3" grpId="0"/>
      <p:bldP spid="23" grpId="1"/>
      <p:bldP spid="2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web request and reverse proxy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7CAB32-4552-4D96-9A14-F06E3469488F}"/>
              </a:ext>
            </a:extLst>
          </p:cNvPr>
          <p:cNvCxnSpPr/>
          <p:nvPr/>
        </p:nvCxnSpPr>
        <p:spPr>
          <a:xfrm flipV="1">
            <a:off x="8530525" y="2514679"/>
            <a:ext cx="1237456" cy="109728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0F03D0-D18D-495D-A443-DC1809892E53}"/>
              </a:ext>
            </a:extLst>
          </p:cNvPr>
          <p:cNvCxnSpPr>
            <a:cxnSpLocks/>
          </p:cNvCxnSpPr>
          <p:nvPr/>
        </p:nvCxnSpPr>
        <p:spPr>
          <a:xfrm>
            <a:off x="2643220" y="3954463"/>
            <a:ext cx="990600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B3EB87-F9CE-48EF-B0CC-ECD6AC011A55}"/>
              </a:ext>
            </a:extLst>
          </p:cNvPr>
          <p:cNvCxnSpPr>
            <a:cxnSpLocks/>
          </p:cNvCxnSpPr>
          <p:nvPr/>
        </p:nvCxnSpPr>
        <p:spPr>
          <a:xfrm>
            <a:off x="6142037" y="3954463"/>
            <a:ext cx="1371600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35589C-CF2D-4332-B229-0B6F5A56F437}"/>
              </a:ext>
            </a:extLst>
          </p:cNvPr>
          <p:cNvSpPr txBox="1"/>
          <p:nvPr/>
        </p:nvSpPr>
        <p:spPr>
          <a:xfrm>
            <a:off x="1054872" y="2632942"/>
            <a:ext cx="1848077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user requests a web page with a URL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A76C5-6495-44C6-928E-40D32A1A5B6E}"/>
              </a:ext>
            </a:extLst>
          </p:cNvPr>
          <p:cNvSpPr txBox="1"/>
          <p:nvPr/>
        </p:nvSpPr>
        <p:spPr>
          <a:xfrm>
            <a:off x="3335466" y="2360214"/>
            <a:ext cx="3009867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browser resolves the URL and sends an HTTP request to a specific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8DC252-217C-47FE-89AB-6F96A8E39ED5}"/>
              </a:ext>
            </a:extLst>
          </p:cNvPr>
          <p:cNvSpPr txBox="1"/>
          <p:nvPr/>
        </p:nvSpPr>
        <p:spPr>
          <a:xfrm>
            <a:off x="6892117" y="1824442"/>
            <a:ext cx="2208941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reverse proxy receives the request and forwards it to the right 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3EDB1-3A66-4FE5-9B10-C4FB71AF8148}"/>
              </a:ext>
            </a:extLst>
          </p:cNvPr>
          <p:cNvSpPr txBox="1"/>
          <p:nvPr/>
        </p:nvSpPr>
        <p:spPr>
          <a:xfrm>
            <a:off x="8446127" y="1009830"/>
            <a:ext cx="3703638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request is processed by the application which generates a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71E07-E9D7-4E4A-9D30-3A15BFE89CFA}"/>
              </a:ext>
            </a:extLst>
          </p:cNvPr>
          <p:cNvSpPr txBox="1"/>
          <p:nvPr/>
        </p:nvSpPr>
        <p:spPr>
          <a:xfrm>
            <a:off x="8698539" y="3631115"/>
            <a:ext cx="2156154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is passed back to the reverse proxy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9DCE6-A31A-48F7-A801-574465FE19F0}"/>
              </a:ext>
            </a:extLst>
          </p:cNvPr>
          <p:cNvSpPr txBox="1"/>
          <p:nvPr/>
        </p:nvSpPr>
        <p:spPr>
          <a:xfrm>
            <a:off x="3633821" y="4831015"/>
            <a:ext cx="2584416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HTTP response is sent to the 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8D5F7-F18F-4988-8178-C79EDD346401}"/>
              </a:ext>
            </a:extLst>
          </p:cNvPr>
          <p:cNvCxnSpPr>
            <a:cxnSpLocks/>
          </p:cNvCxnSpPr>
          <p:nvPr/>
        </p:nvCxnSpPr>
        <p:spPr>
          <a:xfrm flipH="1">
            <a:off x="8531222" y="2878883"/>
            <a:ext cx="1245394" cy="1111824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2C12EF-6F48-4CD3-A363-4F2E0AFB0274}"/>
              </a:ext>
            </a:extLst>
          </p:cNvPr>
          <p:cNvCxnSpPr>
            <a:cxnSpLocks/>
          </p:cNvCxnSpPr>
          <p:nvPr/>
        </p:nvCxnSpPr>
        <p:spPr>
          <a:xfrm flipH="1">
            <a:off x="6142037" y="4441508"/>
            <a:ext cx="1371599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D5DA4F-4C9A-492B-A34B-77C0B53D2ADD}"/>
              </a:ext>
            </a:extLst>
          </p:cNvPr>
          <p:cNvCxnSpPr>
            <a:cxnSpLocks/>
          </p:cNvCxnSpPr>
          <p:nvPr/>
        </p:nvCxnSpPr>
        <p:spPr>
          <a:xfrm flipH="1">
            <a:off x="2643221" y="4441508"/>
            <a:ext cx="908016" cy="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md Terminal">
            <a:extLst>
              <a:ext uri="{FF2B5EF4-FFF2-40B4-BE49-F238E27FC236}">
                <a16:creationId xmlns:a16="http://schemas.microsoft.com/office/drawing/2014/main" id="{A98BA9EE-95AB-4F24-B1B0-5205B199B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301" y="3637074"/>
            <a:ext cx="1200986" cy="1200986"/>
          </a:xfrm>
          <a:prstGeom prst="rect">
            <a:avLst/>
          </a:prstGeom>
        </p:spPr>
      </p:pic>
      <p:pic>
        <p:nvPicPr>
          <p:cNvPr id="44" name="Graphic 43" descr="Cloud">
            <a:extLst>
              <a:ext uri="{FF2B5EF4-FFF2-40B4-BE49-F238E27FC236}">
                <a16:creationId xmlns:a16="http://schemas.microsoft.com/office/drawing/2014/main" id="{6BA94966-DABA-4749-8DEA-C7BDD29DA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51237" y="2734280"/>
            <a:ext cx="2633813" cy="2633813"/>
          </a:xfrm>
          <a:prstGeom prst="rect">
            <a:avLst/>
          </a:prstGeom>
        </p:spPr>
      </p:pic>
      <p:pic>
        <p:nvPicPr>
          <p:cNvPr id="46" name="Graphic 45" descr="Server">
            <a:extLst>
              <a:ext uri="{FF2B5EF4-FFF2-40B4-BE49-F238E27FC236}">
                <a16:creationId xmlns:a16="http://schemas.microsoft.com/office/drawing/2014/main" id="{7D3C8D8B-355B-4EBA-8853-65EBF576B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8688" y="3361268"/>
            <a:ext cx="1372134" cy="1752599"/>
          </a:xfrm>
          <a:prstGeom prst="rect">
            <a:avLst/>
          </a:prstGeom>
        </p:spPr>
      </p:pic>
      <p:pic>
        <p:nvPicPr>
          <p:cNvPr id="47" name="Graphic 46" descr="Server">
            <a:extLst>
              <a:ext uri="{FF2B5EF4-FFF2-40B4-BE49-F238E27FC236}">
                <a16:creationId xmlns:a16="http://schemas.microsoft.com/office/drawing/2014/main" id="{CC369E8A-D301-4B0F-9A42-D2BC84A56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0401" y="1744663"/>
            <a:ext cx="1372134" cy="1752599"/>
          </a:xfrm>
          <a:prstGeom prst="rect">
            <a:avLst/>
          </a:prstGeom>
        </p:spPr>
      </p:pic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AE9C08F5-AA5B-4B5C-80F4-15E50A5AF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1879" y="4521263"/>
            <a:ext cx="1372134" cy="17525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8DE4C5-0237-4960-9B9A-40376485C815}"/>
              </a:ext>
            </a:extLst>
          </p:cNvPr>
          <p:cNvSpPr txBox="1"/>
          <p:nvPr/>
        </p:nvSpPr>
        <p:spPr>
          <a:xfrm>
            <a:off x="7280910" y="4940150"/>
            <a:ext cx="1419912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46092"/>
                </a:solidFill>
              </a:rPr>
              <a:t>Reverse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46092"/>
                </a:solidFill>
              </a:rPr>
              <a:t>proxy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05EF6E-1372-49F9-8880-2C20538C3932}"/>
              </a:ext>
            </a:extLst>
          </p:cNvPr>
          <p:cNvSpPr txBox="1"/>
          <p:nvPr/>
        </p:nvSpPr>
        <p:spPr>
          <a:xfrm>
            <a:off x="896146" y="4740229"/>
            <a:ext cx="215615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46092"/>
                </a:solidFill>
              </a:rPr>
              <a:t>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21D33-3510-41D2-94E7-EB0E3707CFC9}"/>
              </a:ext>
            </a:extLst>
          </p:cNvPr>
          <p:cNvSpPr txBox="1"/>
          <p:nvPr/>
        </p:nvSpPr>
        <p:spPr>
          <a:xfrm>
            <a:off x="9207884" y="3191726"/>
            <a:ext cx="215615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A5B81-212B-4537-AD21-2AB899FD9EF4}"/>
              </a:ext>
            </a:extLst>
          </p:cNvPr>
          <p:cNvSpPr txBox="1"/>
          <p:nvPr/>
        </p:nvSpPr>
        <p:spPr>
          <a:xfrm>
            <a:off x="9396084" y="6148896"/>
            <a:ext cx="215615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46092"/>
                </a:solidFill>
              </a:rPr>
              <a:t>Web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47475F-9DC8-4149-9D81-46F4F41DF74B}"/>
              </a:ext>
            </a:extLst>
          </p:cNvPr>
          <p:cNvSpPr txBox="1"/>
          <p:nvPr/>
        </p:nvSpPr>
        <p:spPr>
          <a:xfrm>
            <a:off x="4147311" y="3917834"/>
            <a:ext cx="13986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695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10">
        <p:fade/>
      </p:transition>
    </mc:Choice>
    <mc:Fallback xmlns="">
      <p:transition spd="med" advTm="167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5C9CEA9-AA51-4D1A-AA31-AECCF65B225E}"/>
              </a:ext>
            </a:extLst>
          </p:cNvPr>
          <p:cNvSpPr/>
          <p:nvPr/>
        </p:nvSpPr>
        <p:spPr bwMode="auto">
          <a:xfrm>
            <a:off x="3020644" y="1706002"/>
            <a:ext cx="3684587" cy="426877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</a:rPr>
              <a:t>ASP.NET Core application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C7F30-E527-499A-AADC-83F7CF820B1E}"/>
              </a:ext>
            </a:extLst>
          </p:cNvPr>
          <p:cNvSpPr txBox="1"/>
          <p:nvPr/>
        </p:nvSpPr>
        <p:spPr>
          <a:xfrm>
            <a:off x="286957" y="1706002"/>
            <a:ext cx="2670982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ASP.NET Core web server receives the HTTP request from IIS/Apache/Nginx and passes it to the middleware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3CF670-5316-4C09-8048-759E9AB36609}"/>
              </a:ext>
            </a:extLst>
          </p:cNvPr>
          <p:cNvSpPr/>
          <p:nvPr/>
        </p:nvSpPr>
        <p:spPr bwMode="auto">
          <a:xfrm>
            <a:off x="3321932" y="2490025"/>
            <a:ext cx="3145967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kestrel web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AE416D-B1B9-4780-ADC1-61EE616CEDC2}"/>
              </a:ext>
            </a:extLst>
          </p:cNvPr>
          <p:cNvSpPr/>
          <p:nvPr/>
        </p:nvSpPr>
        <p:spPr bwMode="auto">
          <a:xfrm>
            <a:off x="3321932" y="3731478"/>
            <a:ext cx="3145967" cy="64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Middleware pipeline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B84DE-F52B-4E59-822D-104DB827B26F}"/>
              </a:ext>
            </a:extLst>
          </p:cNvPr>
          <p:cNvCxnSpPr>
            <a:cxnSpLocks/>
          </p:cNvCxnSpPr>
          <p:nvPr/>
        </p:nvCxnSpPr>
        <p:spPr>
          <a:xfrm>
            <a:off x="3782643" y="3117889"/>
            <a:ext cx="14538" cy="592325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6E166B-FA5F-49D9-9AA0-1C5D2049C6D5}"/>
              </a:ext>
            </a:extLst>
          </p:cNvPr>
          <p:cNvSpPr/>
          <p:nvPr/>
        </p:nvSpPr>
        <p:spPr bwMode="auto">
          <a:xfrm>
            <a:off x="3321932" y="4994572"/>
            <a:ext cx="3145967" cy="64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MVC Middleware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C8523-2576-414C-9F89-3441F1D56E46}"/>
              </a:ext>
            </a:extLst>
          </p:cNvPr>
          <p:cNvCxnSpPr>
            <a:cxnSpLocks/>
          </p:cNvCxnSpPr>
          <p:nvPr/>
        </p:nvCxnSpPr>
        <p:spPr>
          <a:xfrm>
            <a:off x="3782643" y="4364801"/>
            <a:ext cx="14538" cy="592325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DC7948-F861-4ABA-A60D-13FE50D2C439}"/>
              </a:ext>
            </a:extLst>
          </p:cNvPr>
          <p:cNvCxnSpPr>
            <a:cxnSpLocks/>
          </p:cNvCxnSpPr>
          <p:nvPr/>
        </p:nvCxnSpPr>
        <p:spPr>
          <a:xfrm flipV="1">
            <a:off x="5916242" y="4373504"/>
            <a:ext cx="0" cy="592324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99646C-3173-46F4-89D7-6849522B2141}"/>
              </a:ext>
            </a:extLst>
          </p:cNvPr>
          <p:cNvCxnSpPr>
            <a:cxnSpLocks/>
          </p:cNvCxnSpPr>
          <p:nvPr/>
        </p:nvCxnSpPr>
        <p:spPr>
          <a:xfrm flipV="1">
            <a:off x="5916242" y="3139154"/>
            <a:ext cx="0" cy="592324"/>
          </a:xfrm>
          <a:prstGeom prst="straightConnector1">
            <a:avLst/>
          </a:prstGeom>
          <a:ln w="4445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E9B2B662-C723-47D0-9768-0BEC2DB4A6E6}"/>
              </a:ext>
            </a:extLst>
          </p:cNvPr>
          <p:cNvSpPr/>
          <p:nvPr/>
        </p:nvSpPr>
        <p:spPr bwMode="auto">
          <a:xfrm flipH="1">
            <a:off x="6827372" y="2243231"/>
            <a:ext cx="4115265" cy="3505200"/>
          </a:xfrm>
          <a:prstGeom prst="rightArrowCallout">
            <a:avLst>
              <a:gd name="adj1" fmla="val 2875"/>
              <a:gd name="adj2" fmla="val 5187"/>
              <a:gd name="adj3" fmla="val 6673"/>
              <a:gd name="adj4" fmla="val 91122"/>
            </a:avLst>
          </a:prstGeom>
          <a:noFill/>
          <a:ln w="1905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04ADD3-3C2F-4CA0-B38B-CB3F75A3C3A5}"/>
              </a:ext>
            </a:extLst>
          </p:cNvPr>
          <p:cNvSpPr/>
          <p:nvPr/>
        </p:nvSpPr>
        <p:spPr bwMode="auto">
          <a:xfrm>
            <a:off x="7492834" y="2506662"/>
            <a:ext cx="3150656" cy="64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Logging middleware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231E4-4D71-4866-A0A1-8A5B22656296}"/>
              </a:ext>
            </a:extLst>
          </p:cNvPr>
          <p:cNvSpPr/>
          <p:nvPr/>
        </p:nvSpPr>
        <p:spPr bwMode="auto">
          <a:xfrm>
            <a:off x="7487176" y="3680983"/>
            <a:ext cx="3150656" cy="64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Identity middleware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401A0-2DFA-4CB5-9C78-145F47F496C3}"/>
              </a:ext>
            </a:extLst>
          </p:cNvPr>
          <p:cNvSpPr/>
          <p:nvPr/>
        </p:nvSpPr>
        <p:spPr bwMode="auto">
          <a:xfrm>
            <a:off x="7487176" y="4855304"/>
            <a:ext cx="3150656" cy="64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 middleware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036B41-7700-4665-AF0D-C377C7D32C90}"/>
              </a:ext>
            </a:extLst>
          </p:cNvPr>
          <p:cNvCxnSpPr>
            <a:cxnSpLocks/>
          </p:cNvCxnSpPr>
          <p:nvPr/>
        </p:nvCxnSpPr>
        <p:spPr>
          <a:xfrm flipV="1">
            <a:off x="10028237" y="3170555"/>
            <a:ext cx="0" cy="5239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A3100-CA7A-4145-AD0E-76BCC9AF0122}"/>
              </a:ext>
            </a:extLst>
          </p:cNvPr>
          <p:cNvCxnSpPr>
            <a:cxnSpLocks/>
          </p:cNvCxnSpPr>
          <p:nvPr/>
        </p:nvCxnSpPr>
        <p:spPr>
          <a:xfrm flipV="1">
            <a:off x="10028237" y="4344876"/>
            <a:ext cx="0" cy="523987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92D2A4-ABFA-4CEA-A6AF-9F7AE4E5E786}"/>
              </a:ext>
            </a:extLst>
          </p:cNvPr>
          <p:cNvCxnSpPr>
            <a:cxnSpLocks/>
          </p:cNvCxnSpPr>
          <p:nvPr/>
        </p:nvCxnSpPr>
        <p:spPr>
          <a:xfrm>
            <a:off x="8123237" y="3148687"/>
            <a:ext cx="0" cy="545251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D7919-1BB2-4519-94F7-D01D055B7AD7}"/>
              </a:ext>
            </a:extLst>
          </p:cNvPr>
          <p:cNvCxnSpPr>
            <a:cxnSpLocks/>
          </p:cNvCxnSpPr>
          <p:nvPr/>
        </p:nvCxnSpPr>
        <p:spPr>
          <a:xfrm>
            <a:off x="8123237" y="4323008"/>
            <a:ext cx="0" cy="545855"/>
          </a:xfrm>
          <a:prstGeom prst="straightConnector1">
            <a:avLst/>
          </a:prstGeom>
          <a:ln w="4445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40F524-5F15-4C40-97EF-159C90302EED}"/>
              </a:ext>
            </a:extLst>
          </p:cNvPr>
          <p:cNvSpPr txBox="1"/>
          <p:nvPr/>
        </p:nvSpPr>
        <p:spPr>
          <a:xfrm>
            <a:off x="289379" y="3405689"/>
            <a:ext cx="2670982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middleware processes the request and passes it on the MVC middleware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243B0-1DE2-4CEC-A870-463D55CC193F}"/>
              </a:ext>
            </a:extLst>
          </p:cNvPr>
          <p:cNvSpPr txBox="1"/>
          <p:nvPr/>
        </p:nvSpPr>
        <p:spPr>
          <a:xfrm>
            <a:off x="328490" y="4698351"/>
            <a:ext cx="2629449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MVC middleware generates an HTML 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37121-2E8D-4969-A530-6AB1DF7031E9}"/>
              </a:ext>
            </a:extLst>
          </p:cNvPr>
          <p:cNvSpPr txBox="1"/>
          <p:nvPr/>
        </p:nvSpPr>
        <p:spPr>
          <a:xfrm>
            <a:off x="7109643" y="1189253"/>
            <a:ext cx="3909194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response passes through the middleware back to the web server where it will be sent to the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59">
        <p:fade/>
      </p:transition>
    </mc:Choice>
    <mc:Fallback xmlns="">
      <p:transition spd="med" advTm="14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45" grpId="0" animBg="1"/>
      <p:bldP spid="19" grpId="0" animBg="1"/>
      <p:bldP spid="14" grpId="0" animBg="1"/>
      <p:bldP spid="27" grpId="0" animBg="1"/>
      <p:bldP spid="28" grpId="0" animBg="1"/>
      <p:bldP spid="29" grpId="0" animBg="1"/>
      <p:bldP spid="42" grpId="0"/>
      <p:bldP spid="42" grpId="1"/>
      <p:bldP spid="43" grpId="0"/>
      <p:bldP spid="43" grpId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64DCCE7-2A06-4D9C-9C30-729EB50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77862"/>
            <a:ext cx="10056812" cy="1181862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5579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5">
        <p:fade/>
      </p:transition>
    </mc:Choice>
    <mc:Fallback xmlns="">
      <p:transition spd="med" advTm="194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74702" y="1212849"/>
            <a:ext cx="11887135" cy="535531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0A8356-B584-41E7-B111-460B4F3A39D7}"/>
              </a:ext>
            </a:extLst>
          </p:cNvPr>
          <p:cNvSpPr/>
          <p:nvPr/>
        </p:nvSpPr>
        <p:spPr bwMode="auto">
          <a:xfrm>
            <a:off x="7400147" y="1363663"/>
            <a:ext cx="3810001" cy="4343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F5F93-4105-4540-84AA-FE6B07FAC104}"/>
              </a:ext>
            </a:extLst>
          </p:cNvPr>
          <p:cNvSpPr/>
          <p:nvPr/>
        </p:nvSpPr>
        <p:spPr bwMode="auto">
          <a:xfrm>
            <a:off x="1197936" y="1363663"/>
            <a:ext cx="3810001" cy="4446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88C3-3EE5-43CF-B89F-450E8EE41B50}"/>
              </a:ext>
            </a:extLst>
          </p:cNvPr>
          <p:cNvSpPr txBox="1"/>
          <p:nvPr/>
        </p:nvSpPr>
        <p:spPr>
          <a:xfrm>
            <a:off x="427907" y="5810150"/>
            <a:ext cx="532336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ASP.NET Core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AF3-3BF5-4B9F-8F96-8D49C4AB0384}"/>
              </a:ext>
            </a:extLst>
          </p:cNvPr>
          <p:cNvSpPr txBox="1"/>
          <p:nvPr/>
        </p:nvSpPr>
        <p:spPr>
          <a:xfrm>
            <a:off x="6655907" y="5707061"/>
            <a:ext cx="532336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ASP.NET application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A5167-C0D1-437E-AA68-B6357BF2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633" y="1820863"/>
            <a:ext cx="3252410" cy="2584241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BD106C-43E9-4019-9161-E25C82F9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494" b="13494"/>
          <a:stretch/>
        </p:blipFill>
        <p:spPr>
          <a:xfrm>
            <a:off x="7628747" y="1820015"/>
            <a:ext cx="3267703" cy="18957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30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7315200" cy="4813625"/>
          </a:xfrm>
        </p:spPr>
        <p:txBody>
          <a:bodyPr/>
          <a:lstStyle/>
          <a:p>
            <a:pPr algn="just"/>
            <a:r>
              <a:rPr lang="en-US" sz="3200" dirty="0"/>
              <a:t>Ivan Porta – Senior DevOps Engineer @ Techedge Group S.p.A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DevOps Engineer and Developer with experience developing web enterprise application using .NET, Docker, Kubernetes and more. Some of the companies I have worked on in the past years include </a:t>
            </a:r>
            <a:r>
              <a:rPr lang="en-US" sz="3200" b="1" dirty="0"/>
              <a:t>Barclays Bank</a:t>
            </a:r>
            <a:r>
              <a:rPr lang="en-US" sz="3200" dirty="0"/>
              <a:t>, </a:t>
            </a:r>
            <a:r>
              <a:rPr lang="en-US" sz="3200" b="1" dirty="0"/>
              <a:t>Lavazza</a:t>
            </a:r>
            <a:r>
              <a:rPr lang="en-US" sz="3200" dirty="0"/>
              <a:t>, </a:t>
            </a:r>
            <a:r>
              <a:rPr lang="en-US" sz="3200" b="1" dirty="0"/>
              <a:t>ENI</a:t>
            </a:r>
            <a:r>
              <a:rPr lang="en-US" sz="3200" dirty="0"/>
              <a:t> and </a:t>
            </a:r>
            <a:r>
              <a:rPr lang="en-US" sz="3200" b="1" dirty="0"/>
              <a:t>Pirelli</a:t>
            </a:r>
            <a:r>
              <a:rPr lang="en-US" sz="32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D4BE8-549D-4FE6-B39F-25E112A6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52" y="1522967"/>
            <a:ext cx="3202938" cy="394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5">
        <p:fade/>
      </p:transition>
    </mc:Choice>
    <mc:Fallback xmlns="">
      <p:transition spd="med" advTm="251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390567-C7FE-4408-A214-4733C682B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3" y="1212849"/>
            <a:ext cx="5943534" cy="535531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 of having to reference each individual ASP.NET package. By default, an ASP.NET Core application references a single NuGet metapackage called </a:t>
            </a:r>
            <a:r>
              <a:rPr lang="en-US" sz="3200" i="1" dirty="0" err="1"/>
              <a:t>Microsoft.AspNetCore.App</a:t>
            </a:r>
            <a:r>
              <a:rPr lang="en-US" sz="3200" i="1" dirty="0"/>
              <a:t> which references other NuGet packages.</a:t>
            </a:r>
            <a:endParaRPr lang="en-US" sz="3200" dirty="0"/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+mn-lt"/>
              </a:rPr>
              <a:t>https://www.nuget.org/packages/Microsoft.AspNetCore.App/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CBB8B-84AA-4E28-BBFB-F177937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54" b="32143"/>
          <a:stretch/>
        </p:blipFill>
        <p:spPr>
          <a:xfrm>
            <a:off x="6218237" y="495437"/>
            <a:ext cx="5761038" cy="60196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7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Deployment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D086-7543-426D-BE34-CD0FDAE0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6"/>
            <a:ext cx="11888787" cy="490288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 .NET Core application can be deployed in two different ways: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Self-Contained: </a:t>
            </a:r>
            <a:r>
              <a:rPr lang="en-US" sz="3200" dirty="0"/>
              <a:t>The application will include all the needed assemblies so it can run on a machine that doesn’t have the .NET Core SDK installed.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Framework-dependent</a:t>
            </a:r>
            <a:r>
              <a:rPr lang="en-US" sz="3200" dirty="0"/>
              <a:t>: The target machine needs to have .NET Core SDK installed in order to run the application.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4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64DCCE7-2A06-4D9C-9C30-729EB50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77862"/>
            <a:ext cx="10056812" cy="1181862"/>
          </a:xfrm>
        </p:spPr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406518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5">
        <p:fade/>
      </p:transition>
    </mc:Choice>
    <mc:Fallback xmlns="">
      <p:transition spd="med" advTm="1945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94B-38A5-4333-A4F4-734AFC7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6FB-DEE6-4932-9248-FC28FFE1FDE8}"/>
              </a:ext>
            </a:extLst>
          </p:cNvPr>
          <p:cNvSpPr txBox="1">
            <a:spLocks/>
          </p:cNvSpPr>
          <p:nvPr/>
        </p:nvSpPr>
        <p:spPr>
          <a:xfrm>
            <a:off x="274702" y="1212849"/>
            <a:ext cx="11887135" cy="535531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Demos are available here: https://github.com/GTRekter/Sessions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33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1">
        <p:fade/>
      </p:transition>
    </mc:Choice>
    <mc:Fallback xmlns="">
      <p:transition spd="med" advTm="430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64DCCE7-2A06-4D9C-9C30-729EB50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77862"/>
            <a:ext cx="10056812" cy="1181862"/>
          </a:xfrm>
        </p:spPr>
        <p:txBody>
          <a:bodyPr/>
          <a:lstStyle/>
          <a:p>
            <a:r>
              <a:rPr lang="en-US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7780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5">
        <p:fade/>
      </p:transition>
    </mc:Choice>
    <mc:Fallback xmlns="">
      <p:transition spd="med" advTm="1945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/>
        </p:nvSpPr>
        <p:spPr>
          <a:xfrm>
            <a:off x="1341437" y="3040062"/>
            <a:ext cx="4572000" cy="1676400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Ivan Porta</a:t>
            </a:r>
          </a:p>
          <a:p>
            <a:pPr marL="0" lvl="0" indent="0">
              <a:buNone/>
            </a:pPr>
            <a:r>
              <a:rPr lang="en-US" sz="2800" dirty="0"/>
              <a:t>Senior .NET Developer</a:t>
            </a:r>
          </a:p>
          <a:p>
            <a:pPr marL="0" lvl="0" indent="0">
              <a:buNone/>
            </a:pPr>
            <a:r>
              <a:rPr lang="en-US" sz="2800" dirty="0"/>
              <a:t>@GTRekter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343771"/>
            <a:ext cx="12436475" cy="934291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743200" tIns="46637" rIns="91440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808037" y="1127770"/>
            <a:ext cx="1376465" cy="1376465"/>
            <a:chOff x="274638" y="710569"/>
            <a:chExt cx="2076450" cy="2076450"/>
          </a:xfrm>
        </p:grpSpPr>
        <p:sp>
          <p:nvSpPr>
            <p:cNvPr id="10" name="Oval 9"/>
            <p:cNvSpPr/>
            <p:nvPr/>
          </p:nvSpPr>
          <p:spPr bwMode="auto">
            <a:xfrm>
              <a:off x="274638" y="710569"/>
              <a:ext cx="2076450" cy="207645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908051" y="1089982"/>
              <a:ext cx="809625" cy="1317625"/>
            </a:xfrm>
            <a:custGeom>
              <a:avLst/>
              <a:gdLst>
                <a:gd name="T0" fmla="*/ 106 w 213"/>
                <a:gd name="T1" fmla="*/ 224 h 348"/>
                <a:gd name="T2" fmla="*/ 159 w 213"/>
                <a:gd name="T3" fmla="*/ 171 h 348"/>
                <a:gd name="T4" fmla="*/ 159 w 213"/>
                <a:gd name="T5" fmla="*/ 53 h 348"/>
                <a:gd name="T6" fmla="*/ 106 w 213"/>
                <a:gd name="T7" fmla="*/ 0 h 348"/>
                <a:gd name="T8" fmla="*/ 54 w 213"/>
                <a:gd name="T9" fmla="*/ 53 h 348"/>
                <a:gd name="T10" fmla="*/ 54 w 213"/>
                <a:gd name="T11" fmla="*/ 171 h 348"/>
                <a:gd name="T12" fmla="*/ 106 w 213"/>
                <a:gd name="T13" fmla="*/ 224 h 348"/>
                <a:gd name="T14" fmla="*/ 78 w 213"/>
                <a:gd name="T15" fmla="*/ 53 h 348"/>
                <a:gd name="T16" fmla="*/ 106 w 213"/>
                <a:gd name="T17" fmla="*/ 24 h 348"/>
                <a:gd name="T18" fmla="*/ 135 w 213"/>
                <a:gd name="T19" fmla="*/ 53 h 348"/>
                <a:gd name="T20" fmla="*/ 135 w 213"/>
                <a:gd name="T21" fmla="*/ 171 h 348"/>
                <a:gd name="T22" fmla="*/ 106 w 213"/>
                <a:gd name="T23" fmla="*/ 200 h 348"/>
                <a:gd name="T24" fmla="*/ 78 w 213"/>
                <a:gd name="T25" fmla="*/ 171 h 348"/>
                <a:gd name="T26" fmla="*/ 78 w 213"/>
                <a:gd name="T27" fmla="*/ 53 h 348"/>
                <a:gd name="T28" fmla="*/ 213 w 213"/>
                <a:gd name="T29" fmla="*/ 137 h 348"/>
                <a:gd name="T30" fmla="*/ 213 w 213"/>
                <a:gd name="T31" fmla="*/ 182 h 348"/>
                <a:gd name="T32" fmla="*/ 124 w 213"/>
                <a:gd name="T33" fmla="*/ 277 h 348"/>
                <a:gd name="T34" fmla="*/ 124 w 213"/>
                <a:gd name="T35" fmla="*/ 313 h 348"/>
                <a:gd name="T36" fmla="*/ 177 w 213"/>
                <a:gd name="T37" fmla="*/ 313 h 348"/>
                <a:gd name="T38" fmla="*/ 177 w 213"/>
                <a:gd name="T39" fmla="*/ 348 h 348"/>
                <a:gd name="T40" fmla="*/ 35 w 213"/>
                <a:gd name="T41" fmla="*/ 348 h 348"/>
                <a:gd name="T42" fmla="*/ 35 w 213"/>
                <a:gd name="T43" fmla="*/ 313 h 348"/>
                <a:gd name="T44" fmla="*/ 89 w 213"/>
                <a:gd name="T45" fmla="*/ 313 h 348"/>
                <a:gd name="T46" fmla="*/ 89 w 213"/>
                <a:gd name="T47" fmla="*/ 277 h 348"/>
                <a:gd name="T48" fmla="*/ 0 w 213"/>
                <a:gd name="T49" fmla="*/ 182 h 348"/>
                <a:gd name="T50" fmla="*/ 0 w 213"/>
                <a:gd name="T51" fmla="*/ 137 h 348"/>
                <a:gd name="T52" fmla="*/ 34 w 213"/>
                <a:gd name="T53" fmla="*/ 137 h 348"/>
                <a:gd name="T54" fmla="*/ 34 w 213"/>
                <a:gd name="T55" fmla="*/ 182 h 348"/>
                <a:gd name="T56" fmla="*/ 94 w 213"/>
                <a:gd name="T57" fmla="*/ 242 h 348"/>
                <a:gd name="T58" fmla="*/ 118 w 213"/>
                <a:gd name="T59" fmla="*/ 242 h 348"/>
                <a:gd name="T60" fmla="*/ 178 w 213"/>
                <a:gd name="T61" fmla="*/ 182 h 348"/>
                <a:gd name="T62" fmla="*/ 178 w 213"/>
                <a:gd name="T63" fmla="*/ 137 h 348"/>
                <a:gd name="T64" fmla="*/ 213 w 213"/>
                <a:gd name="T65" fmla="*/ 137 h 348"/>
                <a:gd name="T66" fmla="*/ 103 w 213"/>
                <a:gd name="T67" fmla="*/ 67 h 348"/>
                <a:gd name="T68" fmla="*/ 95 w 213"/>
                <a:gd name="T69" fmla="*/ 75 h 348"/>
                <a:gd name="T70" fmla="*/ 87 w 213"/>
                <a:gd name="T71" fmla="*/ 67 h 348"/>
                <a:gd name="T72" fmla="*/ 95 w 213"/>
                <a:gd name="T73" fmla="*/ 59 h 348"/>
                <a:gd name="T74" fmla="*/ 103 w 213"/>
                <a:gd name="T75" fmla="*/ 67 h 348"/>
                <a:gd name="T76" fmla="*/ 103 w 213"/>
                <a:gd name="T77" fmla="*/ 90 h 348"/>
                <a:gd name="T78" fmla="*/ 95 w 213"/>
                <a:gd name="T79" fmla="*/ 98 h 348"/>
                <a:gd name="T80" fmla="*/ 87 w 213"/>
                <a:gd name="T81" fmla="*/ 90 h 348"/>
                <a:gd name="T82" fmla="*/ 95 w 213"/>
                <a:gd name="T83" fmla="*/ 82 h 348"/>
                <a:gd name="T84" fmla="*/ 103 w 213"/>
                <a:gd name="T85" fmla="*/ 90 h 348"/>
                <a:gd name="T86" fmla="*/ 126 w 213"/>
                <a:gd name="T87" fmla="*/ 67 h 348"/>
                <a:gd name="T88" fmla="*/ 118 w 213"/>
                <a:gd name="T89" fmla="*/ 75 h 348"/>
                <a:gd name="T90" fmla="*/ 110 w 213"/>
                <a:gd name="T91" fmla="*/ 67 h 348"/>
                <a:gd name="T92" fmla="*/ 118 w 213"/>
                <a:gd name="T93" fmla="*/ 59 h 348"/>
                <a:gd name="T94" fmla="*/ 126 w 213"/>
                <a:gd name="T95" fmla="*/ 67 h 348"/>
                <a:gd name="T96" fmla="*/ 126 w 213"/>
                <a:gd name="T97" fmla="*/ 90 h 348"/>
                <a:gd name="T98" fmla="*/ 118 w 213"/>
                <a:gd name="T99" fmla="*/ 98 h 348"/>
                <a:gd name="T100" fmla="*/ 110 w 213"/>
                <a:gd name="T101" fmla="*/ 90 h 348"/>
                <a:gd name="T102" fmla="*/ 118 w 213"/>
                <a:gd name="T103" fmla="*/ 82 h 348"/>
                <a:gd name="T104" fmla="*/ 126 w 213"/>
                <a:gd name="T105" fmla="*/ 90 h 348"/>
                <a:gd name="T106" fmla="*/ 103 w 213"/>
                <a:gd name="T107" fmla="*/ 112 h 348"/>
                <a:gd name="T108" fmla="*/ 95 w 213"/>
                <a:gd name="T109" fmla="*/ 120 h 348"/>
                <a:gd name="T110" fmla="*/ 87 w 213"/>
                <a:gd name="T111" fmla="*/ 112 h 348"/>
                <a:gd name="T112" fmla="*/ 95 w 213"/>
                <a:gd name="T113" fmla="*/ 104 h 348"/>
                <a:gd name="T114" fmla="*/ 103 w 213"/>
                <a:gd name="T115" fmla="*/ 11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3" h="348">
                  <a:moveTo>
                    <a:pt x="106" y="224"/>
                  </a:moveTo>
                  <a:cubicBezTo>
                    <a:pt x="135" y="224"/>
                    <a:pt x="159" y="200"/>
                    <a:pt x="159" y="171"/>
                  </a:cubicBezTo>
                  <a:cubicBezTo>
                    <a:pt x="159" y="152"/>
                    <a:pt x="159" y="75"/>
                    <a:pt x="159" y="53"/>
                  </a:cubicBezTo>
                  <a:cubicBezTo>
                    <a:pt x="159" y="23"/>
                    <a:pt x="135" y="0"/>
                    <a:pt x="106" y="0"/>
                  </a:cubicBezTo>
                  <a:cubicBezTo>
                    <a:pt x="77" y="0"/>
                    <a:pt x="54" y="23"/>
                    <a:pt x="54" y="53"/>
                  </a:cubicBezTo>
                  <a:cubicBezTo>
                    <a:pt x="54" y="69"/>
                    <a:pt x="54" y="154"/>
                    <a:pt x="54" y="171"/>
                  </a:cubicBezTo>
                  <a:cubicBezTo>
                    <a:pt x="54" y="200"/>
                    <a:pt x="77" y="224"/>
                    <a:pt x="106" y="224"/>
                  </a:cubicBezTo>
                  <a:close/>
                  <a:moveTo>
                    <a:pt x="78" y="53"/>
                  </a:moveTo>
                  <a:cubicBezTo>
                    <a:pt x="78" y="37"/>
                    <a:pt x="90" y="24"/>
                    <a:pt x="106" y="24"/>
                  </a:cubicBezTo>
                  <a:cubicBezTo>
                    <a:pt x="122" y="24"/>
                    <a:pt x="135" y="37"/>
                    <a:pt x="135" y="53"/>
                  </a:cubicBezTo>
                  <a:cubicBezTo>
                    <a:pt x="135" y="171"/>
                    <a:pt x="135" y="171"/>
                    <a:pt x="135" y="171"/>
                  </a:cubicBezTo>
                  <a:cubicBezTo>
                    <a:pt x="135" y="187"/>
                    <a:pt x="122" y="200"/>
                    <a:pt x="106" y="200"/>
                  </a:cubicBezTo>
                  <a:cubicBezTo>
                    <a:pt x="90" y="200"/>
                    <a:pt x="78" y="187"/>
                    <a:pt x="78" y="171"/>
                  </a:cubicBezTo>
                  <a:lnTo>
                    <a:pt x="78" y="53"/>
                  </a:lnTo>
                  <a:close/>
                  <a:moveTo>
                    <a:pt x="213" y="137"/>
                  </a:moveTo>
                  <a:cubicBezTo>
                    <a:pt x="213" y="137"/>
                    <a:pt x="213" y="137"/>
                    <a:pt x="213" y="182"/>
                  </a:cubicBezTo>
                  <a:cubicBezTo>
                    <a:pt x="213" y="232"/>
                    <a:pt x="173" y="273"/>
                    <a:pt x="124" y="277"/>
                  </a:cubicBezTo>
                  <a:cubicBezTo>
                    <a:pt x="124" y="277"/>
                    <a:pt x="124" y="277"/>
                    <a:pt x="124" y="313"/>
                  </a:cubicBezTo>
                  <a:cubicBezTo>
                    <a:pt x="124" y="313"/>
                    <a:pt x="124" y="313"/>
                    <a:pt x="177" y="313"/>
                  </a:cubicBezTo>
                  <a:cubicBezTo>
                    <a:pt x="177" y="313"/>
                    <a:pt x="177" y="313"/>
                    <a:pt x="177" y="348"/>
                  </a:cubicBezTo>
                  <a:cubicBezTo>
                    <a:pt x="177" y="348"/>
                    <a:pt x="177" y="348"/>
                    <a:pt x="35" y="348"/>
                  </a:cubicBezTo>
                  <a:cubicBezTo>
                    <a:pt x="35" y="348"/>
                    <a:pt x="35" y="348"/>
                    <a:pt x="35" y="313"/>
                  </a:cubicBezTo>
                  <a:cubicBezTo>
                    <a:pt x="35" y="313"/>
                    <a:pt x="35" y="313"/>
                    <a:pt x="89" y="313"/>
                  </a:cubicBezTo>
                  <a:cubicBezTo>
                    <a:pt x="89" y="313"/>
                    <a:pt x="89" y="313"/>
                    <a:pt x="89" y="277"/>
                  </a:cubicBezTo>
                  <a:cubicBezTo>
                    <a:pt x="39" y="273"/>
                    <a:pt x="0" y="232"/>
                    <a:pt x="0" y="182"/>
                  </a:cubicBezTo>
                  <a:cubicBezTo>
                    <a:pt x="0" y="182"/>
                    <a:pt x="0" y="182"/>
                    <a:pt x="0" y="137"/>
                  </a:cubicBezTo>
                  <a:cubicBezTo>
                    <a:pt x="0" y="137"/>
                    <a:pt x="0" y="137"/>
                    <a:pt x="34" y="137"/>
                  </a:cubicBezTo>
                  <a:cubicBezTo>
                    <a:pt x="34" y="137"/>
                    <a:pt x="34" y="137"/>
                    <a:pt x="34" y="182"/>
                  </a:cubicBezTo>
                  <a:cubicBezTo>
                    <a:pt x="34" y="215"/>
                    <a:pt x="62" y="242"/>
                    <a:pt x="94" y="242"/>
                  </a:cubicBezTo>
                  <a:cubicBezTo>
                    <a:pt x="94" y="242"/>
                    <a:pt x="94" y="242"/>
                    <a:pt x="118" y="242"/>
                  </a:cubicBezTo>
                  <a:cubicBezTo>
                    <a:pt x="151" y="242"/>
                    <a:pt x="178" y="215"/>
                    <a:pt x="178" y="182"/>
                  </a:cubicBezTo>
                  <a:cubicBezTo>
                    <a:pt x="178" y="182"/>
                    <a:pt x="178" y="182"/>
                    <a:pt x="178" y="137"/>
                  </a:cubicBezTo>
                  <a:lnTo>
                    <a:pt x="213" y="137"/>
                  </a:lnTo>
                  <a:close/>
                  <a:moveTo>
                    <a:pt x="103" y="67"/>
                  </a:moveTo>
                  <a:cubicBezTo>
                    <a:pt x="103" y="71"/>
                    <a:pt x="99" y="75"/>
                    <a:pt x="95" y="75"/>
                  </a:cubicBezTo>
                  <a:cubicBezTo>
                    <a:pt x="90" y="75"/>
                    <a:pt x="87" y="71"/>
                    <a:pt x="87" y="67"/>
                  </a:cubicBezTo>
                  <a:cubicBezTo>
                    <a:pt x="87" y="62"/>
                    <a:pt x="90" y="59"/>
                    <a:pt x="95" y="59"/>
                  </a:cubicBezTo>
                  <a:cubicBezTo>
                    <a:pt x="99" y="59"/>
                    <a:pt x="103" y="62"/>
                    <a:pt x="103" y="67"/>
                  </a:cubicBezTo>
                  <a:close/>
                  <a:moveTo>
                    <a:pt x="103" y="90"/>
                  </a:moveTo>
                  <a:cubicBezTo>
                    <a:pt x="103" y="94"/>
                    <a:pt x="99" y="98"/>
                    <a:pt x="95" y="98"/>
                  </a:cubicBezTo>
                  <a:cubicBezTo>
                    <a:pt x="90" y="98"/>
                    <a:pt x="87" y="94"/>
                    <a:pt x="87" y="90"/>
                  </a:cubicBezTo>
                  <a:cubicBezTo>
                    <a:pt x="87" y="85"/>
                    <a:pt x="90" y="82"/>
                    <a:pt x="95" y="82"/>
                  </a:cubicBezTo>
                  <a:cubicBezTo>
                    <a:pt x="99" y="82"/>
                    <a:pt x="103" y="85"/>
                    <a:pt x="103" y="90"/>
                  </a:cubicBezTo>
                  <a:close/>
                  <a:moveTo>
                    <a:pt x="126" y="67"/>
                  </a:moveTo>
                  <a:cubicBezTo>
                    <a:pt x="126" y="71"/>
                    <a:pt x="122" y="75"/>
                    <a:pt x="118" y="75"/>
                  </a:cubicBezTo>
                  <a:cubicBezTo>
                    <a:pt x="113" y="75"/>
                    <a:pt x="110" y="71"/>
                    <a:pt x="110" y="67"/>
                  </a:cubicBezTo>
                  <a:cubicBezTo>
                    <a:pt x="110" y="62"/>
                    <a:pt x="113" y="59"/>
                    <a:pt x="118" y="59"/>
                  </a:cubicBezTo>
                  <a:cubicBezTo>
                    <a:pt x="122" y="59"/>
                    <a:pt x="126" y="62"/>
                    <a:pt x="126" y="67"/>
                  </a:cubicBezTo>
                  <a:close/>
                  <a:moveTo>
                    <a:pt x="126" y="90"/>
                  </a:moveTo>
                  <a:cubicBezTo>
                    <a:pt x="126" y="94"/>
                    <a:pt x="122" y="98"/>
                    <a:pt x="118" y="98"/>
                  </a:cubicBezTo>
                  <a:cubicBezTo>
                    <a:pt x="113" y="98"/>
                    <a:pt x="110" y="94"/>
                    <a:pt x="110" y="90"/>
                  </a:cubicBezTo>
                  <a:cubicBezTo>
                    <a:pt x="110" y="85"/>
                    <a:pt x="113" y="82"/>
                    <a:pt x="118" y="82"/>
                  </a:cubicBezTo>
                  <a:cubicBezTo>
                    <a:pt x="122" y="82"/>
                    <a:pt x="126" y="85"/>
                    <a:pt x="126" y="90"/>
                  </a:cubicBezTo>
                  <a:close/>
                  <a:moveTo>
                    <a:pt x="103" y="112"/>
                  </a:moveTo>
                  <a:cubicBezTo>
                    <a:pt x="103" y="116"/>
                    <a:pt x="99" y="120"/>
                    <a:pt x="95" y="120"/>
                  </a:cubicBezTo>
                  <a:cubicBezTo>
                    <a:pt x="90" y="120"/>
                    <a:pt x="87" y="116"/>
                    <a:pt x="87" y="112"/>
                  </a:cubicBezTo>
                  <a:cubicBezTo>
                    <a:pt x="87" y="107"/>
                    <a:pt x="90" y="104"/>
                    <a:pt x="95" y="104"/>
                  </a:cubicBezTo>
                  <a:cubicBezTo>
                    <a:pt x="99" y="104"/>
                    <a:pt x="103" y="107"/>
                    <a:pt x="103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5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7">
        <p:fade/>
      </p:transition>
    </mc:Choice>
    <mc:Fallback xmlns="">
      <p:transition spd="med" advTm="127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7315200" cy="496135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3200" dirty="0"/>
              <a:t>What is .NET?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The code’s journey in .NET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What is ASP.NET?</a:t>
            </a:r>
          </a:p>
          <a:p>
            <a:pPr marL="457200" indent="-457200">
              <a:buFontTx/>
              <a:buChar char="-"/>
            </a:pPr>
            <a:r>
              <a:rPr lang="en-US" sz="3200" dirty="0" err="1"/>
              <a:t>CoreCLR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.NET Standard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Hosting models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Reverse-proxy in .NET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Middleware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Deployment modes</a:t>
            </a:r>
          </a:p>
        </p:txBody>
      </p:sp>
    </p:spTree>
    <p:extLst>
      <p:ext uri="{BB962C8B-B14F-4D97-AF65-F5344CB8AC3E}">
        <p14:creationId xmlns:p14="http://schemas.microsoft.com/office/powerpoint/2010/main" val="39085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5">
        <p:fade/>
      </p:transition>
    </mc:Choice>
    <mc:Fallback xmlns="">
      <p:transition spd="med" advTm="251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1957459"/>
          </a:xfrm>
        </p:spPr>
        <p:txBody>
          <a:bodyPr/>
          <a:lstStyle/>
          <a:p>
            <a:r>
              <a:rPr lang="en-US" sz="3200" dirty="0"/>
              <a:t>.NET is a </a:t>
            </a:r>
            <a:r>
              <a:rPr lang="en-US" sz="3200" b="1" u="sng" dirty="0"/>
              <a:t>platform</a:t>
            </a:r>
            <a:r>
              <a:rPr lang="en-US" sz="3200" dirty="0"/>
              <a:t> that supports many different languages, such as VB.NET, C#, and C++. It provides the tools and libraries necessary to interact with operating systems and build any type of app, including web, mobile, desktop and games.</a:t>
            </a:r>
          </a:p>
        </p:txBody>
      </p:sp>
    </p:spTree>
    <p:extLst>
      <p:ext uri="{BB962C8B-B14F-4D97-AF65-F5344CB8AC3E}">
        <p14:creationId xmlns:p14="http://schemas.microsoft.com/office/powerpoint/2010/main" val="415906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5">
        <p:fade/>
      </p:transition>
    </mc:Choice>
    <mc:Fallback xmlns="">
      <p:transition spd="med" advTm="251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code’s journey in .NET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38D48E6C-EC0C-432A-B0B3-DAEAB6D7DA98}"/>
              </a:ext>
            </a:extLst>
          </p:cNvPr>
          <p:cNvCxnSpPr>
            <a:cxnSpLocks/>
          </p:cNvCxnSpPr>
          <p:nvPr/>
        </p:nvCxnSpPr>
        <p:spPr>
          <a:xfrm>
            <a:off x="3703637" y="1952347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90E2EE9D-CD3B-4CE6-A22F-F231D4052391}"/>
              </a:ext>
            </a:extLst>
          </p:cNvPr>
          <p:cNvCxnSpPr>
            <a:cxnSpLocks/>
          </p:cNvCxnSpPr>
          <p:nvPr/>
        </p:nvCxnSpPr>
        <p:spPr>
          <a:xfrm>
            <a:off x="6065837" y="1952347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533D59A0-7461-46D2-A191-9EA39E75E3B2}"/>
              </a:ext>
            </a:extLst>
          </p:cNvPr>
          <p:cNvCxnSpPr>
            <a:cxnSpLocks/>
          </p:cNvCxnSpPr>
          <p:nvPr/>
        </p:nvCxnSpPr>
        <p:spPr>
          <a:xfrm>
            <a:off x="8504238" y="1952347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B79E1440-60F7-4F6E-BF84-FB0BBFB381BE}"/>
              </a:ext>
            </a:extLst>
          </p:cNvPr>
          <p:cNvCxnSpPr>
            <a:cxnSpLocks/>
          </p:cNvCxnSpPr>
          <p:nvPr/>
        </p:nvCxnSpPr>
        <p:spPr>
          <a:xfrm>
            <a:off x="3703637" y="2873971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8">
            <a:extLst>
              <a:ext uri="{FF2B5EF4-FFF2-40B4-BE49-F238E27FC236}">
                <a16:creationId xmlns:a16="http://schemas.microsoft.com/office/drawing/2014/main" id="{B0B47E80-3F99-40BC-AB1E-871C6E587D8E}"/>
              </a:ext>
            </a:extLst>
          </p:cNvPr>
          <p:cNvCxnSpPr>
            <a:cxnSpLocks/>
          </p:cNvCxnSpPr>
          <p:nvPr/>
        </p:nvCxnSpPr>
        <p:spPr>
          <a:xfrm>
            <a:off x="6065837" y="2873971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8">
            <a:extLst>
              <a:ext uri="{FF2B5EF4-FFF2-40B4-BE49-F238E27FC236}">
                <a16:creationId xmlns:a16="http://schemas.microsoft.com/office/drawing/2014/main" id="{EA779415-8DBA-4990-B9C4-D2EEF41F7A35}"/>
              </a:ext>
            </a:extLst>
          </p:cNvPr>
          <p:cNvCxnSpPr>
            <a:cxnSpLocks/>
          </p:cNvCxnSpPr>
          <p:nvPr/>
        </p:nvCxnSpPr>
        <p:spPr>
          <a:xfrm>
            <a:off x="8504238" y="2873971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8">
            <a:extLst>
              <a:ext uri="{FF2B5EF4-FFF2-40B4-BE49-F238E27FC236}">
                <a16:creationId xmlns:a16="http://schemas.microsoft.com/office/drawing/2014/main" id="{2A846C0D-3219-480B-AAC8-411656359E99}"/>
              </a:ext>
            </a:extLst>
          </p:cNvPr>
          <p:cNvCxnSpPr>
            <a:cxnSpLocks/>
          </p:cNvCxnSpPr>
          <p:nvPr/>
        </p:nvCxnSpPr>
        <p:spPr>
          <a:xfrm>
            <a:off x="3703637" y="3804741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8">
            <a:extLst>
              <a:ext uri="{FF2B5EF4-FFF2-40B4-BE49-F238E27FC236}">
                <a16:creationId xmlns:a16="http://schemas.microsoft.com/office/drawing/2014/main" id="{9E917927-9E28-4B34-9042-A051E6194860}"/>
              </a:ext>
            </a:extLst>
          </p:cNvPr>
          <p:cNvCxnSpPr>
            <a:cxnSpLocks/>
          </p:cNvCxnSpPr>
          <p:nvPr/>
        </p:nvCxnSpPr>
        <p:spPr>
          <a:xfrm>
            <a:off x="6065837" y="3802062"/>
            <a:ext cx="0" cy="267855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4976FD7A-EF49-4B92-BD0B-77E85B35674A}"/>
              </a:ext>
            </a:extLst>
          </p:cNvPr>
          <p:cNvCxnSpPr>
            <a:cxnSpLocks/>
          </p:cNvCxnSpPr>
          <p:nvPr/>
        </p:nvCxnSpPr>
        <p:spPr>
          <a:xfrm>
            <a:off x="8504238" y="3804741"/>
            <a:ext cx="0" cy="265176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2E581A57-A93E-4F82-9CF7-CF561135A13C}"/>
              </a:ext>
            </a:extLst>
          </p:cNvPr>
          <p:cNvCxnSpPr>
            <a:cxnSpLocks/>
          </p:cNvCxnSpPr>
          <p:nvPr/>
        </p:nvCxnSpPr>
        <p:spPr>
          <a:xfrm>
            <a:off x="6065837" y="5541264"/>
            <a:ext cx="0" cy="228600"/>
          </a:xfrm>
          <a:prstGeom prst="straightConnector1">
            <a:avLst/>
          </a:prstGeom>
          <a:ln w="44450">
            <a:solidFill>
              <a:srgbClr val="146092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CC017-D1B7-473F-A616-4E632FCE1484}"/>
              </a:ext>
            </a:extLst>
          </p:cNvPr>
          <p:cNvSpPr/>
          <p:nvPr/>
        </p:nvSpPr>
        <p:spPr bwMode="auto">
          <a:xfrm>
            <a:off x="2560638" y="1287462"/>
            <a:ext cx="215766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 code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D9FA5-3E3D-4357-A080-9FB600B6DE56}"/>
              </a:ext>
            </a:extLst>
          </p:cNvPr>
          <p:cNvSpPr/>
          <p:nvPr/>
        </p:nvSpPr>
        <p:spPr bwMode="auto">
          <a:xfrm>
            <a:off x="5015030" y="1287462"/>
            <a:ext cx="215766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VB.NET 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75938-2624-4574-AD8C-58D7AB4DFB76}"/>
              </a:ext>
            </a:extLst>
          </p:cNvPr>
          <p:cNvSpPr/>
          <p:nvPr/>
        </p:nvSpPr>
        <p:spPr bwMode="auto">
          <a:xfrm>
            <a:off x="7425406" y="1286753"/>
            <a:ext cx="215766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C++ code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AA6EC0-7F80-4E85-AE04-A626A7375C98}"/>
              </a:ext>
            </a:extLst>
          </p:cNvPr>
          <p:cNvSpPr/>
          <p:nvPr/>
        </p:nvSpPr>
        <p:spPr bwMode="auto">
          <a:xfrm>
            <a:off x="2560634" y="2215260"/>
            <a:ext cx="2157664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6A1F35-737F-4DD2-BF0A-B863E92D583B}"/>
              </a:ext>
            </a:extLst>
          </p:cNvPr>
          <p:cNvSpPr/>
          <p:nvPr/>
        </p:nvSpPr>
        <p:spPr bwMode="auto">
          <a:xfrm>
            <a:off x="5016988" y="2204589"/>
            <a:ext cx="2157664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54514-4093-4CE0-A9C8-1307BA0B4D39}"/>
              </a:ext>
            </a:extLst>
          </p:cNvPr>
          <p:cNvSpPr/>
          <p:nvPr/>
        </p:nvSpPr>
        <p:spPr bwMode="auto">
          <a:xfrm>
            <a:off x="7421212" y="2207341"/>
            <a:ext cx="2149822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Compiler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196368-3F55-4FD2-8377-D7D16A32A60A}"/>
              </a:ext>
            </a:extLst>
          </p:cNvPr>
          <p:cNvSpPr/>
          <p:nvPr/>
        </p:nvSpPr>
        <p:spPr bwMode="auto">
          <a:xfrm>
            <a:off x="5016988" y="3128476"/>
            <a:ext cx="214979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A51CC-8BFB-4FAA-9AC0-377C56E886AE}"/>
              </a:ext>
            </a:extLst>
          </p:cNvPr>
          <p:cNvSpPr/>
          <p:nvPr/>
        </p:nvSpPr>
        <p:spPr bwMode="auto">
          <a:xfrm>
            <a:off x="7421211" y="3121046"/>
            <a:ext cx="214979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ABAAFC-1CBE-4427-B0A6-8A621307E8CD}"/>
              </a:ext>
            </a:extLst>
          </p:cNvPr>
          <p:cNvSpPr/>
          <p:nvPr/>
        </p:nvSpPr>
        <p:spPr bwMode="auto">
          <a:xfrm>
            <a:off x="2560635" y="3128492"/>
            <a:ext cx="2157663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Assembly IL 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24EF28-D828-47FD-B1EA-30026CB1E8E0}"/>
              </a:ext>
            </a:extLst>
          </p:cNvPr>
          <p:cNvSpPr/>
          <p:nvPr/>
        </p:nvSpPr>
        <p:spPr bwMode="auto">
          <a:xfrm>
            <a:off x="2557510" y="4068667"/>
            <a:ext cx="7008618" cy="147259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Common Language Runtime (CLR)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C2B12-1719-4758-8EFC-988F08AE5092}"/>
              </a:ext>
            </a:extLst>
          </p:cNvPr>
          <p:cNvSpPr/>
          <p:nvPr/>
        </p:nvSpPr>
        <p:spPr bwMode="auto">
          <a:xfrm>
            <a:off x="2941636" y="4667498"/>
            <a:ext cx="6248387" cy="65871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Just-In-Time Compiler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EFCC5-10DF-467F-89D1-2249BD17F311}"/>
              </a:ext>
            </a:extLst>
          </p:cNvPr>
          <p:cNvSpPr/>
          <p:nvPr/>
        </p:nvSpPr>
        <p:spPr bwMode="auto">
          <a:xfrm>
            <a:off x="2557510" y="5762234"/>
            <a:ext cx="7008618" cy="664885"/>
          </a:xfrm>
          <a:prstGeom prst="rect">
            <a:avLst/>
          </a:prstGeom>
          <a:solidFill>
            <a:srgbClr val="14609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Native code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73C80F85-E6A2-41ED-8218-C5FA398D29E5}"/>
              </a:ext>
            </a:extLst>
          </p:cNvPr>
          <p:cNvSpPr/>
          <p:nvPr/>
        </p:nvSpPr>
        <p:spPr bwMode="auto">
          <a:xfrm>
            <a:off x="5216461" y="1191353"/>
            <a:ext cx="6519568" cy="4247032"/>
          </a:xfrm>
          <a:prstGeom prst="borderCallout1">
            <a:avLst>
              <a:gd name="adj1" fmla="val 75358"/>
              <a:gd name="adj2" fmla="val 108"/>
              <a:gd name="adj3" fmla="val 106515"/>
              <a:gd name="adj4" fmla="val -16944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00007FFE03300F52  push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rsi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00007FFE03300F53  sub         rsp,30h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00007FFE03300F57  mov 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rbp,rsp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00007FFE03300F5A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xor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eax,eax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00007FFE03300F5C  mov        qword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[rbp+28h],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rax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00007FFE03300F60  mov        qword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[rbp+50h],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00007FFE03300F64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cmp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dword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[7FFE0339F9E8h],0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00007FFE03300F6B  je            00007FFE03300F72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00007FFE03300F6D  call         00007FFE62F2D1A0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00007FFE03300F72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Console.WriteLine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("Hello World!");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00007FFE03300F73  mov        rcx,2691F9830C0h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00007FFE03300F7D  mov     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rcx,qword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ptr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[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rcx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]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00007FFE03300F80  call         00007FFE03300620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00007FFE03300F85  </a:t>
            </a:r>
            <a:r>
              <a: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nop</a:t>
            </a: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6E405-5311-48C0-A2AC-E9A49F852E60}"/>
              </a:ext>
            </a:extLst>
          </p:cNvPr>
          <p:cNvSpPr/>
          <p:nvPr/>
        </p:nvSpPr>
        <p:spPr bwMode="auto">
          <a:xfrm>
            <a:off x="2505435" y="3090185"/>
            <a:ext cx="2268061" cy="74146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39B03A-5AE6-4C65-B39F-0CE2B2BA0BEA}"/>
              </a:ext>
            </a:extLst>
          </p:cNvPr>
          <p:cNvSpPr/>
          <p:nvPr/>
        </p:nvSpPr>
        <p:spPr bwMode="auto">
          <a:xfrm>
            <a:off x="2494256" y="1252825"/>
            <a:ext cx="2268061" cy="74146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7B22F30D-1D87-4947-A375-C2EF0D418239}"/>
              </a:ext>
            </a:extLst>
          </p:cNvPr>
          <p:cNvSpPr/>
          <p:nvPr/>
        </p:nvSpPr>
        <p:spPr bwMode="auto">
          <a:xfrm>
            <a:off x="5216461" y="1324237"/>
            <a:ext cx="4369014" cy="1270640"/>
          </a:xfrm>
          <a:prstGeom prst="borderCallout1">
            <a:avLst>
              <a:gd name="adj1" fmla="val 20959"/>
              <a:gd name="adj2" fmla="val -14"/>
              <a:gd name="adj3" fmla="val 12798"/>
              <a:gd name="adj4" fmla="val -9847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("Hello World!");</a:t>
            </a:r>
          </a:p>
          <a:p>
            <a:r>
              <a:rPr lang="en-US" dirty="0"/>
              <a:t>}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5E9C60-CA37-4AC8-9ED4-61B6487EE99D}"/>
              </a:ext>
            </a:extLst>
          </p:cNvPr>
          <p:cNvSpPr/>
          <p:nvPr/>
        </p:nvSpPr>
        <p:spPr bwMode="auto">
          <a:xfrm>
            <a:off x="2505434" y="5723943"/>
            <a:ext cx="7114053" cy="74146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llout: Line 43">
            <a:extLst>
              <a:ext uri="{FF2B5EF4-FFF2-40B4-BE49-F238E27FC236}">
                <a16:creationId xmlns:a16="http://schemas.microsoft.com/office/drawing/2014/main" id="{E8AAB670-7944-4B1F-AA20-0DE810A0C82F}"/>
              </a:ext>
            </a:extLst>
          </p:cNvPr>
          <p:cNvSpPr/>
          <p:nvPr/>
        </p:nvSpPr>
        <p:spPr bwMode="auto">
          <a:xfrm>
            <a:off x="5227640" y="1810430"/>
            <a:ext cx="6515052" cy="3870860"/>
          </a:xfrm>
          <a:prstGeom prst="borderCallout1">
            <a:avLst>
              <a:gd name="adj1" fmla="val 20959"/>
              <a:gd name="adj2" fmla="val -14"/>
              <a:gd name="adj3" fmla="val 42555"/>
              <a:gd name="adj4" fmla="val -7116"/>
            </a:avLst>
          </a:prstGeom>
          <a:solidFill>
            <a:srgbClr val="FF0000">
              <a:tint val="66000"/>
              <a:satMod val="160000"/>
            </a:srgbClr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.method private </a:t>
            </a:r>
            <a:r>
              <a:rPr lang="en-US" dirty="0" err="1"/>
              <a:t>hidebysig</a:t>
            </a:r>
            <a:r>
              <a:rPr lang="en-US" dirty="0"/>
              <a:t> static void 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err="1"/>
              <a:t>cil</a:t>
            </a:r>
            <a:r>
              <a:rPr lang="en-US" dirty="0"/>
              <a:t> managed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.</a:t>
            </a:r>
            <a:r>
              <a:rPr lang="en-US" dirty="0" err="1"/>
              <a:t>entrypoint</a:t>
            </a:r>
            <a:endParaRPr lang="en-US" dirty="0"/>
          </a:p>
          <a:p>
            <a:r>
              <a:rPr lang="en-US" dirty="0"/>
              <a:t>  // Code size       13 (0xd)</a:t>
            </a:r>
          </a:p>
          <a:p>
            <a:r>
              <a:rPr lang="en-US" dirty="0"/>
              <a:t>  .</a:t>
            </a:r>
            <a:r>
              <a:rPr lang="en-US" dirty="0" err="1"/>
              <a:t>maxstack</a:t>
            </a:r>
            <a:r>
              <a:rPr lang="en-US" dirty="0"/>
              <a:t>  8</a:t>
            </a:r>
          </a:p>
          <a:p>
            <a:r>
              <a:rPr lang="en-US" dirty="0"/>
              <a:t>  IL_0000:  </a:t>
            </a:r>
            <a:r>
              <a:rPr lang="en-US" dirty="0" err="1"/>
              <a:t>nop</a:t>
            </a:r>
            <a:endParaRPr lang="en-US" dirty="0"/>
          </a:p>
          <a:p>
            <a:r>
              <a:rPr lang="en-US" dirty="0"/>
              <a:t>  IL_0001:  </a:t>
            </a:r>
            <a:r>
              <a:rPr lang="en-US" dirty="0" err="1"/>
              <a:t>ldstr</a:t>
            </a:r>
            <a:r>
              <a:rPr lang="en-US" dirty="0"/>
              <a:t>      "Hello World!"</a:t>
            </a:r>
          </a:p>
          <a:p>
            <a:r>
              <a:rPr lang="en-US" dirty="0"/>
              <a:t>  IL_0006:  call       void [</a:t>
            </a:r>
            <a:r>
              <a:rPr lang="en-US" dirty="0" err="1"/>
              <a:t>System.Console</a:t>
            </a:r>
            <a:r>
              <a:rPr lang="en-US" dirty="0"/>
              <a:t>]</a:t>
            </a:r>
            <a:r>
              <a:rPr lang="en-US" dirty="0" err="1"/>
              <a:t>System.Console</a:t>
            </a:r>
            <a:r>
              <a:rPr lang="en-US" dirty="0"/>
              <a:t>::WriteLine(string)</a:t>
            </a:r>
          </a:p>
          <a:p>
            <a:r>
              <a:rPr lang="en-US" dirty="0"/>
              <a:t>  IL_000b:  </a:t>
            </a:r>
            <a:r>
              <a:rPr lang="en-US" dirty="0" err="1"/>
              <a:t>nop</a:t>
            </a:r>
            <a:endParaRPr lang="en-US" dirty="0"/>
          </a:p>
          <a:p>
            <a:r>
              <a:rPr lang="en-US" dirty="0"/>
              <a:t>  IL_000c:  ret</a:t>
            </a:r>
          </a:p>
          <a:p>
            <a:r>
              <a:rPr lang="en-US" dirty="0"/>
              <a:t>} // end of method Program::Main</a:t>
            </a: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914">
        <p:fade/>
      </p:transition>
    </mc:Choice>
    <mc:Fallback xmlns="">
      <p:transition spd="med" advTm="16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1957459"/>
          </a:xfrm>
        </p:spPr>
        <p:txBody>
          <a:bodyPr/>
          <a:lstStyle/>
          <a:p>
            <a:r>
              <a:rPr lang="en-US" sz="3200" dirty="0"/>
              <a:t>ASP.NET is an open source </a:t>
            </a:r>
            <a:r>
              <a:rPr lang="en-US" sz="3200" b="1" u="sng" dirty="0"/>
              <a:t>web framework</a:t>
            </a:r>
            <a:r>
              <a:rPr lang="en-US" sz="3200" dirty="0"/>
              <a:t>, which extends the .NET platform by providing tools and libraries (like web-page templating syntax and libraries to implement common web patterns like MVC) to build web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0212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1">
        <p:fade/>
      </p:transition>
    </mc:Choice>
    <mc:Fallback xmlns="">
      <p:transition spd="med" advTm="28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0DF-75FA-4E4F-AFEA-F37BD6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ASP.NET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35C8-84EF-4316-9123-1E49F9EAE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3237809"/>
          </a:xfrm>
        </p:spPr>
        <p:txBody>
          <a:bodyPr/>
          <a:lstStyle/>
          <a:p>
            <a:r>
              <a:rPr lang="en-US" sz="3200" dirty="0"/>
              <a:t>The development of ASP.NET Core was motivated by the desire to create a web framework with four main goals: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be </a:t>
            </a:r>
            <a:r>
              <a:rPr lang="en-US" sz="3200" b="1" dirty="0"/>
              <a:t>cross-platform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be </a:t>
            </a:r>
            <a:r>
              <a:rPr lang="en-US" sz="3200" b="1" dirty="0"/>
              <a:t>Host Agnostic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have a </a:t>
            </a:r>
            <a:r>
              <a:rPr lang="en-US" sz="3200" b="1" dirty="0"/>
              <a:t>modular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be completely </a:t>
            </a:r>
            <a:r>
              <a:rPr lang="en-US" sz="3200" b="1" dirty="0"/>
              <a:t>open source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65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5">
        <p:fade/>
      </p:transition>
    </mc:Choice>
    <mc:Fallback xmlns="">
      <p:transition spd="med" advTm="212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0FF8D-D2EA-4774-9E5C-171CB8A6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BAA71-3E06-4D1F-AF7D-40AA858E9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58"/>
          <a:stretch/>
        </p:blipFill>
        <p:spPr>
          <a:xfrm>
            <a:off x="457200" y="1212850"/>
            <a:ext cx="11522075" cy="4570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10183-957B-4289-AC27-8E0FC79A9A36}"/>
              </a:ext>
            </a:extLst>
          </p:cNvPr>
          <p:cNvSpPr txBox="1"/>
          <p:nvPr/>
        </p:nvSpPr>
        <p:spPr>
          <a:xfrm>
            <a:off x="274637" y="5881010"/>
            <a:ext cx="117046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3"/>
              </a:rPr>
              <a:t>https://www.techempower.com/benchmarks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64">
        <p:fade/>
      </p:transition>
    </mc:Choice>
    <mc:Fallback xmlns="">
      <p:transition spd="med" advTm="216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A64-6E73-43EE-99BA-E09E27A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CLR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A5FF330-0425-4C1B-B8B8-FE7E4813E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136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.NET Core comes with a new runtime for application execution called </a:t>
            </a:r>
            <a:r>
              <a:rPr lang="en-US" sz="3200" b="1" dirty="0" err="1"/>
              <a:t>CoreCLR</a:t>
            </a:r>
            <a:r>
              <a:rPr lang="en-US" sz="3200" dirty="0"/>
              <a:t>. It follows the same layout and architecture of .NET CLR and does things like loading the IL code, compiling to machine-level, and collecting garbage.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However, the </a:t>
            </a:r>
            <a:r>
              <a:rPr lang="en-US" sz="3200" dirty="0" err="1"/>
              <a:t>CoreCLR</a:t>
            </a:r>
            <a:r>
              <a:rPr lang="en-US" sz="3200" dirty="0"/>
              <a:t> doesn’t support features that are too specific for the Windows platform or are proved to be unnecessary like application domains and code access security.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https://github.com/dotnet/runtime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6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34">
        <p:fade/>
      </p:transition>
    </mc:Choice>
    <mc:Fallback xmlns="">
      <p:transition spd="med" advTm="2634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2.3|2.2|3|1.7|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2.1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3.5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4.1|2.5|2.4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8|2.1|1.9|2.3|1.5|1.5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6"/>
</p:tagLst>
</file>

<file path=ppt/theme/theme1.xml><?xml version="1.0" encoding="utf-8"?>
<a:theme xmlns:a="http://schemas.openxmlformats.org/drawingml/2006/main" name="5-50109_Microsoft_Light_Template">
  <a:themeElements>
    <a:clrScheme name="Microsof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4EF"/>
      </a:accent1>
      <a:accent2>
        <a:srgbClr val="97BE49"/>
      </a:accent2>
      <a:accent3>
        <a:srgbClr val="00A4EF"/>
      </a:accent3>
      <a:accent4>
        <a:srgbClr val="7C60C6"/>
      </a:accent4>
      <a:accent5>
        <a:srgbClr val="00A4EF"/>
      </a:accent5>
      <a:accent6>
        <a:srgbClr val="D58C2E"/>
      </a:accent6>
      <a:hlink>
        <a:srgbClr val="0563C1"/>
      </a:hlink>
      <a:folHlink>
        <a:srgbClr val="954F7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4B8F84BF-CF35-4AF1-BAC7-B8DAE64F4EAE}" vid="{CBD897B8-F46D-4D52-9EAA-92EA989EC1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>BRK3317</Session_x0020_Code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>Cesar La Torre</External_x0020_Speaker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2017-09-23T04:00:00+00:00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00000000-0000-0000-0000-000000000000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Ignite 2017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2017-09-30T04:00:00+00:00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documentManagement/types"/>
    <ds:schemaRef ds:uri="230e9df3-be65-4c73-a93b-d1236ebd677e"/>
    <ds:schemaRef ds:uri="http://purl.org/dc/elements/1.1/"/>
    <ds:schemaRef ds:uri="04e01bb1-6d80-42e9-ae53-416b1e8aa845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889e55c-35cf-43c7-aaf4-cf2500919dd8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Microsoft_2017_16x9_Template_v02</Template>
  <TotalTime>4570</TotalTime>
  <Words>3752</Words>
  <Application>Microsoft Office PowerPoint</Application>
  <PresentationFormat>Custom</PresentationFormat>
  <Paragraphs>380</Paragraphs>
  <Slides>25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Semilight</vt:lpstr>
      <vt:lpstr>Symbol</vt:lpstr>
      <vt:lpstr>Wingdings</vt:lpstr>
      <vt:lpstr>5-50109_Microsoft_Light_Template</vt:lpstr>
      <vt:lpstr>ASP.NET Core</vt:lpstr>
      <vt:lpstr>About me</vt:lpstr>
      <vt:lpstr>Agenda</vt:lpstr>
      <vt:lpstr>What is .NET?</vt:lpstr>
      <vt:lpstr>The code’s journey in .NET</vt:lpstr>
      <vt:lpstr>What is ASP.NET?</vt:lpstr>
      <vt:lpstr>Why another ASP.NET</vt:lpstr>
      <vt:lpstr>Performances</vt:lpstr>
      <vt:lpstr>A new CLR</vt:lpstr>
      <vt:lpstr>Relationships </vt:lpstr>
      <vt:lpstr>One library to rule them all</vt:lpstr>
      <vt:lpstr>The kestrel</vt:lpstr>
      <vt:lpstr>Different hosting models</vt:lpstr>
      <vt:lpstr>Different hosting models</vt:lpstr>
      <vt:lpstr>HTTP web request and reverse proxy</vt:lpstr>
      <vt:lpstr>Middleware</vt:lpstr>
      <vt:lpstr>Demo </vt:lpstr>
      <vt:lpstr>Demo</vt:lpstr>
      <vt:lpstr>Project structure</vt:lpstr>
      <vt:lpstr>Dependencies</vt:lpstr>
      <vt:lpstr>Two Deployment Modes</vt:lpstr>
      <vt:lpstr>Demo </vt:lpstr>
      <vt:lpstr>Demo</vt:lpstr>
      <vt:lpstr>Q&amp;A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microservices patterns with .NET Core and Docker containers</dc:title>
  <dc:subject>&lt;Speech title here&gt;</dc:subject>
  <dc:creator>MS Events 0105</dc:creator>
  <cp:keywords>Microsoft Ignite 2017</cp:keywords>
  <dc:description>Template: Mitchell Derrey, Silver Fox Productions_x000d_
Formatting: _x000d_
Audience Type:</dc:description>
  <cp:lastModifiedBy>Ivan Porta</cp:lastModifiedBy>
  <cp:revision>278</cp:revision>
  <dcterms:created xsi:type="dcterms:W3CDTF">2017-09-27T13:45:12Z</dcterms:created>
  <dcterms:modified xsi:type="dcterms:W3CDTF">2021-01-23T18:31:10Z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</Properties>
</file>