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3"/>
  </p:notesMasterIdLst>
  <p:handoutMasterIdLst>
    <p:handoutMasterId r:id="rId24"/>
  </p:handoutMasterIdLst>
  <p:sldIdLst>
    <p:sldId id="2101" r:id="rId6"/>
    <p:sldId id="4730" r:id="rId7"/>
    <p:sldId id="2102" r:id="rId8"/>
    <p:sldId id="4710" r:id="rId9"/>
    <p:sldId id="4711" r:id="rId10"/>
    <p:sldId id="2103" r:id="rId11"/>
    <p:sldId id="4692" r:id="rId12"/>
    <p:sldId id="4700" r:id="rId13"/>
    <p:sldId id="4699" r:id="rId14"/>
    <p:sldId id="4712" r:id="rId15"/>
    <p:sldId id="4693" r:id="rId16"/>
    <p:sldId id="4694" r:id="rId17"/>
    <p:sldId id="4695" r:id="rId18"/>
    <p:sldId id="4729" r:id="rId19"/>
    <p:sldId id="4701" r:id="rId20"/>
    <p:sldId id="4727" r:id="rId21"/>
    <p:sldId id="4728"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137180AA-AD13-4EE8-86E7-4734B778A755}">
          <p14:sldIdLst>
            <p14:sldId id="2101"/>
            <p14:sldId id="4730"/>
            <p14:sldId id="2102"/>
            <p14:sldId id="4710"/>
            <p14:sldId id="4711"/>
            <p14:sldId id="2103"/>
          </p14:sldIdLst>
        </p14:section>
        <p14:section name="Infrastrucutre as Code" id="{4EA9228A-B527-4F3C-BD74-493234427F4C}">
          <p14:sldIdLst>
            <p14:sldId id="4692"/>
            <p14:sldId id="4700"/>
          </p14:sldIdLst>
        </p14:section>
        <p14:section name="What’s Terraform?" id="{1751DA12-1AE4-4E20-A93A-2E6D7EEAAE4C}">
          <p14:sldIdLst>
            <p14:sldId id="4699"/>
            <p14:sldId id="4712"/>
            <p14:sldId id="4693"/>
            <p14:sldId id="4694"/>
            <p14:sldId id="4695"/>
            <p14:sldId id="4729"/>
            <p14:sldId id="4701"/>
            <p14:sldId id="4727"/>
            <p14:sldId id="47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0078D4"/>
    <a:srgbClr val="107C10"/>
    <a:srgbClr val="EAEAEA"/>
    <a:srgbClr val="004B50"/>
    <a:srgbClr val="008272"/>
    <a:srgbClr val="00BCF2"/>
    <a:srgbClr val="00188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0FF96-3BCA-4CC3-A07C-7CFBD34AA28C}" v="14" dt="2021-10-03T15:10:45.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78757" autoAdjust="0"/>
  </p:normalViewPr>
  <p:slideViewPr>
    <p:cSldViewPr snapToGrid="0">
      <p:cViewPr varScale="1">
        <p:scale>
          <a:sx n="75" d="100"/>
          <a:sy n="75" d="100"/>
        </p:scale>
        <p:origin x="811" y="53"/>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Porta" userId="020d8b40-b103-4537-ae02-a3999f587152" providerId="ADAL" clId="{30C0FF96-3BCA-4CC3-A07C-7CFBD34AA28C}"/>
    <pc:docChg chg="undo custSel addSld delSld modSld sldOrd addSection modSection">
      <pc:chgData name="Ivan Porta" userId="020d8b40-b103-4537-ae02-a3999f587152" providerId="ADAL" clId="{30C0FF96-3BCA-4CC3-A07C-7CFBD34AA28C}" dt="2021-10-10T13:10:51.134" v="772" actId="47"/>
      <pc:docMkLst>
        <pc:docMk/>
      </pc:docMkLst>
      <pc:sldChg chg="del">
        <pc:chgData name="Ivan Porta" userId="020d8b40-b103-4537-ae02-a3999f587152" providerId="ADAL" clId="{30C0FF96-3BCA-4CC3-A07C-7CFBD34AA28C}" dt="2021-10-03T14:31:07.638" v="405" actId="47"/>
        <pc:sldMkLst>
          <pc:docMk/>
          <pc:sldMk cId="242452099" sldId="1528"/>
        </pc:sldMkLst>
      </pc:sldChg>
      <pc:sldChg chg="add del">
        <pc:chgData name="Ivan Porta" userId="020d8b40-b103-4537-ae02-a3999f587152" providerId="ADAL" clId="{30C0FF96-3BCA-4CC3-A07C-7CFBD34AA28C}" dt="2021-10-03T14:30:51.974" v="402" actId="22"/>
        <pc:sldMkLst>
          <pc:docMk/>
          <pc:sldMk cId="1041029672" sldId="1530"/>
        </pc:sldMkLst>
      </pc:sldChg>
      <pc:sldChg chg="del">
        <pc:chgData name="Ivan Porta" userId="020d8b40-b103-4537-ae02-a3999f587152" providerId="ADAL" clId="{30C0FF96-3BCA-4CC3-A07C-7CFBD34AA28C}" dt="2021-10-03T14:20:19.174" v="108" actId="47"/>
        <pc:sldMkLst>
          <pc:docMk/>
          <pc:sldMk cId="3978564704" sldId="1845"/>
        </pc:sldMkLst>
      </pc:sldChg>
      <pc:sldChg chg="addSp">
        <pc:chgData name="Ivan Porta" userId="020d8b40-b103-4537-ae02-a3999f587152" providerId="ADAL" clId="{30C0FF96-3BCA-4CC3-A07C-7CFBD34AA28C}" dt="2021-10-03T14:49:36.038" v="593"/>
        <pc:sldMkLst>
          <pc:docMk/>
          <pc:sldMk cId="712126747" sldId="1846"/>
        </pc:sldMkLst>
        <pc:picChg chg="add">
          <ac:chgData name="Ivan Porta" userId="020d8b40-b103-4537-ae02-a3999f587152" providerId="ADAL" clId="{30C0FF96-3BCA-4CC3-A07C-7CFBD34AA28C}" dt="2021-10-03T14:49:36.038" v="593"/>
          <ac:picMkLst>
            <pc:docMk/>
            <pc:sldMk cId="712126747" sldId="1846"/>
            <ac:picMk id="11266" creationId="{6D9F7B7C-ED8A-4A67-9297-EA0767DCC744}"/>
          </ac:picMkLst>
        </pc:picChg>
      </pc:sldChg>
      <pc:sldChg chg="delSp modSp add del mod modNotesTx">
        <pc:chgData name="Ivan Porta" userId="020d8b40-b103-4537-ae02-a3999f587152" providerId="ADAL" clId="{30C0FF96-3BCA-4CC3-A07C-7CFBD34AA28C}" dt="2021-10-03T14:54:38.946" v="615"/>
        <pc:sldMkLst>
          <pc:docMk/>
          <pc:sldMk cId="4048221454" sldId="1846"/>
        </pc:sldMkLst>
        <pc:picChg chg="del mod">
          <ac:chgData name="Ivan Porta" userId="020d8b40-b103-4537-ae02-a3999f587152" providerId="ADAL" clId="{30C0FF96-3BCA-4CC3-A07C-7CFBD34AA28C}" dt="2021-10-03T14:52:17.466" v="605" actId="478"/>
          <ac:picMkLst>
            <pc:docMk/>
            <pc:sldMk cId="4048221454" sldId="1846"/>
            <ac:picMk id="9218" creationId="{D07DDD0D-EE50-4B03-8311-8F88824D91A8}"/>
          </ac:picMkLst>
        </pc:picChg>
        <pc:picChg chg="mod modCrop">
          <ac:chgData name="Ivan Porta" userId="020d8b40-b103-4537-ae02-a3999f587152" providerId="ADAL" clId="{30C0FF96-3BCA-4CC3-A07C-7CFBD34AA28C}" dt="2021-10-03T14:52:39.988" v="610" actId="1076"/>
          <ac:picMkLst>
            <pc:docMk/>
            <pc:sldMk cId="4048221454" sldId="1846"/>
            <ac:picMk id="11266" creationId="{6D9F7B7C-ED8A-4A67-9297-EA0767DCC744}"/>
          </ac:picMkLst>
        </pc:picChg>
      </pc:sldChg>
      <pc:sldChg chg="delSp modSp add del mod modNotesTx">
        <pc:chgData name="Ivan Porta" userId="020d8b40-b103-4537-ae02-a3999f587152" providerId="ADAL" clId="{30C0FF96-3BCA-4CC3-A07C-7CFBD34AA28C}" dt="2021-10-03T15:03:33.508" v="725" actId="478"/>
        <pc:sldMkLst>
          <pc:docMk/>
          <pc:sldMk cId="3073542749" sldId="1847"/>
        </pc:sldMkLst>
        <pc:picChg chg="del mod">
          <ac:chgData name="Ivan Porta" userId="020d8b40-b103-4537-ae02-a3999f587152" providerId="ADAL" clId="{30C0FF96-3BCA-4CC3-A07C-7CFBD34AA28C}" dt="2021-10-03T15:03:33.508" v="725" actId="478"/>
          <ac:picMkLst>
            <pc:docMk/>
            <pc:sldMk cId="3073542749" sldId="1847"/>
            <ac:picMk id="13314" creationId="{95EAE167-E253-45A2-B463-D21CA2916232}"/>
          </ac:picMkLst>
        </pc:picChg>
      </pc:sldChg>
      <pc:sldChg chg="addSp">
        <pc:chgData name="Ivan Porta" userId="020d8b40-b103-4537-ae02-a3999f587152" providerId="ADAL" clId="{30C0FF96-3BCA-4CC3-A07C-7CFBD34AA28C}" dt="2021-10-03T15:03:20.540" v="720"/>
        <pc:sldMkLst>
          <pc:docMk/>
          <pc:sldMk cId="4101516137" sldId="1847"/>
        </pc:sldMkLst>
        <pc:picChg chg="add">
          <ac:chgData name="Ivan Porta" userId="020d8b40-b103-4537-ae02-a3999f587152" providerId="ADAL" clId="{30C0FF96-3BCA-4CC3-A07C-7CFBD34AA28C}" dt="2021-10-03T15:03:20.540" v="720"/>
          <ac:picMkLst>
            <pc:docMk/>
            <pc:sldMk cId="4101516137" sldId="1847"/>
            <ac:picMk id="13314" creationId="{95EAE167-E253-45A2-B463-D21CA2916232}"/>
          </ac:picMkLst>
        </pc:picChg>
      </pc:sldChg>
      <pc:sldChg chg="addSp">
        <pc:chgData name="Ivan Porta" userId="020d8b40-b103-4537-ae02-a3999f587152" providerId="ADAL" clId="{30C0FF96-3BCA-4CC3-A07C-7CFBD34AA28C}" dt="2021-10-03T15:05:41.837" v="726"/>
        <pc:sldMkLst>
          <pc:docMk/>
          <pc:sldMk cId="1666311926" sldId="1849"/>
        </pc:sldMkLst>
        <pc:picChg chg="add">
          <ac:chgData name="Ivan Porta" userId="020d8b40-b103-4537-ae02-a3999f587152" providerId="ADAL" clId="{30C0FF96-3BCA-4CC3-A07C-7CFBD34AA28C}" dt="2021-10-03T15:05:41.837" v="726"/>
          <ac:picMkLst>
            <pc:docMk/>
            <pc:sldMk cId="1666311926" sldId="1849"/>
            <ac:picMk id="1026" creationId="{35F50644-C580-46AC-BC4B-682A3475A3B3}"/>
          </ac:picMkLst>
        </pc:picChg>
      </pc:sldChg>
      <pc:sldChg chg="addSp delSp modSp new add del mod modNotesTx">
        <pc:chgData name="Ivan Porta" userId="020d8b40-b103-4537-ae02-a3999f587152" providerId="ADAL" clId="{30C0FF96-3BCA-4CC3-A07C-7CFBD34AA28C}" dt="2021-10-03T15:12:03.420" v="769" actId="20577"/>
        <pc:sldMkLst>
          <pc:docMk/>
          <pc:sldMk cId="2222104982" sldId="1849"/>
        </pc:sldMkLst>
        <pc:spChg chg="mod">
          <ac:chgData name="Ivan Porta" userId="020d8b40-b103-4537-ae02-a3999f587152" providerId="ADAL" clId="{30C0FF96-3BCA-4CC3-A07C-7CFBD34AA28C}" dt="2021-10-03T15:05:51.709" v="735" actId="20577"/>
          <ac:spMkLst>
            <pc:docMk/>
            <pc:sldMk cId="2222104982" sldId="1849"/>
            <ac:spMk id="2" creationId="{BE7D849E-7180-4470-9729-006535BB4349}"/>
          </ac:spMkLst>
        </pc:spChg>
        <pc:spChg chg="add mod">
          <ac:chgData name="Ivan Porta" userId="020d8b40-b103-4537-ae02-a3999f587152" providerId="ADAL" clId="{30C0FF96-3BCA-4CC3-A07C-7CFBD34AA28C}" dt="2021-10-03T15:12:03.420" v="769" actId="20577"/>
          <ac:spMkLst>
            <pc:docMk/>
            <pc:sldMk cId="2222104982" sldId="1849"/>
            <ac:spMk id="4" creationId="{7EF098BB-1B0A-4C02-9A02-EBAB1D7D00E0}"/>
          </ac:spMkLst>
        </pc:spChg>
        <pc:spChg chg="add del">
          <ac:chgData name="Ivan Porta" userId="020d8b40-b103-4537-ae02-a3999f587152" providerId="ADAL" clId="{30C0FF96-3BCA-4CC3-A07C-7CFBD34AA28C}" dt="2021-10-03T14:29:28.893" v="387" actId="22"/>
          <ac:spMkLst>
            <pc:docMk/>
            <pc:sldMk cId="2222104982" sldId="1849"/>
            <ac:spMk id="5" creationId="{371C8306-DD2E-425F-8F45-64527D70ABBD}"/>
          </ac:spMkLst>
        </pc:spChg>
        <pc:picChg chg="mod">
          <ac:chgData name="Ivan Porta" userId="020d8b40-b103-4537-ae02-a3999f587152" providerId="ADAL" clId="{30C0FF96-3BCA-4CC3-A07C-7CFBD34AA28C}" dt="2021-10-03T15:10:51.855" v="751" actId="14100"/>
          <ac:picMkLst>
            <pc:docMk/>
            <pc:sldMk cId="2222104982" sldId="1849"/>
            <ac:picMk id="1026" creationId="{35F50644-C580-46AC-BC4B-682A3475A3B3}"/>
          </ac:picMkLst>
        </pc:picChg>
        <pc:picChg chg="mod">
          <ac:chgData name="Ivan Porta" userId="020d8b40-b103-4537-ae02-a3999f587152" providerId="ADAL" clId="{30C0FF96-3BCA-4CC3-A07C-7CFBD34AA28C}" dt="2021-10-03T15:10:48.039" v="749" actId="962"/>
          <ac:picMkLst>
            <pc:docMk/>
            <pc:sldMk cId="2222104982" sldId="1849"/>
            <ac:picMk id="2050" creationId="{74D773B9-E987-4F21-A57A-E0A49F424E5A}"/>
          </ac:picMkLst>
        </pc:picChg>
      </pc:sldChg>
      <pc:sldChg chg="addSp">
        <pc:chgData name="Ivan Porta" userId="020d8b40-b103-4537-ae02-a3999f587152" providerId="ADAL" clId="{30C0FF96-3BCA-4CC3-A07C-7CFBD34AA28C}" dt="2021-10-03T15:10:45.560" v="745"/>
        <pc:sldMkLst>
          <pc:docMk/>
          <pc:sldMk cId="2396435465" sldId="1849"/>
        </pc:sldMkLst>
        <pc:picChg chg="add">
          <ac:chgData name="Ivan Porta" userId="020d8b40-b103-4537-ae02-a3999f587152" providerId="ADAL" clId="{30C0FF96-3BCA-4CC3-A07C-7CFBD34AA28C}" dt="2021-10-03T15:10:45.560" v="745"/>
          <ac:picMkLst>
            <pc:docMk/>
            <pc:sldMk cId="2396435465" sldId="1849"/>
            <ac:picMk id="2050" creationId="{74D773B9-E987-4F21-A57A-E0A49F424E5A}"/>
          </ac:picMkLst>
        </pc:picChg>
      </pc:sldChg>
      <pc:sldChg chg="modSp add mod">
        <pc:chgData name="Ivan Porta" userId="020d8b40-b103-4537-ae02-a3999f587152" providerId="ADAL" clId="{30C0FF96-3BCA-4CC3-A07C-7CFBD34AA28C}" dt="2021-10-03T14:23:47.234" v="206" actId="20577"/>
        <pc:sldMkLst>
          <pc:docMk/>
          <pc:sldMk cId="552234120" sldId="2052"/>
        </pc:sldMkLst>
        <pc:spChg chg="mod">
          <ac:chgData name="Ivan Porta" userId="020d8b40-b103-4537-ae02-a3999f587152" providerId="ADAL" clId="{30C0FF96-3BCA-4CC3-A07C-7CFBD34AA28C}" dt="2021-10-03T14:23:47.234" v="206" actId="20577"/>
          <ac:spMkLst>
            <pc:docMk/>
            <pc:sldMk cId="552234120" sldId="2052"/>
            <ac:spMk id="7" creationId="{61F6BD0B-C4D8-42DE-A3A7-50D8219CE639}"/>
          </ac:spMkLst>
        </pc:spChg>
      </pc:sldChg>
      <pc:sldChg chg="add del">
        <pc:chgData name="Ivan Porta" userId="020d8b40-b103-4537-ae02-a3999f587152" providerId="ADAL" clId="{30C0FF96-3BCA-4CC3-A07C-7CFBD34AA28C}" dt="2021-10-03T14:21:02.663" v="149"/>
        <pc:sldMkLst>
          <pc:docMk/>
          <pc:sldMk cId="1746266515" sldId="2053"/>
        </pc:sldMkLst>
      </pc:sldChg>
      <pc:sldChg chg="addSp add mod">
        <pc:chgData name="Ivan Porta" userId="020d8b40-b103-4537-ae02-a3999f587152" providerId="ADAL" clId="{30C0FF96-3BCA-4CC3-A07C-7CFBD34AA28C}" dt="2021-10-03T14:29:30.197" v="388" actId="22"/>
        <pc:sldMkLst>
          <pc:docMk/>
          <pc:sldMk cId="580438553" sldId="2063"/>
        </pc:sldMkLst>
        <pc:spChg chg="add">
          <ac:chgData name="Ivan Porta" userId="020d8b40-b103-4537-ae02-a3999f587152" providerId="ADAL" clId="{30C0FF96-3BCA-4CC3-A07C-7CFBD34AA28C}" dt="2021-10-03T14:29:30.197" v="388" actId="22"/>
          <ac:spMkLst>
            <pc:docMk/>
            <pc:sldMk cId="580438553" sldId="2063"/>
            <ac:spMk id="3" creationId="{F8A8113F-1E08-44EC-82CD-9932B21CB54B}"/>
          </ac:spMkLst>
        </pc:spChg>
      </pc:sldChg>
      <pc:sldChg chg="modSp add mod">
        <pc:chgData name="Ivan Porta" userId="020d8b40-b103-4537-ae02-a3999f587152" providerId="ADAL" clId="{30C0FF96-3BCA-4CC3-A07C-7CFBD34AA28C}" dt="2021-10-03T14:30:22.006" v="398" actId="18131"/>
        <pc:sldMkLst>
          <pc:docMk/>
          <pc:sldMk cId="229710399" sldId="2066"/>
        </pc:sldMkLst>
        <pc:picChg chg="mod modCrop">
          <ac:chgData name="Ivan Porta" userId="020d8b40-b103-4537-ae02-a3999f587152" providerId="ADAL" clId="{30C0FF96-3BCA-4CC3-A07C-7CFBD34AA28C}" dt="2021-10-03T14:30:22.006" v="398" actId="18131"/>
          <ac:picMkLst>
            <pc:docMk/>
            <pc:sldMk cId="229710399" sldId="2066"/>
            <ac:picMk id="5" creationId="{7A41E1C8-D644-4009-9848-15CD3CBA9087}"/>
          </ac:picMkLst>
        </pc:picChg>
      </pc:sldChg>
      <pc:sldChg chg="addSp add mod">
        <pc:chgData name="Ivan Porta" userId="020d8b40-b103-4537-ae02-a3999f587152" providerId="ADAL" clId="{30C0FF96-3BCA-4CC3-A07C-7CFBD34AA28C}" dt="2021-10-03T14:29:31.708" v="389" actId="22"/>
        <pc:sldMkLst>
          <pc:docMk/>
          <pc:sldMk cId="51199388" sldId="2067"/>
        </pc:sldMkLst>
        <pc:spChg chg="add">
          <ac:chgData name="Ivan Porta" userId="020d8b40-b103-4537-ae02-a3999f587152" providerId="ADAL" clId="{30C0FF96-3BCA-4CC3-A07C-7CFBD34AA28C}" dt="2021-10-03T14:29:31.708" v="389" actId="22"/>
          <ac:spMkLst>
            <pc:docMk/>
            <pc:sldMk cId="51199388" sldId="2067"/>
            <ac:spMk id="3" creationId="{C41E3159-1FAF-4E5C-8DA7-C71E02413C25}"/>
          </ac:spMkLst>
        </pc:spChg>
      </pc:sldChg>
      <pc:sldChg chg="addSp">
        <pc:chgData name="Ivan Porta" userId="020d8b40-b103-4537-ae02-a3999f587152" providerId="ADAL" clId="{30C0FF96-3BCA-4CC3-A07C-7CFBD34AA28C}" dt="2021-10-03T14:58:41.067" v="619"/>
        <pc:sldMkLst>
          <pc:docMk/>
          <pc:sldMk cId="3397022905" sldId="2070"/>
        </pc:sldMkLst>
        <pc:picChg chg="add">
          <ac:chgData name="Ivan Porta" userId="020d8b40-b103-4537-ae02-a3999f587152" providerId="ADAL" clId="{30C0FF96-3BCA-4CC3-A07C-7CFBD34AA28C}" dt="2021-10-03T14:58:41.067" v="619"/>
          <ac:picMkLst>
            <pc:docMk/>
            <pc:sldMk cId="3397022905" sldId="2070"/>
            <ac:picMk id="12290" creationId="{53193029-0AA9-4272-BE23-20D9C7AB2E2E}"/>
          </ac:picMkLst>
        </pc:picChg>
      </pc:sldChg>
      <pc:sldChg chg="addSp delSp modSp add del mod modNotesTx">
        <pc:chgData name="Ivan Porta" userId="020d8b40-b103-4537-ae02-a3999f587152" providerId="ADAL" clId="{30C0FF96-3BCA-4CC3-A07C-7CFBD34AA28C}" dt="2021-10-03T15:01:48.170" v="719"/>
        <pc:sldMkLst>
          <pc:docMk/>
          <pc:sldMk cId="3540191520" sldId="2070"/>
        </pc:sldMkLst>
        <pc:spChg chg="add del mod">
          <ac:chgData name="Ivan Porta" userId="020d8b40-b103-4537-ae02-a3999f587152" providerId="ADAL" clId="{30C0FF96-3BCA-4CC3-A07C-7CFBD34AA28C}" dt="2021-10-03T15:01:43.099" v="716" actId="6549"/>
          <ac:spMkLst>
            <pc:docMk/>
            <pc:sldMk cId="3540191520" sldId="2070"/>
            <ac:spMk id="3" creationId="{955F4CFD-D3A6-473B-9CA7-F776F95F5A4D}"/>
          </ac:spMkLst>
        </pc:spChg>
        <pc:spChg chg="mod">
          <ac:chgData name="Ivan Porta" userId="020d8b40-b103-4537-ae02-a3999f587152" providerId="ADAL" clId="{30C0FF96-3BCA-4CC3-A07C-7CFBD34AA28C}" dt="2021-10-03T15:01:38.346" v="698" actId="20577"/>
          <ac:spMkLst>
            <pc:docMk/>
            <pc:sldMk cId="3540191520" sldId="2070"/>
            <ac:spMk id="8" creationId="{D18A1E48-C74E-4B7C-95F4-2342DAC963A9}"/>
          </ac:spMkLst>
        </pc:spChg>
        <pc:spChg chg="mod">
          <ac:chgData name="Ivan Porta" userId="020d8b40-b103-4537-ae02-a3999f587152" providerId="ADAL" clId="{30C0FF96-3BCA-4CC3-A07C-7CFBD34AA28C}" dt="2021-10-03T15:01:42.482" v="714" actId="20577"/>
          <ac:spMkLst>
            <pc:docMk/>
            <pc:sldMk cId="3540191520" sldId="2070"/>
            <ac:spMk id="10" creationId="{9888C363-57B4-40B5-96C9-CF46DAB07E4A}"/>
          </ac:spMkLst>
        </pc:spChg>
        <pc:picChg chg="mod">
          <ac:chgData name="Ivan Porta" userId="020d8b40-b103-4537-ae02-a3999f587152" providerId="ADAL" clId="{30C0FF96-3BCA-4CC3-A07C-7CFBD34AA28C}" dt="2021-10-03T14:58:47.458" v="624" actId="1076"/>
          <ac:picMkLst>
            <pc:docMk/>
            <pc:sldMk cId="3540191520" sldId="2070"/>
            <ac:picMk id="12290" creationId="{53193029-0AA9-4272-BE23-20D9C7AB2E2E}"/>
          </ac:picMkLst>
        </pc:picChg>
      </pc:sldChg>
      <pc:sldChg chg="addSp add mod">
        <pc:chgData name="Ivan Porta" userId="020d8b40-b103-4537-ae02-a3999f587152" providerId="ADAL" clId="{30C0FF96-3BCA-4CC3-A07C-7CFBD34AA28C}" dt="2021-10-03T14:29:22.018" v="384" actId="22"/>
        <pc:sldMkLst>
          <pc:docMk/>
          <pc:sldMk cId="692960797" sldId="2071"/>
        </pc:sldMkLst>
        <pc:spChg chg="add">
          <ac:chgData name="Ivan Porta" userId="020d8b40-b103-4537-ae02-a3999f587152" providerId="ADAL" clId="{30C0FF96-3BCA-4CC3-A07C-7CFBD34AA28C}" dt="2021-10-03T14:29:22.018" v="384" actId="22"/>
          <ac:spMkLst>
            <pc:docMk/>
            <pc:sldMk cId="692960797" sldId="2071"/>
            <ac:spMk id="3" creationId="{38B38998-476E-4038-A08D-3234D324F984}"/>
          </ac:spMkLst>
        </pc:spChg>
      </pc:sldChg>
      <pc:sldChg chg="addSp add mod">
        <pc:chgData name="Ivan Porta" userId="020d8b40-b103-4537-ae02-a3999f587152" providerId="ADAL" clId="{30C0FF96-3BCA-4CC3-A07C-7CFBD34AA28C}" dt="2021-10-03T14:29:25.588" v="385" actId="22"/>
        <pc:sldMkLst>
          <pc:docMk/>
          <pc:sldMk cId="3745231822" sldId="2072"/>
        </pc:sldMkLst>
        <pc:spChg chg="add">
          <ac:chgData name="Ivan Porta" userId="020d8b40-b103-4537-ae02-a3999f587152" providerId="ADAL" clId="{30C0FF96-3BCA-4CC3-A07C-7CFBD34AA28C}" dt="2021-10-03T14:29:25.588" v="385" actId="22"/>
          <ac:spMkLst>
            <pc:docMk/>
            <pc:sldMk cId="3745231822" sldId="2072"/>
            <ac:spMk id="3" creationId="{BCF8C78C-764D-41C6-8897-193A9EB558E6}"/>
          </ac:spMkLst>
        </pc:spChg>
      </pc:sldChg>
      <pc:sldChg chg="addSp add mod">
        <pc:chgData name="Ivan Porta" userId="020d8b40-b103-4537-ae02-a3999f587152" providerId="ADAL" clId="{30C0FF96-3BCA-4CC3-A07C-7CFBD34AA28C}" dt="2021-10-03T14:30:34.995" v="399" actId="22"/>
        <pc:sldMkLst>
          <pc:docMk/>
          <pc:sldMk cId="3701642374" sldId="2076"/>
        </pc:sldMkLst>
        <pc:spChg chg="add">
          <ac:chgData name="Ivan Porta" userId="020d8b40-b103-4537-ae02-a3999f587152" providerId="ADAL" clId="{30C0FF96-3BCA-4CC3-A07C-7CFBD34AA28C}" dt="2021-10-03T14:30:34.995" v="399" actId="22"/>
          <ac:spMkLst>
            <pc:docMk/>
            <pc:sldMk cId="3701642374" sldId="2076"/>
            <ac:spMk id="3" creationId="{5FAABC66-198A-432F-B3BE-178E1EE804CD}"/>
          </ac:spMkLst>
        </pc:spChg>
      </pc:sldChg>
      <pc:sldChg chg="addSp add mod">
        <pc:chgData name="Ivan Porta" userId="020d8b40-b103-4537-ae02-a3999f587152" providerId="ADAL" clId="{30C0FF96-3BCA-4CC3-A07C-7CFBD34AA28C}" dt="2021-10-03T14:30:37.978" v="400" actId="22"/>
        <pc:sldMkLst>
          <pc:docMk/>
          <pc:sldMk cId="3081505693" sldId="2079"/>
        </pc:sldMkLst>
        <pc:spChg chg="add">
          <ac:chgData name="Ivan Porta" userId="020d8b40-b103-4537-ae02-a3999f587152" providerId="ADAL" clId="{30C0FF96-3BCA-4CC3-A07C-7CFBD34AA28C}" dt="2021-10-03T14:30:37.978" v="400" actId="22"/>
          <ac:spMkLst>
            <pc:docMk/>
            <pc:sldMk cId="3081505693" sldId="2079"/>
            <ac:spMk id="3" creationId="{34CFEF4A-25B1-4841-A7F9-4850E6630CC3}"/>
          </ac:spMkLst>
        </pc:spChg>
      </pc:sldChg>
      <pc:sldChg chg="addSp delSp modSp add mod ord">
        <pc:chgData name="Ivan Porta" userId="020d8b40-b103-4537-ae02-a3999f587152" providerId="ADAL" clId="{30C0FF96-3BCA-4CC3-A07C-7CFBD34AA28C}" dt="2021-10-03T14:28:57.278" v="362" actId="1076"/>
        <pc:sldMkLst>
          <pc:docMk/>
          <pc:sldMk cId="2729642122" sldId="2085"/>
        </pc:sldMkLst>
        <pc:spChg chg="add del">
          <ac:chgData name="Ivan Porta" userId="020d8b40-b103-4537-ae02-a3999f587152" providerId="ADAL" clId="{30C0FF96-3BCA-4CC3-A07C-7CFBD34AA28C}" dt="2021-10-03T14:27:55.796" v="229" actId="767"/>
          <ac:spMkLst>
            <pc:docMk/>
            <pc:sldMk cId="2729642122" sldId="2085"/>
            <ac:spMk id="3" creationId="{43758EFA-BA67-4ABF-9082-2DECC1BB5F7F}"/>
          </ac:spMkLst>
        </pc:spChg>
        <pc:spChg chg="add mod">
          <ac:chgData name="Ivan Porta" userId="020d8b40-b103-4537-ae02-a3999f587152" providerId="ADAL" clId="{30C0FF96-3BCA-4CC3-A07C-7CFBD34AA28C}" dt="2021-10-03T14:28:57.278" v="362" actId="1076"/>
          <ac:spMkLst>
            <pc:docMk/>
            <pc:sldMk cId="2729642122" sldId="2085"/>
            <ac:spMk id="4" creationId="{1F6A1B92-00D5-40A2-BE71-0582493D5DA9}"/>
          </ac:spMkLst>
        </pc:spChg>
      </pc:sldChg>
      <pc:sldChg chg="addSp delSp modSp new mod chgLayout">
        <pc:chgData name="Ivan Porta" userId="020d8b40-b103-4537-ae02-a3999f587152" providerId="ADAL" clId="{30C0FF96-3BCA-4CC3-A07C-7CFBD34AA28C}" dt="2021-10-03T14:21:35.740" v="168" actId="20577"/>
        <pc:sldMkLst>
          <pc:docMk/>
          <pc:sldMk cId="2021010523" sldId="2086"/>
        </pc:sldMkLst>
        <pc:spChg chg="del mod ord">
          <ac:chgData name="Ivan Porta" userId="020d8b40-b103-4537-ae02-a3999f587152" providerId="ADAL" clId="{30C0FF96-3BCA-4CC3-A07C-7CFBD34AA28C}" dt="2021-10-03T14:21:26.353" v="151" actId="700"/>
          <ac:spMkLst>
            <pc:docMk/>
            <pc:sldMk cId="2021010523" sldId="2086"/>
            <ac:spMk id="2" creationId="{5A73C872-CD5A-448B-8B1A-5E3EA2CE5FE4}"/>
          </ac:spMkLst>
        </pc:spChg>
        <pc:spChg chg="del">
          <ac:chgData name="Ivan Porta" userId="020d8b40-b103-4537-ae02-a3999f587152" providerId="ADAL" clId="{30C0FF96-3BCA-4CC3-A07C-7CFBD34AA28C}" dt="2021-10-03T14:21:26.353" v="151" actId="700"/>
          <ac:spMkLst>
            <pc:docMk/>
            <pc:sldMk cId="2021010523" sldId="2086"/>
            <ac:spMk id="3" creationId="{B5B5C323-46A0-4D39-AE8E-C7DD3F1C36AC}"/>
          </ac:spMkLst>
        </pc:spChg>
        <pc:spChg chg="add mod ord">
          <ac:chgData name="Ivan Porta" userId="020d8b40-b103-4537-ae02-a3999f587152" providerId="ADAL" clId="{30C0FF96-3BCA-4CC3-A07C-7CFBD34AA28C}" dt="2021-10-03T14:21:35.740" v="168" actId="20577"/>
          <ac:spMkLst>
            <pc:docMk/>
            <pc:sldMk cId="2021010523" sldId="2086"/>
            <ac:spMk id="4" creationId="{ABCB7E68-8BA1-4648-918E-95FBE821F7BE}"/>
          </ac:spMkLst>
        </pc:spChg>
      </pc:sldChg>
      <pc:sldChg chg="modSp add mod">
        <pc:chgData name="Ivan Porta" userId="020d8b40-b103-4537-ae02-a3999f587152" providerId="ADAL" clId="{30C0FF96-3BCA-4CC3-A07C-7CFBD34AA28C}" dt="2021-10-03T14:23:40.547" v="204" actId="20577"/>
        <pc:sldMkLst>
          <pc:docMk/>
          <pc:sldMk cId="3502804678" sldId="2087"/>
        </pc:sldMkLst>
        <pc:spChg chg="mod">
          <ac:chgData name="Ivan Porta" userId="020d8b40-b103-4537-ae02-a3999f587152" providerId="ADAL" clId="{30C0FF96-3BCA-4CC3-A07C-7CFBD34AA28C}" dt="2021-10-03T14:23:40.547" v="204" actId="20577"/>
          <ac:spMkLst>
            <pc:docMk/>
            <pc:sldMk cId="3502804678" sldId="2087"/>
            <ac:spMk id="4" creationId="{ABCB7E68-8BA1-4648-918E-95FBE821F7BE}"/>
          </ac:spMkLst>
        </pc:spChg>
      </pc:sldChg>
      <pc:sldChg chg="modSp new del mod ord">
        <pc:chgData name="Ivan Porta" userId="020d8b40-b103-4537-ae02-a3999f587152" providerId="ADAL" clId="{30C0FF96-3BCA-4CC3-A07C-7CFBD34AA28C}" dt="2021-10-03T14:24:59.966" v="215" actId="47"/>
        <pc:sldMkLst>
          <pc:docMk/>
          <pc:sldMk cId="1372005873" sldId="2088"/>
        </pc:sldMkLst>
        <pc:spChg chg="mod">
          <ac:chgData name="Ivan Porta" userId="020d8b40-b103-4537-ae02-a3999f587152" providerId="ADAL" clId="{30C0FF96-3BCA-4CC3-A07C-7CFBD34AA28C}" dt="2021-10-03T14:24:22.797" v="210" actId="20577"/>
          <ac:spMkLst>
            <pc:docMk/>
            <pc:sldMk cId="1372005873" sldId="2088"/>
            <ac:spMk id="2" creationId="{456C5FEE-FB70-4C90-8FF0-E245F377873C}"/>
          </ac:spMkLst>
        </pc:spChg>
      </pc:sldChg>
      <pc:sldChg chg="addSp delSp modSp new mod modClrScheme chgLayout">
        <pc:chgData name="Ivan Porta" userId="020d8b40-b103-4537-ae02-a3999f587152" providerId="ADAL" clId="{30C0FF96-3BCA-4CC3-A07C-7CFBD34AA28C}" dt="2021-10-03T14:25:29.850" v="223"/>
        <pc:sldMkLst>
          <pc:docMk/>
          <pc:sldMk cId="2479435406" sldId="2088"/>
        </pc:sldMkLst>
        <pc:spChg chg="del mod ord">
          <ac:chgData name="Ivan Porta" userId="020d8b40-b103-4537-ae02-a3999f587152" providerId="ADAL" clId="{30C0FF96-3BCA-4CC3-A07C-7CFBD34AA28C}" dt="2021-10-03T14:25:23.312" v="221" actId="700"/>
          <ac:spMkLst>
            <pc:docMk/>
            <pc:sldMk cId="2479435406" sldId="2088"/>
            <ac:spMk id="2" creationId="{F7E7FE35-57CD-4BF1-9FAD-4DFD063F9EA0}"/>
          </ac:spMkLst>
        </pc:spChg>
        <pc:spChg chg="del mod ord">
          <ac:chgData name="Ivan Porta" userId="020d8b40-b103-4537-ae02-a3999f587152" providerId="ADAL" clId="{30C0FF96-3BCA-4CC3-A07C-7CFBD34AA28C}" dt="2021-10-03T14:25:23.312" v="221" actId="700"/>
          <ac:spMkLst>
            <pc:docMk/>
            <pc:sldMk cId="2479435406" sldId="2088"/>
            <ac:spMk id="3" creationId="{541D06C6-8DD0-4CB9-B76B-18E4D6F91EC1}"/>
          </ac:spMkLst>
        </pc:spChg>
        <pc:spChg chg="del">
          <ac:chgData name="Ivan Porta" userId="020d8b40-b103-4537-ae02-a3999f587152" providerId="ADAL" clId="{30C0FF96-3BCA-4CC3-A07C-7CFBD34AA28C}" dt="2021-10-03T14:25:23.312" v="221" actId="700"/>
          <ac:spMkLst>
            <pc:docMk/>
            <pc:sldMk cId="2479435406" sldId="2088"/>
            <ac:spMk id="4" creationId="{9FA3220D-28F1-41F7-AE81-95DF88F2CB2B}"/>
          </ac:spMkLst>
        </pc:spChg>
        <pc:spChg chg="add del">
          <ac:chgData name="Ivan Porta" userId="020d8b40-b103-4537-ae02-a3999f587152" providerId="ADAL" clId="{30C0FF96-3BCA-4CC3-A07C-7CFBD34AA28C}" dt="2021-10-03T14:25:19.110" v="220" actId="22"/>
          <ac:spMkLst>
            <pc:docMk/>
            <pc:sldMk cId="2479435406" sldId="2088"/>
            <ac:spMk id="6" creationId="{5C90F51E-5F3E-42FC-8392-378E66BF7D87}"/>
          </ac:spMkLst>
        </pc:spChg>
        <pc:spChg chg="add del mod ord">
          <ac:chgData name="Ivan Porta" userId="020d8b40-b103-4537-ae02-a3999f587152" providerId="ADAL" clId="{30C0FF96-3BCA-4CC3-A07C-7CFBD34AA28C}" dt="2021-10-03T14:25:26.656" v="222" actId="700"/>
          <ac:spMkLst>
            <pc:docMk/>
            <pc:sldMk cId="2479435406" sldId="2088"/>
            <ac:spMk id="7" creationId="{620367CC-BEB0-41AA-AC15-F4A48C2A320A}"/>
          </ac:spMkLst>
        </pc:spChg>
        <pc:spChg chg="add del mod ord">
          <ac:chgData name="Ivan Porta" userId="020d8b40-b103-4537-ae02-a3999f587152" providerId="ADAL" clId="{30C0FF96-3BCA-4CC3-A07C-7CFBD34AA28C}" dt="2021-10-03T14:25:26.656" v="222" actId="700"/>
          <ac:spMkLst>
            <pc:docMk/>
            <pc:sldMk cId="2479435406" sldId="2088"/>
            <ac:spMk id="8" creationId="{CDA408A6-38E2-4253-B7B4-41EBF84036DA}"/>
          </ac:spMkLst>
        </pc:spChg>
        <pc:spChg chg="add mod ord">
          <ac:chgData name="Ivan Porta" userId="020d8b40-b103-4537-ae02-a3999f587152" providerId="ADAL" clId="{30C0FF96-3BCA-4CC3-A07C-7CFBD34AA28C}" dt="2021-10-03T14:25:29.850" v="223"/>
          <ac:spMkLst>
            <pc:docMk/>
            <pc:sldMk cId="2479435406" sldId="2088"/>
            <ac:spMk id="9" creationId="{837AAB5D-34A4-4587-94D0-F0736DAE3F4A}"/>
          </ac:spMkLst>
        </pc:spChg>
      </pc:sldChg>
      <pc:sldChg chg="add del">
        <pc:chgData name="Ivan Porta" userId="020d8b40-b103-4537-ae02-a3999f587152" providerId="ADAL" clId="{30C0FF96-3BCA-4CC3-A07C-7CFBD34AA28C}" dt="2021-10-03T14:30:59.926" v="404" actId="22"/>
        <pc:sldMkLst>
          <pc:docMk/>
          <pc:sldMk cId="702686265" sldId="2089"/>
        </pc:sldMkLst>
      </pc:sldChg>
      <pc:sldChg chg="addSp modSp new mod modNotesTx">
        <pc:chgData name="Ivan Porta" userId="020d8b40-b103-4537-ae02-a3999f587152" providerId="ADAL" clId="{30C0FF96-3BCA-4CC3-A07C-7CFBD34AA28C}" dt="2021-10-03T14:47:30.794" v="589" actId="1076"/>
        <pc:sldMkLst>
          <pc:docMk/>
          <pc:sldMk cId="975112177" sldId="2089"/>
        </pc:sldMkLst>
        <pc:spChg chg="mod">
          <ac:chgData name="Ivan Porta" userId="020d8b40-b103-4537-ae02-a3999f587152" providerId="ADAL" clId="{30C0FF96-3BCA-4CC3-A07C-7CFBD34AA28C}" dt="2021-10-03T14:46:33.969" v="512" actId="20577"/>
          <ac:spMkLst>
            <pc:docMk/>
            <pc:sldMk cId="975112177" sldId="2089"/>
            <ac:spMk id="2" creationId="{26DC8753-59E3-4C3D-BE79-CF86D90E377A}"/>
          </ac:spMkLst>
        </pc:spChg>
        <pc:spChg chg="add mod">
          <ac:chgData name="Ivan Porta" userId="020d8b40-b103-4537-ae02-a3999f587152" providerId="ADAL" clId="{30C0FF96-3BCA-4CC3-A07C-7CFBD34AA28C}" dt="2021-10-03T14:47:30.794" v="589" actId="1076"/>
          <ac:spMkLst>
            <pc:docMk/>
            <pc:sldMk cId="975112177" sldId="2089"/>
            <ac:spMk id="6" creationId="{6F4AB7EE-FBCD-4DF0-A34D-8AC99572FF55}"/>
          </ac:spMkLst>
        </pc:spChg>
      </pc:sldChg>
      <pc:sldChg chg="addSp delSp modSp new del mod modClrScheme chgLayout">
        <pc:chgData name="Ivan Porta" userId="020d8b40-b103-4537-ae02-a3999f587152" providerId="ADAL" clId="{30C0FF96-3BCA-4CC3-A07C-7CFBD34AA28C}" dt="2021-10-10T13:10:51.134" v="772" actId="47"/>
        <pc:sldMkLst>
          <pc:docMk/>
          <pc:sldMk cId="3473089196" sldId="2090"/>
        </pc:sldMkLst>
        <pc:spChg chg="del mod ord">
          <ac:chgData name="Ivan Porta" userId="020d8b40-b103-4537-ae02-a3999f587152" providerId="ADAL" clId="{30C0FF96-3BCA-4CC3-A07C-7CFBD34AA28C}" dt="2021-10-10T13:10:45.422" v="771" actId="700"/>
          <ac:spMkLst>
            <pc:docMk/>
            <pc:sldMk cId="3473089196" sldId="2090"/>
            <ac:spMk id="2" creationId="{4AC49618-CA31-488B-8420-E40E3112C930}"/>
          </ac:spMkLst>
        </pc:spChg>
        <pc:spChg chg="del mod ord">
          <ac:chgData name="Ivan Porta" userId="020d8b40-b103-4537-ae02-a3999f587152" providerId="ADAL" clId="{30C0FF96-3BCA-4CC3-A07C-7CFBD34AA28C}" dt="2021-10-10T13:10:45.422" v="771" actId="700"/>
          <ac:spMkLst>
            <pc:docMk/>
            <pc:sldMk cId="3473089196" sldId="2090"/>
            <ac:spMk id="3" creationId="{5071988F-F710-442B-9167-AC0DBBAD84A3}"/>
          </ac:spMkLst>
        </pc:spChg>
        <pc:spChg chg="add mod ord">
          <ac:chgData name="Ivan Porta" userId="020d8b40-b103-4537-ae02-a3999f587152" providerId="ADAL" clId="{30C0FF96-3BCA-4CC3-A07C-7CFBD34AA28C}" dt="2021-10-10T13:10:45.422" v="771" actId="700"/>
          <ac:spMkLst>
            <pc:docMk/>
            <pc:sldMk cId="3473089196" sldId="2090"/>
            <ac:spMk id="4" creationId="{B7D0E87F-E746-43F2-9E08-2B14E49A328A}"/>
          </ac:spMkLst>
        </pc:spChg>
        <pc:spChg chg="add mod ord">
          <ac:chgData name="Ivan Porta" userId="020d8b40-b103-4537-ae02-a3999f587152" providerId="ADAL" clId="{30C0FF96-3BCA-4CC3-A07C-7CFBD34AA28C}" dt="2021-10-10T13:10:45.422" v="771" actId="700"/>
          <ac:spMkLst>
            <pc:docMk/>
            <pc:sldMk cId="3473089196" sldId="2090"/>
            <ac:spMk id="5" creationId="{070408A7-86C8-4B10-AF9F-24A626DF46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9/26/2023 8:20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9/26/2023 8:19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GTRekter/Terraform-Worksho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9/26/2023 8:19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2358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Terraform Init</a:t>
            </a:r>
          </a:p>
          <a:p>
            <a:pPr marL="228600" indent="-228600">
              <a:buFont typeface="+mj-lt"/>
              <a:buAutoNum type="arabicPeriod"/>
            </a:pPr>
            <a:r>
              <a:rPr lang="en-GB" b="1" dirty="0"/>
              <a:t>Read the lock file</a:t>
            </a:r>
          </a:p>
          <a:p>
            <a:pPr marL="228600" indent="-228600">
              <a:buFont typeface="+mj-lt"/>
              <a:buAutoNum type="arabicPeriod"/>
            </a:pPr>
            <a:r>
              <a:rPr lang="en-GB" sz="900" b="1" dirty="0">
                <a:effectLst/>
                <a:latin typeface="Calibri" panose="020F0502020204030204" pitchFamily="34" charset="0"/>
              </a:rPr>
              <a:t>Reads the current configuration:</a:t>
            </a:r>
            <a:r>
              <a:rPr lang="en-GB" sz="900" dirty="0">
                <a:effectLst/>
                <a:latin typeface="Calibri" panose="020F0502020204030204" pitchFamily="34" charset="0"/>
              </a:rPr>
              <a:t> This is the set of .</a:t>
            </a:r>
            <a:r>
              <a:rPr lang="en-GB" sz="900" dirty="0" err="1">
                <a:effectLst/>
                <a:latin typeface="Calibri" panose="020F0502020204030204" pitchFamily="34" charset="0"/>
              </a:rPr>
              <a:t>tf</a:t>
            </a:r>
            <a:r>
              <a:rPr lang="en-GB" sz="900" dirty="0">
                <a:effectLst/>
                <a:latin typeface="Calibri" panose="020F0502020204030204" pitchFamily="34" charset="0"/>
              </a:rPr>
              <a:t> files in the current directory</a:t>
            </a:r>
          </a:p>
          <a:p>
            <a:pPr marL="228600" indent="-228600">
              <a:buFont typeface="+mj-lt"/>
              <a:buAutoNum type="arabicPeriod"/>
            </a:pPr>
            <a:r>
              <a:rPr lang="en-GB" sz="900" b="1" dirty="0">
                <a:effectLst/>
                <a:latin typeface="Calibri" panose="020F0502020204030204" pitchFamily="34" charset="0"/>
              </a:rPr>
              <a:t>Download the providers if not present</a:t>
            </a:r>
          </a:p>
          <a:p>
            <a:endParaRPr lang="en-GB" sz="900" b="1" dirty="0">
              <a:effectLst/>
              <a:latin typeface="Calibri" panose="020F0502020204030204" pitchFamily="34" charset="0"/>
            </a:endParaRPr>
          </a:p>
          <a:p>
            <a:r>
              <a:rPr lang="en-GB" sz="1800" b="1" u="sng" dirty="0">
                <a:effectLst/>
                <a:latin typeface="Calibri" panose="020F0502020204030204" pitchFamily="34" charset="0"/>
              </a:rPr>
              <a:t>Terraform Plan</a:t>
            </a:r>
          </a:p>
          <a:p>
            <a:pPr marL="342900" indent="-342900" rtl="0" fontAlgn="ctr">
              <a:spcBef>
                <a:spcPts val="0"/>
              </a:spcBef>
              <a:spcAft>
                <a:spcPts val="0"/>
              </a:spcAft>
              <a:buFont typeface="+mj-lt"/>
              <a:buAutoNum type="arabicPeriod"/>
            </a:pPr>
            <a:r>
              <a:rPr lang="en-GB" sz="1800" b="1" dirty="0">
                <a:effectLst/>
                <a:latin typeface="Calibri" panose="020F0502020204030204" pitchFamily="34" charset="0"/>
              </a:rPr>
              <a:t>Reads the current configuration:</a:t>
            </a:r>
            <a:r>
              <a:rPr lang="en-GB" sz="1800" dirty="0">
                <a:effectLst/>
                <a:latin typeface="Calibri" panose="020F0502020204030204" pitchFamily="34" charset="0"/>
              </a:rPr>
              <a:t> This is the set of .</a:t>
            </a:r>
            <a:r>
              <a:rPr lang="en-GB" sz="1800" dirty="0" err="1">
                <a:effectLst/>
                <a:latin typeface="Calibri" panose="020F0502020204030204" pitchFamily="34" charset="0"/>
              </a:rPr>
              <a:t>tf</a:t>
            </a:r>
            <a:r>
              <a:rPr lang="en-GB" sz="1800" dirty="0">
                <a:effectLst/>
                <a:latin typeface="Calibri" panose="020F0502020204030204" pitchFamily="34" charset="0"/>
              </a:rPr>
              <a:t> files in the current directory.</a:t>
            </a:r>
          </a:p>
          <a:p>
            <a:pPr marL="342900" indent="-342900" rtl="0" fontAlgn="ctr">
              <a:spcBef>
                <a:spcPts val="0"/>
              </a:spcBef>
              <a:spcAft>
                <a:spcPts val="0"/>
              </a:spcAft>
              <a:buFont typeface="+mj-lt"/>
              <a:buAutoNum type="arabicPeriod"/>
            </a:pPr>
            <a:r>
              <a:rPr lang="en-GB" sz="1800" b="1" dirty="0">
                <a:effectLst/>
                <a:latin typeface="Calibri" panose="020F0502020204030204" pitchFamily="34" charset="0"/>
              </a:rPr>
              <a:t>Reads the current state:</a:t>
            </a:r>
            <a:r>
              <a:rPr lang="en-GB" sz="1800" dirty="0">
                <a:effectLst/>
                <a:latin typeface="Calibri" panose="020F0502020204030204" pitchFamily="34" charset="0"/>
              </a:rPr>
              <a:t> This is typically stored in a .</a:t>
            </a:r>
            <a:r>
              <a:rPr lang="en-GB" sz="1800" dirty="0" err="1">
                <a:effectLst/>
                <a:latin typeface="Calibri" panose="020F0502020204030204" pitchFamily="34" charset="0"/>
              </a:rPr>
              <a:t>tfstate</a:t>
            </a:r>
            <a:r>
              <a:rPr lang="en-GB" sz="1800" dirty="0">
                <a:effectLst/>
                <a:latin typeface="Calibri" panose="020F0502020204030204" pitchFamily="34" charset="0"/>
              </a:rPr>
              <a:t> file, either locally or remotely. The state file contains information about what resources exist and their configurations.</a:t>
            </a:r>
          </a:p>
          <a:p>
            <a:pPr marL="342900" indent="-342900" rtl="0" fontAlgn="ctr">
              <a:spcBef>
                <a:spcPts val="0"/>
              </a:spcBef>
              <a:spcAft>
                <a:spcPts val="0"/>
              </a:spcAft>
              <a:buFont typeface="+mj-lt"/>
              <a:buAutoNum type="arabicPeriod"/>
            </a:pPr>
            <a:r>
              <a:rPr lang="en-GB" sz="1800" b="1" dirty="0">
                <a:effectLst/>
                <a:latin typeface="Calibri" panose="020F0502020204030204" pitchFamily="34" charset="0"/>
              </a:rPr>
              <a:t>Queries the actual infrastructure provider:</a:t>
            </a:r>
            <a:r>
              <a:rPr lang="en-GB" sz="1800" dirty="0">
                <a:effectLst/>
                <a:latin typeface="Calibri" panose="020F0502020204030204" pitchFamily="34" charset="0"/>
              </a:rPr>
              <a:t> This is where it checks the real-world status of the resources. For example, if you're using the AWS provider, Terraform will make API calls to AWS to see the current state of the resources in question.</a:t>
            </a:r>
          </a:p>
          <a:p>
            <a:pPr marL="342900" indent="-342900" rtl="0" fontAlgn="ctr">
              <a:spcBef>
                <a:spcPts val="0"/>
              </a:spcBef>
              <a:spcAft>
                <a:spcPts val="0"/>
              </a:spcAft>
              <a:buFont typeface="+mj-lt"/>
              <a:buAutoNum type="arabicPeriod"/>
            </a:pPr>
            <a:endParaRPr lang="en-GB" sz="1800" dirty="0">
              <a:effectLst/>
              <a:latin typeface="Calibri" panose="020F0502020204030204" pitchFamily="34" charset="0"/>
            </a:endParaRPr>
          </a:p>
          <a:p>
            <a:pPr marL="0" indent="0" rtl="0" fontAlgn="ctr">
              <a:spcBef>
                <a:spcPts val="0"/>
              </a:spcBef>
              <a:spcAft>
                <a:spcPts val="0"/>
              </a:spcAft>
              <a:buFont typeface="+mj-lt"/>
              <a:buNone/>
            </a:pPr>
            <a:r>
              <a:rPr lang="en-GB" sz="1800" b="1" u="sng" dirty="0">
                <a:effectLst/>
                <a:latin typeface="Calibri" panose="020F0502020204030204" pitchFamily="34" charset="0"/>
              </a:rPr>
              <a:t>Terraform apply</a:t>
            </a:r>
          </a:p>
          <a:p>
            <a:pPr marL="0" indent="0" rtl="0" fontAlgn="ctr">
              <a:spcBef>
                <a:spcPts val="0"/>
              </a:spcBef>
              <a:spcAft>
                <a:spcPts val="0"/>
              </a:spcAft>
              <a:buFont typeface="+mj-lt"/>
              <a:buNone/>
            </a:pPr>
            <a:r>
              <a:rPr lang="en-GB" sz="1800" dirty="0">
                <a:effectLst/>
                <a:latin typeface="Calibri" panose="020F0502020204030204" pitchFamily="34" charset="0"/>
              </a:rPr>
              <a:t>Same as plan, but it asks for approval and then apply the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8985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Machine 1: </a:t>
            </a:r>
            <a:r>
              <a:rPr lang="en-GB" dirty="0"/>
              <a:t>20.51.131.165 – student1 / P@ssw0rd1234!</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b="1" dirty="0"/>
              <a:t>Machine 2: </a:t>
            </a:r>
            <a:r>
              <a:rPr lang="en-GB" dirty="0"/>
              <a:t>20.106.247.81 – student2 / P@ssw0rd1234!</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br>
              <a:rPr lang="en-GB" dirty="0"/>
            </a:br>
            <a:br>
              <a:rPr lang="en-GB" b="1" dirty="0"/>
            </a:br>
            <a:r>
              <a:rPr lang="en-GB" b="1" dirty="0"/>
              <a:t>Local</a:t>
            </a:r>
            <a:br>
              <a:rPr lang="en-GB" dirty="0"/>
            </a:br>
            <a:r>
              <a:rPr lang="en-GB" dirty="0"/>
              <a:t>terraform plan</a:t>
            </a:r>
          </a:p>
          <a:p>
            <a:r>
              <a:rPr lang="en-GB" dirty="0"/>
              <a:t>terraform apply</a:t>
            </a:r>
          </a:p>
          <a:p>
            <a:pPr marL="171450" indent="-171450">
              <a:buFont typeface="Arial" panose="020B0604020202020204" pitchFamily="34" charset="0"/>
              <a:buChar char="•"/>
            </a:pPr>
            <a:r>
              <a:rPr lang="en-GB" b="1" dirty="0"/>
              <a:t>Result:</a:t>
            </a:r>
            <a:r>
              <a:rPr lang="en-GB" dirty="0"/>
              <a:t> create file in the same path as the configuration</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b="0" i="0" dirty="0">
                <a:solidFill>
                  <a:srgbClr val="374151"/>
                </a:solidFill>
                <a:effectLst/>
                <a:latin typeface="Söhne"/>
              </a:rPr>
              <a:t>The </a:t>
            </a:r>
            <a:r>
              <a:rPr lang="en-GB" b="1" dirty="0"/>
              <a:t>.</a:t>
            </a:r>
            <a:r>
              <a:rPr lang="en-GB" b="1" dirty="0" err="1"/>
              <a:t>terraform.lock.hcl</a:t>
            </a:r>
            <a:r>
              <a:rPr lang="en-GB" b="1" i="0" dirty="0">
                <a:solidFill>
                  <a:srgbClr val="374151"/>
                </a:solidFill>
                <a:effectLst/>
                <a:latin typeface="Söhne"/>
              </a:rPr>
              <a:t> </a:t>
            </a:r>
            <a:r>
              <a:rPr lang="en-GB" b="0" i="0" dirty="0">
                <a:solidFill>
                  <a:srgbClr val="374151"/>
                </a:solidFill>
                <a:effectLst/>
                <a:latin typeface="Söhne"/>
              </a:rPr>
              <a:t>file was introduced in Terraform v0.14 as a way to provide more dependable builds in Terraform configurations. This file is used to lock the versions of providers and modules to ensure consistent </a:t>
            </a:r>
            <a:r>
              <a:rPr lang="en-GB" b="0" i="0" dirty="0" err="1">
                <a:solidFill>
                  <a:srgbClr val="374151"/>
                </a:solidFill>
                <a:effectLst/>
                <a:latin typeface="Söhne"/>
              </a:rPr>
              <a:t>behavior</a:t>
            </a:r>
            <a:r>
              <a:rPr lang="en-GB" b="0" i="0" dirty="0">
                <a:solidFill>
                  <a:srgbClr val="374151"/>
                </a:solidFill>
                <a:effectLst/>
                <a:latin typeface="Söhne"/>
              </a:rPr>
              <a:t> across different environments and Terraform runs. </a:t>
            </a:r>
          </a:p>
          <a:p>
            <a:pPr marL="0" indent="0">
              <a:buFont typeface="Arial" panose="020B0604020202020204" pitchFamily="34" charset="0"/>
              <a:buNone/>
            </a:pPr>
            <a:r>
              <a:rPr lang="en-GB" b="0" i="0" u="sng" dirty="0">
                <a:solidFill>
                  <a:srgbClr val="374151"/>
                </a:solidFill>
                <a:effectLst/>
                <a:latin typeface="Söhne"/>
              </a:rPr>
              <a:t>This ensures that every time you or your team runs </a:t>
            </a:r>
            <a:r>
              <a:rPr lang="en-GB" u="sng" dirty="0"/>
              <a:t>terraform init</a:t>
            </a:r>
            <a:r>
              <a:rPr lang="en-GB" b="0" i="0" u="sng" dirty="0">
                <a:solidFill>
                  <a:srgbClr val="374151"/>
                </a:solidFill>
                <a:effectLst/>
                <a:latin typeface="Söhne"/>
              </a:rPr>
              <a:t>, the same versions of providers and modules are fetched, leading to consistent </a:t>
            </a:r>
            <a:r>
              <a:rPr lang="en-GB" b="0" i="0" u="sng" dirty="0" err="1">
                <a:solidFill>
                  <a:srgbClr val="374151"/>
                </a:solidFill>
                <a:effectLst/>
                <a:latin typeface="Söhne"/>
              </a:rPr>
              <a:t>behavior</a:t>
            </a:r>
            <a:r>
              <a:rPr lang="en-GB" b="0" i="0" u="sng" dirty="0">
                <a:solidFill>
                  <a:srgbClr val="374151"/>
                </a:solidFill>
                <a:effectLst/>
                <a:latin typeface="Söhne"/>
              </a:rPr>
              <a:t>.</a:t>
            </a:r>
            <a:endParaRPr lang="en-GB" u="sng" dirty="0"/>
          </a:p>
          <a:p>
            <a:endParaRPr lang="en-GB" dirty="0"/>
          </a:p>
          <a:p>
            <a:r>
              <a:rPr lang="en-GB" b="1" dirty="0"/>
              <a:t>Cloud [2m20s elapsed]</a:t>
            </a:r>
          </a:p>
          <a:p>
            <a:r>
              <a:rPr lang="en-GB" dirty="0"/>
              <a:t>terraform plan</a:t>
            </a:r>
          </a:p>
          <a:p>
            <a:r>
              <a:rPr lang="en-GB" b="0" dirty="0"/>
              <a:t>terraform plan --out </a:t>
            </a:r>
            <a:r>
              <a:rPr lang="en-GB" b="0" i="0" dirty="0" err="1">
                <a:solidFill>
                  <a:srgbClr val="111111"/>
                </a:solidFill>
                <a:effectLst/>
                <a:latin typeface="Roboto" panose="02000000000000000000" pitchFamily="2" charset="0"/>
              </a:rPr>
              <a:t>output.tfplan</a:t>
            </a:r>
            <a:r>
              <a:rPr lang="en-GB" b="0" i="0" dirty="0">
                <a:solidFill>
                  <a:srgbClr val="111111"/>
                </a:solidFill>
                <a:effectLst/>
                <a:latin typeface="Roboto" panose="02000000000000000000" pitchFamily="2" charset="0"/>
              </a:rPr>
              <a:t> </a:t>
            </a:r>
            <a:endParaRPr lang="en-GB" b="0" dirty="0"/>
          </a:p>
          <a:p>
            <a:r>
              <a:rPr lang="en-GB" b="0" i="0" dirty="0">
                <a:solidFill>
                  <a:srgbClr val="111111"/>
                </a:solidFill>
                <a:effectLst/>
                <a:latin typeface="Roboto" panose="02000000000000000000" pitchFamily="2" charset="0"/>
              </a:rPr>
              <a:t>terraform show -no-</a:t>
            </a:r>
            <a:r>
              <a:rPr lang="en-GB" b="0" i="0" dirty="0" err="1">
                <a:solidFill>
                  <a:srgbClr val="111111"/>
                </a:solidFill>
                <a:effectLst/>
                <a:latin typeface="Roboto" panose="02000000000000000000" pitchFamily="2" charset="0"/>
              </a:rPr>
              <a:t>color</a:t>
            </a:r>
            <a:r>
              <a:rPr lang="en-GB" b="0" i="0" dirty="0">
                <a:solidFill>
                  <a:srgbClr val="111111"/>
                </a:solidFill>
                <a:effectLst/>
                <a:latin typeface="Roboto" panose="02000000000000000000" pitchFamily="2" charset="0"/>
              </a:rPr>
              <a:t> -</a:t>
            </a:r>
            <a:r>
              <a:rPr lang="en-GB" b="0" i="0" dirty="0" err="1">
                <a:solidFill>
                  <a:srgbClr val="111111"/>
                </a:solidFill>
                <a:effectLst/>
                <a:latin typeface="Roboto" panose="02000000000000000000" pitchFamily="2" charset="0"/>
              </a:rPr>
              <a:t>json</a:t>
            </a:r>
            <a:r>
              <a:rPr lang="en-GB" b="0" i="0" dirty="0">
                <a:solidFill>
                  <a:srgbClr val="111111"/>
                </a:solidFill>
                <a:effectLst/>
                <a:latin typeface="Roboto" panose="02000000000000000000" pitchFamily="2" charset="0"/>
              </a:rPr>
              <a:t> </a:t>
            </a:r>
            <a:r>
              <a:rPr lang="en-GB" b="0" i="0" dirty="0" err="1">
                <a:solidFill>
                  <a:srgbClr val="111111"/>
                </a:solidFill>
                <a:effectLst/>
                <a:latin typeface="Roboto" panose="02000000000000000000" pitchFamily="2" charset="0"/>
              </a:rPr>
              <a:t>output.tfplan</a:t>
            </a:r>
            <a:r>
              <a:rPr lang="en-GB" b="0" i="0" dirty="0">
                <a:solidFill>
                  <a:srgbClr val="111111"/>
                </a:solidFill>
                <a:effectLst/>
                <a:latin typeface="Roboto" panose="02000000000000000000" pitchFamily="2" charset="0"/>
              </a:rPr>
              <a:t> &gt; </a:t>
            </a:r>
            <a:r>
              <a:rPr lang="en-GB" b="0" i="0" dirty="0" err="1">
                <a:solidFill>
                  <a:srgbClr val="111111"/>
                </a:solidFill>
                <a:effectLst/>
                <a:latin typeface="Roboto" panose="02000000000000000000" pitchFamily="2" charset="0"/>
              </a:rPr>
              <a:t>output.json</a:t>
            </a:r>
            <a:endParaRPr lang="en-GB" b="0" i="0" dirty="0">
              <a:solidFill>
                <a:srgbClr val="111111"/>
              </a:solidFill>
              <a:effectLst/>
              <a:latin typeface="Roboto" panose="02000000000000000000" pitchFamily="2" charset="0"/>
            </a:endParaRPr>
          </a:p>
          <a:p>
            <a:r>
              <a:rPr lang="en-GB" b="0" i="0" dirty="0">
                <a:solidFill>
                  <a:srgbClr val="111111"/>
                </a:solidFill>
                <a:effectLst/>
                <a:latin typeface="Roboto" panose="02000000000000000000" pitchFamily="2" charset="0"/>
              </a:rPr>
              <a:t>Prettify with Shift + Alt + F</a:t>
            </a:r>
          </a:p>
          <a:p>
            <a:endParaRPr lang="en-GB" b="0" i="0" dirty="0">
              <a:solidFill>
                <a:srgbClr val="111111"/>
              </a:solidFill>
              <a:effectLst/>
              <a:latin typeface="Roboto" panose="02000000000000000000" pitchFamily="2" charset="0"/>
            </a:endParaRPr>
          </a:p>
          <a:p>
            <a:pPr marL="171450" indent="-171450">
              <a:buFont typeface="Arial" panose="020B0604020202020204" pitchFamily="34" charset="0"/>
              <a:buChar char="•"/>
            </a:pPr>
            <a:r>
              <a:rPr lang="en-GB" b="0" i="0" dirty="0">
                <a:solidFill>
                  <a:srgbClr val="111111"/>
                </a:solidFill>
                <a:effectLst/>
                <a:latin typeface="Roboto" panose="02000000000000000000" pitchFamily="2" charset="0"/>
              </a:rPr>
              <a:t>Show the resources created on the portal</a:t>
            </a:r>
          </a:p>
          <a:p>
            <a:pPr marL="171450" indent="-171450">
              <a:buFont typeface="Arial" panose="020B0604020202020204" pitchFamily="34" charset="0"/>
              <a:buChar char="•"/>
            </a:pPr>
            <a:r>
              <a:rPr lang="en-GB" b="0" i="0" dirty="0">
                <a:solidFill>
                  <a:srgbClr val="111111"/>
                </a:solidFill>
                <a:effectLst/>
                <a:latin typeface="Roboto" panose="02000000000000000000" pitchFamily="2" charset="0"/>
              </a:rPr>
              <a:t>Show the </a:t>
            </a:r>
            <a:r>
              <a:rPr lang="en-GB" b="0" i="0" dirty="0" err="1">
                <a:solidFill>
                  <a:srgbClr val="111111"/>
                </a:solidFill>
                <a:effectLst/>
                <a:latin typeface="Roboto" panose="02000000000000000000" pitchFamily="2" charset="0"/>
              </a:rPr>
              <a:t>statefile</a:t>
            </a:r>
            <a:r>
              <a:rPr lang="en-GB" b="0" i="0" dirty="0">
                <a:solidFill>
                  <a:srgbClr val="111111"/>
                </a:solidFill>
                <a:effectLst/>
                <a:latin typeface="Roboto" panose="02000000000000000000" pitchFamily="2" charset="0"/>
              </a:rPr>
              <a:t> with the ID reference</a:t>
            </a:r>
          </a:p>
          <a:p>
            <a:pPr marL="171450" indent="-171450">
              <a:buFont typeface="Arial" panose="020B0604020202020204" pitchFamily="34" charset="0"/>
              <a:buChar char="•"/>
            </a:pPr>
            <a:r>
              <a:rPr lang="en-GB" b="0" i="0" dirty="0">
                <a:solidFill>
                  <a:srgbClr val="111111"/>
                </a:solidFill>
                <a:effectLst/>
                <a:latin typeface="Roboto" panose="02000000000000000000" pitchFamily="2" charset="0"/>
              </a:rPr>
              <a:t>Show the JSON plan</a:t>
            </a:r>
          </a:p>
          <a:p>
            <a:pPr marL="171450" indent="-171450">
              <a:buFont typeface="Arial" panose="020B0604020202020204" pitchFamily="34" charset="0"/>
              <a:buChar char="•"/>
            </a:pPr>
            <a:endParaRPr lang="en-GB" b="0" i="0" dirty="0">
              <a:solidFill>
                <a:srgbClr val="111111"/>
              </a:solidFill>
              <a:effectLst/>
              <a:latin typeface="Roboto" panose="02000000000000000000" pitchFamily="2"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dirty="0"/>
              <a:t>Code Repository: </a:t>
            </a:r>
            <a:r>
              <a:rPr lang="en-GB" dirty="0" err="1">
                <a:hlinkClick r:id="rId3"/>
              </a:rPr>
              <a:t>GTRekter</a:t>
            </a:r>
            <a:r>
              <a:rPr lang="en-GB" dirty="0">
                <a:hlinkClick r:id="rId3"/>
              </a:rPr>
              <a:t>/Terraform-Workshop (github.com)</a:t>
            </a:r>
            <a:r>
              <a:rPr lang="en-GB" dirty="0"/>
              <a:t> </a:t>
            </a:r>
            <a:r>
              <a:rPr lang="en-GB" dirty="0">
                <a:sym typeface="Wingdings" panose="05000000000000000000" pitchFamily="2" charset="2"/>
              </a:rPr>
              <a:t> Not necessary</a:t>
            </a:r>
            <a:endParaRPr lang="en-GB" dirty="0"/>
          </a:p>
          <a:p>
            <a:pPr marL="171450" indent="-171450">
              <a:buFont typeface="Arial" panose="020B0604020202020204" pitchFamily="34" charset="0"/>
              <a:buChar char="•"/>
            </a:pP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79991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008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dirty="0"/>
              <a:t>Before we begin, I would like you introduce yourself.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880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it-IT" dirty="0"/>
              <a:t>When I’m not fighting the white walkers I work at Senior DevOps Consultant.</a:t>
            </a:r>
          </a:p>
          <a:p>
            <a:pPr marL="171450" indent="-171450">
              <a:buFont typeface="Arial" panose="020B0604020202020204" pitchFamily="34" charset="0"/>
              <a:buChar char="•"/>
            </a:pPr>
            <a:r>
              <a:rPr lang="it-IT" dirty="0"/>
              <a:t>Over 8 years working in IT as Developer and Consultant</a:t>
            </a:r>
          </a:p>
          <a:p>
            <a:pPr marL="171450" indent="-171450">
              <a:buFont typeface="Arial" panose="020B0604020202020204" pitchFamily="34" charset="0"/>
              <a:buChar char="•"/>
            </a:pPr>
            <a:r>
              <a:rPr lang="en-GB" b="0" i="0" dirty="0">
                <a:solidFill>
                  <a:srgbClr val="212529"/>
                </a:solidFill>
                <a:effectLst/>
                <a:latin typeface="Montserrat" panose="00000500000000000000" pitchFamily="2" charset="0"/>
              </a:rPr>
              <a:t>I've had the privilege of collaborating with high-profile clients including Barclays and Microsoft, along with a multitude of others spread across continents, from the United States, Italy, The UK, the Saudi Emirates, and ultimately Japan.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6659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9319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0" i="0" dirty="0">
                <a:solidFill>
                  <a:srgbClr val="242424"/>
                </a:solidFill>
                <a:effectLst/>
                <a:latin typeface="sohne"/>
              </a:rPr>
              <a:t>In an era where a sudden viral feed, post on TikTok, or breaking news can create immediate and unpredictable changes in demand, these usage patterns have become less predictable, making manual responsiveness obsolete. Reducing the Time to Market is not an option anymore.</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 This is also proven by the exponential shift to cultures like DevOps. </a:t>
            </a:r>
            <a:br>
              <a:rPr lang="en-GB" b="1" i="0" dirty="0">
                <a:solidFill>
                  <a:srgbClr val="374151"/>
                </a:solidFill>
                <a:effectLst/>
                <a:latin typeface="Söhne"/>
              </a:rPr>
            </a:br>
            <a:endParaRPr lang="en-GB" b="1" i="0" dirty="0">
              <a:solidFill>
                <a:srgbClr val="374151"/>
              </a:solidFill>
              <a:effectLst/>
              <a:latin typeface="Söhne"/>
            </a:endParaRPr>
          </a:p>
          <a:p>
            <a:pPr algn="l">
              <a:buFont typeface="+mj-lt"/>
              <a:buAutoNum type="arabicPeriod"/>
            </a:pPr>
            <a:r>
              <a:rPr lang="en-GB" b="1" i="0" dirty="0">
                <a:solidFill>
                  <a:srgbClr val="374151"/>
                </a:solidFill>
                <a:effectLst/>
                <a:latin typeface="Söhne"/>
              </a:rPr>
              <a:t>Amazon</a:t>
            </a:r>
            <a:r>
              <a:rPr lang="en-GB" b="0" i="0" dirty="0">
                <a:solidFill>
                  <a:srgbClr val="374151"/>
                </a:solidFill>
                <a:effectLst/>
                <a:latin typeface="Söhne"/>
              </a:rPr>
              <a:t>: Amazon Web Services (AWS) deploys code every </a:t>
            </a:r>
            <a:r>
              <a:rPr lang="en-GB" b="1" i="0" dirty="0">
                <a:solidFill>
                  <a:srgbClr val="374151"/>
                </a:solidFill>
                <a:effectLst/>
                <a:latin typeface="Söhne"/>
              </a:rPr>
              <a:t>11.6 seconds</a:t>
            </a:r>
            <a:r>
              <a:rPr lang="en-GB" b="0" i="0" dirty="0">
                <a:solidFill>
                  <a:srgbClr val="374151"/>
                </a:solidFill>
                <a:effectLst/>
                <a:latin typeface="Söhne"/>
              </a:rPr>
              <a:t> on average.</a:t>
            </a:r>
          </a:p>
          <a:p>
            <a:pPr algn="l">
              <a:buFont typeface="+mj-lt"/>
              <a:buAutoNum type="arabicPeriod"/>
            </a:pPr>
            <a:r>
              <a:rPr lang="en-GB" b="1" i="0" dirty="0">
                <a:solidFill>
                  <a:srgbClr val="374151"/>
                </a:solidFill>
                <a:effectLst/>
                <a:latin typeface="Söhne"/>
              </a:rPr>
              <a:t>Google</a:t>
            </a:r>
            <a:r>
              <a:rPr lang="en-GB" b="0" i="0" dirty="0">
                <a:solidFill>
                  <a:srgbClr val="374151"/>
                </a:solidFill>
                <a:effectLst/>
                <a:latin typeface="Söhne"/>
              </a:rPr>
              <a:t>: Google releases software quickly and frequently, with over </a:t>
            </a:r>
            <a:r>
              <a:rPr lang="en-GB" b="1" i="0" dirty="0">
                <a:solidFill>
                  <a:srgbClr val="374151"/>
                </a:solidFill>
                <a:effectLst/>
                <a:latin typeface="Söhne"/>
              </a:rPr>
              <a:t>4,000 deployments</a:t>
            </a:r>
            <a:r>
              <a:rPr lang="en-GB" b="0" i="0" dirty="0">
                <a:solidFill>
                  <a:srgbClr val="374151"/>
                </a:solidFill>
                <a:effectLst/>
                <a:latin typeface="Söhne"/>
              </a:rPr>
              <a:t> a day.</a:t>
            </a:r>
          </a:p>
          <a:p>
            <a:pPr algn="l">
              <a:buFont typeface="+mj-lt"/>
              <a:buAutoNum type="arabicPeriod"/>
            </a:pPr>
            <a:r>
              <a:rPr lang="en-GB" b="1" i="0" dirty="0">
                <a:solidFill>
                  <a:srgbClr val="374151"/>
                </a:solidFill>
                <a:effectLst/>
                <a:latin typeface="Söhne"/>
              </a:rPr>
              <a:t>Facebook</a:t>
            </a:r>
            <a:r>
              <a:rPr lang="en-GB" b="0" i="0" dirty="0">
                <a:solidFill>
                  <a:srgbClr val="374151"/>
                </a:solidFill>
                <a:effectLst/>
                <a:latin typeface="Söhne"/>
              </a:rPr>
              <a:t>: Facebook pushes code updates twice daily. They've also mentioned in the past that they commit changes to their main repository approximately </a:t>
            </a:r>
            <a:r>
              <a:rPr lang="en-GB" b="1" i="0" dirty="0">
                <a:solidFill>
                  <a:srgbClr val="374151"/>
                </a:solidFill>
                <a:effectLst/>
                <a:latin typeface="Söhne"/>
              </a:rPr>
              <a:t>every 30 seconds</a:t>
            </a:r>
            <a:r>
              <a:rPr lang="en-GB" b="0" i="0" dirty="0">
                <a:solidFill>
                  <a:srgbClr val="374151"/>
                </a:solidFill>
                <a:effectLst/>
                <a:latin typeface="Söhne"/>
              </a:rPr>
              <a:t>.</a:t>
            </a:r>
          </a:p>
          <a:p>
            <a:pPr marL="0" marR="0" lvl="0" indent="0" algn="l" defTabSz="914367" rtl="0" eaLnBrk="1" fontAlgn="auto" latinLnBrk="0" hangingPunct="1">
              <a:lnSpc>
                <a:spcPct val="90000"/>
              </a:lnSpc>
              <a:spcBef>
                <a:spcPts val="0"/>
              </a:spcBef>
              <a:spcAft>
                <a:spcPts val="333"/>
              </a:spcAft>
              <a:buClrTx/>
              <a:buSzTx/>
              <a:buFont typeface="+mj-lt"/>
              <a:buAutoNum type="arabicPeriod"/>
              <a:tabLst/>
              <a:defRPr/>
            </a:pPr>
            <a:r>
              <a:rPr lang="en-GB" b="1" i="0" dirty="0">
                <a:solidFill>
                  <a:srgbClr val="374151"/>
                </a:solidFill>
                <a:effectLst/>
                <a:latin typeface="Söhne"/>
              </a:rPr>
              <a:t>Netflix</a:t>
            </a:r>
            <a:r>
              <a:rPr lang="en-GB" b="0" i="0" dirty="0">
                <a:solidFill>
                  <a:srgbClr val="374151"/>
                </a:solidFill>
                <a:effectLst/>
                <a:latin typeface="Söhne"/>
              </a:rPr>
              <a:t>: Netflix deploys code </a:t>
            </a:r>
            <a:r>
              <a:rPr lang="en-GB" b="1" i="0" dirty="0">
                <a:solidFill>
                  <a:srgbClr val="374151"/>
                </a:solidFill>
                <a:effectLst/>
                <a:latin typeface="Söhne"/>
              </a:rPr>
              <a:t>thousands of times per day</a:t>
            </a:r>
            <a:r>
              <a:rPr lang="en-GB" b="0" i="0" dirty="0">
                <a:solidFill>
                  <a:srgbClr val="374151"/>
                </a:solidFill>
                <a:effectLst/>
                <a:latin typeface="Söhne"/>
              </a:rPr>
              <a:t>. They've been known for their pioneering work in the microservices architecture and their deployment tool, Spinnaker.</a:t>
            </a:r>
          </a:p>
          <a:p>
            <a:pPr algn="l">
              <a:buFont typeface="+mj-lt"/>
              <a:buNone/>
            </a:pPr>
            <a:endParaRPr lang="en-GB" b="0" i="0" dirty="0">
              <a:solidFill>
                <a:srgbClr val="374151"/>
              </a:solidFill>
              <a:effectLst/>
              <a:latin typeface="Söhne"/>
            </a:endParaRPr>
          </a:p>
          <a:p>
            <a:pPr algn="l"/>
            <a:r>
              <a:rPr lang="en-GB" b="0" i="0" dirty="0">
                <a:solidFill>
                  <a:srgbClr val="374151"/>
                </a:solidFill>
                <a:effectLst/>
                <a:latin typeface="Söhne"/>
              </a:rPr>
              <a:t>Even if not all deployments will affect the underline Infrastructure, with such rapid deployment cycles, manual infrastructure management is not scalable and also prone to errors.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9/26/2023 8:19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7574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1" i="0" dirty="0">
                <a:solidFill>
                  <a:srgbClr val="374151"/>
                </a:solidFill>
                <a:effectLst/>
                <a:latin typeface="Söhne"/>
              </a:rPr>
              <a:t>Consistency</a:t>
            </a:r>
            <a:r>
              <a:rPr lang="en-GB" b="0" i="0" dirty="0">
                <a:solidFill>
                  <a:srgbClr val="374151"/>
                </a:solidFill>
                <a:effectLst/>
                <a:latin typeface="Söhne"/>
              </a:rPr>
              <a:t>: This means that every time you deploy or provision using that code, you get the same result.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solidFill>
                  <a:srgbClr val="374151"/>
                </a:solidFill>
                <a:effectLst/>
                <a:latin typeface="Söhne"/>
              </a:rPr>
              <a:t>Reproducibility</a:t>
            </a:r>
            <a:r>
              <a:rPr lang="en-GB" b="0" i="0" dirty="0">
                <a:solidFill>
                  <a:srgbClr val="374151"/>
                </a:solidFill>
                <a:effectLst/>
                <a:latin typeface="Söhne"/>
              </a:rPr>
              <a:t>: Easily replicate infrastructure across stages or projects.</a:t>
            </a:r>
          </a:p>
          <a:p>
            <a:pPr marL="171450" indent="-171450" algn="l">
              <a:buFont typeface="Arial" panose="020B0604020202020204" pitchFamily="34" charset="0"/>
              <a:buChar char="•"/>
            </a:pPr>
            <a:r>
              <a:rPr lang="en-GB" b="1" i="0" dirty="0">
                <a:solidFill>
                  <a:srgbClr val="374151"/>
                </a:solidFill>
                <a:effectLst/>
                <a:latin typeface="Söhne"/>
              </a:rPr>
              <a:t>Automation</a:t>
            </a:r>
            <a:r>
              <a:rPr lang="en-GB" b="0" i="0" dirty="0">
                <a:solidFill>
                  <a:srgbClr val="374151"/>
                </a:solidFill>
                <a:effectLst/>
                <a:latin typeface="Söhne"/>
              </a:rPr>
              <a:t>: Enables automated provisioning, reducing manual intervention and errors.</a:t>
            </a:r>
          </a:p>
          <a:p>
            <a:pPr marL="171450" indent="-171450" algn="l">
              <a:buFont typeface="Arial" panose="020B0604020202020204" pitchFamily="34" charset="0"/>
              <a:buChar char="•"/>
            </a:pPr>
            <a:r>
              <a:rPr lang="en-GB" b="1" i="0" dirty="0">
                <a:solidFill>
                  <a:srgbClr val="374151"/>
                </a:solidFill>
                <a:effectLst/>
                <a:latin typeface="Söhne"/>
              </a:rPr>
              <a:t>Speed</a:t>
            </a:r>
            <a:r>
              <a:rPr lang="en-GB" b="0" i="0" dirty="0">
                <a:solidFill>
                  <a:srgbClr val="374151"/>
                </a:solidFill>
                <a:effectLst/>
                <a:latin typeface="Söhne"/>
              </a:rPr>
              <a:t>: </a:t>
            </a:r>
            <a:r>
              <a:rPr lang="en-GB" b="0" i="0" u="sng" dirty="0">
                <a:solidFill>
                  <a:srgbClr val="374151"/>
                </a:solidFill>
                <a:effectLst/>
                <a:latin typeface="Söhne"/>
              </a:rPr>
              <a:t>Whether you're setting up a new server or scaling out to handle more traffic, </a:t>
            </a:r>
            <a:r>
              <a:rPr lang="en-GB" b="0" i="0" u="sng" dirty="0" err="1">
                <a:solidFill>
                  <a:srgbClr val="374151"/>
                </a:solidFill>
                <a:effectLst/>
                <a:latin typeface="Söhne"/>
              </a:rPr>
              <a:t>IaC</a:t>
            </a:r>
            <a:r>
              <a:rPr lang="en-GB" b="0" i="0" u="sng" dirty="0">
                <a:solidFill>
                  <a:srgbClr val="374151"/>
                </a:solidFill>
                <a:effectLst/>
                <a:latin typeface="Söhne"/>
              </a:rPr>
              <a:t> can expedite these processes significantly compared to manual methods.</a:t>
            </a:r>
          </a:p>
          <a:p>
            <a:pPr marL="171450" indent="-171450" algn="l">
              <a:buFont typeface="Arial" panose="020B0604020202020204" pitchFamily="34" charset="0"/>
              <a:buChar char="•"/>
            </a:pPr>
            <a:r>
              <a:rPr lang="en-GB" b="1" i="0" dirty="0">
                <a:solidFill>
                  <a:srgbClr val="374151"/>
                </a:solidFill>
                <a:effectLst/>
                <a:latin typeface="Söhne"/>
              </a:rPr>
              <a:t>Version Control</a:t>
            </a:r>
            <a:r>
              <a:rPr lang="en-GB" b="0" i="0" dirty="0">
                <a:solidFill>
                  <a:srgbClr val="374151"/>
                </a:solidFill>
                <a:effectLst/>
                <a:latin typeface="Söhne"/>
              </a:rPr>
              <a:t>: Track, review, and rollback infrastructure changes.</a:t>
            </a:r>
          </a:p>
          <a:p>
            <a:pPr marL="171450" indent="-171450" algn="l">
              <a:buFont typeface="Arial" panose="020B0604020202020204" pitchFamily="34" charset="0"/>
              <a:buChar char="•"/>
            </a:pPr>
            <a:r>
              <a:rPr lang="en-GB" b="1" i="0" dirty="0">
                <a:solidFill>
                  <a:srgbClr val="374151"/>
                </a:solidFill>
                <a:effectLst/>
                <a:latin typeface="Söhne"/>
              </a:rPr>
              <a:t>Security</a:t>
            </a:r>
            <a:r>
              <a:rPr lang="en-GB" b="0" i="0" dirty="0">
                <a:solidFill>
                  <a:srgbClr val="374151"/>
                </a:solidFill>
                <a:effectLst/>
                <a:latin typeface="Söhne"/>
              </a:rPr>
              <a:t>: If you have specific security or compliance configurations or rules, you can define them in your infrastructure code. Every time you deploy, those rules are enforced. This reduces the risk of oversight or misconfiguration that could expose your systems to threats.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solidFill>
                  <a:srgbClr val="374151"/>
                </a:solidFill>
                <a:effectLst/>
                <a:latin typeface="Söhne"/>
              </a:rPr>
              <a:t>Collaboration</a:t>
            </a:r>
            <a:r>
              <a:rPr lang="en-GB" b="0" i="0" dirty="0">
                <a:solidFill>
                  <a:srgbClr val="374151"/>
                </a:solidFill>
                <a:effectLst/>
                <a:latin typeface="Söhne"/>
              </a:rPr>
              <a:t>:  </a:t>
            </a:r>
            <a:r>
              <a:rPr lang="en-GB" sz="900" dirty="0">
                <a:latin typeface="Segoe UI Semilight" panose="020B0402040204020203" pitchFamily="34" charset="0"/>
                <a:cs typeface="Segoe UI Semilight" panose="020B0402040204020203" pitchFamily="34" charset="0"/>
              </a:rPr>
              <a:t>Enable collaboration between different teams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8405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Terraform is one of the </a:t>
            </a:r>
            <a:r>
              <a:rPr lang="en-GB" b="0" i="0" dirty="0" err="1">
                <a:solidFill>
                  <a:srgbClr val="374151"/>
                </a:solidFill>
                <a:effectLst/>
                <a:latin typeface="Söhne"/>
              </a:rPr>
              <a:t>IaC</a:t>
            </a:r>
            <a:r>
              <a:rPr lang="en-GB" b="0" i="0" dirty="0">
                <a:solidFill>
                  <a:srgbClr val="374151"/>
                </a:solidFill>
                <a:effectLst/>
                <a:latin typeface="Söhne"/>
              </a:rPr>
              <a:t> tools available. (Microsoft Azure has Biceps, AWS has CloudFormation, and so on)</a:t>
            </a:r>
            <a:br>
              <a:rPr lang="en-GB" b="0" i="0" dirty="0">
                <a:solidFill>
                  <a:srgbClr val="374151"/>
                </a:solidFill>
                <a:effectLst/>
                <a:latin typeface="Söhne"/>
              </a:rPr>
            </a:br>
            <a:br>
              <a:rPr lang="en-GB" b="0" i="0" dirty="0">
                <a:solidFill>
                  <a:srgbClr val="374151"/>
                </a:solidFill>
                <a:effectLst/>
                <a:latin typeface="Söhne"/>
              </a:rPr>
            </a:br>
            <a:r>
              <a:rPr lang="en-GB" b="0" i="0" dirty="0">
                <a:solidFill>
                  <a:srgbClr val="374151"/>
                </a:solidFill>
                <a:effectLst/>
                <a:latin typeface="Söhne"/>
              </a:rPr>
              <a:t>A </a:t>
            </a:r>
            <a:r>
              <a:rPr lang="en-GB" b="1" i="0" dirty="0">
                <a:effectLst/>
                <a:latin typeface="Söhne"/>
              </a:rPr>
              <a:t>Terraform provider</a:t>
            </a:r>
            <a:r>
              <a:rPr lang="en-GB" b="0" i="0" dirty="0">
                <a:solidFill>
                  <a:srgbClr val="374151"/>
                </a:solidFill>
                <a:effectLst/>
                <a:latin typeface="Söhne"/>
              </a:rPr>
              <a:t> is a plugin that Terraform uses to interact with the APIs of various services and platforms. Each provider offers a set of resource types that you can manage using Terraform. When you define a resource in a Terraform configuration, Terraform uses the associated provider to create, update, or delete the actual infrastructure component.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1071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just a few of providers supported by terraform. </a:t>
            </a:r>
            <a:br>
              <a:rPr lang="en-GB" dirty="0"/>
            </a:br>
            <a:r>
              <a:rPr lang="en-GB" dirty="0"/>
              <a:t>The one in bold are official providers released by Terraform and the others are developed by the community.</a:t>
            </a:r>
          </a:p>
          <a:p>
            <a:endParaRPr lang="en-GB" dirty="0"/>
          </a:p>
          <a:p>
            <a:r>
              <a:rPr lang="en-GB" dirty="0"/>
              <a:t>Something very cool is that you can use the same configuration file to provision infrastructure to multiple target at the same time. (This makes Terraform Ideal for multi-cloud projects).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397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ARM Templates on the left and AWS CloudFormation on the right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9/26/2023 8:19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89180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23" name="Picture 22" descr="Birdseye view of woman sitting down taking notes in OneNote" title="Microsoft brand photo">
            <a:extLst>
              <a:ext uri="{FF2B5EF4-FFF2-40B4-BE49-F238E27FC236}">
                <a16:creationId xmlns:a16="http://schemas.microsoft.com/office/drawing/2014/main" id="{171BCBA6-D91D-4D45-A144-C967CFC7CA6C}"/>
              </a:ext>
            </a:extLst>
          </p:cNvPr>
          <p:cNvPicPr>
            <a:picLocks noChangeAspect="1"/>
          </p:cNvPicPr>
          <p:nvPr userDrawn="1"/>
        </p:nvPicPr>
        <p:blipFill rotWithShape="1">
          <a:blip r:embed="rId3"/>
          <a:srcRect l="18487" t="4986" r="31471" b="19950"/>
          <a:stretch/>
        </p:blipFill>
        <p:spPr>
          <a:xfrm>
            <a:off x="5334000" y="1488"/>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3000"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3321026"/>
      </p:ext>
    </p:extLst>
  </p:cSld>
  <p:clrMapOvr>
    <a:masterClrMapping/>
  </p:clrMapOvr>
  <p:transition>
    <p:fade/>
  </p:transition>
  <p:extLst>
    <p:ext uri="{DCECCB84-F9BA-43D5-87BE-67443E8EF086}">
      <p15:sldGuideLst xmlns:p15="http://schemas.microsoft.com/office/powerpoint/2012/main">
        <p15:guide id="2" pos="3359"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9" pos="2993"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2886132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01574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23" name="Picture 22" descr="Birdseye view of woman sitting down taking notes in OneNote" title="Microsoft brand photo">
            <a:extLst>
              <a:ext uri="{FF2B5EF4-FFF2-40B4-BE49-F238E27FC236}">
                <a16:creationId xmlns:a16="http://schemas.microsoft.com/office/drawing/2014/main" id="{D0FFBE4F-46FF-4465-8F91-09079CCF36E4}"/>
              </a:ext>
            </a:extLst>
          </p:cNvPr>
          <p:cNvPicPr>
            <a:picLocks noChangeAspect="1"/>
          </p:cNvPicPr>
          <p:nvPr userDrawn="1"/>
        </p:nvPicPr>
        <p:blipFill rotWithShape="1">
          <a:blip r:embed="rId2"/>
          <a:srcRect l="18487" t="4986" r="31471" b="19950"/>
          <a:stretch/>
        </p:blipFill>
        <p:spPr>
          <a:xfrm>
            <a:off x="5334000" y="1488"/>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283006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3024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gray - EMF" descr="Microsoft logo, gray text version">
            <a:extLst>
              <a:ext uri="{FF2B5EF4-FFF2-40B4-BE49-F238E27FC236}">
                <a16:creationId xmlns:a16="http://schemas.microsoft.com/office/drawing/2014/main" id="{606C7DA6-3E58-4BAA-9E2E-EA46ED5F182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23" name="Picture 22" descr="Birdseye view of woman sitting down taking notes in OneNote" title="Microsoft brand photo">
            <a:extLst>
              <a:ext uri="{FF2B5EF4-FFF2-40B4-BE49-F238E27FC236}">
                <a16:creationId xmlns:a16="http://schemas.microsoft.com/office/drawing/2014/main" id="{EFE0939E-3B12-4873-B34D-D5B98013CE79}"/>
              </a:ext>
            </a:extLst>
          </p:cNvPr>
          <p:cNvPicPr>
            <a:picLocks noChangeAspect="1"/>
          </p:cNvPicPr>
          <p:nvPr userDrawn="1"/>
        </p:nvPicPr>
        <p:blipFill rotWithShape="1">
          <a:blip r:embed="rId3"/>
          <a:srcRect l="18487" t="4986" r="31471" b="19950"/>
          <a:stretch/>
        </p:blipFill>
        <p:spPr>
          <a:xfrm>
            <a:off x="5334000" y="1488"/>
            <a:ext cx="6858000" cy="6858000"/>
          </a:xfrm>
          <a:prstGeom prst="rect">
            <a:avLst/>
          </a:prstGeom>
        </p:spPr>
      </p:pic>
    </p:spTree>
    <p:extLst>
      <p:ext uri="{BB962C8B-B14F-4D97-AF65-F5344CB8AC3E}">
        <p14:creationId xmlns:p14="http://schemas.microsoft.com/office/powerpoint/2010/main" val="2409148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24" name="Picture 23" descr="Birdseye view of woman sitting down taking notes in OneNote" title="Microsoft brand photo">
            <a:extLst>
              <a:ext uri="{FF2B5EF4-FFF2-40B4-BE49-F238E27FC236}">
                <a16:creationId xmlns:a16="http://schemas.microsoft.com/office/drawing/2014/main" id="{B88930E0-8735-4EBD-AF4E-AC0012F97288}"/>
              </a:ext>
            </a:extLst>
          </p:cNvPr>
          <p:cNvPicPr>
            <a:picLocks noChangeAspect="1"/>
          </p:cNvPicPr>
          <p:nvPr userDrawn="1"/>
        </p:nvPicPr>
        <p:blipFill rotWithShape="1">
          <a:blip r:embed="rId3"/>
          <a:srcRect l="18487" t="4986" r="31471" b="19950"/>
          <a:stretch/>
        </p:blipFill>
        <p:spPr>
          <a:xfrm>
            <a:off x="5334000" y="1488"/>
            <a:ext cx="6858000" cy="6858000"/>
          </a:xfrm>
          <a:prstGeom prst="rect">
            <a:avLst/>
          </a:prstGeom>
        </p:spPr>
      </p:pic>
    </p:spTree>
    <p:extLst>
      <p:ext uri="{BB962C8B-B14F-4D97-AF65-F5344CB8AC3E}">
        <p14:creationId xmlns:p14="http://schemas.microsoft.com/office/powerpoint/2010/main" val="15936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552385271"/>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1453446"/>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650776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240" r:id="rId5"/>
    <p:sldLayoutId id="2147484241" r:id="rId6"/>
    <p:sldLayoutId id="2147484474" r:id="rId7"/>
    <p:sldLayoutId id="2147484245" r:id="rId8"/>
    <p:sldLayoutId id="2147484247" r:id="rId9"/>
    <p:sldLayoutId id="2147484639" r:id="rId10"/>
    <p:sldLayoutId id="2147484603" r:id="rId11"/>
    <p:sldLayoutId id="2147484573" r:id="rId12"/>
    <p:sldLayoutId id="2147484606" r:id="rId13"/>
    <p:sldLayoutId id="2147484638"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671" r:id="rId26"/>
    <p:sldLayoutId id="2147484672" r:id="rId27"/>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3" r:id="rId1"/>
    <p:sldLayoutId id="2147484644" r:id="rId2"/>
    <p:sldLayoutId id="2147484645"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657" r:id="rId12"/>
    <p:sldLayoutId id="2147484658" r:id="rId13"/>
    <p:sldLayoutId id="2147484659"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numCol="1"/>
          <a:lstStyle/>
          <a:p>
            <a:r>
              <a:rPr lang="en-GB" dirty="0"/>
              <a:t>Infrastructure Automation</a:t>
            </a:r>
            <a:endParaRPr lang="en-US" dirty="0"/>
          </a:p>
        </p:txBody>
      </p:sp>
      <p:sp>
        <p:nvSpPr>
          <p:cNvPr id="2" name="Text Placeholder 1">
            <a:extLst>
              <a:ext uri="{FF2B5EF4-FFF2-40B4-BE49-F238E27FC236}">
                <a16:creationId xmlns:a16="http://schemas.microsoft.com/office/drawing/2014/main" id="{776794DD-8D1F-7193-C591-4F478D9A2B13}"/>
              </a:ext>
            </a:extLst>
          </p:cNvPr>
          <p:cNvSpPr>
            <a:spLocks noGrp="1"/>
          </p:cNvSpPr>
          <p:nvPr>
            <p:ph type="body" sz="quarter" idx="12"/>
          </p:nvPr>
        </p:nvSpPr>
        <p:spPr>
          <a:xfrm>
            <a:off x="582042" y="3625507"/>
            <a:ext cx="4164583" cy="307777"/>
          </a:xfrm>
        </p:spPr>
        <p:txBody>
          <a:bodyPr/>
          <a:lstStyle/>
          <a:p>
            <a:r>
              <a:rPr lang="en-GB" dirty="0"/>
              <a:t>Terraform Basics - Day 1</a:t>
            </a:r>
          </a:p>
        </p:txBody>
      </p:sp>
    </p:spTree>
    <p:extLst>
      <p:ext uri="{BB962C8B-B14F-4D97-AF65-F5344CB8AC3E}">
        <p14:creationId xmlns:p14="http://schemas.microsoft.com/office/powerpoint/2010/main" val="20172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D1DD-E9CC-496A-C6B7-DDC190788F3C}"/>
              </a:ext>
            </a:extLst>
          </p:cNvPr>
          <p:cNvSpPr>
            <a:spLocks noGrp="1"/>
          </p:cNvSpPr>
          <p:nvPr>
            <p:ph type="title"/>
          </p:nvPr>
        </p:nvSpPr>
        <p:spPr/>
        <p:txBody>
          <a:bodyPr/>
          <a:lstStyle/>
          <a:p>
            <a:r>
              <a:rPr lang="en-GB" dirty="0"/>
              <a:t>Why Terraform?</a:t>
            </a:r>
          </a:p>
        </p:txBody>
      </p:sp>
      <p:sp>
        <p:nvSpPr>
          <p:cNvPr id="3" name="Text Placeholder 2">
            <a:extLst>
              <a:ext uri="{FF2B5EF4-FFF2-40B4-BE49-F238E27FC236}">
                <a16:creationId xmlns:a16="http://schemas.microsoft.com/office/drawing/2014/main" id="{C1A70A3C-723B-B8CF-F9D7-C2E1F8E09D29}"/>
              </a:ext>
            </a:extLst>
          </p:cNvPr>
          <p:cNvSpPr>
            <a:spLocks noGrp="1"/>
          </p:cNvSpPr>
          <p:nvPr>
            <p:ph type="body" sz="quarter" idx="10"/>
          </p:nvPr>
        </p:nvSpPr>
        <p:spPr>
          <a:xfrm>
            <a:off x="586390" y="1434370"/>
            <a:ext cx="11018520" cy="4739759"/>
          </a:xfrm>
        </p:spPr>
        <p:txBody>
          <a:bodyPr/>
          <a:lstStyle/>
          <a:p>
            <a:pPr algn="just"/>
            <a:r>
              <a:rPr lang="sl-SI" altLang="sr-Latn-RS" dirty="0">
                <a:solidFill>
                  <a:schemeClr val="tx2"/>
                </a:solidFill>
                <a:latin typeface="Helvetica" pitchFamily="2" charset="0"/>
                <a:ea typeface="Montserrat Light"/>
                <a:cs typeface="Montserrat Light"/>
              </a:rPr>
              <a:t>ACME, </a:t>
            </a:r>
            <a:r>
              <a:rPr lang="sl-SI" altLang="sr-Latn-RS" b="1" dirty="0">
                <a:solidFill>
                  <a:schemeClr val="tx2"/>
                </a:solidFill>
                <a:latin typeface="Helvetica" pitchFamily="2" charset="0"/>
                <a:ea typeface="Montserrat Light"/>
                <a:cs typeface="Montserrat Light"/>
              </a:rPr>
              <a:t>Alicloud</a:t>
            </a:r>
            <a:r>
              <a:rPr lang="sl-SI" altLang="sr-Latn-RS" dirty="0">
                <a:solidFill>
                  <a:schemeClr val="tx2"/>
                </a:solidFill>
                <a:latin typeface="Helvetica" pitchFamily="2" charset="0"/>
                <a:ea typeface="Montserrat Light"/>
                <a:cs typeface="Montserrat Light"/>
              </a:rPr>
              <a:t>, Archive, Arukas, </a:t>
            </a:r>
            <a:r>
              <a:rPr lang="sl-SI" altLang="sr-Latn-RS" b="1" dirty="0">
                <a:solidFill>
                  <a:schemeClr val="tx2"/>
                </a:solidFill>
                <a:latin typeface="Helvetica" pitchFamily="2" charset="0"/>
                <a:ea typeface="Montserrat Light"/>
                <a:cs typeface="Montserrat Light"/>
              </a:rPr>
              <a:t>AWS</a:t>
            </a:r>
            <a:r>
              <a:rPr lang="sl-SI" altLang="sr-Latn-RS" dirty="0">
                <a:solidFill>
                  <a:schemeClr val="tx2"/>
                </a:solidFill>
                <a:latin typeface="Helvetica" pitchFamily="2" charset="0"/>
                <a:ea typeface="Montserrat Light"/>
                <a:cs typeface="Montserrat Light"/>
              </a:rPr>
              <a:t>, </a:t>
            </a:r>
            <a:r>
              <a:rPr lang="sl-SI" altLang="sr-Latn-RS" b="1" dirty="0">
                <a:solidFill>
                  <a:schemeClr val="tx2"/>
                </a:solidFill>
                <a:latin typeface="Helvetica" pitchFamily="2" charset="0"/>
                <a:ea typeface="Montserrat Light"/>
                <a:cs typeface="Montserrat Light"/>
              </a:rPr>
              <a:t>Azure</a:t>
            </a:r>
            <a:r>
              <a:rPr lang="sl-SI" altLang="sr-Latn-RS" dirty="0">
                <a:solidFill>
                  <a:schemeClr val="tx2"/>
                </a:solidFill>
                <a:latin typeface="Helvetica" pitchFamily="2" charset="0"/>
                <a:ea typeface="Montserrat Light"/>
                <a:cs typeface="Montserrat Light"/>
              </a:rPr>
              <a:t>, Azure Active Directory, </a:t>
            </a:r>
            <a:r>
              <a:rPr lang="sl-SI" altLang="sr-Latn-RS" b="1" dirty="0">
                <a:solidFill>
                  <a:schemeClr val="tx2"/>
                </a:solidFill>
                <a:latin typeface="Helvetica" pitchFamily="2" charset="0"/>
                <a:ea typeface="Montserrat Light"/>
                <a:cs typeface="Montserrat Light"/>
              </a:rPr>
              <a:t>Azure Stack</a:t>
            </a:r>
            <a:r>
              <a:rPr lang="sl-SI" altLang="sr-Latn-RS" dirty="0">
                <a:solidFill>
                  <a:schemeClr val="tx2"/>
                </a:solidFill>
                <a:latin typeface="Helvetica" pitchFamily="2" charset="0"/>
                <a:ea typeface="Montserrat Light"/>
                <a:cs typeface="Montserrat Light"/>
              </a:rPr>
              <a:t>, Bitbucket, Brightbox, CenturyLinkCloud, Chef, Circonus, Cisco ASA, </a:t>
            </a:r>
            <a:r>
              <a:rPr lang="sl-SI" altLang="sr-Latn-RS" b="1" dirty="0">
                <a:solidFill>
                  <a:schemeClr val="tx2"/>
                </a:solidFill>
                <a:latin typeface="Helvetica" pitchFamily="2" charset="0"/>
                <a:ea typeface="Montserrat Light"/>
                <a:cs typeface="Montserrat Light"/>
              </a:rPr>
              <a:t>Cloudflare</a:t>
            </a:r>
            <a:r>
              <a:rPr lang="sl-SI" altLang="sr-Latn-RS" dirty="0">
                <a:solidFill>
                  <a:schemeClr val="tx2"/>
                </a:solidFill>
                <a:latin typeface="Helvetica" pitchFamily="2" charset="0"/>
                <a:ea typeface="Montserrat Light"/>
                <a:cs typeface="Montserrat Light"/>
              </a:rPr>
              <a:t>, CloudScale.ch, </a:t>
            </a:r>
            <a:r>
              <a:rPr lang="sl-SI" altLang="sr-Latn-RS" b="1" dirty="0">
                <a:solidFill>
                  <a:schemeClr val="tx2"/>
                </a:solidFill>
                <a:latin typeface="Helvetica" pitchFamily="2" charset="0"/>
                <a:ea typeface="Montserrat Light"/>
                <a:cs typeface="Montserrat Light"/>
              </a:rPr>
              <a:t>CloudStack</a:t>
            </a:r>
            <a:r>
              <a:rPr lang="sl-SI" altLang="sr-Latn-RS" dirty="0">
                <a:solidFill>
                  <a:schemeClr val="tx2"/>
                </a:solidFill>
                <a:latin typeface="Helvetica" pitchFamily="2" charset="0"/>
                <a:ea typeface="Montserrat Light"/>
                <a:cs typeface="Montserrat Light"/>
              </a:rPr>
              <a:t>, Cobbler, Consul, Datadog,</a:t>
            </a:r>
            <a:r>
              <a:rPr lang="en-GB" altLang="sr-Latn-RS" dirty="0">
                <a:solidFill>
                  <a:schemeClr val="tx2"/>
                </a:solidFill>
                <a:latin typeface="Helvetica" pitchFamily="2" charset="0"/>
                <a:ea typeface="Montserrat Light"/>
                <a:cs typeface="Montserrat Light"/>
              </a:rPr>
              <a:t> </a:t>
            </a:r>
            <a:r>
              <a:rPr lang="sl-SI" altLang="sr-Latn-RS" dirty="0">
                <a:solidFill>
                  <a:schemeClr val="tx2"/>
                </a:solidFill>
                <a:latin typeface="Helvetica" pitchFamily="2" charset="0"/>
                <a:ea typeface="Montserrat Light"/>
                <a:cs typeface="Montserrat Light"/>
              </a:rPr>
              <a:t>DigitalOcean,</a:t>
            </a:r>
            <a:r>
              <a:rPr lang="en-GB" altLang="sr-Latn-RS" dirty="0">
                <a:solidFill>
                  <a:schemeClr val="tx2"/>
                </a:solidFill>
                <a:latin typeface="Helvetica" pitchFamily="2" charset="0"/>
                <a:ea typeface="Montserrat Light"/>
                <a:cs typeface="Montserrat Light"/>
              </a:rPr>
              <a:t> </a:t>
            </a:r>
            <a:r>
              <a:rPr lang="sl-SI" altLang="sr-Latn-RS" dirty="0">
                <a:solidFill>
                  <a:schemeClr val="tx2"/>
                </a:solidFill>
                <a:latin typeface="Helvetica" pitchFamily="2" charset="0"/>
                <a:ea typeface="Montserrat Light"/>
                <a:cs typeface="Montserrat Light"/>
              </a:rPr>
              <a:t>DNS,</a:t>
            </a:r>
            <a:r>
              <a:rPr lang="en-GB" altLang="sr-Latn-RS" dirty="0">
                <a:solidFill>
                  <a:schemeClr val="tx2"/>
                </a:solidFill>
                <a:latin typeface="Helvetica" pitchFamily="2" charset="0"/>
                <a:ea typeface="Montserrat Light"/>
                <a:cs typeface="Montserrat Light"/>
              </a:rPr>
              <a:t> </a:t>
            </a:r>
            <a:r>
              <a:rPr lang="sl-SI" altLang="sr-Latn-RS" dirty="0">
                <a:solidFill>
                  <a:schemeClr val="tx2"/>
                </a:solidFill>
                <a:latin typeface="Helvetica" pitchFamily="2" charset="0"/>
                <a:ea typeface="Montserrat Light"/>
                <a:cs typeface="Montserrat Light"/>
              </a:rPr>
              <a:t>DNSimple, DNSMadeEasy, </a:t>
            </a:r>
            <a:r>
              <a:rPr lang="sl-SI" altLang="sr-Latn-RS" b="1" dirty="0">
                <a:solidFill>
                  <a:schemeClr val="tx2"/>
                </a:solidFill>
                <a:latin typeface="Helvetica" pitchFamily="2" charset="0"/>
                <a:ea typeface="Montserrat Light"/>
                <a:cs typeface="Montserrat Light"/>
              </a:rPr>
              <a:t>Docker</a:t>
            </a:r>
            <a:r>
              <a:rPr lang="sl-SI" altLang="sr-Latn-RS" dirty="0">
                <a:solidFill>
                  <a:schemeClr val="tx2"/>
                </a:solidFill>
                <a:latin typeface="Helvetica" pitchFamily="2" charset="0"/>
                <a:ea typeface="Montserrat Light"/>
                <a:cs typeface="Montserrat Light"/>
              </a:rPr>
              <a:t>, Dyn, External, F5 BIG-IP, Fastly, FlexibleEngine, FortiOS, </a:t>
            </a:r>
            <a:r>
              <a:rPr lang="sl-SI" altLang="sr-Latn-RS" b="1" dirty="0">
                <a:solidFill>
                  <a:schemeClr val="tx2"/>
                </a:solidFill>
                <a:latin typeface="Helvetica" pitchFamily="2" charset="0"/>
                <a:ea typeface="Montserrat Light"/>
                <a:cs typeface="Montserrat Light"/>
              </a:rPr>
              <a:t>GitHub</a:t>
            </a:r>
            <a:r>
              <a:rPr lang="sl-SI" altLang="sr-Latn-RS" dirty="0">
                <a:solidFill>
                  <a:schemeClr val="tx2"/>
                </a:solidFill>
                <a:latin typeface="Helvetica" pitchFamily="2" charset="0"/>
                <a:ea typeface="Montserrat Light"/>
                <a:cs typeface="Montserrat Light"/>
              </a:rPr>
              <a:t>, </a:t>
            </a:r>
            <a:r>
              <a:rPr lang="sl-SI" altLang="sr-Latn-RS" b="1" dirty="0">
                <a:solidFill>
                  <a:schemeClr val="tx2"/>
                </a:solidFill>
                <a:latin typeface="Helvetica" pitchFamily="2" charset="0"/>
                <a:ea typeface="Montserrat Light"/>
                <a:cs typeface="Montserrat Light"/>
              </a:rPr>
              <a:t>Gitlab</a:t>
            </a:r>
            <a:r>
              <a:rPr lang="sl-SI" altLang="sr-Latn-RS" dirty="0">
                <a:solidFill>
                  <a:schemeClr val="tx2"/>
                </a:solidFill>
                <a:latin typeface="Helvetica" pitchFamily="2" charset="0"/>
                <a:ea typeface="Montserrat Light"/>
                <a:cs typeface="Montserrat Light"/>
              </a:rPr>
              <a:t>, </a:t>
            </a:r>
            <a:r>
              <a:rPr lang="sl-SI" altLang="sr-Latn-RS" b="1" dirty="0">
                <a:solidFill>
                  <a:schemeClr val="tx2"/>
                </a:solidFill>
                <a:latin typeface="Helvetica" pitchFamily="2" charset="0"/>
                <a:ea typeface="Montserrat Light"/>
                <a:cs typeface="Montserrat Light"/>
              </a:rPr>
              <a:t>Google Cloud Platform</a:t>
            </a:r>
            <a:r>
              <a:rPr lang="sl-SI" altLang="sr-Latn-RS" dirty="0">
                <a:solidFill>
                  <a:schemeClr val="tx2"/>
                </a:solidFill>
                <a:latin typeface="Helvetica" pitchFamily="2" charset="0"/>
                <a:ea typeface="Montserrat Light"/>
                <a:cs typeface="Montserrat Light"/>
              </a:rPr>
              <a:t>, Grafana, Gridscale, Hedvig, Helm, Heroku, Hetzner Cloud, HTTP, HuaweiCloud, Icinga2,</a:t>
            </a:r>
            <a:r>
              <a:rPr lang="en-GB" altLang="sr-Latn-RS" dirty="0">
                <a:solidFill>
                  <a:schemeClr val="tx2"/>
                </a:solidFill>
                <a:latin typeface="Helvetica" pitchFamily="2" charset="0"/>
                <a:ea typeface="Montserrat Light"/>
                <a:cs typeface="Montserrat Light"/>
              </a:rPr>
              <a:t> </a:t>
            </a:r>
            <a:r>
              <a:rPr lang="sl-SI" altLang="sr-Latn-RS" dirty="0">
                <a:solidFill>
                  <a:schemeClr val="tx2"/>
                </a:solidFill>
                <a:latin typeface="Helvetica" pitchFamily="2" charset="0"/>
                <a:ea typeface="Montserrat Light"/>
                <a:cs typeface="Montserrat Light"/>
              </a:rPr>
              <a:t>Ignition, InfluxDB, JDCloud, </a:t>
            </a:r>
            <a:r>
              <a:rPr lang="sl-SI" altLang="sr-Latn-RS" b="1" dirty="0">
                <a:solidFill>
                  <a:schemeClr val="tx2"/>
                </a:solidFill>
                <a:latin typeface="Helvetica" pitchFamily="2" charset="0"/>
                <a:ea typeface="Montserrat Light"/>
                <a:cs typeface="Montserrat Light"/>
              </a:rPr>
              <a:t>Kubernetes</a:t>
            </a:r>
            <a:r>
              <a:rPr lang="sl-SI" altLang="sr-Latn-RS" dirty="0">
                <a:solidFill>
                  <a:schemeClr val="tx2"/>
                </a:solidFill>
                <a:latin typeface="Helvetica" pitchFamily="2" charset="0"/>
                <a:ea typeface="Montserrat Light"/>
                <a:cs typeface="Montserrat Light"/>
              </a:rPr>
              <a:t>, Librato, Linode, Local, Logentries, LogicMonitor, Mailgun, MySQL, Naver Cloud, Netlify, New Relic,</a:t>
            </a:r>
            <a:r>
              <a:rPr lang="en-GB" altLang="sr-Latn-RS" dirty="0">
                <a:solidFill>
                  <a:schemeClr val="tx2"/>
                </a:solidFill>
                <a:latin typeface="Helvetica" pitchFamily="2" charset="0"/>
                <a:ea typeface="Montserrat Light"/>
                <a:cs typeface="Montserrat Light"/>
              </a:rPr>
              <a:t> </a:t>
            </a:r>
            <a:r>
              <a:rPr lang="sl-SI" altLang="sr-Latn-RS" dirty="0">
                <a:solidFill>
                  <a:schemeClr val="tx2"/>
                </a:solidFill>
                <a:latin typeface="Helvetica" pitchFamily="2" charset="0"/>
                <a:ea typeface="Montserrat Light"/>
                <a:cs typeface="Montserrat Light"/>
              </a:rPr>
              <a:t>Nomad, NS1, Null, Nutanix, 1&amp;1, </a:t>
            </a:r>
            <a:r>
              <a:rPr lang="sl-SI" altLang="sr-Latn-RS" b="1" dirty="0">
                <a:solidFill>
                  <a:schemeClr val="tx2"/>
                </a:solidFill>
                <a:latin typeface="Helvetica" pitchFamily="2" charset="0"/>
                <a:ea typeface="Montserrat Light"/>
                <a:cs typeface="Montserrat Light"/>
              </a:rPr>
              <a:t>OpenStack</a:t>
            </a:r>
            <a:r>
              <a:rPr lang="sl-SI" altLang="sr-Latn-RS" dirty="0">
                <a:solidFill>
                  <a:schemeClr val="tx2"/>
                </a:solidFill>
                <a:latin typeface="Helvetica" pitchFamily="2" charset="0"/>
                <a:ea typeface="Montserrat Light"/>
                <a:cs typeface="Montserrat Light"/>
              </a:rPr>
              <a:t>, OpenTelekomCloud</a:t>
            </a:r>
            <a:r>
              <a:rPr lang="en-GB" altLang="sr-Latn-RS" dirty="0">
                <a:solidFill>
                  <a:schemeClr val="tx2"/>
                </a:solidFill>
                <a:latin typeface="Helvetica" pitchFamily="2" charset="0"/>
                <a:ea typeface="Montserrat Light"/>
                <a:cs typeface="Montserrat Light"/>
              </a:rPr>
              <a:t>, …</a:t>
            </a:r>
            <a:endParaRPr lang="en-GB" dirty="0"/>
          </a:p>
        </p:txBody>
      </p:sp>
    </p:spTree>
    <p:extLst>
      <p:ext uri="{BB962C8B-B14F-4D97-AF65-F5344CB8AC3E}">
        <p14:creationId xmlns:p14="http://schemas.microsoft.com/office/powerpoint/2010/main" val="3653127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5A12-3487-776D-9C38-CA6067D69327}"/>
              </a:ext>
            </a:extLst>
          </p:cNvPr>
          <p:cNvSpPr>
            <a:spLocks noGrp="1"/>
          </p:cNvSpPr>
          <p:nvPr>
            <p:ph type="title"/>
          </p:nvPr>
        </p:nvSpPr>
        <p:spPr/>
        <p:txBody>
          <a:bodyPr/>
          <a:lstStyle/>
          <a:p>
            <a:r>
              <a:rPr lang="en-GB" dirty="0"/>
              <a:t>Provisioning Infrastructure - Portal </a:t>
            </a:r>
          </a:p>
        </p:txBody>
      </p:sp>
      <p:pic>
        <p:nvPicPr>
          <p:cNvPr id="17" name="Content Placeholder 16">
            <a:extLst>
              <a:ext uri="{FF2B5EF4-FFF2-40B4-BE49-F238E27FC236}">
                <a16:creationId xmlns:a16="http://schemas.microsoft.com/office/drawing/2014/main" id="{266C34BA-A45A-773B-D6DD-1713A2398FC6}"/>
              </a:ext>
            </a:extLst>
          </p:cNvPr>
          <p:cNvPicPr>
            <a:picLocks noGrp="1" noChangeAspect="1"/>
          </p:cNvPicPr>
          <p:nvPr>
            <p:ph sz="quarter" idx="12"/>
          </p:nvPr>
        </p:nvPicPr>
        <p:blipFill>
          <a:blip r:embed="rId2"/>
          <a:stretch>
            <a:fillRect/>
          </a:stretch>
        </p:blipFill>
        <p:spPr>
          <a:xfrm>
            <a:off x="584200" y="2422245"/>
            <a:ext cx="5211763" cy="2859648"/>
          </a:xfrm>
        </p:spPr>
      </p:pic>
      <p:pic>
        <p:nvPicPr>
          <p:cNvPr id="4" name="Content Placeholder 5">
            <a:extLst>
              <a:ext uri="{FF2B5EF4-FFF2-40B4-BE49-F238E27FC236}">
                <a16:creationId xmlns:a16="http://schemas.microsoft.com/office/drawing/2014/main" id="{F36C5457-E316-DD03-3DE7-6ACF41603DDD}"/>
              </a:ext>
            </a:extLst>
          </p:cNvPr>
          <p:cNvPicPr>
            <a:picLocks noGrp="1" noChangeAspect="1"/>
          </p:cNvPicPr>
          <p:nvPr>
            <p:ph sz="quarter" idx="13"/>
          </p:nvPr>
        </p:nvPicPr>
        <p:blipFill>
          <a:blip r:embed="rId3"/>
          <a:stretch>
            <a:fillRect/>
          </a:stretch>
        </p:blipFill>
        <p:spPr>
          <a:xfrm>
            <a:off x="6389688" y="2420068"/>
            <a:ext cx="5219700" cy="2864002"/>
          </a:xfrm>
        </p:spPr>
      </p:pic>
    </p:spTree>
    <p:extLst>
      <p:ext uri="{BB962C8B-B14F-4D97-AF65-F5344CB8AC3E}">
        <p14:creationId xmlns:p14="http://schemas.microsoft.com/office/powerpoint/2010/main" val="1511499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3E18-7DF9-DC55-DC9A-C520CC36C838}"/>
              </a:ext>
            </a:extLst>
          </p:cNvPr>
          <p:cNvSpPr>
            <a:spLocks noGrp="1"/>
          </p:cNvSpPr>
          <p:nvPr>
            <p:ph type="title"/>
          </p:nvPr>
        </p:nvSpPr>
        <p:spPr/>
        <p:txBody>
          <a:bodyPr/>
          <a:lstStyle/>
          <a:p>
            <a:r>
              <a:rPr lang="en-GB" dirty="0"/>
              <a:t>Provisioning Infrastructure – Templates</a:t>
            </a:r>
          </a:p>
        </p:txBody>
      </p:sp>
      <p:sp>
        <p:nvSpPr>
          <p:cNvPr id="6" name="Text Placeholder 5">
            <a:extLst>
              <a:ext uri="{FF2B5EF4-FFF2-40B4-BE49-F238E27FC236}">
                <a16:creationId xmlns:a16="http://schemas.microsoft.com/office/drawing/2014/main" id="{4526211A-CAD8-FA64-B82E-AA1889016384}"/>
              </a:ext>
            </a:extLst>
          </p:cNvPr>
          <p:cNvSpPr>
            <a:spLocks noGrp="1"/>
          </p:cNvSpPr>
          <p:nvPr>
            <p:ph type="body" sz="quarter" idx="10"/>
          </p:nvPr>
        </p:nvSpPr>
        <p:spPr>
          <a:xfrm>
            <a:off x="588263" y="1436688"/>
            <a:ext cx="5207700" cy="4964112"/>
          </a:xfrm>
        </p:spPr>
        <p:txBody>
          <a:bodyPr/>
          <a:lstStyle/>
          <a:p>
            <a:r>
              <a:rPr lang="en-GB" sz="1200" dirty="0"/>
              <a:t>{</a:t>
            </a:r>
          </a:p>
          <a:p>
            <a:r>
              <a:rPr lang="en-GB" sz="1200" dirty="0"/>
              <a:t>    "type": "</a:t>
            </a:r>
            <a:r>
              <a:rPr lang="en-GB" sz="1200" dirty="0" err="1"/>
              <a:t>Microsoft.Compute</a:t>
            </a:r>
            <a:r>
              <a:rPr lang="en-GB" sz="1200" dirty="0"/>
              <a:t>/</a:t>
            </a:r>
            <a:r>
              <a:rPr lang="en-GB" sz="1200" dirty="0" err="1"/>
              <a:t>virtualMachines</a:t>
            </a:r>
            <a:r>
              <a:rPr lang="en-GB" sz="1200" dirty="0"/>
              <a:t>",</a:t>
            </a:r>
          </a:p>
          <a:p>
            <a:r>
              <a:rPr lang="en-GB" sz="1200" dirty="0"/>
              <a:t>    "name": "[variables('</a:t>
            </a:r>
            <a:r>
              <a:rPr lang="en-GB" sz="1200" dirty="0" err="1"/>
              <a:t>vmName</a:t>
            </a:r>
            <a:r>
              <a:rPr lang="en-GB" sz="1200" dirty="0"/>
              <a:t>')]",</a:t>
            </a:r>
          </a:p>
          <a:p>
            <a:r>
              <a:rPr lang="en-GB" sz="1200" dirty="0"/>
              <a:t>    "location": "[parameters('location')]",</a:t>
            </a:r>
          </a:p>
          <a:p>
            <a:r>
              <a:rPr lang="en-GB" sz="1200" dirty="0"/>
              <a:t>    "</a:t>
            </a:r>
            <a:r>
              <a:rPr lang="en-GB" sz="1200" dirty="0" err="1"/>
              <a:t>dependsOn</a:t>
            </a:r>
            <a:r>
              <a:rPr lang="en-GB" sz="1200" dirty="0"/>
              <a:t>": [</a:t>
            </a:r>
          </a:p>
          <a:p>
            <a:r>
              <a:rPr lang="en-GB" sz="1200" dirty="0"/>
              <a:t>        "[</a:t>
            </a:r>
            <a:r>
              <a:rPr lang="en-GB" sz="1200" dirty="0" err="1"/>
              <a:t>concat</a:t>
            </a:r>
            <a:r>
              <a:rPr lang="en-GB" sz="1200" dirty="0"/>
              <a:t>('</a:t>
            </a:r>
            <a:r>
              <a:rPr lang="en-GB" sz="1200" dirty="0" err="1"/>
              <a:t>Microsoft.Network</a:t>
            </a:r>
            <a:r>
              <a:rPr lang="en-GB" sz="1200" dirty="0"/>
              <a:t>/</a:t>
            </a:r>
            <a:r>
              <a:rPr lang="en-GB" sz="1200" dirty="0" err="1"/>
              <a:t>networkInterfaces</a:t>
            </a:r>
            <a:r>
              <a:rPr lang="en-GB" sz="1200" dirty="0"/>
              <a:t>/', variables('</a:t>
            </a:r>
            <a:r>
              <a:rPr lang="en-GB" sz="1200" dirty="0" err="1"/>
              <a:t>nicName</a:t>
            </a:r>
            <a:r>
              <a:rPr lang="en-GB" sz="1200" dirty="0"/>
              <a:t>'))]"</a:t>
            </a:r>
          </a:p>
          <a:p>
            <a:r>
              <a:rPr lang="en-GB" sz="1200" dirty="0"/>
              <a:t>    ],</a:t>
            </a:r>
          </a:p>
          <a:p>
            <a:r>
              <a:rPr lang="en-GB" sz="1200" dirty="0"/>
              <a:t>    "properties": {</a:t>
            </a:r>
          </a:p>
          <a:p>
            <a:r>
              <a:rPr lang="en-GB" sz="1200" dirty="0"/>
              <a:t>        "</a:t>
            </a:r>
            <a:r>
              <a:rPr lang="en-GB" sz="1200" dirty="0" err="1"/>
              <a:t>hardwareProfile</a:t>
            </a:r>
            <a:r>
              <a:rPr lang="en-GB" sz="1200" dirty="0"/>
              <a:t>": {</a:t>
            </a:r>
          </a:p>
          <a:p>
            <a:r>
              <a:rPr lang="en-GB" sz="1200" dirty="0"/>
              <a:t>            "</a:t>
            </a:r>
            <a:r>
              <a:rPr lang="en-GB" sz="1200" dirty="0" err="1"/>
              <a:t>vmSize</a:t>
            </a:r>
            <a:r>
              <a:rPr lang="en-GB" sz="1200" dirty="0"/>
              <a:t>": "[parameters('</a:t>
            </a:r>
            <a:r>
              <a:rPr lang="en-GB" sz="1200" dirty="0" err="1"/>
              <a:t>virtualMachineSize</a:t>
            </a:r>
            <a:r>
              <a:rPr lang="en-GB" sz="1200" dirty="0"/>
              <a:t>')]"</a:t>
            </a:r>
          </a:p>
          <a:p>
            <a:r>
              <a:rPr lang="en-GB" sz="1200" dirty="0"/>
              <a:t>        },</a:t>
            </a:r>
          </a:p>
          <a:p>
            <a:r>
              <a:rPr lang="en-GB" sz="1200" dirty="0"/>
              <a:t>    }</a:t>
            </a:r>
          </a:p>
          <a:p>
            <a:r>
              <a:rPr lang="en-GB" sz="1200" dirty="0"/>
              <a:t>}</a:t>
            </a:r>
          </a:p>
        </p:txBody>
      </p:sp>
      <p:sp>
        <p:nvSpPr>
          <p:cNvPr id="3" name="Text Placeholder 5">
            <a:extLst>
              <a:ext uri="{FF2B5EF4-FFF2-40B4-BE49-F238E27FC236}">
                <a16:creationId xmlns:a16="http://schemas.microsoft.com/office/drawing/2014/main" id="{C80880C4-974A-7521-B364-1495C5454CFD}"/>
              </a:ext>
            </a:extLst>
          </p:cNvPr>
          <p:cNvSpPr txBox="1">
            <a:spLocks/>
          </p:cNvSpPr>
          <p:nvPr/>
        </p:nvSpPr>
        <p:spPr>
          <a:xfrm>
            <a:off x="6396039" y="1471541"/>
            <a:ext cx="5207698"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200" dirty="0"/>
              <a:t>{</a:t>
            </a:r>
          </a:p>
          <a:p>
            <a:r>
              <a:rPr lang="en-GB" sz="1200" dirty="0"/>
              <a:t>  "</a:t>
            </a:r>
            <a:r>
              <a:rPr lang="en-GB" sz="1200" dirty="0" err="1"/>
              <a:t>AWSTemplateFormatVersion</a:t>
            </a:r>
            <a:r>
              <a:rPr lang="en-GB" sz="1200" dirty="0"/>
              <a:t>" : "2010-09-09",</a:t>
            </a:r>
          </a:p>
          <a:p>
            <a:r>
              <a:rPr lang="en-GB" sz="1200" dirty="0"/>
              <a:t>  "Description" : "AWS CloudFormation Sample Template”</a:t>
            </a:r>
          </a:p>
          <a:p>
            <a:r>
              <a:rPr lang="en-GB" sz="1200" dirty="0"/>
              <a:t>  "Parameters" : {</a:t>
            </a:r>
          </a:p>
          <a:p>
            <a:r>
              <a:rPr lang="en-GB" sz="1200" dirty="0"/>
              <a:t>    "</a:t>
            </a:r>
            <a:r>
              <a:rPr lang="en-GB" sz="1200" dirty="0" err="1"/>
              <a:t>KeyName</a:t>
            </a:r>
            <a:r>
              <a:rPr lang="en-GB" sz="1200" dirty="0"/>
              <a:t>": {</a:t>
            </a:r>
          </a:p>
          <a:p>
            <a:r>
              <a:rPr lang="en-GB" sz="1200" dirty="0"/>
              <a:t>      "Description" : "Name of an existing EC2 </a:t>
            </a:r>
            <a:r>
              <a:rPr lang="en-GB" sz="1200" dirty="0" err="1"/>
              <a:t>KeyPair</a:t>
            </a:r>
            <a:r>
              <a:rPr lang="en-GB" sz="1200" dirty="0"/>
              <a:t> to enable SSH access to the instance",</a:t>
            </a:r>
          </a:p>
          <a:p>
            <a:r>
              <a:rPr lang="en-GB" sz="1200" dirty="0"/>
              <a:t>      "Type": "AWS::EC2::</a:t>
            </a:r>
            <a:r>
              <a:rPr lang="en-GB" sz="1200" dirty="0" err="1"/>
              <a:t>KeyPair</a:t>
            </a:r>
            <a:r>
              <a:rPr lang="en-GB" sz="1200" dirty="0"/>
              <a:t>::</a:t>
            </a:r>
            <a:r>
              <a:rPr lang="en-GB" sz="1200" dirty="0" err="1"/>
              <a:t>KeyName</a:t>
            </a:r>
            <a:r>
              <a:rPr lang="en-GB" sz="1200" dirty="0"/>
              <a:t>",</a:t>
            </a:r>
          </a:p>
          <a:p>
            <a:r>
              <a:rPr lang="en-GB" sz="1200" dirty="0"/>
              <a:t>      "</a:t>
            </a:r>
            <a:r>
              <a:rPr lang="en-GB" sz="1200" dirty="0" err="1"/>
              <a:t>ConstraintDescription</a:t>
            </a:r>
            <a:r>
              <a:rPr lang="en-GB" sz="1200" dirty="0"/>
              <a:t>" : "must be the name of an existing EC2 </a:t>
            </a:r>
            <a:r>
              <a:rPr lang="en-GB" sz="1200" dirty="0" err="1"/>
              <a:t>KeyPair</a:t>
            </a:r>
            <a:r>
              <a:rPr lang="en-GB" sz="1200" dirty="0"/>
              <a:t>."</a:t>
            </a:r>
          </a:p>
          <a:p>
            <a:r>
              <a:rPr lang="en-GB" sz="1200" dirty="0"/>
              <a:t>    },</a:t>
            </a:r>
          </a:p>
        </p:txBody>
      </p:sp>
    </p:spTree>
    <p:extLst>
      <p:ext uri="{BB962C8B-B14F-4D97-AF65-F5344CB8AC3E}">
        <p14:creationId xmlns:p14="http://schemas.microsoft.com/office/powerpoint/2010/main" val="4686528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3E18-7DF9-DC55-DC9A-C520CC36C838}"/>
              </a:ext>
            </a:extLst>
          </p:cNvPr>
          <p:cNvSpPr>
            <a:spLocks noGrp="1"/>
          </p:cNvSpPr>
          <p:nvPr>
            <p:ph type="title"/>
          </p:nvPr>
        </p:nvSpPr>
        <p:spPr/>
        <p:txBody>
          <a:bodyPr/>
          <a:lstStyle/>
          <a:p>
            <a:r>
              <a:rPr lang="en-GB" dirty="0"/>
              <a:t>Provisioning Infrastructure – Terraform</a:t>
            </a:r>
          </a:p>
        </p:txBody>
      </p:sp>
      <p:sp>
        <p:nvSpPr>
          <p:cNvPr id="6" name="Text Placeholder 5">
            <a:extLst>
              <a:ext uri="{FF2B5EF4-FFF2-40B4-BE49-F238E27FC236}">
                <a16:creationId xmlns:a16="http://schemas.microsoft.com/office/drawing/2014/main" id="{4526211A-CAD8-FA64-B82E-AA1889016384}"/>
              </a:ext>
            </a:extLst>
          </p:cNvPr>
          <p:cNvSpPr>
            <a:spLocks noGrp="1"/>
          </p:cNvSpPr>
          <p:nvPr>
            <p:ph type="body" sz="quarter" idx="10"/>
          </p:nvPr>
        </p:nvSpPr>
        <p:spPr>
          <a:xfrm>
            <a:off x="588263" y="1436688"/>
            <a:ext cx="5207699" cy="1735860"/>
          </a:xfrm>
        </p:spPr>
        <p:txBody>
          <a:bodyPr/>
          <a:lstStyle/>
          <a:p>
            <a:r>
              <a:rPr lang="en-GB" sz="1200" dirty="0"/>
              <a:t>resource "</a:t>
            </a:r>
            <a:r>
              <a:rPr lang="en-GB" sz="1200" dirty="0" err="1"/>
              <a:t>azure_virtual_machine</a:t>
            </a:r>
            <a:r>
              <a:rPr lang="en-GB" sz="1200" dirty="0"/>
              <a:t>" "web" {</a:t>
            </a:r>
          </a:p>
          <a:p>
            <a:r>
              <a:rPr lang="en-GB" sz="1200" dirty="0"/>
              <a:t>  name     = "</a:t>
            </a:r>
            <a:r>
              <a:rPr lang="en-GB" sz="1200" dirty="0" err="1"/>
              <a:t>vm</a:t>
            </a:r>
            <a:r>
              <a:rPr lang="en-GB" sz="1200" dirty="0"/>
              <a:t>-training-</a:t>
            </a:r>
            <a:r>
              <a:rPr lang="en-GB" sz="1200" dirty="0" err="1"/>
              <a:t>jpe</a:t>
            </a:r>
            <a:r>
              <a:rPr lang="en-GB" sz="1200" dirty="0"/>
              <a:t> "</a:t>
            </a:r>
          </a:p>
          <a:p>
            <a:r>
              <a:rPr lang="en-GB" sz="1200" dirty="0"/>
              <a:t>  image    = "Windows 2019 R2"</a:t>
            </a:r>
          </a:p>
          <a:p>
            <a:r>
              <a:rPr lang="en-GB" sz="1200" dirty="0"/>
              <a:t>  </a:t>
            </a:r>
            <a:r>
              <a:rPr lang="en-GB" sz="1200" dirty="0" err="1"/>
              <a:t>vm_size</a:t>
            </a:r>
            <a:r>
              <a:rPr lang="en-GB" sz="1200" dirty="0"/>
              <a:t>  = "Standard DS1"</a:t>
            </a:r>
          </a:p>
          <a:p>
            <a:r>
              <a:rPr lang="en-GB" sz="1200" dirty="0"/>
              <a:t>  location = "Japan East"</a:t>
            </a:r>
          </a:p>
          <a:p>
            <a:r>
              <a:rPr lang="en-GB" sz="1200" dirty="0"/>
              <a:t>  username = “admin</a:t>
            </a:r>
            <a:r>
              <a:rPr lang="en-US" altLang="ko-KR" sz="1200" dirty="0"/>
              <a:t>"</a:t>
            </a:r>
          </a:p>
          <a:p>
            <a:r>
              <a:rPr lang="en-US" altLang="ko-KR" sz="1200" dirty="0"/>
              <a:t>  </a:t>
            </a:r>
            <a:r>
              <a:rPr lang="en-GB" sz="1200" dirty="0"/>
              <a:t>password = "Password1234"</a:t>
            </a:r>
          </a:p>
          <a:p>
            <a:r>
              <a:rPr lang="en-GB" sz="1200" dirty="0"/>
              <a:t>}</a:t>
            </a:r>
          </a:p>
        </p:txBody>
      </p:sp>
      <p:sp>
        <p:nvSpPr>
          <p:cNvPr id="3" name="Text Placeholder 5">
            <a:extLst>
              <a:ext uri="{FF2B5EF4-FFF2-40B4-BE49-F238E27FC236}">
                <a16:creationId xmlns:a16="http://schemas.microsoft.com/office/drawing/2014/main" id="{6EB7C1C3-F7B2-4B63-967A-BE5F3721972C}"/>
              </a:ext>
            </a:extLst>
          </p:cNvPr>
          <p:cNvSpPr txBox="1">
            <a:spLocks/>
          </p:cNvSpPr>
          <p:nvPr/>
        </p:nvSpPr>
        <p:spPr>
          <a:xfrm>
            <a:off x="6396039" y="1436688"/>
            <a:ext cx="5210744" cy="151426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200" dirty="0"/>
              <a:t>resource "</a:t>
            </a:r>
            <a:r>
              <a:rPr lang="en-GB" sz="1200" dirty="0" err="1"/>
              <a:t>aws_instance</a:t>
            </a:r>
            <a:r>
              <a:rPr lang="en-GB" sz="1200" dirty="0"/>
              <a:t>" "web" {</a:t>
            </a:r>
          </a:p>
          <a:p>
            <a:r>
              <a:rPr lang="en-GB" sz="1200" dirty="0"/>
              <a:t>  </a:t>
            </a:r>
            <a:r>
              <a:rPr lang="en-GB" sz="1200" dirty="0" err="1"/>
              <a:t>ami</a:t>
            </a:r>
            <a:r>
              <a:rPr lang="en-GB" sz="1200" dirty="0"/>
              <a:t>           = data.aws_ami.windows.id</a:t>
            </a:r>
          </a:p>
          <a:p>
            <a:r>
              <a:rPr lang="en-GB" sz="1200" dirty="0"/>
              <a:t>  </a:t>
            </a:r>
            <a:r>
              <a:rPr lang="en-GB" sz="1200" dirty="0" err="1"/>
              <a:t>instance_type</a:t>
            </a:r>
            <a:r>
              <a:rPr lang="en-GB" sz="1200" dirty="0"/>
              <a:t> = "t2.micro"</a:t>
            </a:r>
          </a:p>
          <a:p>
            <a:r>
              <a:rPr lang="en-GB" sz="1200" dirty="0"/>
              <a:t>  tags = {</a:t>
            </a:r>
          </a:p>
          <a:p>
            <a:r>
              <a:rPr lang="en-GB" sz="1200" dirty="0"/>
              <a:t>    Name = "HelloWorld"</a:t>
            </a:r>
          </a:p>
          <a:p>
            <a:r>
              <a:rPr lang="en-GB" sz="1200" dirty="0"/>
              <a:t>  }</a:t>
            </a:r>
          </a:p>
          <a:p>
            <a:r>
              <a:rPr lang="en-GB" sz="1200" dirty="0"/>
              <a:t>}</a:t>
            </a:r>
          </a:p>
        </p:txBody>
      </p:sp>
    </p:spTree>
    <p:extLst>
      <p:ext uri="{BB962C8B-B14F-4D97-AF65-F5344CB8AC3E}">
        <p14:creationId xmlns:p14="http://schemas.microsoft.com/office/powerpoint/2010/main" val="11805538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49B6-6186-0DC9-46B2-1CC1956AEC60}"/>
              </a:ext>
            </a:extLst>
          </p:cNvPr>
          <p:cNvSpPr>
            <a:spLocks noGrp="1"/>
          </p:cNvSpPr>
          <p:nvPr>
            <p:ph type="title"/>
          </p:nvPr>
        </p:nvSpPr>
        <p:spPr/>
        <p:txBody>
          <a:bodyPr/>
          <a:lstStyle/>
          <a:p>
            <a:r>
              <a:rPr lang="en-GB" dirty="0"/>
              <a:t>Terraform workflow</a:t>
            </a:r>
          </a:p>
        </p:txBody>
      </p:sp>
      <p:sp>
        <p:nvSpPr>
          <p:cNvPr id="8" name="Rectangle 7">
            <a:extLst>
              <a:ext uri="{FF2B5EF4-FFF2-40B4-BE49-F238E27FC236}">
                <a16:creationId xmlns:a16="http://schemas.microsoft.com/office/drawing/2014/main" id="{2E5CA108-8733-8508-BAF5-3E3C47DE9FB3}"/>
              </a:ext>
            </a:extLst>
          </p:cNvPr>
          <p:cNvSpPr/>
          <p:nvPr/>
        </p:nvSpPr>
        <p:spPr bwMode="auto">
          <a:xfrm>
            <a:off x="4310913" y="3627574"/>
            <a:ext cx="914401" cy="914400"/>
          </a:xfrm>
          <a:prstGeom prst="rect">
            <a:avLst/>
          </a:prstGeom>
          <a:solidFill>
            <a:schemeClr val="tx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Init</a:t>
            </a:r>
          </a:p>
        </p:txBody>
      </p:sp>
      <p:sp>
        <p:nvSpPr>
          <p:cNvPr id="9" name="Rectangle 8">
            <a:extLst>
              <a:ext uri="{FF2B5EF4-FFF2-40B4-BE49-F238E27FC236}">
                <a16:creationId xmlns:a16="http://schemas.microsoft.com/office/drawing/2014/main" id="{8FC31702-7EC8-6D74-7A55-3A8666CD8C77}"/>
              </a:ext>
            </a:extLst>
          </p:cNvPr>
          <p:cNvSpPr/>
          <p:nvPr/>
        </p:nvSpPr>
        <p:spPr bwMode="auto">
          <a:xfrm>
            <a:off x="6227258" y="3627573"/>
            <a:ext cx="914401" cy="91440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Plan</a:t>
            </a:r>
          </a:p>
        </p:txBody>
      </p:sp>
      <p:sp>
        <p:nvSpPr>
          <p:cNvPr id="10" name="Rectangle 9">
            <a:extLst>
              <a:ext uri="{FF2B5EF4-FFF2-40B4-BE49-F238E27FC236}">
                <a16:creationId xmlns:a16="http://schemas.microsoft.com/office/drawing/2014/main" id="{4E25B10A-5BE6-906F-6E6E-5EFD25DAC9AD}"/>
              </a:ext>
            </a:extLst>
          </p:cNvPr>
          <p:cNvSpPr/>
          <p:nvPr/>
        </p:nvSpPr>
        <p:spPr bwMode="auto">
          <a:xfrm>
            <a:off x="8154278" y="3629898"/>
            <a:ext cx="914402" cy="914400"/>
          </a:xfrm>
          <a:prstGeom prst="rect">
            <a:avLst/>
          </a:prstGeom>
          <a:solidFill>
            <a:schemeClr val="tx1">
              <a:lumMod val="75000"/>
              <a:lumOff val="25000"/>
            </a:schemeClr>
          </a:solid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Apply</a:t>
            </a:r>
          </a:p>
        </p:txBody>
      </p:sp>
      <p:grpSp>
        <p:nvGrpSpPr>
          <p:cNvPr id="15" name="Group 14">
            <a:extLst>
              <a:ext uri="{FF2B5EF4-FFF2-40B4-BE49-F238E27FC236}">
                <a16:creationId xmlns:a16="http://schemas.microsoft.com/office/drawing/2014/main" id="{6E9066A5-36FC-6D18-B47A-8DC349E63293}"/>
              </a:ext>
            </a:extLst>
          </p:cNvPr>
          <p:cNvGrpSpPr/>
          <p:nvPr/>
        </p:nvGrpSpPr>
        <p:grpSpPr>
          <a:xfrm>
            <a:off x="10426226" y="2247721"/>
            <a:ext cx="1159359" cy="1151030"/>
            <a:chOff x="9611360" y="2222938"/>
            <a:chExt cx="914400" cy="914400"/>
          </a:xfrm>
        </p:grpSpPr>
        <p:pic>
          <p:nvPicPr>
            <p:cNvPr id="12" name="Graphic 11" descr="Cloud outline">
              <a:extLst>
                <a:ext uri="{FF2B5EF4-FFF2-40B4-BE49-F238E27FC236}">
                  <a16:creationId xmlns:a16="http://schemas.microsoft.com/office/drawing/2014/main" id="{5A91E211-BB64-4F6A-61D3-DB33BD9E10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1360" y="2222938"/>
              <a:ext cx="914400" cy="914400"/>
            </a:xfrm>
            <a:prstGeom prst="rect">
              <a:avLst/>
            </a:prstGeom>
          </p:spPr>
        </p:pic>
        <p:pic>
          <p:nvPicPr>
            <p:cNvPr id="14" name="Graphic 13" descr="Server outline">
              <a:extLst>
                <a:ext uri="{FF2B5EF4-FFF2-40B4-BE49-F238E27FC236}">
                  <a16:creationId xmlns:a16="http://schemas.microsoft.com/office/drawing/2014/main" id="{F52EC280-06E0-18D4-5218-0F946856F3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0440" y="2546569"/>
              <a:ext cx="374431" cy="374431"/>
            </a:xfrm>
            <a:prstGeom prst="rect">
              <a:avLst/>
            </a:prstGeom>
          </p:spPr>
        </p:pic>
      </p:grpSp>
      <p:grpSp>
        <p:nvGrpSpPr>
          <p:cNvPr id="27" name="Group 26">
            <a:extLst>
              <a:ext uri="{FF2B5EF4-FFF2-40B4-BE49-F238E27FC236}">
                <a16:creationId xmlns:a16="http://schemas.microsoft.com/office/drawing/2014/main" id="{80A15BA1-DCDC-7150-1D29-99A0AE203100}"/>
              </a:ext>
            </a:extLst>
          </p:cNvPr>
          <p:cNvGrpSpPr/>
          <p:nvPr/>
        </p:nvGrpSpPr>
        <p:grpSpPr>
          <a:xfrm>
            <a:off x="620957" y="3629044"/>
            <a:ext cx="1255984" cy="1131788"/>
            <a:chOff x="649454" y="3429000"/>
            <a:chExt cx="1255984" cy="1131788"/>
          </a:xfrm>
        </p:grpSpPr>
        <p:pic>
          <p:nvPicPr>
            <p:cNvPr id="5" name="Graphic 4" descr="Users outline">
              <a:extLst>
                <a:ext uri="{FF2B5EF4-FFF2-40B4-BE49-F238E27FC236}">
                  <a16:creationId xmlns:a16="http://schemas.microsoft.com/office/drawing/2014/main" id="{1F1F34CB-3FA2-F919-B7BA-8BACADBA14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0246" y="3429000"/>
              <a:ext cx="914400" cy="914400"/>
            </a:xfrm>
            <a:prstGeom prst="rect">
              <a:avLst/>
            </a:prstGeom>
          </p:spPr>
        </p:pic>
        <p:sp>
          <p:nvSpPr>
            <p:cNvPr id="25" name="Text Placeholder 4">
              <a:extLst>
                <a:ext uri="{FF2B5EF4-FFF2-40B4-BE49-F238E27FC236}">
                  <a16:creationId xmlns:a16="http://schemas.microsoft.com/office/drawing/2014/main" id="{34895880-C1F6-CA48-DD20-76B4550CC3F8}"/>
                </a:ext>
              </a:extLst>
            </p:cNvPr>
            <p:cNvSpPr txBox="1">
              <a:spLocks/>
            </p:cNvSpPr>
            <p:nvPr/>
          </p:nvSpPr>
          <p:spPr>
            <a:xfrm>
              <a:off x="649454" y="4253011"/>
              <a:ext cx="1255984"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Developers</a:t>
              </a:r>
              <a:endParaRPr lang="en-GB" sz="2400" b="1" dirty="0"/>
            </a:p>
          </p:txBody>
        </p:sp>
      </p:grpSp>
      <p:grpSp>
        <p:nvGrpSpPr>
          <p:cNvPr id="28" name="Group 27">
            <a:extLst>
              <a:ext uri="{FF2B5EF4-FFF2-40B4-BE49-F238E27FC236}">
                <a16:creationId xmlns:a16="http://schemas.microsoft.com/office/drawing/2014/main" id="{C01CA9EA-7260-FF74-D934-E595B0B04547}"/>
              </a:ext>
            </a:extLst>
          </p:cNvPr>
          <p:cNvGrpSpPr/>
          <p:nvPr/>
        </p:nvGrpSpPr>
        <p:grpSpPr>
          <a:xfrm>
            <a:off x="2072345" y="3681042"/>
            <a:ext cx="1676663" cy="1471952"/>
            <a:chOff x="2100842" y="3475174"/>
            <a:chExt cx="1676663" cy="1471952"/>
          </a:xfrm>
        </p:grpSpPr>
        <p:pic>
          <p:nvPicPr>
            <p:cNvPr id="7" name="Graphic 6" descr="Document outline">
              <a:extLst>
                <a:ext uri="{FF2B5EF4-FFF2-40B4-BE49-F238E27FC236}">
                  <a16:creationId xmlns:a16="http://schemas.microsoft.com/office/drawing/2014/main" id="{52136058-F499-FEBE-A68E-6222A304B3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38248" y="3475174"/>
              <a:ext cx="801852" cy="801852"/>
            </a:xfrm>
            <a:prstGeom prst="rect">
              <a:avLst/>
            </a:prstGeom>
          </p:spPr>
        </p:pic>
        <p:sp>
          <p:nvSpPr>
            <p:cNvPr id="26" name="Text Placeholder 4">
              <a:extLst>
                <a:ext uri="{FF2B5EF4-FFF2-40B4-BE49-F238E27FC236}">
                  <a16:creationId xmlns:a16="http://schemas.microsoft.com/office/drawing/2014/main" id="{8869AF81-4321-55C7-9DAA-4A979C912CA3}"/>
                </a:ext>
              </a:extLst>
            </p:cNvPr>
            <p:cNvSpPr txBox="1">
              <a:spLocks/>
            </p:cNvSpPr>
            <p:nvPr/>
          </p:nvSpPr>
          <p:spPr>
            <a:xfrm>
              <a:off x="2100842" y="4270018"/>
              <a:ext cx="1676663"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000" dirty="0"/>
                <a:t>Configuration </a:t>
              </a:r>
            </a:p>
            <a:p>
              <a:pPr algn="ctr"/>
              <a:r>
                <a:rPr lang="en-GB" sz="2000" dirty="0"/>
                <a:t>file(s)</a:t>
              </a:r>
              <a:endParaRPr lang="en-GB" sz="2000" b="1" dirty="0"/>
            </a:p>
          </p:txBody>
        </p:sp>
      </p:grpSp>
      <p:sp>
        <p:nvSpPr>
          <p:cNvPr id="29" name="Rectangle 28">
            <a:extLst>
              <a:ext uri="{FF2B5EF4-FFF2-40B4-BE49-F238E27FC236}">
                <a16:creationId xmlns:a16="http://schemas.microsoft.com/office/drawing/2014/main" id="{23B9786D-4F56-0C5C-FEEE-AE0A28A5FF06}"/>
              </a:ext>
            </a:extLst>
          </p:cNvPr>
          <p:cNvSpPr/>
          <p:nvPr/>
        </p:nvSpPr>
        <p:spPr bwMode="auto">
          <a:xfrm>
            <a:off x="3196795" y="1594568"/>
            <a:ext cx="1562582" cy="13960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6194855-E79B-2B8B-D05E-85850AC2501B}"/>
              </a:ext>
            </a:extLst>
          </p:cNvPr>
          <p:cNvGrpSpPr/>
          <p:nvPr/>
        </p:nvGrpSpPr>
        <p:grpSpPr>
          <a:xfrm>
            <a:off x="3352177" y="1674852"/>
            <a:ext cx="592225" cy="567956"/>
            <a:chOff x="3340100" y="5092263"/>
            <a:chExt cx="914400" cy="914401"/>
          </a:xfrm>
        </p:grpSpPr>
        <p:sp>
          <p:nvSpPr>
            <p:cNvPr id="30" name="Rectangle 29">
              <a:extLst>
                <a:ext uri="{FF2B5EF4-FFF2-40B4-BE49-F238E27FC236}">
                  <a16:creationId xmlns:a16="http://schemas.microsoft.com/office/drawing/2014/main" id="{4B6B2BB7-502C-EEF4-6FB7-C8C63DB5F03D}"/>
                </a:ext>
              </a:extLst>
            </p:cNvPr>
            <p:cNvSpPr/>
            <p:nvPr/>
          </p:nvSpPr>
          <p:spPr bwMode="auto">
            <a:xfrm>
              <a:off x="3340100" y="5092263"/>
              <a:ext cx="914400" cy="914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100" name="Picture 4">
              <a:extLst>
                <a:ext uri="{FF2B5EF4-FFF2-40B4-BE49-F238E27FC236}">
                  <a16:creationId xmlns:a16="http://schemas.microsoft.com/office/drawing/2014/main" id="{3D18DA71-20BB-061D-545E-854974BC6F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0148" y="5329551"/>
              <a:ext cx="734714" cy="4398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4E56C5F3-21B2-C6C8-BF12-3CA1C8E412D6}"/>
              </a:ext>
            </a:extLst>
          </p:cNvPr>
          <p:cNvGrpSpPr/>
          <p:nvPr/>
        </p:nvGrpSpPr>
        <p:grpSpPr>
          <a:xfrm>
            <a:off x="4043285" y="1662982"/>
            <a:ext cx="592225" cy="579826"/>
            <a:chOff x="4364637" y="5092263"/>
            <a:chExt cx="914400" cy="914401"/>
          </a:xfrm>
          <a:solidFill>
            <a:schemeClr val="bg1"/>
          </a:solidFill>
        </p:grpSpPr>
        <p:sp>
          <p:nvSpPr>
            <p:cNvPr id="31" name="Rectangle 30">
              <a:extLst>
                <a:ext uri="{FF2B5EF4-FFF2-40B4-BE49-F238E27FC236}">
                  <a16:creationId xmlns:a16="http://schemas.microsoft.com/office/drawing/2014/main" id="{0FF982D2-D5A6-66B1-357E-7124EE9CBF1F}"/>
                </a:ext>
              </a:extLst>
            </p:cNvPr>
            <p:cNvSpPr/>
            <p:nvPr/>
          </p:nvSpPr>
          <p:spPr bwMode="auto">
            <a:xfrm>
              <a:off x="4364637" y="5092263"/>
              <a:ext cx="914400" cy="91440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102" name="Picture 6" descr="Azure has a new logo, but where do you download it? Here!">
              <a:extLst>
                <a:ext uri="{FF2B5EF4-FFF2-40B4-BE49-F238E27FC236}">
                  <a16:creationId xmlns:a16="http://schemas.microsoft.com/office/drawing/2014/main" id="{D3FC2FB8-EE02-2006-1D6D-ABAFBD41EC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8058" y="5245684"/>
              <a:ext cx="607558" cy="607558"/>
            </a:xfrm>
            <a:prstGeom prst="rect">
              <a:avLst/>
            </a:prstGeom>
            <a:grpFill/>
          </p:spPr>
        </p:pic>
      </p:grpSp>
      <p:grpSp>
        <p:nvGrpSpPr>
          <p:cNvPr id="37" name="Group 36">
            <a:extLst>
              <a:ext uri="{FF2B5EF4-FFF2-40B4-BE49-F238E27FC236}">
                <a16:creationId xmlns:a16="http://schemas.microsoft.com/office/drawing/2014/main" id="{B2B5E090-DCF5-C71B-EF94-3767C1E3DEFC}"/>
              </a:ext>
            </a:extLst>
          </p:cNvPr>
          <p:cNvGrpSpPr/>
          <p:nvPr/>
        </p:nvGrpSpPr>
        <p:grpSpPr>
          <a:xfrm>
            <a:off x="3339684" y="2310439"/>
            <a:ext cx="588935" cy="579827"/>
            <a:chOff x="5398222" y="5092263"/>
            <a:chExt cx="914400" cy="914401"/>
          </a:xfrm>
          <a:solidFill>
            <a:schemeClr val="bg1"/>
          </a:solidFill>
        </p:grpSpPr>
        <p:sp>
          <p:nvSpPr>
            <p:cNvPr id="32" name="Rectangle 31">
              <a:extLst>
                <a:ext uri="{FF2B5EF4-FFF2-40B4-BE49-F238E27FC236}">
                  <a16:creationId xmlns:a16="http://schemas.microsoft.com/office/drawing/2014/main" id="{EBF3FD95-D5A3-70AA-5E27-285C1FBE8540}"/>
                </a:ext>
              </a:extLst>
            </p:cNvPr>
            <p:cNvSpPr/>
            <p:nvPr/>
          </p:nvSpPr>
          <p:spPr bwMode="auto">
            <a:xfrm>
              <a:off x="5398222" y="5092263"/>
              <a:ext cx="914400" cy="91440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106" name="Picture 10" descr="Google Cloud Logo PNG Vector (SVG) Free Download">
              <a:extLst>
                <a:ext uri="{FF2B5EF4-FFF2-40B4-BE49-F238E27FC236}">
                  <a16:creationId xmlns:a16="http://schemas.microsoft.com/office/drawing/2014/main" id="{3F9622F0-5791-A7A4-11E7-A019218EC4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6669" y="5277331"/>
              <a:ext cx="677506" cy="544263"/>
            </a:xfrm>
            <a:prstGeom prst="rect">
              <a:avLst/>
            </a:prstGeom>
            <a:grpFill/>
          </p:spPr>
        </p:pic>
      </p:grpSp>
      <p:sp>
        <p:nvSpPr>
          <p:cNvPr id="34" name="Rectangle 33">
            <a:extLst>
              <a:ext uri="{FF2B5EF4-FFF2-40B4-BE49-F238E27FC236}">
                <a16:creationId xmlns:a16="http://schemas.microsoft.com/office/drawing/2014/main" id="{78AC2C07-78E6-1E02-849F-CDD7B98241B3}"/>
              </a:ext>
            </a:extLst>
          </p:cNvPr>
          <p:cNvSpPr/>
          <p:nvPr/>
        </p:nvSpPr>
        <p:spPr bwMode="auto">
          <a:xfrm>
            <a:off x="4936641" y="1594568"/>
            <a:ext cx="1159359" cy="139605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Modules</a:t>
            </a:r>
          </a:p>
        </p:txBody>
      </p:sp>
      <p:grpSp>
        <p:nvGrpSpPr>
          <p:cNvPr id="41" name="Group 40">
            <a:extLst>
              <a:ext uri="{FF2B5EF4-FFF2-40B4-BE49-F238E27FC236}">
                <a16:creationId xmlns:a16="http://schemas.microsoft.com/office/drawing/2014/main" id="{E1ACCCEE-7444-D5BD-DF00-1DC690E9FA81}"/>
              </a:ext>
            </a:extLst>
          </p:cNvPr>
          <p:cNvGrpSpPr/>
          <p:nvPr/>
        </p:nvGrpSpPr>
        <p:grpSpPr>
          <a:xfrm>
            <a:off x="4041968" y="2310439"/>
            <a:ext cx="588935" cy="579827"/>
            <a:chOff x="3623318" y="2189395"/>
            <a:chExt cx="588935" cy="579827"/>
          </a:xfrm>
        </p:grpSpPr>
        <p:sp>
          <p:nvSpPr>
            <p:cNvPr id="39" name="Rectangle 38">
              <a:extLst>
                <a:ext uri="{FF2B5EF4-FFF2-40B4-BE49-F238E27FC236}">
                  <a16:creationId xmlns:a16="http://schemas.microsoft.com/office/drawing/2014/main" id="{FC9187F9-3AF9-11E8-4AC9-EBB1E62B0AF6}"/>
                </a:ext>
              </a:extLst>
            </p:cNvPr>
            <p:cNvSpPr/>
            <p:nvPr/>
          </p:nvSpPr>
          <p:spPr bwMode="auto">
            <a:xfrm>
              <a:off x="3623318" y="2189395"/>
              <a:ext cx="588935" cy="579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110" name="Picture 14">
              <a:extLst>
                <a:ext uri="{FF2B5EF4-FFF2-40B4-BE49-F238E27FC236}">
                  <a16:creationId xmlns:a16="http://schemas.microsoft.com/office/drawing/2014/main" id="{7F8443DB-7788-4EF0-FB29-97D4BCF71D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36" y="2272146"/>
              <a:ext cx="434790" cy="42218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Connector: Elbow 42">
            <a:extLst>
              <a:ext uri="{FF2B5EF4-FFF2-40B4-BE49-F238E27FC236}">
                <a16:creationId xmlns:a16="http://schemas.microsoft.com/office/drawing/2014/main" id="{DE5CB8B6-5FEA-CE82-E1C9-0934E7EE6133}"/>
              </a:ext>
            </a:extLst>
          </p:cNvPr>
          <p:cNvCxnSpPr>
            <a:cxnSpLocks/>
            <a:endCxn id="8" idx="0"/>
          </p:cNvCxnSpPr>
          <p:nvPr/>
        </p:nvCxnSpPr>
        <p:spPr>
          <a:xfrm rot="16200000" flipH="1">
            <a:off x="4054624" y="2914084"/>
            <a:ext cx="636952" cy="79002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C8BDDCA8-323E-314C-A0CF-47E8D974C17F}"/>
              </a:ext>
            </a:extLst>
          </p:cNvPr>
          <p:cNvCxnSpPr>
            <a:cxnSpLocks/>
            <a:endCxn id="8" idx="0"/>
          </p:cNvCxnSpPr>
          <p:nvPr/>
        </p:nvCxnSpPr>
        <p:spPr>
          <a:xfrm rot="5400000">
            <a:off x="4823742" y="2934995"/>
            <a:ext cx="636952" cy="74820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3CB95CD-EE63-6389-41F7-38340EF2E0EF}"/>
              </a:ext>
            </a:extLst>
          </p:cNvPr>
          <p:cNvCxnSpPr>
            <a:cxnSpLocks/>
            <a:endCxn id="8" idx="1"/>
          </p:cNvCxnSpPr>
          <p:nvPr/>
        </p:nvCxnSpPr>
        <p:spPr>
          <a:xfrm>
            <a:off x="3310286" y="4081969"/>
            <a:ext cx="1000627" cy="2805"/>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9448B8-EF24-0085-526B-DE4CD3905A25}"/>
              </a:ext>
            </a:extLst>
          </p:cNvPr>
          <p:cNvCxnSpPr>
            <a:cxnSpLocks/>
            <a:stCxn id="5" idx="3"/>
            <a:endCxn id="7" idx="1"/>
          </p:cNvCxnSpPr>
          <p:nvPr/>
        </p:nvCxnSpPr>
        <p:spPr>
          <a:xfrm flipV="1">
            <a:off x="1706149" y="4081968"/>
            <a:ext cx="803602" cy="4276"/>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F651D6-4E58-7AD7-ED99-73ECDD56A3EC}"/>
              </a:ext>
            </a:extLst>
          </p:cNvPr>
          <p:cNvCxnSpPr>
            <a:cxnSpLocks/>
            <a:stCxn id="8" idx="3"/>
            <a:endCxn id="9" idx="1"/>
          </p:cNvCxnSpPr>
          <p:nvPr/>
        </p:nvCxnSpPr>
        <p:spPr>
          <a:xfrm flipV="1">
            <a:off x="5225314" y="4084773"/>
            <a:ext cx="1001944" cy="1"/>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B37FFDBF-6C0E-3BE4-8495-B3A4B700D559}"/>
              </a:ext>
            </a:extLst>
          </p:cNvPr>
          <p:cNvGrpSpPr/>
          <p:nvPr/>
        </p:nvGrpSpPr>
        <p:grpSpPr>
          <a:xfrm>
            <a:off x="5847282" y="1707290"/>
            <a:ext cx="1676663" cy="1102621"/>
            <a:chOff x="2100842" y="3475174"/>
            <a:chExt cx="1676663" cy="1102621"/>
          </a:xfrm>
        </p:grpSpPr>
        <p:pic>
          <p:nvPicPr>
            <p:cNvPr id="57" name="Graphic 56" descr="Document outline">
              <a:extLst>
                <a:ext uri="{FF2B5EF4-FFF2-40B4-BE49-F238E27FC236}">
                  <a16:creationId xmlns:a16="http://schemas.microsoft.com/office/drawing/2014/main" id="{E16B1D3F-AA7A-FB49-4319-C3BF300EBE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38248" y="3475174"/>
              <a:ext cx="801852" cy="801852"/>
            </a:xfrm>
            <a:prstGeom prst="rect">
              <a:avLst/>
            </a:prstGeom>
          </p:spPr>
        </p:pic>
        <p:sp>
          <p:nvSpPr>
            <p:cNvPr id="58" name="Text Placeholder 4">
              <a:extLst>
                <a:ext uri="{FF2B5EF4-FFF2-40B4-BE49-F238E27FC236}">
                  <a16:creationId xmlns:a16="http://schemas.microsoft.com/office/drawing/2014/main" id="{CE444DC9-7319-8246-DD1F-03463C6AF320}"/>
                </a:ext>
              </a:extLst>
            </p:cNvPr>
            <p:cNvSpPr txBox="1">
              <a:spLocks/>
            </p:cNvSpPr>
            <p:nvPr/>
          </p:nvSpPr>
          <p:spPr>
            <a:xfrm>
              <a:off x="2100842" y="4270018"/>
              <a:ext cx="1676663"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000" dirty="0"/>
                <a:t>State file</a:t>
              </a:r>
              <a:endParaRPr lang="en-GB" sz="2000" b="1" dirty="0"/>
            </a:p>
          </p:txBody>
        </p:sp>
      </p:grpSp>
      <p:cxnSp>
        <p:nvCxnSpPr>
          <p:cNvPr id="59" name="Straight Arrow Connector 58">
            <a:extLst>
              <a:ext uri="{FF2B5EF4-FFF2-40B4-BE49-F238E27FC236}">
                <a16:creationId xmlns:a16="http://schemas.microsoft.com/office/drawing/2014/main" id="{69E72C1A-015F-8418-A13B-0199FDCB9855}"/>
              </a:ext>
            </a:extLst>
          </p:cNvPr>
          <p:cNvCxnSpPr>
            <a:cxnSpLocks/>
            <a:stCxn id="58" idx="2"/>
          </p:cNvCxnSpPr>
          <p:nvPr/>
        </p:nvCxnSpPr>
        <p:spPr>
          <a:xfrm flipH="1">
            <a:off x="6684458" y="2809911"/>
            <a:ext cx="1156" cy="817662"/>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E965451-1EFA-C12F-9D4D-5328045CF1EA}"/>
              </a:ext>
            </a:extLst>
          </p:cNvPr>
          <p:cNvCxnSpPr>
            <a:cxnSpLocks/>
            <a:endCxn id="10" idx="1"/>
          </p:cNvCxnSpPr>
          <p:nvPr/>
        </p:nvCxnSpPr>
        <p:spPr>
          <a:xfrm>
            <a:off x="7141659" y="4087098"/>
            <a:ext cx="1012619" cy="0"/>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97" name="Group 4096">
            <a:extLst>
              <a:ext uri="{FF2B5EF4-FFF2-40B4-BE49-F238E27FC236}">
                <a16:creationId xmlns:a16="http://schemas.microsoft.com/office/drawing/2014/main" id="{ABDA7AB2-5AD2-336A-ECDD-82ECFA6271BD}"/>
              </a:ext>
            </a:extLst>
          </p:cNvPr>
          <p:cNvGrpSpPr/>
          <p:nvPr/>
        </p:nvGrpSpPr>
        <p:grpSpPr>
          <a:xfrm>
            <a:off x="7776660" y="1693822"/>
            <a:ext cx="1676663" cy="1102621"/>
            <a:chOff x="2100842" y="3475174"/>
            <a:chExt cx="1676663" cy="1102621"/>
          </a:xfrm>
        </p:grpSpPr>
        <p:pic>
          <p:nvPicPr>
            <p:cNvPr id="4099" name="Graphic 4098" descr="Document outline">
              <a:extLst>
                <a:ext uri="{FF2B5EF4-FFF2-40B4-BE49-F238E27FC236}">
                  <a16:creationId xmlns:a16="http://schemas.microsoft.com/office/drawing/2014/main" id="{637DBE2E-537B-2CC4-5C58-BB503BD954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38248" y="3475174"/>
              <a:ext cx="801852" cy="801852"/>
            </a:xfrm>
            <a:prstGeom prst="rect">
              <a:avLst/>
            </a:prstGeom>
          </p:spPr>
        </p:pic>
        <p:sp>
          <p:nvSpPr>
            <p:cNvPr id="4101" name="Text Placeholder 4">
              <a:extLst>
                <a:ext uri="{FF2B5EF4-FFF2-40B4-BE49-F238E27FC236}">
                  <a16:creationId xmlns:a16="http://schemas.microsoft.com/office/drawing/2014/main" id="{EE9EEAF1-5B6F-F6EF-5EAB-DE3562574F07}"/>
                </a:ext>
              </a:extLst>
            </p:cNvPr>
            <p:cNvSpPr txBox="1">
              <a:spLocks/>
            </p:cNvSpPr>
            <p:nvPr/>
          </p:nvSpPr>
          <p:spPr>
            <a:xfrm>
              <a:off x="2100842" y="4270018"/>
              <a:ext cx="1676663"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GB" sz="2000" dirty="0"/>
                <a:t>State file</a:t>
              </a:r>
              <a:endParaRPr lang="en-GB" sz="2000" b="1" dirty="0"/>
            </a:p>
          </p:txBody>
        </p:sp>
      </p:grpSp>
      <p:cxnSp>
        <p:nvCxnSpPr>
          <p:cNvPr id="4103" name="Straight Arrow Connector 4102">
            <a:extLst>
              <a:ext uri="{FF2B5EF4-FFF2-40B4-BE49-F238E27FC236}">
                <a16:creationId xmlns:a16="http://schemas.microsoft.com/office/drawing/2014/main" id="{025B6570-D022-3814-B8B5-DF11076D8C93}"/>
              </a:ext>
            </a:extLst>
          </p:cNvPr>
          <p:cNvCxnSpPr>
            <a:cxnSpLocks/>
            <a:stCxn id="4101" idx="2"/>
            <a:endCxn id="10" idx="0"/>
          </p:cNvCxnSpPr>
          <p:nvPr/>
        </p:nvCxnSpPr>
        <p:spPr>
          <a:xfrm flipH="1">
            <a:off x="8611479" y="2796443"/>
            <a:ext cx="3513" cy="833455"/>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107" name="Group 4106">
            <a:extLst>
              <a:ext uri="{FF2B5EF4-FFF2-40B4-BE49-F238E27FC236}">
                <a16:creationId xmlns:a16="http://schemas.microsoft.com/office/drawing/2014/main" id="{F9036B6A-53E2-48D8-09D8-7F2526D7C723}"/>
              </a:ext>
            </a:extLst>
          </p:cNvPr>
          <p:cNvGrpSpPr/>
          <p:nvPr/>
        </p:nvGrpSpPr>
        <p:grpSpPr>
          <a:xfrm>
            <a:off x="10412399" y="3500631"/>
            <a:ext cx="1159359" cy="1151030"/>
            <a:chOff x="9611360" y="2222938"/>
            <a:chExt cx="914400" cy="914400"/>
          </a:xfrm>
        </p:grpSpPr>
        <p:pic>
          <p:nvPicPr>
            <p:cNvPr id="4109" name="Graphic 4108" descr="Cloud outline">
              <a:extLst>
                <a:ext uri="{FF2B5EF4-FFF2-40B4-BE49-F238E27FC236}">
                  <a16:creationId xmlns:a16="http://schemas.microsoft.com/office/drawing/2014/main" id="{0F6FE86B-F6FD-0C6F-4E15-48EFBD4B00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1360" y="2222938"/>
              <a:ext cx="914400" cy="914400"/>
            </a:xfrm>
            <a:prstGeom prst="rect">
              <a:avLst/>
            </a:prstGeom>
          </p:spPr>
        </p:pic>
        <p:pic>
          <p:nvPicPr>
            <p:cNvPr id="4111" name="Graphic 4110" descr="Server outline">
              <a:extLst>
                <a:ext uri="{FF2B5EF4-FFF2-40B4-BE49-F238E27FC236}">
                  <a16:creationId xmlns:a16="http://schemas.microsoft.com/office/drawing/2014/main" id="{B644E2E1-DAFE-1607-A2FF-67772597AD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0440" y="2546569"/>
              <a:ext cx="374431" cy="374431"/>
            </a:xfrm>
            <a:prstGeom prst="rect">
              <a:avLst/>
            </a:prstGeom>
          </p:spPr>
        </p:pic>
      </p:grpSp>
      <p:grpSp>
        <p:nvGrpSpPr>
          <p:cNvPr id="4112" name="Group 4111">
            <a:extLst>
              <a:ext uri="{FF2B5EF4-FFF2-40B4-BE49-F238E27FC236}">
                <a16:creationId xmlns:a16="http://schemas.microsoft.com/office/drawing/2014/main" id="{D309D7DB-9A66-4562-BED9-1D5A7F410D44}"/>
              </a:ext>
            </a:extLst>
          </p:cNvPr>
          <p:cNvGrpSpPr/>
          <p:nvPr/>
        </p:nvGrpSpPr>
        <p:grpSpPr>
          <a:xfrm>
            <a:off x="10426226" y="4742510"/>
            <a:ext cx="1159359" cy="1151030"/>
            <a:chOff x="9611360" y="2222938"/>
            <a:chExt cx="914400" cy="914400"/>
          </a:xfrm>
        </p:grpSpPr>
        <p:pic>
          <p:nvPicPr>
            <p:cNvPr id="4113" name="Graphic 4112" descr="Cloud outline">
              <a:extLst>
                <a:ext uri="{FF2B5EF4-FFF2-40B4-BE49-F238E27FC236}">
                  <a16:creationId xmlns:a16="http://schemas.microsoft.com/office/drawing/2014/main" id="{BCA48995-09CB-685D-9BC7-890809CEED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1360" y="2222938"/>
              <a:ext cx="914400" cy="914400"/>
            </a:xfrm>
            <a:prstGeom prst="rect">
              <a:avLst/>
            </a:prstGeom>
          </p:spPr>
        </p:pic>
        <p:pic>
          <p:nvPicPr>
            <p:cNvPr id="4114" name="Graphic 4113" descr="Server outline">
              <a:extLst>
                <a:ext uri="{FF2B5EF4-FFF2-40B4-BE49-F238E27FC236}">
                  <a16:creationId xmlns:a16="http://schemas.microsoft.com/office/drawing/2014/main" id="{AAA8900E-CA27-4BF6-4F32-7C86560DB7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0440" y="2546569"/>
              <a:ext cx="374431" cy="374431"/>
            </a:xfrm>
            <a:prstGeom prst="rect">
              <a:avLst/>
            </a:prstGeom>
          </p:spPr>
        </p:pic>
      </p:grpSp>
      <p:cxnSp>
        <p:nvCxnSpPr>
          <p:cNvPr id="4115" name="Connector: Elbow 4114">
            <a:extLst>
              <a:ext uri="{FF2B5EF4-FFF2-40B4-BE49-F238E27FC236}">
                <a16:creationId xmlns:a16="http://schemas.microsoft.com/office/drawing/2014/main" id="{CD7AE939-DFD7-1D5D-7303-3E29F428FA44}"/>
              </a:ext>
            </a:extLst>
          </p:cNvPr>
          <p:cNvCxnSpPr>
            <a:cxnSpLocks/>
            <a:stCxn id="10" idx="3"/>
          </p:cNvCxnSpPr>
          <p:nvPr/>
        </p:nvCxnSpPr>
        <p:spPr>
          <a:xfrm flipV="1">
            <a:off x="9068680" y="2825561"/>
            <a:ext cx="1357546" cy="1261537"/>
          </a:xfrm>
          <a:prstGeom prst="bentConnector3">
            <a:avLst>
              <a:gd name="adj1" fmla="val 50000"/>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18" name="Connector: Elbow 4117">
            <a:extLst>
              <a:ext uri="{FF2B5EF4-FFF2-40B4-BE49-F238E27FC236}">
                <a16:creationId xmlns:a16="http://schemas.microsoft.com/office/drawing/2014/main" id="{2419BB38-E0B4-29AA-559B-5B1FE2ED97BC}"/>
              </a:ext>
            </a:extLst>
          </p:cNvPr>
          <p:cNvCxnSpPr>
            <a:cxnSpLocks/>
            <a:stCxn id="10" idx="3"/>
            <a:endCxn id="4113" idx="1"/>
          </p:cNvCxnSpPr>
          <p:nvPr/>
        </p:nvCxnSpPr>
        <p:spPr>
          <a:xfrm>
            <a:off x="9068680" y="4087098"/>
            <a:ext cx="1357546" cy="1230927"/>
          </a:xfrm>
          <a:prstGeom prst="bentConnector3">
            <a:avLst>
              <a:gd name="adj1" fmla="val 50000"/>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21" name="Straight Arrow Connector 4120">
            <a:extLst>
              <a:ext uri="{FF2B5EF4-FFF2-40B4-BE49-F238E27FC236}">
                <a16:creationId xmlns:a16="http://schemas.microsoft.com/office/drawing/2014/main" id="{25962870-E438-700F-E2AB-5E27C1EB6AD1}"/>
              </a:ext>
            </a:extLst>
          </p:cNvPr>
          <p:cNvCxnSpPr>
            <a:cxnSpLocks/>
            <a:stCxn id="10" idx="3"/>
            <a:endCxn id="4109" idx="1"/>
          </p:cNvCxnSpPr>
          <p:nvPr/>
        </p:nvCxnSpPr>
        <p:spPr>
          <a:xfrm flipV="1">
            <a:off x="9068680" y="4076146"/>
            <a:ext cx="1343719" cy="10952"/>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125" name="Picture 6" descr="Azure has a new logo, but where do you download it? Here!">
            <a:extLst>
              <a:ext uri="{FF2B5EF4-FFF2-40B4-BE49-F238E27FC236}">
                <a16:creationId xmlns:a16="http://schemas.microsoft.com/office/drawing/2014/main" id="{34A0E2F1-2824-391B-5FFD-69D4F633BC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25321" y="2933802"/>
            <a:ext cx="301377" cy="295067"/>
          </a:xfrm>
          <a:prstGeom prst="rect">
            <a:avLst/>
          </a:prstGeom>
          <a:solidFill>
            <a:schemeClr val="bg1"/>
          </a:solidFill>
        </p:spPr>
      </p:pic>
      <p:pic>
        <p:nvPicPr>
          <p:cNvPr id="4126" name="Picture 10" descr="Google Cloud Logo PNG Vector (SVG) Free Download">
            <a:extLst>
              <a:ext uri="{FF2B5EF4-FFF2-40B4-BE49-F238E27FC236}">
                <a16:creationId xmlns:a16="http://schemas.microsoft.com/office/drawing/2014/main" id="{2922E980-277E-5388-4E01-4743B328F3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15622" y="4207022"/>
            <a:ext cx="311076" cy="246033"/>
          </a:xfrm>
          <a:prstGeom prst="rect">
            <a:avLst/>
          </a:prstGeom>
          <a:solidFill>
            <a:schemeClr val="bg1"/>
          </a:solidFill>
        </p:spPr>
      </p:pic>
      <p:sp>
        <p:nvSpPr>
          <p:cNvPr id="4128" name="Rectangle 4127">
            <a:extLst>
              <a:ext uri="{FF2B5EF4-FFF2-40B4-BE49-F238E27FC236}">
                <a16:creationId xmlns:a16="http://schemas.microsoft.com/office/drawing/2014/main" id="{F98D70D0-3CD0-6D2E-9565-6EB2F4DBB2D9}"/>
              </a:ext>
            </a:extLst>
          </p:cNvPr>
          <p:cNvSpPr/>
          <p:nvPr/>
        </p:nvSpPr>
        <p:spPr bwMode="auto">
          <a:xfrm>
            <a:off x="11225321" y="5458166"/>
            <a:ext cx="386505" cy="2047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129" name="Picture 4">
            <a:extLst>
              <a:ext uri="{FF2B5EF4-FFF2-40B4-BE49-F238E27FC236}">
                <a16:creationId xmlns:a16="http://schemas.microsoft.com/office/drawing/2014/main" id="{A8A89CBA-4C0D-FC90-AA14-3A42C41F21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25322" y="5484293"/>
            <a:ext cx="356706" cy="20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79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nodeType="withEffect">
                                  <p:stCondLst>
                                    <p:cond delay="0"/>
                                  </p:stCondLst>
                                  <p:childTnLst>
                                    <p:set>
                                      <p:cBhvr>
                                        <p:cTn id="66" dur="1" fill="hold">
                                          <p:stCondLst>
                                            <p:cond delay="0"/>
                                          </p:stCondLst>
                                        </p:cTn>
                                        <p:tgtEl>
                                          <p:spTgt spid="4103"/>
                                        </p:tgtEl>
                                        <p:attrNameLst>
                                          <p:attrName>style.visibility</p:attrName>
                                        </p:attrNameLst>
                                      </p:cBhvr>
                                      <p:to>
                                        <p:strVal val="visible"/>
                                      </p:to>
                                    </p:set>
                                    <p:animEffect transition="in" filter="fade">
                                      <p:cBhvr>
                                        <p:cTn id="67" dur="500"/>
                                        <p:tgtEl>
                                          <p:spTgt spid="4103"/>
                                        </p:tgtEl>
                                      </p:cBhvr>
                                    </p:animEffect>
                                  </p:childTnLst>
                                </p:cTn>
                              </p:par>
                              <p:par>
                                <p:cTn id="68" presetID="10" presetClass="entr" presetSubtype="0" fill="hold" nodeType="withEffect">
                                  <p:stCondLst>
                                    <p:cond delay="0"/>
                                  </p:stCondLst>
                                  <p:childTnLst>
                                    <p:set>
                                      <p:cBhvr>
                                        <p:cTn id="69" dur="1" fill="hold">
                                          <p:stCondLst>
                                            <p:cond delay="0"/>
                                          </p:stCondLst>
                                        </p:cTn>
                                        <p:tgtEl>
                                          <p:spTgt spid="4097"/>
                                        </p:tgtEl>
                                        <p:attrNameLst>
                                          <p:attrName>style.visibility</p:attrName>
                                        </p:attrNameLst>
                                      </p:cBhvr>
                                      <p:to>
                                        <p:strVal val="visible"/>
                                      </p:to>
                                    </p:set>
                                    <p:animEffect transition="in" filter="fade">
                                      <p:cBhvr>
                                        <p:cTn id="70" dur="500"/>
                                        <p:tgtEl>
                                          <p:spTgt spid="4097"/>
                                        </p:tgtEl>
                                      </p:cBhvr>
                                    </p:animEffect>
                                  </p:childTnLst>
                                </p:cTn>
                              </p:par>
                              <p:par>
                                <p:cTn id="71" presetID="10" presetClass="entr" presetSubtype="0" fill="hold" nodeType="withEffect">
                                  <p:stCondLst>
                                    <p:cond delay="0"/>
                                  </p:stCondLst>
                                  <p:childTnLst>
                                    <p:set>
                                      <p:cBhvr>
                                        <p:cTn id="72" dur="1" fill="hold">
                                          <p:stCondLst>
                                            <p:cond delay="0"/>
                                          </p:stCondLst>
                                        </p:cTn>
                                        <p:tgtEl>
                                          <p:spTgt spid="4115"/>
                                        </p:tgtEl>
                                        <p:attrNameLst>
                                          <p:attrName>style.visibility</p:attrName>
                                        </p:attrNameLst>
                                      </p:cBhvr>
                                      <p:to>
                                        <p:strVal val="visible"/>
                                      </p:to>
                                    </p:set>
                                    <p:animEffect transition="in" filter="fade">
                                      <p:cBhvr>
                                        <p:cTn id="73" dur="500"/>
                                        <p:tgtEl>
                                          <p:spTgt spid="4115"/>
                                        </p:tgtEl>
                                      </p:cBhvr>
                                    </p:animEffect>
                                  </p:childTnLst>
                                </p:cTn>
                              </p:par>
                              <p:par>
                                <p:cTn id="74" presetID="10" presetClass="entr" presetSubtype="0" fill="hold" nodeType="withEffect">
                                  <p:stCondLst>
                                    <p:cond delay="0"/>
                                  </p:stCondLst>
                                  <p:childTnLst>
                                    <p:set>
                                      <p:cBhvr>
                                        <p:cTn id="75" dur="1" fill="hold">
                                          <p:stCondLst>
                                            <p:cond delay="0"/>
                                          </p:stCondLst>
                                        </p:cTn>
                                        <p:tgtEl>
                                          <p:spTgt spid="4121"/>
                                        </p:tgtEl>
                                        <p:attrNameLst>
                                          <p:attrName>style.visibility</p:attrName>
                                        </p:attrNameLst>
                                      </p:cBhvr>
                                      <p:to>
                                        <p:strVal val="visible"/>
                                      </p:to>
                                    </p:set>
                                    <p:animEffect transition="in" filter="fade">
                                      <p:cBhvr>
                                        <p:cTn id="76" dur="500"/>
                                        <p:tgtEl>
                                          <p:spTgt spid="4121"/>
                                        </p:tgtEl>
                                      </p:cBhvr>
                                    </p:animEffect>
                                  </p:childTnLst>
                                </p:cTn>
                              </p:par>
                              <p:par>
                                <p:cTn id="77" presetID="10" presetClass="entr" presetSubtype="0" fill="hold" nodeType="withEffect">
                                  <p:stCondLst>
                                    <p:cond delay="0"/>
                                  </p:stCondLst>
                                  <p:childTnLst>
                                    <p:set>
                                      <p:cBhvr>
                                        <p:cTn id="78" dur="1" fill="hold">
                                          <p:stCondLst>
                                            <p:cond delay="0"/>
                                          </p:stCondLst>
                                        </p:cTn>
                                        <p:tgtEl>
                                          <p:spTgt spid="4118"/>
                                        </p:tgtEl>
                                        <p:attrNameLst>
                                          <p:attrName>style.visibility</p:attrName>
                                        </p:attrNameLst>
                                      </p:cBhvr>
                                      <p:to>
                                        <p:strVal val="visible"/>
                                      </p:to>
                                    </p:set>
                                    <p:animEffect transition="in" filter="fade">
                                      <p:cBhvr>
                                        <p:cTn id="79" dur="500"/>
                                        <p:tgtEl>
                                          <p:spTgt spid="4118"/>
                                        </p:tgtEl>
                                      </p:cBhvr>
                                    </p:animEffect>
                                  </p:childTnLst>
                                </p:cTn>
                              </p:par>
                              <p:par>
                                <p:cTn id="80" presetID="10" presetClass="entr" presetSubtype="0" fill="hold" nodeType="withEffect">
                                  <p:stCondLst>
                                    <p:cond delay="0"/>
                                  </p:stCondLst>
                                  <p:childTnLst>
                                    <p:set>
                                      <p:cBhvr>
                                        <p:cTn id="81" dur="1" fill="hold">
                                          <p:stCondLst>
                                            <p:cond delay="0"/>
                                          </p:stCondLst>
                                        </p:cTn>
                                        <p:tgtEl>
                                          <p:spTgt spid="4112"/>
                                        </p:tgtEl>
                                        <p:attrNameLst>
                                          <p:attrName>style.visibility</p:attrName>
                                        </p:attrNameLst>
                                      </p:cBhvr>
                                      <p:to>
                                        <p:strVal val="visible"/>
                                      </p:to>
                                    </p:set>
                                    <p:animEffect transition="in" filter="fade">
                                      <p:cBhvr>
                                        <p:cTn id="82" dur="500"/>
                                        <p:tgtEl>
                                          <p:spTgt spid="4112"/>
                                        </p:tgtEl>
                                      </p:cBhvr>
                                    </p:animEffect>
                                  </p:childTnLst>
                                </p:cTn>
                              </p:par>
                              <p:par>
                                <p:cTn id="83" presetID="10" presetClass="entr" presetSubtype="0" fill="hold" nodeType="withEffect">
                                  <p:stCondLst>
                                    <p:cond delay="0"/>
                                  </p:stCondLst>
                                  <p:childTnLst>
                                    <p:set>
                                      <p:cBhvr>
                                        <p:cTn id="84" dur="1" fill="hold">
                                          <p:stCondLst>
                                            <p:cond delay="0"/>
                                          </p:stCondLst>
                                        </p:cTn>
                                        <p:tgtEl>
                                          <p:spTgt spid="4129"/>
                                        </p:tgtEl>
                                        <p:attrNameLst>
                                          <p:attrName>style.visibility</p:attrName>
                                        </p:attrNameLst>
                                      </p:cBhvr>
                                      <p:to>
                                        <p:strVal val="visible"/>
                                      </p:to>
                                    </p:set>
                                    <p:animEffect transition="in" filter="fade">
                                      <p:cBhvr>
                                        <p:cTn id="85" dur="500"/>
                                        <p:tgtEl>
                                          <p:spTgt spid="4129"/>
                                        </p:tgtEl>
                                      </p:cBhvr>
                                    </p:animEffect>
                                  </p:childTnLst>
                                </p:cTn>
                              </p:par>
                              <p:par>
                                <p:cTn id="86" presetID="10" presetClass="entr" presetSubtype="0" fill="hold" nodeType="withEffect">
                                  <p:stCondLst>
                                    <p:cond delay="0"/>
                                  </p:stCondLst>
                                  <p:childTnLst>
                                    <p:set>
                                      <p:cBhvr>
                                        <p:cTn id="87" dur="1" fill="hold">
                                          <p:stCondLst>
                                            <p:cond delay="0"/>
                                          </p:stCondLst>
                                        </p:cTn>
                                        <p:tgtEl>
                                          <p:spTgt spid="4107"/>
                                        </p:tgtEl>
                                        <p:attrNameLst>
                                          <p:attrName>style.visibility</p:attrName>
                                        </p:attrNameLst>
                                      </p:cBhvr>
                                      <p:to>
                                        <p:strVal val="visible"/>
                                      </p:to>
                                    </p:set>
                                    <p:animEffect transition="in" filter="fade">
                                      <p:cBhvr>
                                        <p:cTn id="88" dur="500"/>
                                        <p:tgtEl>
                                          <p:spTgt spid="4107"/>
                                        </p:tgtEl>
                                      </p:cBhvr>
                                    </p:animEffect>
                                  </p:childTnLst>
                                </p:cTn>
                              </p:par>
                              <p:par>
                                <p:cTn id="89" presetID="10" presetClass="entr" presetSubtype="0" fill="hold" nodeType="withEffect">
                                  <p:stCondLst>
                                    <p:cond delay="0"/>
                                  </p:stCondLst>
                                  <p:childTnLst>
                                    <p:set>
                                      <p:cBhvr>
                                        <p:cTn id="90" dur="1" fill="hold">
                                          <p:stCondLst>
                                            <p:cond delay="0"/>
                                          </p:stCondLst>
                                        </p:cTn>
                                        <p:tgtEl>
                                          <p:spTgt spid="4126"/>
                                        </p:tgtEl>
                                        <p:attrNameLst>
                                          <p:attrName>style.visibility</p:attrName>
                                        </p:attrNameLst>
                                      </p:cBhvr>
                                      <p:to>
                                        <p:strVal val="visible"/>
                                      </p:to>
                                    </p:set>
                                    <p:animEffect transition="in" filter="fade">
                                      <p:cBhvr>
                                        <p:cTn id="91" dur="500"/>
                                        <p:tgtEl>
                                          <p:spTgt spid="4126"/>
                                        </p:tgtEl>
                                      </p:cBhvr>
                                    </p:animEffect>
                                  </p:childTnLst>
                                </p:cTn>
                              </p:par>
                              <p:par>
                                <p:cTn id="92" presetID="10"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4125"/>
                                        </p:tgtEl>
                                        <p:attrNameLst>
                                          <p:attrName>style.visibility</p:attrName>
                                        </p:attrNameLst>
                                      </p:cBhvr>
                                      <p:to>
                                        <p:strVal val="visible"/>
                                      </p:to>
                                    </p:set>
                                    <p:animEffect transition="in" filter="fade">
                                      <p:cBhvr>
                                        <p:cTn id="97" dur="500"/>
                                        <p:tgtEl>
                                          <p:spTgt spid="4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9"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7FE3D-6D17-60BD-3086-4250F08EE95F}"/>
              </a:ext>
            </a:extLst>
          </p:cNvPr>
          <p:cNvSpPr>
            <a:spLocks noGrp="1"/>
          </p:cNvSpPr>
          <p:nvPr>
            <p:ph type="title"/>
          </p:nvPr>
        </p:nvSpPr>
        <p:spPr/>
        <p:txBody>
          <a:bodyPr/>
          <a:lstStyle/>
          <a:p>
            <a:r>
              <a:rPr lang="en-GB" dirty="0"/>
              <a:t>Live Demo</a:t>
            </a:r>
          </a:p>
        </p:txBody>
      </p:sp>
      <p:pic>
        <p:nvPicPr>
          <p:cNvPr id="1032" name="Picture 8" descr="Cloud coding icons vector free download">
            <a:extLst>
              <a:ext uri="{FF2B5EF4-FFF2-40B4-BE49-F238E27FC236}">
                <a16:creationId xmlns:a16="http://schemas.microsoft.com/office/drawing/2014/main" id="{BF1B9DED-B2D1-C88C-C765-226F0B32DD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35"/>
          <a:stretch/>
        </p:blipFill>
        <p:spPr bwMode="auto">
          <a:xfrm>
            <a:off x="7106959" y="1536545"/>
            <a:ext cx="3824729" cy="378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9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F4889A-BDB6-65C3-A183-1F185674B993}"/>
              </a:ext>
            </a:extLst>
          </p:cNvPr>
          <p:cNvSpPr>
            <a:spLocks noGrp="1"/>
          </p:cNvSpPr>
          <p:nvPr>
            <p:ph type="title"/>
          </p:nvPr>
        </p:nvSpPr>
        <p:spPr/>
        <p:txBody>
          <a:bodyPr/>
          <a:lstStyle/>
          <a:p>
            <a:r>
              <a:rPr lang="en-GB" dirty="0"/>
              <a:t>Lab 1</a:t>
            </a:r>
          </a:p>
        </p:txBody>
      </p:sp>
      <p:pic>
        <p:nvPicPr>
          <p:cNvPr id="23" name="Content Placeholder 22">
            <a:extLst>
              <a:ext uri="{FF2B5EF4-FFF2-40B4-BE49-F238E27FC236}">
                <a16:creationId xmlns:a16="http://schemas.microsoft.com/office/drawing/2014/main" id="{8354395B-E6CF-84AB-CBFA-FB1F844C3FF7}"/>
              </a:ext>
            </a:extLst>
          </p:cNvPr>
          <p:cNvPicPr>
            <a:picLocks noGrp="1" noChangeAspect="1"/>
          </p:cNvPicPr>
          <p:nvPr>
            <p:ph sz="quarter" idx="12"/>
          </p:nvPr>
        </p:nvPicPr>
        <p:blipFill>
          <a:blip r:embed="rId3"/>
          <a:stretch>
            <a:fillRect/>
          </a:stretch>
        </p:blipFill>
        <p:spPr>
          <a:xfrm>
            <a:off x="806780" y="1435100"/>
            <a:ext cx="10573678" cy="4833938"/>
          </a:xfrm>
        </p:spPr>
      </p:pic>
    </p:spTree>
    <p:extLst>
      <p:ext uri="{BB962C8B-B14F-4D97-AF65-F5344CB8AC3E}">
        <p14:creationId xmlns:p14="http://schemas.microsoft.com/office/powerpoint/2010/main" val="25736522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600C2-B443-3265-C420-A620671DD5A1}"/>
              </a:ext>
            </a:extLst>
          </p:cNvPr>
          <p:cNvSpPr>
            <a:spLocks noGrp="1"/>
          </p:cNvSpPr>
          <p:nvPr>
            <p:ph type="title"/>
          </p:nvPr>
        </p:nvSpPr>
        <p:spPr>
          <a:xfrm>
            <a:off x="584200" y="2579648"/>
            <a:ext cx="4252495" cy="553998"/>
          </a:xfrm>
        </p:spPr>
        <p:txBody>
          <a:bodyPr/>
          <a:lstStyle/>
          <a:p>
            <a:r>
              <a:rPr lang="en-GB" dirty="0"/>
              <a:t>Quiz</a:t>
            </a:r>
          </a:p>
        </p:txBody>
      </p:sp>
      <p:sp>
        <p:nvSpPr>
          <p:cNvPr id="5" name="Text Placeholder 4">
            <a:extLst>
              <a:ext uri="{FF2B5EF4-FFF2-40B4-BE49-F238E27FC236}">
                <a16:creationId xmlns:a16="http://schemas.microsoft.com/office/drawing/2014/main" id="{E764DDA5-14CD-BE05-E8F6-20920F9A1C04}"/>
              </a:ext>
            </a:extLst>
          </p:cNvPr>
          <p:cNvSpPr>
            <a:spLocks noGrp="1"/>
          </p:cNvSpPr>
          <p:nvPr>
            <p:ph type="body" sz="quarter" idx="10"/>
          </p:nvPr>
        </p:nvSpPr>
        <p:spPr>
          <a:xfrm>
            <a:off x="584200" y="3535541"/>
            <a:ext cx="4252495" cy="861774"/>
          </a:xfrm>
        </p:spPr>
        <p:txBody>
          <a:bodyPr/>
          <a:lstStyle/>
          <a:p>
            <a:r>
              <a:rPr lang="en-GB" sz="2800" dirty="0"/>
              <a:t>Browse to </a:t>
            </a:r>
            <a:r>
              <a:rPr lang="en-GB" sz="2800" b="1" dirty="0"/>
              <a:t>menti.com </a:t>
            </a:r>
            <a:r>
              <a:rPr lang="en-GB" sz="2800" dirty="0"/>
              <a:t>and use the code </a:t>
            </a:r>
            <a:r>
              <a:rPr lang="en-GB" sz="2800" b="1" dirty="0"/>
              <a:t>3198 0624</a:t>
            </a:r>
          </a:p>
        </p:txBody>
      </p:sp>
      <p:pic>
        <p:nvPicPr>
          <p:cNvPr id="7" name="Picture 6">
            <a:extLst>
              <a:ext uri="{FF2B5EF4-FFF2-40B4-BE49-F238E27FC236}">
                <a16:creationId xmlns:a16="http://schemas.microsoft.com/office/drawing/2014/main" id="{C5A30E04-5EC9-AA5A-16B9-E42D2761FB7C}"/>
              </a:ext>
            </a:extLst>
          </p:cNvPr>
          <p:cNvPicPr>
            <a:picLocks noChangeAspect="1"/>
          </p:cNvPicPr>
          <p:nvPr/>
        </p:nvPicPr>
        <p:blipFill>
          <a:blip r:embed="rId2"/>
          <a:stretch>
            <a:fillRect/>
          </a:stretch>
        </p:blipFill>
        <p:spPr>
          <a:xfrm>
            <a:off x="7796776" y="1848115"/>
            <a:ext cx="3161769" cy="3161769"/>
          </a:xfrm>
          <a:prstGeom prst="rect">
            <a:avLst/>
          </a:prstGeom>
        </p:spPr>
      </p:pic>
    </p:spTree>
    <p:extLst>
      <p:ext uri="{BB962C8B-B14F-4D97-AF65-F5344CB8AC3E}">
        <p14:creationId xmlns:p14="http://schemas.microsoft.com/office/powerpoint/2010/main" val="38818968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7FE3D-6D17-60BD-3086-4250F08EE95F}"/>
              </a:ext>
            </a:extLst>
          </p:cNvPr>
          <p:cNvSpPr>
            <a:spLocks noGrp="1"/>
          </p:cNvSpPr>
          <p:nvPr>
            <p:ph type="title"/>
          </p:nvPr>
        </p:nvSpPr>
        <p:spPr/>
        <p:txBody>
          <a:bodyPr/>
          <a:lstStyle/>
          <a:p>
            <a:r>
              <a:rPr lang="en-GB" dirty="0"/>
              <a:t>Introduce yourself</a:t>
            </a:r>
          </a:p>
        </p:txBody>
      </p:sp>
      <p:pic>
        <p:nvPicPr>
          <p:cNvPr id="3" name="Picture 2">
            <a:extLst>
              <a:ext uri="{FF2B5EF4-FFF2-40B4-BE49-F238E27FC236}">
                <a16:creationId xmlns:a16="http://schemas.microsoft.com/office/drawing/2014/main" id="{692140B8-E7E1-CE8E-8D65-8488557898B0}"/>
              </a:ext>
            </a:extLst>
          </p:cNvPr>
          <p:cNvPicPr>
            <a:picLocks noChangeAspect="1"/>
          </p:cNvPicPr>
          <p:nvPr/>
        </p:nvPicPr>
        <p:blipFill>
          <a:blip r:embed="rId3"/>
          <a:stretch>
            <a:fillRect/>
          </a:stretch>
        </p:blipFill>
        <p:spPr>
          <a:xfrm>
            <a:off x="7400073" y="1809749"/>
            <a:ext cx="3238500" cy="3238500"/>
          </a:xfrm>
          <a:prstGeom prst="rect">
            <a:avLst/>
          </a:prstGeom>
        </p:spPr>
      </p:pic>
      <p:sp>
        <p:nvSpPr>
          <p:cNvPr id="5" name="Text Placeholder 1">
            <a:extLst>
              <a:ext uri="{FF2B5EF4-FFF2-40B4-BE49-F238E27FC236}">
                <a16:creationId xmlns:a16="http://schemas.microsoft.com/office/drawing/2014/main" id="{D5B95121-4498-B20C-38E9-BB90C0AA4DDC}"/>
              </a:ext>
            </a:extLst>
          </p:cNvPr>
          <p:cNvSpPr>
            <a:spLocks noGrp="1"/>
          </p:cNvSpPr>
          <p:nvPr>
            <p:ph type="body" sz="quarter" idx="12"/>
          </p:nvPr>
        </p:nvSpPr>
        <p:spPr>
          <a:xfrm>
            <a:off x="582042" y="3625507"/>
            <a:ext cx="4164583" cy="615553"/>
          </a:xfrm>
        </p:spPr>
        <p:txBody>
          <a:bodyPr/>
          <a:lstStyle/>
          <a:p>
            <a:r>
              <a:rPr lang="en-GB" dirty="0"/>
              <a:t>Your Name, Job Title and Experience with Terraform and </a:t>
            </a:r>
            <a:r>
              <a:rPr lang="en-GB" dirty="0" err="1"/>
              <a:t>IaC</a:t>
            </a:r>
            <a:endParaRPr lang="en-GB" dirty="0"/>
          </a:p>
        </p:txBody>
      </p:sp>
    </p:spTree>
    <p:extLst>
      <p:ext uri="{BB962C8B-B14F-4D97-AF65-F5344CB8AC3E}">
        <p14:creationId xmlns:p14="http://schemas.microsoft.com/office/powerpoint/2010/main" val="404827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8B2989-697E-4422-9774-67430840A7C7}"/>
              </a:ext>
            </a:extLst>
          </p:cNvPr>
          <p:cNvSpPr>
            <a:spLocks noGrp="1"/>
          </p:cNvSpPr>
          <p:nvPr>
            <p:ph type="title"/>
          </p:nvPr>
        </p:nvSpPr>
        <p:spPr/>
        <p:txBody>
          <a:bodyPr/>
          <a:lstStyle/>
          <a:p>
            <a:r>
              <a:rPr lang="it-IT" dirty="0"/>
              <a:t>Who </a:t>
            </a:r>
            <a:r>
              <a:rPr lang="it-IT" dirty="0" err="1"/>
              <a:t>am</a:t>
            </a:r>
            <a:r>
              <a:rPr lang="it-IT" dirty="0"/>
              <a:t> I?</a:t>
            </a:r>
            <a:endParaRPr lang="en-US" dirty="0"/>
          </a:p>
        </p:txBody>
      </p:sp>
      <p:sp>
        <p:nvSpPr>
          <p:cNvPr id="3" name="Text Placeholder 2">
            <a:extLst>
              <a:ext uri="{FF2B5EF4-FFF2-40B4-BE49-F238E27FC236}">
                <a16:creationId xmlns:a16="http://schemas.microsoft.com/office/drawing/2014/main" id="{22994062-6A4E-46A3-8629-05263512856E}"/>
              </a:ext>
            </a:extLst>
          </p:cNvPr>
          <p:cNvSpPr>
            <a:spLocks noGrp="1"/>
          </p:cNvSpPr>
          <p:nvPr>
            <p:ph type="body" sz="quarter" idx="12"/>
          </p:nvPr>
        </p:nvSpPr>
        <p:spPr>
          <a:xfrm>
            <a:off x="4826442" y="1435100"/>
            <a:ext cx="6782809" cy="3046988"/>
          </a:xfrm>
        </p:spPr>
        <p:txBody>
          <a:bodyPr/>
          <a:lstStyle/>
          <a:p>
            <a:r>
              <a:rPr lang="it-IT" sz="2400" dirty="0"/>
              <a:t>IvanPorta@outlook.com</a:t>
            </a:r>
            <a:br>
              <a:rPr lang="it-IT" dirty="0"/>
            </a:br>
            <a:r>
              <a:rPr lang="it-IT" sz="1600" dirty="0"/>
              <a:t>Senior DevOps Consultant</a:t>
            </a:r>
            <a:br>
              <a:rPr lang="it-IT" sz="1600" dirty="0"/>
            </a:br>
            <a:endParaRPr lang="it-IT" sz="1600" dirty="0"/>
          </a:p>
          <a:p>
            <a:r>
              <a:rPr lang="it-IT" sz="2400" b="1" dirty="0"/>
              <a:t>Technology:</a:t>
            </a:r>
            <a:br>
              <a:rPr lang="it-IT" sz="2400" b="1" dirty="0"/>
            </a:br>
            <a:r>
              <a:rPr lang="it-IT" sz="1800" dirty="0"/>
              <a:t>C# / .NET / Serverless / Container / Kubernetes / SharePoint </a:t>
            </a:r>
            <a:br>
              <a:rPr lang="it-IT" sz="1800" dirty="0"/>
            </a:br>
            <a:r>
              <a:rPr lang="it-IT" sz="1800" dirty="0"/>
              <a:t>Azure DevOps Engineer Expert</a:t>
            </a:r>
            <a:br>
              <a:rPr lang="it-IT" sz="1800" dirty="0"/>
            </a:br>
            <a:r>
              <a:rPr lang="it-IT" sz="1800" dirty="0"/>
              <a:t>Terraform Associate</a:t>
            </a:r>
            <a:br>
              <a:rPr lang="it-IT" sz="1800" dirty="0"/>
            </a:br>
            <a:r>
              <a:rPr lang="it-IT" sz="1800" dirty="0"/>
              <a:t>Microsoft Certified Trainer </a:t>
            </a:r>
            <a:br>
              <a:rPr lang="it-IT" sz="1800" dirty="0"/>
            </a:br>
            <a:r>
              <a:rPr lang="it-IT" sz="1800" dirty="0"/>
              <a:t>C# Corner MVP</a:t>
            </a:r>
            <a:br>
              <a:rPr lang="it-IT" sz="1800" dirty="0"/>
            </a:br>
            <a:r>
              <a:rPr lang="it-IT" sz="1800" dirty="0"/>
              <a:t>Tech enthusiast and blogger</a:t>
            </a:r>
          </a:p>
        </p:txBody>
      </p:sp>
      <p:pic>
        <p:nvPicPr>
          <p:cNvPr id="2050" name="Picture 2" descr="A picture containing text, sign, blue&#10;&#10;Description automatically generated">
            <a:extLst>
              <a:ext uri="{FF2B5EF4-FFF2-40B4-BE49-F238E27FC236}">
                <a16:creationId xmlns:a16="http://schemas.microsoft.com/office/drawing/2014/main" id="{9C5AA45E-345C-45B3-8DCF-E222BD9EC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815" y="5022813"/>
            <a:ext cx="991951" cy="991951"/>
          </a:xfrm>
          <a:prstGeom prst="rect">
            <a:avLst/>
          </a:prstGeom>
          <a:noFill/>
        </p:spPr>
      </p:pic>
      <p:pic>
        <p:nvPicPr>
          <p:cNvPr id="3074" name="Picture 2" descr="A picture containing text, graffiti&#10;&#10;Description automatically generated">
            <a:extLst>
              <a:ext uri="{FF2B5EF4-FFF2-40B4-BE49-F238E27FC236}">
                <a16:creationId xmlns:a16="http://schemas.microsoft.com/office/drawing/2014/main" id="{3EC85B02-7DC8-4489-BF35-CF2EBD0FB6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95" t="4767"/>
          <a:stretch/>
        </p:blipFill>
        <p:spPr bwMode="auto">
          <a:xfrm>
            <a:off x="653739" y="1442036"/>
            <a:ext cx="3501071" cy="4572726"/>
          </a:xfrm>
          <a:prstGeom prst="rect">
            <a:avLst/>
          </a:prstGeom>
          <a:noFill/>
        </p:spPr>
      </p:pic>
      <p:pic>
        <p:nvPicPr>
          <p:cNvPr id="5122" name="Picture 2" descr="Text&#10;&#10;Description automatically generated">
            <a:extLst>
              <a:ext uri="{FF2B5EF4-FFF2-40B4-BE49-F238E27FC236}">
                <a16:creationId xmlns:a16="http://schemas.microsoft.com/office/drawing/2014/main" id="{70AF9BA4-EDD2-4E22-89D6-A3AD2DC40A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215" t="5366" r="9912" b="7944"/>
          <a:stretch/>
        </p:blipFill>
        <p:spPr bwMode="auto">
          <a:xfrm>
            <a:off x="9564933" y="5026970"/>
            <a:ext cx="930290" cy="985013"/>
          </a:xfrm>
          <a:prstGeom prst="rect">
            <a:avLst/>
          </a:prstGeom>
          <a:noFill/>
        </p:spPr>
      </p:pic>
      <p:pic>
        <p:nvPicPr>
          <p:cNvPr id="6146" name="Picture 2" descr="Diagram&#10;&#10;Description automatically generated with medium confidence">
            <a:extLst>
              <a:ext uri="{FF2B5EF4-FFF2-40B4-BE49-F238E27FC236}">
                <a16:creationId xmlns:a16="http://schemas.microsoft.com/office/drawing/2014/main" id="{49C37D12-2C96-4A2A-A47B-4F5B1E66B7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1408" y="5022813"/>
            <a:ext cx="985013" cy="985013"/>
          </a:xfrm>
          <a:prstGeom prst="rect">
            <a:avLst/>
          </a:prstGeom>
          <a:noFill/>
        </p:spPr>
      </p:pic>
      <p:pic>
        <p:nvPicPr>
          <p:cNvPr id="7170" name="Picture 2" descr="A picture containing text, sign&#10;&#10;Description automatically generated">
            <a:extLst>
              <a:ext uri="{FF2B5EF4-FFF2-40B4-BE49-F238E27FC236}">
                <a16:creationId xmlns:a16="http://schemas.microsoft.com/office/drawing/2014/main" id="{A58ABC46-8680-4AB7-8AC3-A1662A17D5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0249" y="5026970"/>
            <a:ext cx="980856" cy="980856"/>
          </a:xfrm>
          <a:prstGeom prst="rect">
            <a:avLst/>
          </a:prstGeom>
          <a:noFill/>
        </p:spPr>
      </p:pic>
      <p:pic>
        <p:nvPicPr>
          <p:cNvPr id="8194" name="Picture 2" descr="A picture containing diagram&#10;&#10;Description automatically generated">
            <a:extLst>
              <a:ext uri="{FF2B5EF4-FFF2-40B4-BE49-F238E27FC236}">
                <a16:creationId xmlns:a16="http://schemas.microsoft.com/office/drawing/2014/main" id="{B0EECFA7-AF24-4371-9ACC-5FDADACEFB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035" y="5022811"/>
            <a:ext cx="991952" cy="991952"/>
          </a:xfrm>
          <a:prstGeom prst="rect">
            <a:avLst/>
          </a:prstGeom>
          <a:noFill/>
        </p:spPr>
      </p:pic>
      <p:pic>
        <p:nvPicPr>
          <p:cNvPr id="2" name="Picture 2" descr="HashiCorp Cloud Engineer Certification - Terraform Associate">
            <a:extLst>
              <a:ext uri="{FF2B5EF4-FFF2-40B4-BE49-F238E27FC236}">
                <a16:creationId xmlns:a16="http://schemas.microsoft.com/office/drawing/2014/main" id="{967B01C3-50CA-EDA2-564C-FB37A7C502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49051" y="5015874"/>
            <a:ext cx="991952" cy="99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2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8109194-81BD-DFE9-1CA4-B76DBB024045}"/>
              </a:ext>
            </a:extLst>
          </p:cNvPr>
          <p:cNvSpPr>
            <a:spLocks noGrp="1"/>
          </p:cNvSpPr>
          <p:nvPr>
            <p:ph type="title"/>
          </p:nvPr>
        </p:nvSpPr>
        <p:spPr/>
        <p:txBody>
          <a:bodyPr/>
          <a:lstStyle/>
          <a:p>
            <a:r>
              <a:rPr lang="en-GB" dirty="0"/>
              <a:t>Setup Demo Environment - Cloud</a:t>
            </a:r>
          </a:p>
        </p:txBody>
      </p:sp>
      <p:sp>
        <p:nvSpPr>
          <p:cNvPr id="12" name="Text Placeholder 11">
            <a:extLst>
              <a:ext uri="{FF2B5EF4-FFF2-40B4-BE49-F238E27FC236}">
                <a16:creationId xmlns:a16="http://schemas.microsoft.com/office/drawing/2014/main" id="{3C6371B4-46E1-14CC-AF08-95F0D5131C02}"/>
              </a:ext>
            </a:extLst>
          </p:cNvPr>
          <p:cNvSpPr>
            <a:spLocks noGrp="1"/>
          </p:cNvSpPr>
          <p:nvPr>
            <p:ph type="body" sz="quarter" idx="10"/>
          </p:nvPr>
        </p:nvSpPr>
        <p:spPr>
          <a:xfrm>
            <a:off x="584199" y="1435100"/>
            <a:ext cx="11018519" cy="1600438"/>
          </a:xfrm>
        </p:spPr>
        <p:txBody>
          <a:bodyPr/>
          <a:lstStyle/>
          <a:p>
            <a:pPr marL="457200" indent="-457200">
              <a:buFont typeface="Arial" panose="020B0604020202020204" pitchFamily="34" charset="0"/>
              <a:buChar char="•"/>
            </a:pPr>
            <a:r>
              <a:rPr lang="en-GB" dirty="0"/>
              <a:t>Create a VM for each student</a:t>
            </a:r>
          </a:p>
          <a:p>
            <a:pPr marL="457200" indent="-457200">
              <a:buFont typeface="Arial" panose="020B0604020202020204" pitchFamily="34" charset="0"/>
              <a:buChar char="•"/>
            </a:pPr>
            <a:r>
              <a:rPr lang="en-GB" dirty="0"/>
              <a:t>Share the SSH credentials with the students</a:t>
            </a:r>
          </a:p>
          <a:p>
            <a:pPr marL="457200" indent="-457200">
              <a:buFont typeface="Arial" panose="020B0604020202020204" pitchFamily="34" charset="0"/>
              <a:buChar char="•"/>
            </a:pPr>
            <a:r>
              <a:rPr lang="en-GB" dirty="0"/>
              <a:t>Make sure that the VM has Terraform installed</a:t>
            </a:r>
          </a:p>
        </p:txBody>
      </p:sp>
      <p:sp>
        <p:nvSpPr>
          <p:cNvPr id="2" name="Rectangle 1">
            <a:extLst>
              <a:ext uri="{FF2B5EF4-FFF2-40B4-BE49-F238E27FC236}">
                <a16:creationId xmlns:a16="http://schemas.microsoft.com/office/drawing/2014/main" id="{CF0F73A9-9E8B-CDA2-DDF3-B8E90089A119}"/>
              </a:ext>
            </a:extLst>
          </p:cNvPr>
          <p:cNvSpPr/>
          <p:nvPr/>
        </p:nvSpPr>
        <p:spPr bwMode="auto">
          <a:xfrm>
            <a:off x="0" y="6256421"/>
            <a:ext cx="12192000" cy="60157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0068D93-A2DC-7EF0-2EDD-DAEB8EB1FA57}"/>
              </a:ext>
            </a:extLst>
          </p:cNvPr>
          <p:cNvSpPr txBox="1"/>
          <p:nvPr/>
        </p:nvSpPr>
        <p:spPr>
          <a:xfrm>
            <a:off x="0" y="6256421"/>
            <a:ext cx="12192000" cy="553998"/>
          </a:xfrm>
          <a:prstGeom prst="rect">
            <a:avLst/>
          </a:prstGeom>
          <a:noFill/>
        </p:spPr>
        <p:txBody>
          <a:bodyPr wrap="square" lIns="0" tIns="0" rIns="0" bIns="0" rtlCol="0">
            <a:spAutoFit/>
          </a:bodyPr>
          <a:lstStyle/>
          <a:p>
            <a:pPr algn="ctr"/>
            <a:r>
              <a:rPr lang="en-GB" sz="3600" dirty="0">
                <a:gradFill>
                  <a:gsLst>
                    <a:gs pos="2917">
                      <a:schemeClr val="tx1"/>
                    </a:gs>
                    <a:gs pos="30000">
                      <a:schemeClr val="tx1"/>
                    </a:gs>
                  </a:gsLst>
                  <a:lin ang="5400000" scaled="0"/>
                </a:gradFill>
              </a:rPr>
              <a:t>SETUP</a:t>
            </a:r>
          </a:p>
        </p:txBody>
      </p:sp>
    </p:spTree>
    <p:extLst>
      <p:ext uri="{BB962C8B-B14F-4D97-AF65-F5344CB8AC3E}">
        <p14:creationId xmlns:p14="http://schemas.microsoft.com/office/powerpoint/2010/main" val="22834367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8109194-81BD-DFE9-1CA4-B76DBB024045}"/>
              </a:ext>
            </a:extLst>
          </p:cNvPr>
          <p:cNvSpPr>
            <a:spLocks noGrp="1"/>
          </p:cNvSpPr>
          <p:nvPr>
            <p:ph type="title"/>
          </p:nvPr>
        </p:nvSpPr>
        <p:spPr/>
        <p:txBody>
          <a:bodyPr/>
          <a:lstStyle/>
          <a:p>
            <a:r>
              <a:rPr lang="en-GB" dirty="0"/>
              <a:t>Setup Demo Environment - Local</a:t>
            </a:r>
          </a:p>
        </p:txBody>
      </p:sp>
      <p:sp>
        <p:nvSpPr>
          <p:cNvPr id="13" name="Text Placeholder 12">
            <a:extLst>
              <a:ext uri="{FF2B5EF4-FFF2-40B4-BE49-F238E27FC236}">
                <a16:creationId xmlns:a16="http://schemas.microsoft.com/office/drawing/2014/main" id="{F6DEB911-96A3-9EE6-9FBE-BA28A3AF1F48}"/>
              </a:ext>
            </a:extLst>
          </p:cNvPr>
          <p:cNvSpPr>
            <a:spLocks noGrp="1"/>
          </p:cNvSpPr>
          <p:nvPr>
            <p:ph type="body" sz="quarter" idx="12"/>
          </p:nvPr>
        </p:nvSpPr>
        <p:spPr>
          <a:xfrm>
            <a:off x="585217" y="1435100"/>
            <a:ext cx="11024034" cy="2523768"/>
          </a:xfrm>
        </p:spPr>
        <p:txBody>
          <a:bodyPr/>
          <a:lstStyle/>
          <a:p>
            <a:pPr marL="457200" indent="-457200">
              <a:buFont typeface="Arial" panose="020B0604020202020204" pitchFamily="34" charset="0"/>
              <a:buChar char="•"/>
            </a:pPr>
            <a:r>
              <a:rPr lang="en-GB" dirty="0"/>
              <a:t>Windows</a:t>
            </a:r>
          </a:p>
          <a:p>
            <a:pPr marL="712788" lvl="1" indent="-457200">
              <a:buFont typeface="Arial" panose="020B0604020202020204" pitchFamily="34" charset="0"/>
              <a:buChar char="•"/>
            </a:pPr>
            <a:r>
              <a:rPr lang="en-GB" dirty="0"/>
              <a:t>Download binaries from https://developer.hashicorp.com/terraform/downloads </a:t>
            </a:r>
          </a:p>
          <a:p>
            <a:pPr marL="712788" lvl="1" indent="-457200">
              <a:buFont typeface="Arial" panose="020B0604020202020204" pitchFamily="34" charset="0"/>
              <a:buChar char="•"/>
            </a:pPr>
            <a:r>
              <a:rPr lang="en-GB" dirty="0"/>
              <a:t>Extract the .exe from the ZIP file to a folder </a:t>
            </a:r>
            <a:r>
              <a:rPr lang="en-GB" dirty="0" err="1"/>
              <a:t>eg</a:t>
            </a:r>
            <a:r>
              <a:rPr lang="en-GB" dirty="0"/>
              <a:t> C:\Apps\Terraform </a:t>
            </a:r>
          </a:p>
          <a:p>
            <a:pPr marL="712788" lvl="1" indent="-457200">
              <a:buFont typeface="Arial" panose="020B0604020202020204" pitchFamily="34" charset="0"/>
              <a:buChar char="•"/>
            </a:pPr>
            <a:r>
              <a:rPr lang="en-GB" dirty="0"/>
              <a:t>Add the folder location to your PATH variable, </a:t>
            </a:r>
            <a:r>
              <a:rPr lang="en-GB" dirty="0" err="1"/>
              <a:t>eg</a:t>
            </a:r>
            <a:r>
              <a:rPr lang="en-GB" dirty="0"/>
              <a:t>: Control Panel -&gt; System -&gt; System settings -&gt; Environment Variables</a:t>
            </a:r>
          </a:p>
          <a:p>
            <a:pPr marL="712788" lvl="1" indent="-457200">
              <a:buFont typeface="Arial" panose="020B0604020202020204" pitchFamily="34" charset="0"/>
              <a:buChar char="•"/>
            </a:pPr>
            <a:r>
              <a:rPr lang="en-GB" dirty="0"/>
              <a:t>In System Variables, select Path &gt; edit &gt; new &gt; Enter the location of the Terraform .exe, </a:t>
            </a:r>
            <a:r>
              <a:rPr lang="en-GB" dirty="0" err="1"/>
              <a:t>eg</a:t>
            </a:r>
            <a:r>
              <a:rPr lang="en-GB" dirty="0"/>
              <a:t> C:\Apps\Terraform then click OK</a:t>
            </a:r>
          </a:p>
        </p:txBody>
      </p:sp>
      <p:sp>
        <p:nvSpPr>
          <p:cNvPr id="16" name="Text Placeholder 12">
            <a:extLst>
              <a:ext uri="{FF2B5EF4-FFF2-40B4-BE49-F238E27FC236}">
                <a16:creationId xmlns:a16="http://schemas.microsoft.com/office/drawing/2014/main" id="{BEE01A22-EE2D-19F0-F736-2EFC8F98CD8E}"/>
              </a:ext>
            </a:extLst>
          </p:cNvPr>
          <p:cNvSpPr txBox="1">
            <a:spLocks/>
          </p:cNvSpPr>
          <p:nvPr/>
        </p:nvSpPr>
        <p:spPr>
          <a:xfrm>
            <a:off x="585217" y="4134044"/>
            <a:ext cx="11024034" cy="116955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dirty="0"/>
              <a:t>MacOS/Ubuntu</a:t>
            </a:r>
          </a:p>
          <a:p>
            <a:pPr marL="712788" lvl="1" indent="-457200">
              <a:buFont typeface="Arial" panose="020B0604020202020204" pitchFamily="34" charset="0"/>
              <a:buChar char="•"/>
            </a:pPr>
            <a:r>
              <a:rPr lang="en-GB" dirty="0"/>
              <a:t>Download binaries from https://developer.hashicorp.com/terraform/downloads   </a:t>
            </a:r>
          </a:p>
          <a:p>
            <a:pPr marL="712788" lvl="1" indent="-457200">
              <a:buFont typeface="Arial" panose="020B0604020202020204" pitchFamily="34" charset="0"/>
              <a:buChar char="•"/>
            </a:pPr>
            <a:r>
              <a:rPr lang="en-GB" dirty="0"/>
              <a:t>Create a new Environment Variable</a:t>
            </a:r>
          </a:p>
        </p:txBody>
      </p:sp>
      <p:sp>
        <p:nvSpPr>
          <p:cNvPr id="17" name="Text Placeholder 5">
            <a:extLst>
              <a:ext uri="{FF2B5EF4-FFF2-40B4-BE49-F238E27FC236}">
                <a16:creationId xmlns:a16="http://schemas.microsoft.com/office/drawing/2014/main" id="{73328913-C652-877C-3467-AC656B216EF9}"/>
              </a:ext>
            </a:extLst>
          </p:cNvPr>
          <p:cNvSpPr txBox="1">
            <a:spLocks/>
          </p:cNvSpPr>
          <p:nvPr/>
        </p:nvSpPr>
        <p:spPr>
          <a:xfrm>
            <a:off x="1311443" y="5478771"/>
            <a:ext cx="10295340" cy="5539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200" dirty="0"/>
              <a:t>echo $PATH</a:t>
            </a:r>
            <a:br>
              <a:rPr lang="pt-BR" sz="1200" dirty="0"/>
            </a:br>
            <a:r>
              <a:rPr lang="pt-BR" sz="1200" dirty="0"/>
              <a:t>mv ~/Downloads/terraform /usr/local/bin/</a:t>
            </a:r>
            <a:br>
              <a:rPr lang="pt-BR" sz="1200" dirty="0"/>
            </a:br>
            <a:endParaRPr lang="en-GB" sz="1200" dirty="0"/>
          </a:p>
        </p:txBody>
      </p:sp>
      <p:sp>
        <p:nvSpPr>
          <p:cNvPr id="2" name="Rectangle 1">
            <a:extLst>
              <a:ext uri="{FF2B5EF4-FFF2-40B4-BE49-F238E27FC236}">
                <a16:creationId xmlns:a16="http://schemas.microsoft.com/office/drawing/2014/main" id="{11807F09-8A14-E1DD-4E60-854B81F97461}"/>
              </a:ext>
            </a:extLst>
          </p:cNvPr>
          <p:cNvSpPr/>
          <p:nvPr/>
        </p:nvSpPr>
        <p:spPr bwMode="auto">
          <a:xfrm>
            <a:off x="0" y="6256421"/>
            <a:ext cx="12192000" cy="60157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474F75B5-6837-2837-2E6E-9BE660C11220}"/>
              </a:ext>
            </a:extLst>
          </p:cNvPr>
          <p:cNvSpPr txBox="1"/>
          <p:nvPr/>
        </p:nvSpPr>
        <p:spPr>
          <a:xfrm>
            <a:off x="0" y="6256421"/>
            <a:ext cx="12192000" cy="553998"/>
          </a:xfrm>
          <a:prstGeom prst="rect">
            <a:avLst/>
          </a:prstGeom>
          <a:noFill/>
        </p:spPr>
        <p:txBody>
          <a:bodyPr wrap="square" lIns="0" tIns="0" rIns="0" bIns="0" rtlCol="0">
            <a:spAutoFit/>
          </a:bodyPr>
          <a:lstStyle/>
          <a:p>
            <a:pPr algn="ctr"/>
            <a:r>
              <a:rPr lang="en-GB" sz="3600" dirty="0">
                <a:gradFill>
                  <a:gsLst>
                    <a:gs pos="2917">
                      <a:schemeClr val="tx1"/>
                    </a:gs>
                    <a:gs pos="30000">
                      <a:schemeClr val="tx1"/>
                    </a:gs>
                  </a:gsLst>
                  <a:lin ang="5400000" scaled="0"/>
                </a:gradFill>
              </a:rPr>
              <a:t>SETUP</a:t>
            </a:r>
          </a:p>
        </p:txBody>
      </p:sp>
    </p:spTree>
    <p:extLst>
      <p:ext uri="{BB962C8B-B14F-4D97-AF65-F5344CB8AC3E}">
        <p14:creationId xmlns:p14="http://schemas.microsoft.com/office/powerpoint/2010/main" val="1632278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3"/>
            <a:ext cx="7138977" cy="1670201"/>
          </a:xfrm>
        </p:spPr>
        <p:txBody>
          <a:bodyPr/>
          <a:lstStyle/>
          <a:p>
            <a:pPr marL="457200" indent="-457200">
              <a:buFont typeface="Arial" panose="020B0604020202020204" pitchFamily="34" charset="0"/>
              <a:buChar char="•"/>
            </a:pPr>
            <a:r>
              <a:rPr lang="it-IT" dirty="0"/>
              <a:t>Infrastructure as Code</a:t>
            </a:r>
          </a:p>
          <a:p>
            <a:pPr marL="457200" indent="-457200">
              <a:buFont typeface="Arial" panose="020B0604020202020204" pitchFamily="34" charset="0"/>
              <a:buChar char="•"/>
            </a:pPr>
            <a:r>
              <a:rPr lang="it-IT" dirty="0"/>
              <a:t>What’s Terraform?</a:t>
            </a:r>
            <a:endParaRPr lang="en-US" dirty="0"/>
          </a:p>
          <a:p>
            <a:pPr marL="457200" indent="-457200">
              <a:buFont typeface="Arial" panose="020B0604020202020204" pitchFamily="34" charset="0"/>
              <a:buChar char="•"/>
            </a:pPr>
            <a:r>
              <a:rPr lang="en-US" dirty="0"/>
              <a:t>Terraform Command Line</a:t>
            </a:r>
          </a:p>
        </p:txBody>
      </p:sp>
    </p:spTree>
    <p:extLst>
      <p:ext uri="{BB962C8B-B14F-4D97-AF65-F5344CB8AC3E}">
        <p14:creationId xmlns:p14="http://schemas.microsoft.com/office/powerpoint/2010/main" val="12478168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4698AC1-1767-449E-8502-47DC352C6F75}"/>
              </a:ext>
            </a:extLst>
          </p:cNvPr>
          <p:cNvSpPr/>
          <p:nvPr/>
        </p:nvSpPr>
        <p:spPr>
          <a:xfrm>
            <a:off x="5624267" y="294760"/>
            <a:ext cx="6268483" cy="6268483"/>
          </a:xfrm>
          <a:prstGeom prst="rect">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rtlCol="0" anchor="ctr"/>
          <a:lstStyle/>
          <a:p>
            <a:pPr algn="ctr" defTabSz="913325">
              <a:defRPr/>
            </a:pPr>
            <a:endParaRPr lang="en-US" sz="1798" kern="0">
              <a:solidFill>
                <a:sysClr val="windowText" lastClr="000000"/>
              </a:solidFill>
              <a:latin typeface="Segoe UI"/>
            </a:endParaRPr>
          </a:p>
        </p:txBody>
      </p:sp>
      <p:pic>
        <p:nvPicPr>
          <p:cNvPr id="8" name="Picture 7">
            <a:extLst>
              <a:ext uri="{FF2B5EF4-FFF2-40B4-BE49-F238E27FC236}">
                <a16:creationId xmlns:a16="http://schemas.microsoft.com/office/drawing/2014/main" id="{8CA2D5D0-B07D-44D4-8E29-23F3211397CB}"/>
              </a:ext>
            </a:extLst>
          </p:cNvPr>
          <p:cNvPicPr>
            <a:picLocks/>
          </p:cNvPicPr>
          <p:nvPr/>
        </p:nvPicPr>
        <p:blipFill rotWithShape="1">
          <a:blip r:embed="rId3" cstate="print">
            <a:extLst>
              <a:ext uri="{28A0092B-C50C-407E-A947-70E740481C1C}">
                <a14:useLocalDpi xmlns:a14="http://schemas.microsoft.com/office/drawing/2010/main" val="0"/>
              </a:ext>
            </a:extLst>
          </a:blip>
          <a:srcRect/>
          <a:stretch/>
        </p:blipFill>
        <p:spPr>
          <a:xfrm>
            <a:off x="5626215" y="3424609"/>
            <a:ext cx="6268483" cy="1571690"/>
          </a:xfrm>
          <a:prstGeom prst="rect">
            <a:avLst/>
          </a:prstGeom>
        </p:spPr>
      </p:pic>
      <p:pic>
        <p:nvPicPr>
          <p:cNvPr id="20" name="Picture 19">
            <a:extLst>
              <a:ext uri="{FF2B5EF4-FFF2-40B4-BE49-F238E27FC236}">
                <a16:creationId xmlns:a16="http://schemas.microsoft.com/office/drawing/2014/main" id="{90784828-F7B1-48D5-A22C-B04BECDCC40E}"/>
              </a:ext>
            </a:extLst>
          </p:cNvPr>
          <p:cNvPicPr>
            <a:picLocks/>
          </p:cNvPicPr>
          <p:nvPr/>
        </p:nvPicPr>
        <p:blipFill rotWithShape="1">
          <a:blip r:embed="rId4" cstate="print">
            <a:extLst>
              <a:ext uri="{28A0092B-C50C-407E-A947-70E740481C1C}">
                <a14:useLocalDpi xmlns:a14="http://schemas.microsoft.com/office/drawing/2010/main" val="0"/>
              </a:ext>
            </a:extLst>
          </a:blip>
          <a:srcRect/>
          <a:stretch/>
        </p:blipFill>
        <p:spPr>
          <a:xfrm>
            <a:off x="5626215" y="4989534"/>
            <a:ext cx="6268483" cy="1571690"/>
          </a:xfrm>
          <a:prstGeom prst="rect">
            <a:avLst/>
          </a:prstGeom>
        </p:spPr>
      </p:pic>
      <p:pic>
        <p:nvPicPr>
          <p:cNvPr id="22" name="Picture 21">
            <a:extLst>
              <a:ext uri="{FF2B5EF4-FFF2-40B4-BE49-F238E27FC236}">
                <a16:creationId xmlns:a16="http://schemas.microsoft.com/office/drawing/2014/main" id="{F2D63635-ABA8-437F-9960-10450CA28ACF}"/>
              </a:ext>
            </a:extLst>
          </p:cNvPr>
          <p:cNvPicPr>
            <a:picLocks/>
          </p:cNvPicPr>
          <p:nvPr/>
        </p:nvPicPr>
        <p:blipFill rotWithShape="1">
          <a:blip r:embed="rId5" cstate="print">
            <a:extLst>
              <a:ext uri="{28A0092B-C50C-407E-A947-70E740481C1C}">
                <a14:useLocalDpi xmlns:a14="http://schemas.microsoft.com/office/drawing/2010/main" val="0"/>
              </a:ext>
            </a:extLst>
          </a:blip>
          <a:srcRect/>
          <a:stretch/>
        </p:blipFill>
        <p:spPr>
          <a:xfrm>
            <a:off x="5624267" y="1859684"/>
            <a:ext cx="6268483" cy="1571690"/>
          </a:xfrm>
          <a:prstGeom prst="rect">
            <a:avLst/>
          </a:prstGeom>
        </p:spPr>
      </p:pic>
      <p:pic>
        <p:nvPicPr>
          <p:cNvPr id="26" name="Picture 25">
            <a:extLst>
              <a:ext uri="{FF2B5EF4-FFF2-40B4-BE49-F238E27FC236}">
                <a16:creationId xmlns:a16="http://schemas.microsoft.com/office/drawing/2014/main" id="{C7A43D22-4B9A-4707-BDC9-93B6FBD849C9}"/>
              </a:ext>
            </a:extLst>
          </p:cNvPr>
          <p:cNvPicPr>
            <a:picLocks/>
          </p:cNvPicPr>
          <p:nvPr/>
        </p:nvPicPr>
        <p:blipFill rotWithShape="1">
          <a:blip r:embed="rId6" cstate="print">
            <a:extLst>
              <a:ext uri="{28A0092B-C50C-407E-A947-70E740481C1C}">
                <a14:useLocalDpi xmlns:a14="http://schemas.microsoft.com/office/drawing/2010/main" val="0"/>
              </a:ext>
            </a:extLst>
          </a:blip>
          <a:srcRect/>
          <a:stretch/>
        </p:blipFill>
        <p:spPr>
          <a:xfrm>
            <a:off x="5624267" y="294759"/>
            <a:ext cx="6268483" cy="1571690"/>
          </a:xfrm>
          <a:prstGeom prst="rect">
            <a:avLst/>
          </a:prstGeom>
        </p:spPr>
      </p:pic>
      <p:sp>
        <p:nvSpPr>
          <p:cNvPr id="14" name="TextBox 13">
            <a:extLst>
              <a:ext uri="{FF2B5EF4-FFF2-40B4-BE49-F238E27FC236}">
                <a16:creationId xmlns:a16="http://schemas.microsoft.com/office/drawing/2014/main" id="{FE204E35-E5FD-4A53-B5F4-26A4AB7416DE}"/>
              </a:ext>
            </a:extLst>
          </p:cNvPr>
          <p:cNvSpPr txBox="1"/>
          <p:nvPr/>
        </p:nvSpPr>
        <p:spPr>
          <a:xfrm>
            <a:off x="222919" y="646550"/>
            <a:ext cx="5131490" cy="4788883"/>
          </a:xfrm>
          <a:prstGeom prst="rect">
            <a:avLst/>
          </a:prstGeom>
          <a:noFill/>
        </p:spPr>
        <p:txBody>
          <a:bodyPr rot="0" spcFirstLastPara="0" vertOverflow="overflow" horzOverflow="overflow" vert="horz" wrap="square" lIns="182681" tIns="146145" rIns="182681" bIns="146145" numCol="1" spcCol="0" rtlCol="0" fromWordArt="0" anchor="t" anchorCtr="0" forceAA="0" compatLnSpc="1">
            <a:prstTxWarp prst="textNoShape">
              <a:avLst/>
            </a:prstTxWarp>
            <a:spAutoFit/>
          </a:bodyPr>
          <a:lstStyle/>
          <a:p>
            <a:pPr marL="169629" lvl="1" defTabSz="913150">
              <a:lnSpc>
                <a:spcPct val="90000"/>
              </a:lnSpc>
              <a:spcAft>
                <a:spcPts val="1000"/>
              </a:spcAft>
              <a:defRPr/>
            </a:pPr>
            <a:r>
              <a:rPr lang="en-GB" sz="3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rPr>
              <a:t>50% of Fortune 500 in 2000 now </a:t>
            </a:r>
            <a:r>
              <a:rPr lang="en-GB" sz="3200" kern="0" spc="-50" dirty="0">
                <a:solidFill>
                  <a:srgbClr val="0078D4"/>
                </a:solidFill>
                <a:latin typeface="+mj-lt"/>
                <a:cs typeface="Segoe UI" panose="020B0502040204020203" pitchFamily="34" charset="0"/>
              </a:rPr>
              <a:t>replaced</a:t>
            </a:r>
            <a:r>
              <a:rPr lang="en-GB" sz="3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rPr>
              <a:t> by organizations that </a:t>
            </a:r>
            <a:r>
              <a:rPr lang="en-GB" sz="3200" kern="0" spc="-50" dirty="0">
                <a:solidFill>
                  <a:srgbClr val="0078D4"/>
                </a:solidFill>
                <a:latin typeface="+mj-lt"/>
                <a:cs typeface="Segoe UI" panose="020B0502040204020203" pitchFamily="34" charset="0"/>
              </a:rPr>
              <a:t>use technology</a:t>
            </a:r>
            <a:r>
              <a:rPr lang="en-GB" sz="3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rPr>
              <a:t> to deliver customer value </a:t>
            </a:r>
            <a:r>
              <a:rPr lang="en-GB" sz="3200" kern="0" spc="-50" dirty="0">
                <a:solidFill>
                  <a:srgbClr val="0078D4"/>
                </a:solidFill>
                <a:latin typeface="+mj-lt"/>
                <a:cs typeface="Segoe UI" panose="020B0502040204020203" pitchFamily="34" charset="0"/>
              </a:rPr>
              <a:t>faster, better, and cheaper</a:t>
            </a:r>
          </a:p>
          <a:p>
            <a:pPr marL="169629" lvl="1" defTabSz="913150">
              <a:lnSpc>
                <a:spcPct val="90000"/>
              </a:lnSpc>
              <a:spcAft>
                <a:spcPts val="1000"/>
              </a:spcAft>
              <a:defRPr/>
            </a:pPr>
            <a:endParaRPr lang="en-GB" sz="1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endParaRPr>
          </a:p>
          <a:p>
            <a:pPr marL="169629" lvl="1" defTabSz="913150">
              <a:lnSpc>
                <a:spcPct val="90000"/>
              </a:lnSpc>
              <a:spcAft>
                <a:spcPts val="1000"/>
              </a:spcAft>
              <a:defRPr/>
            </a:pPr>
            <a:r>
              <a:rPr lang="en-GB" sz="3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rPr>
              <a:t>The Fortune 500 of today face the same challenge tomorrow</a:t>
            </a:r>
            <a:endParaRPr lang="en-US" sz="3200" kern="0" spc="-50" dirty="0">
              <a:gradFill>
                <a:gsLst>
                  <a:gs pos="0">
                    <a:srgbClr val="1A1A1A"/>
                  </a:gs>
                  <a:gs pos="100000">
                    <a:srgbClr val="1A1A1A"/>
                  </a:gs>
                </a:gsLst>
                <a:lin ang="5400000" scaled="1"/>
              </a:gra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461AE264-477D-49A1-9DD0-BD7C7F9F889B}"/>
              </a:ext>
            </a:extLst>
          </p:cNvPr>
          <p:cNvSpPr txBox="1"/>
          <p:nvPr/>
        </p:nvSpPr>
        <p:spPr>
          <a:xfrm>
            <a:off x="222918" y="5638581"/>
            <a:ext cx="3327968" cy="922644"/>
          </a:xfrm>
          <a:prstGeom prst="rect">
            <a:avLst/>
          </a:prstGeom>
          <a:noFill/>
        </p:spPr>
        <p:txBody>
          <a:bodyPr rot="0" spcFirstLastPara="0" vertOverflow="overflow" horzOverflow="overflow" vert="horz" wrap="none" lIns="182681" tIns="146145" rIns="182681" bIns="146145" numCol="1" spcCol="0" rtlCol="0" fromWordArt="0" anchor="t" anchorCtr="0" forceAA="0" compatLnSpc="1">
            <a:prstTxWarp prst="textNoShape">
              <a:avLst/>
            </a:prstTxWarp>
            <a:spAutoFit/>
          </a:bodyPr>
          <a:lstStyle/>
          <a:p>
            <a:pPr marL="169629" lvl="1" defTabSz="913150">
              <a:defRPr/>
            </a:pPr>
            <a:r>
              <a:rPr lang="fr-FR" sz="1600" kern="0" err="1">
                <a:gradFill>
                  <a:gsLst>
                    <a:gs pos="0">
                      <a:srgbClr val="0078D4"/>
                    </a:gs>
                    <a:gs pos="100000">
                      <a:srgbClr val="0078D4"/>
                    </a:gs>
                  </a:gsLst>
                  <a:lin ang="5400000" scaled="1"/>
                </a:gradFill>
                <a:latin typeface="Segoe UI Semibold"/>
                <a:cs typeface="Segoe UI Semibold" panose="020B0702040204020203" pitchFamily="34" charset="0"/>
              </a:rPr>
              <a:t>Innosight</a:t>
            </a:r>
            <a:endParaRPr lang="fr-FR" sz="1600" kern="0">
              <a:gradFill>
                <a:gsLst>
                  <a:gs pos="0">
                    <a:srgbClr val="0078D4"/>
                  </a:gs>
                  <a:gs pos="100000">
                    <a:srgbClr val="0078D4"/>
                  </a:gs>
                </a:gsLst>
                <a:lin ang="5400000" scaled="1"/>
              </a:gradFill>
              <a:latin typeface="Segoe UI Semibold"/>
              <a:cs typeface="Segoe UI Semibold" panose="020B0702040204020203" pitchFamily="34" charset="0"/>
            </a:endParaRPr>
          </a:p>
          <a:p>
            <a:pPr marL="169629" lvl="1" defTabSz="913150">
              <a:defRPr/>
            </a:pPr>
            <a:r>
              <a:rPr lang="en-US" sz="1200" kern="0">
                <a:gradFill>
                  <a:gsLst>
                    <a:gs pos="0">
                      <a:srgbClr val="1A1A1A"/>
                    </a:gs>
                    <a:gs pos="100000">
                      <a:srgbClr val="1A1A1A"/>
                    </a:gs>
                  </a:gsLst>
                  <a:lin ang="5400000" scaled="1"/>
                </a:gradFill>
                <a:latin typeface="Segoe UI"/>
              </a:rPr>
              <a:t>Corporate Longevity: Turbulence Ahead </a:t>
            </a:r>
            <a:br>
              <a:rPr lang="en-US" sz="1200" kern="0">
                <a:gradFill>
                  <a:gsLst>
                    <a:gs pos="0">
                      <a:srgbClr val="1A1A1A"/>
                    </a:gs>
                    <a:gs pos="100000">
                      <a:srgbClr val="1A1A1A"/>
                    </a:gs>
                  </a:gsLst>
                  <a:lin ang="5400000" scaled="1"/>
                </a:gradFill>
                <a:latin typeface="Segoe UI"/>
              </a:rPr>
            </a:br>
            <a:r>
              <a:rPr lang="en-US" sz="1200" kern="0">
                <a:gradFill>
                  <a:gsLst>
                    <a:gs pos="0">
                      <a:srgbClr val="1A1A1A"/>
                    </a:gs>
                    <a:gs pos="100000">
                      <a:srgbClr val="1A1A1A"/>
                    </a:gs>
                  </a:gsLst>
                  <a:lin ang="5400000" scaled="1"/>
                </a:gradFill>
                <a:latin typeface="Segoe UI"/>
              </a:rPr>
              <a:t>for Large Organizations</a:t>
            </a:r>
            <a:endParaRPr lang="en-US" sz="1200" kern="0">
              <a:gradFill>
                <a:gsLst>
                  <a:gs pos="0">
                    <a:srgbClr val="1A1A1A"/>
                  </a:gs>
                  <a:gs pos="100000">
                    <a:srgbClr val="1A1A1A"/>
                  </a:gs>
                </a:gsLst>
                <a:lin ang="5400000" scaled="1"/>
              </a:gradFill>
              <a:latin typeface="Segoe UI"/>
              <a:cs typeface="Segoe UI Semilight" panose="020B0402040204020203" pitchFamily="34" charset="0"/>
            </a:endParaRPr>
          </a:p>
        </p:txBody>
      </p:sp>
      <p:sp>
        <p:nvSpPr>
          <p:cNvPr id="6" name="Rectangle 5">
            <a:extLst>
              <a:ext uri="{FF2B5EF4-FFF2-40B4-BE49-F238E27FC236}">
                <a16:creationId xmlns:a16="http://schemas.microsoft.com/office/drawing/2014/main" id="{397749AC-AC6D-4252-9ACC-3D6A0626B893}"/>
              </a:ext>
            </a:extLst>
          </p:cNvPr>
          <p:cNvSpPr/>
          <p:nvPr/>
        </p:nvSpPr>
        <p:spPr>
          <a:xfrm>
            <a:off x="5624267" y="294760"/>
            <a:ext cx="6268483" cy="6268483"/>
          </a:xfrm>
          <a:prstGeom prst="rect">
            <a:avLst/>
          </a:prstGeom>
          <a:solidFill>
            <a:srgbClr val="000000">
              <a:alpha val="60000"/>
            </a:srgbClr>
          </a:solidFill>
          <a:ln w="10795" cap="flat" cmpd="sng" algn="ctr">
            <a:noFill/>
            <a:prstDash val="solid"/>
          </a:ln>
          <a:effectLst/>
        </p:spPr>
        <p:txBody>
          <a:bodyPr rtlCol="0" anchor="ctr"/>
          <a:lstStyle/>
          <a:p>
            <a:pPr algn="ctr" defTabSz="913325">
              <a:defRPr/>
            </a:pPr>
            <a:endParaRPr lang="en-US" sz="1798" kern="0" dirty="0">
              <a:solidFill>
                <a:sysClr val="windowText" lastClr="000000"/>
              </a:solidFill>
              <a:latin typeface="Segoe UI"/>
            </a:endParaRPr>
          </a:p>
        </p:txBody>
      </p:sp>
      <p:pic>
        <p:nvPicPr>
          <p:cNvPr id="10" name="Picture 9">
            <a:extLst>
              <a:ext uri="{FF2B5EF4-FFF2-40B4-BE49-F238E27FC236}">
                <a16:creationId xmlns:a16="http://schemas.microsoft.com/office/drawing/2014/main" id="{307B2281-662E-41BC-967D-677A13F8048A}"/>
              </a:ext>
            </a:extLst>
          </p:cNvPr>
          <p:cNvPicPr>
            <a:picLocks noChangeAspect="1"/>
          </p:cNvPicPr>
          <p:nvPr/>
        </p:nvPicPr>
        <p:blipFill>
          <a:blip r:embed="rId7" cstate="print">
            <a:duotone>
              <a:srgbClr val="FFFFFF">
                <a:shade val="45000"/>
                <a:satMod val="135000"/>
              </a:srgbClr>
              <a:prstClr val="white"/>
            </a:duotone>
            <a:extLst>
              <a:ext uri="{28A0092B-C50C-407E-A947-70E740481C1C}">
                <a14:useLocalDpi xmlns:a14="http://schemas.microsoft.com/office/drawing/2010/main" val="0"/>
              </a:ext>
            </a:extLst>
          </a:blip>
          <a:stretch>
            <a:fillRect/>
          </a:stretch>
        </p:blipFill>
        <p:spPr>
          <a:xfrm>
            <a:off x="5949707" y="5446784"/>
            <a:ext cx="1314881" cy="657194"/>
          </a:xfrm>
          <a:prstGeom prst="rect">
            <a:avLst/>
          </a:prstGeom>
        </p:spPr>
      </p:pic>
      <p:pic>
        <p:nvPicPr>
          <p:cNvPr id="16" name="Picture 15">
            <a:extLst>
              <a:ext uri="{FF2B5EF4-FFF2-40B4-BE49-F238E27FC236}">
                <a16:creationId xmlns:a16="http://schemas.microsoft.com/office/drawing/2014/main" id="{4B5316AF-6DE7-44AF-8CD3-4102B777D89F}"/>
              </a:ext>
            </a:extLst>
          </p:cNvPr>
          <p:cNvPicPr>
            <a:picLocks noChangeAspect="1"/>
          </p:cNvPicPr>
          <p:nvPr/>
        </p:nvPicPr>
        <p:blipFill>
          <a:blip r:embed="rId8"/>
          <a:srcRect/>
          <a:stretch/>
        </p:blipFill>
        <p:spPr>
          <a:xfrm>
            <a:off x="5949707" y="988650"/>
            <a:ext cx="1314880" cy="278559"/>
          </a:xfrm>
          <a:prstGeom prst="rect">
            <a:avLst/>
          </a:prstGeom>
        </p:spPr>
      </p:pic>
      <p:pic>
        <p:nvPicPr>
          <p:cNvPr id="17" name="Picture 16">
            <a:extLst>
              <a:ext uri="{FF2B5EF4-FFF2-40B4-BE49-F238E27FC236}">
                <a16:creationId xmlns:a16="http://schemas.microsoft.com/office/drawing/2014/main" id="{9A112464-6DAC-4782-8F00-2E1497ABBB31}"/>
              </a:ext>
            </a:extLst>
          </p:cNvPr>
          <p:cNvPicPr>
            <a:picLocks noChangeAspect="1"/>
          </p:cNvPicPr>
          <p:nvPr/>
        </p:nvPicPr>
        <p:blipFill>
          <a:blip r:embed="rId9"/>
          <a:srcRect/>
          <a:stretch/>
        </p:blipFill>
        <p:spPr>
          <a:xfrm>
            <a:off x="5949708" y="2396847"/>
            <a:ext cx="1314879" cy="435286"/>
          </a:xfrm>
          <a:prstGeom prst="rect">
            <a:avLst/>
          </a:prstGeom>
        </p:spPr>
      </p:pic>
      <p:pic>
        <p:nvPicPr>
          <p:cNvPr id="11" name="Picture 10">
            <a:extLst>
              <a:ext uri="{FF2B5EF4-FFF2-40B4-BE49-F238E27FC236}">
                <a16:creationId xmlns:a16="http://schemas.microsoft.com/office/drawing/2014/main" id="{BE47A19D-A1D6-43CB-83BE-95EF9C351659}"/>
              </a:ext>
            </a:extLst>
          </p:cNvPr>
          <p:cNvPicPr>
            <a:picLocks noChangeAspect="1"/>
          </p:cNvPicPr>
          <p:nvPr/>
        </p:nvPicPr>
        <p:blipFill>
          <a:blip r:embed="rId10"/>
          <a:srcRect/>
          <a:stretch/>
        </p:blipFill>
        <p:spPr>
          <a:xfrm>
            <a:off x="5949707" y="4023849"/>
            <a:ext cx="1431954" cy="287525"/>
          </a:xfrm>
          <a:prstGeom prst="rect">
            <a:avLst/>
          </a:prstGeom>
        </p:spPr>
      </p:pic>
    </p:spTree>
    <p:extLst>
      <p:ext uri="{BB962C8B-B14F-4D97-AF65-F5344CB8AC3E}">
        <p14:creationId xmlns:p14="http://schemas.microsoft.com/office/powerpoint/2010/main" val="21392957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BBAE-4951-AAD0-73AB-312E9AA77DD1}"/>
              </a:ext>
            </a:extLst>
          </p:cNvPr>
          <p:cNvSpPr>
            <a:spLocks noGrp="1"/>
          </p:cNvSpPr>
          <p:nvPr>
            <p:ph type="title"/>
          </p:nvPr>
        </p:nvSpPr>
        <p:spPr/>
        <p:txBody>
          <a:bodyPr/>
          <a:lstStyle/>
          <a:p>
            <a:r>
              <a:rPr lang="en-GB" dirty="0"/>
              <a:t>What is Infrastructure as Code?</a:t>
            </a:r>
          </a:p>
        </p:txBody>
      </p:sp>
      <p:sp>
        <p:nvSpPr>
          <p:cNvPr id="3" name="Text Placeholder 2">
            <a:extLst>
              <a:ext uri="{FF2B5EF4-FFF2-40B4-BE49-F238E27FC236}">
                <a16:creationId xmlns:a16="http://schemas.microsoft.com/office/drawing/2014/main" id="{11283307-F62B-7B10-9332-BE9C3973342C}"/>
              </a:ext>
            </a:extLst>
          </p:cNvPr>
          <p:cNvSpPr>
            <a:spLocks noGrp="1"/>
          </p:cNvSpPr>
          <p:nvPr>
            <p:ph type="body" sz="quarter" idx="10"/>
          </p:nvPr>
        </p:nvSpPr>
        <p:spPr>
          <a:xfrm>
            <a:off x="586390" y="1434370"/>
            <a:ext cx="11018520" cy="861774"/>
          </a:xfrm>
        </p:spPr>
        <p:txBody>
          <a:bodyPr/>
          <a:lstStyle/>
          <a:p>
            <a:r>
              <a:rPr lang="en-GB" dirty="0"/>
              <a:t>Infrastructure as Code (</a:t>
            </a:r>
            <a:r>
              <a:rPr lang="en-GB" dirty="0" err="1"/>
              <a:t>IaC</a:t>
            </a:r>
            <a:r>
              <a:rPr lang="en-GB" dirty="0"/>
              <a:t>) is the process of managing and provisioning cloud infrastructure with </a:t>
            </a:r>
            <a:r>
              <a:rPr lang="en-GB" b="1" dirty="0">
                <a:latin typeface="Segoe UI Semibold" panose="020B0702040204020203" pitchFamily="34" charset="0"/>
                <a:cs typeface="Segoe UI Semibold" panose="020B0702040204020203" pitchFamily="34" charset="0"/>
              </a:rPr>
              <a:t>machine-readable</a:t>
            </a:r>
            <a:r>
              <a:rPr lang="en-GB" dirty="0"/>
              <a:t> definition files.</a:t>
            </a:r>
          </a:p>
        </p:txBody>
      </p:sp>
      <p:sp>
        <p:nvSpPr>
          <p:cNvPr id="7" name="TextBox 6">
            <a:extLst>
              <a:ext uri="{FF2B5EF4-FFF2-40B4-BE49-F238E27FC236}">
                <a16:creationId xmlns:a16="http://schemas.microsoft.com/office/drawing/2014/main" id="{0C7E38E5-A5D3-FB88-4360-92BBACD9F5D4}"/>
              </a:ext>
            </a:extLst>
          </p:cNvPr>
          <p:cNvSpPr txBox="1"/>
          <p:nvPr/>
        </p:nvSpPr>
        <p:spPr>
          <a:xfrm>
            <a:off x="586390" y="2432189"/>
            <a:ext cx="11018520"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Semilight" panose="020B0402040204020203" pitchFamily="34" charset="0"/>
                <a:cs typeface="Segoe UI Semilight" panose="020B0402040204020203" pitchFamily="34" charset="0"/>
              </a:rPr>
              <a:t>Ensures </a:t>
            </a:r>
            <a:r>
              <a:rPr lang="en-GB" sz="2800" b="1" dirty="0">
                <a:latin typeface="+mj-lt"/>
                <a:cs typeface="Segoe UI Semilight" panose="020B0402040204020203" pitchFamily="34" charset="0"/>
              </a:rPr>
              <a:t>uniformity</a:t>
            </a:r>
            <a:r>
              <a:rPr lang="en-GB" sz="2800" dirty="0">
                <a:latin typeface="Segoe UI Semilight" panose="020B0402040204020203" pitchFamily="34" charset="0"/>
                <a:cs typeface="Segoe UI Semilight" panose="020B0402040204020203" pitchFamily="34" charset="0"/>
              </a:rPr>
              <a:t> in infrastructure provisioning and deployment</a:t>
            </a:r>
          </a:p>
        </p:txBody>
      </p:sp>
      <p:sp>
        <p:nvSpPr>
          <p:cNvPr id="10" name="TextBox 9">
            <a:extLst>
              <a:ext uri="{FF2B5EF4-FFF2-40B4-BE49-F238E27FC236}">
                <a16:creationId xmlns:a16="http://schemas.microsoft.com/office/drawing/2014/main" id="{7E559896-C48A-7A59-730D-155C59D060D4}"/>
              </a:ext>
            </a:extLst>
          </p:cNvPr>
          <p:cNvSpPr txBox="1"/>
          <p:nvPr/>
        </p:nvSpPr>
        <p:spPr>
          <a:xfrm>
            <a:off x="586390" y="2955409"/>
            <a:ext cx="11018520"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Semilight" panose="020B0402040204020203" pitchFamily="34" charset="0"/>
                <a:cs typeface="Segoe UI Semilight" panose="020B0402040204020203" pitchFamily="34" charset="0"/>
              </a:rPr>
              <a:t>Easily </a:t>
            </a:r>
            <a:r>
              <a:rPr lang="en-GB" sz="2800" b="1" dirty="0">
                <a:latin typeface="+mj-lt"/>
                <a:cs typeface="Segoe UI Semilight" panose="020B0402040204020203" pitchFamily="34" charset="0"/>
              </a:rPr>
              <a:t>replicate</a:t>
            </a:r>
            <a:r>
              <a:rPr lang="en-GB" sz="2800" dirty="0">
                <a:latin typeface="Segoe UI Semilight" panose="020B0402040204020203" pitchFamily="34" charset="0"/>
                <a:cs typeface="Segoe UI Semilight" panose="020B0402040204020203" pitchFamily="34" charset="0"/>
              </a:rPr>
              <a:t> infrastructure across stages or projects</a:t>
            </a:r>
          </a:p>
        </p:txBody>
      </p:sp>
      <p:sp>
        <p:nvSpPr>
          <p:cNvPr id="11" name="TextBox 10">
            <a:extLst>
              <a:ext uri="{FF2B5EF4-FFF2-40B4-BE49-F238E27FC236}">
                <a16:creationId xmlns:a16="http://schemas.microsoft.com/office/drawing/2014/main" id="{AC35C06F-07D3-9A45-119C-C80694FDFB07}"/>
              </a:ext>
            </a:extLst>
          </p:cNvPr>
          <p:cNvSpPr txBox="1"/>
          <p:nvPr/>
        </p:nvSpPr>
        <p:spPr>
          <a:xfrm>
            <a:off x="586389" y="3478629"/>
            <a:ext cx="11278507" cy="523220"/>
          </a:xfrm>
          <a:prstGeom prst="rect">
            <a:avLst/>
          </a:prstGeom>
          <a:noFill/>
        </p:spPr>
        <p:txBody>
          <a:bodyPr wrap="square">
            <a:spAutoFit/>
          </a:bodyPr>
          <a:lstStyle/>
          <a:p>
            <a:pPr marL="457200" indent="-457200">
              <a:buFont typeface="Arial" panose="020B0604020202020204" pitchFamily="34" charset="0"/>
              <a:buChar char="•"/>
            </a:pPr>
            <a:r>
              <a:rPr lang="en-GB" sz="2800" b="1" dirty="0">
                <a:latin typeface="+mj-lt"/>
                <a:cs typeface="Segoe UI Semilight" panose="020B0402040204020203" pitchFamily="34" charset="0"/>
              </a:rPr>
              <a:t>Reduce manual intervention </a:t>
            </a:r>
            <a:r>
              <a:rPr lang="en-GB" sz="2800" dirty="0">
                <a:latin typeface="Segoe UI Semilight" panose="020B0402040204020203" pitchFamily="34" charset="0"/>
                <a:cs typeface="Segoe UI Semilight" panose="020B0402040204020203" pitchFamily="34" charset="0"/>
              </a:rPr>
              <a:t>and errors via automated provisioning</a:t>
            </a:r>
          </a:p>
        </p:txBody>
      </p:sp>
      <p:sp>
        <p:nvSpPr>
          <p:cNvPr id="12" name="TextBox 11">
            <a:extLst>
              <a:ext uri="{FF2B5EF4-FFF2-40B4-BE49-F238E27FC236}">
                <a16:creationId xmlns:a16="http://schemas.microsoft.com/office/drawing/2014/main" id="{7001883F-4201-4C10-0D9C-44801F1DD482}"/>
              </a:ext>
            </a:extLst>
          </p:cNvPr>
          <p:cNvSpPr txBox="1"/>
          <p:nvPr/>
        </p:nvSpPr>
        <p:spPr>
          <a:xfrm>
            <a:off x="586390" y="4001849"/>
            <a:ext cx="11018520" cy="523220"/>
          </a:xfrm>
          <a:prstGeom prst="rect">
            <a:avLst/>
          </a:prstGeom>
          <a:noFill/>
        </p:spPr>
        <p:txBody>
          <a:bodyPr wrap="square">
            <a:spAutoFit/>
          </a:bodyPr>
          <a:lstStyle/>
          <a:p>
            <a:pPr marL="457200" indent="-457200">
              <a:buFont typeface="Arial" panose="020B0604020202020204" pitchFamily="34" charset="0"/>
              <a:buChar char="•"/>
            </a:pPr>
            <a:r>
              <a:rPr lang="en-GB" sz="2800" b="1" dirty="0">
                <a:latin typeface="+mj-lt"/>
                <a:cs typeface="Segoe UI Semilight" panose="020B0402040204020203" pitchFamily="34" charset="0"/>
              </a:rPr>
              <a:t>Accelerates</a:t>
            </a:r>
            <a:r>
              <a:rPr lang="en-GB" sz="2800" dirty="0">
                <a:latin typeface="Segoe UI Semilight" panose="020B0402040204020203" pitchFamily="34" charset="0"/>
                <a:cs typeface="Segoe UI Semilight" panose="020B0402040204020203" pitchFamily="34" charset="0"/>
              </a:rPr>
              <a:t> deployment and scaling processes</a:t>
            </a:r>
          </a:p>
        </p:txBody>
      </p:sp>
      <p:sp>
        <p:nvSpPr>
          <p:cNvPr id="13" name="TextBox 12">
            <a:extLst>
              <a:ext uri="{FF2B5EF4-FFF2-40B4-BE49-F238E27FC236}">
                <a16:creationId xmlns:a16="http://schemas.microsoft.com/office/drawing/2014/main" id="{D3AE43F1-0616-6156-4ECB-5BBA56538027}"/>
              </a:ext>
            </a:extLst>
          </p:cNvPr>
          <p:cNvSpPr txBox="1"/>
          <p:nvPr/>
        </p:nvSpPr>
        <p:spPr>
          <a:xfrm>
            <a:off x="586390" y="4525069"/>
            <a:ext cx="11018520"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Semilight" panose="020B0402040204020203" pitchFamily="34" charset="0"/>
                <a:cs typeface="Segoe UI Semilight" panose="020B0402040204020203" pitchFamily="34" charset="0"/>
              </a:rPr>
              <a:t>Track, review, and rollback infrastructure changes</a:t>
            </a:r>
          </a:p>
        </p:txBody>
      </p:sp>
      <p:sp>
        <p:nvSpPr>
          <p:cNvPr id="14" name="TextBox 13">
            <a:extLst>
              <a:ext uri="{FF2B5EF4-FFF2-40B4-BE49-F238E27FC236}">
                <a16:creationId xmlns:a16="http://schemas.microsoft.com/office/drawing/2014/main" id="{CCCC4842-7106-962D-037D-7B3131B76CC1}"/>
              </a:ext>
            </a:extLst>
          </p:cNvPr>
          <p:cNvSpPr txBox="1"/>
          <p:nvPr/>
        </p:nvSpPr>
        <p:spPr>
          <a:xfrm>
            <a:off x="586390" y="5048289"/>
            <a:ext cx="11278508"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Semilight" panose="020B0402040204020203" pitchFamily="34" charset="0"/>
                <a:cs typeface="Segoe UI Semilight" panose="020B0402040204020203" pitchFamily="34" charset="0"/>
              </a:rPr>
              <a:t>Standardize and enforce </a:t>
            </a:r>
            <a:r>
              <a:rPr lang="en-GB" sz="2800" b="1" dirty="0">
                <a:latin typeface="Segoe UI Semibold" panose="020B0702040204020203" pitchFamily="34" charset="0"/>
                <a:cs typeface="Segoe UI Semibold" panose="020B0702040204020203" pitchFamily="34" charset="0"/>
              </a:rPr>
              <a:t>security</a:t>
            </a:r>
            <a:r>
              <a:rPr lang="en-GB" sz="2800" dirty="0">
                <a:latin typeface="Segoe UI Semilight" panose="020B0402040204020203" pitchFamily="34" charset="0"/>
                <a:cs typeface="Segoe UI Semilight" panose="020B0402040204020203" pitchFamily="34" charset="0"/>
              </a:rPr>
              <a:t> best practices across infrastructure</a:t>
            </a:r>
          </a:p>
        </p:txBody>
      </p:sp>
      <p:sp>
        <p:nvSpPr>
          <p:cNvPr id="15" name="TextBox 14">
            <a:extLst>
              <a:ext uri="{FF2B5EF4-FFF2-40B4-BE49-F238E27FC236}">
                <a16:creationId xmlns:a16="http://schemas.microsoft.com/office/drawing/2014/main" id="{417B919C-59C2-E6F2-D37A-3A804EE259A4}"/>
              </a:ext>
            </a:extLst>
          </p:cNvPr>
          <p:cNvSpPr txBox="1"/>
          <p:nvPr/>
        </p:nvSpPr>
        <p:spPr>
          <a:xfrm>
            <a:off x="586390" y="5571509"/>
            <a:ext cx="11018520"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Semilight" panose="020B0402040204020203" pitchFamily="34" charset="0"/>
                <a:cs typeface="Segoe UI Semilight" panose="020B0402040204020203" pitchFamily="34" charset="0"/>
              </a:rPr>
              <a:t>Enable </a:t>
            </a:r>
            <a:r>
              <a:rPr lang="en-GB" sz="2800" b="1" dirty="0">
                <a:latin typeface="+mj-lt"/>
                <a:cs typeface="Segoe UI Semilight" panose="020B0402040204020203" pitchFamily="34" charset="0"/>
              </a:rPr>
              <a:t>collaboration</a:t>
            </a:r>
            <a:r>
              <a:rPr lang="en-GB" sz="2800" dirty="0">
                <a:latin typeface="Segoe UI Semilight" panose="020B0402040204020203" pitchFamily="34" charset="0"/>
                <a:cs typeface="Segoe UI Semilight" panose="020B0402040204020203" pitchFamily="34" charset="0"/>
              </a:rPr>
              <a:t> between different teams</a:t>
            </a:r>
          </a:p>
        </p:txBody>
      </p:sp>
    </p:spTree>
    <p:extLst>
      <p:ext uri="{BB962C8B-B14F-4D97-AF65-F5344CB8AC3E}">
        <p14:creationId xmlns:p14="http://schemas.microsoft.com/office/powerpoint/2010/main" val="774190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7F13-7EF4-8B51-67CE-0CA4DAA8E99E}"/>
              </a:ext>
            </a:extLst>
          </p:cNvPr>
          <p:cNvSpPr>
            <a:spLocks noGrp="1"/>
          </p:cNvSpPr>
          <p:nvPr>
            <p:ph type="title"/>
          </p:nvPr>
        </p:nvSpPr>
        <p:spPr/>
        <p:txBody>
          <a:bodyPr/>
          <a:lstStyle/>
          <a:p>
            <a:r>
              <a:rPr lang="en-GB" dirty="0"/>
              <a:t>What is Terraform?</a:t>
            </a:r>
          </a:p>
        </p:txBody>
      </p:sp>
      <p:sp>
        <p:nvSpPr>
          <p:cNvPr id="4" name="Text Placeholder 3">
            <a:extLst>
              <a:ext uri="{FF2B5EF4-FFF2-40B4-BE49-F238E27FC236}">
                <a16:creationId xmlns:a16="http://schemas.microsoft.com/office/drawing/2014/main" id="{AD84C33C-43D0-3477-DF64-E966B56E2344}"/>
              </a:ext>
            </a:extLst>
          </p:cNvPr>
          <p:cNvSpPr>
            <a:spLocks noGrp="1"/>
          </p:cNvSpPr>
          <p:nvPr>
            <p:ph type="body" sz="quarter" idx="10"/>
          </p:nvPr>
        </p:nvSpPr>
        <p:spPr>
          <a:xfrm>
            <a:off x="586389" y="1434370"/>
            <a:ext cx="11233903" cy="3964162"/>
          </a:xfrm>
        </p:spPr>
        <p:txBody>
          <a:bodyPr/>
          <a:lstStyle/>
          <a:p>
            <a:pPr marL="457200" indent="-457200">
              <a:buFont typeface="Arial" panose="020B0604020202020204" pitchFamily="34" charset="0"/>
              <a:buChar char="•"/>
            </a:pPr>
            <a:r>
              <a:rPr lang="en-GB" dirty="0"/>
              <a:t>Open-Source Infrastructure as code tool.</a:t>
            </a:r>
          </a:p>
          <a:p>
            <a:pPr marL="457200" indent="-457200">
              <a:buFont typeface="Arial" panose="020B0604020202020204" pitchFamily="34" charset="0"/>
              <a:buChar char="•"/>
            </a:pPr>
            <a:r>
              <a:rPr lang="en-GB" dirty="0"/>
              <a:t>Maintained by </a:t>
            </a:r>
            <a:r>
              <a:rPr lang="en-GB" dirty="0" err="1"/>
              <a:t>HashiCorp</a:t>
            </a:r>
            <a:r>
              <a:rPr lang="en-GB" dirty="0"/>
              <a:t>.</a:t>
            </a:r>
          </a:p>
          <a:p>
            <a:pPr marL="457200" indent="-457200">
              <a:buFont typeface="Arial" panose="020B0604020202020204" pitchFamily="34" charset="0"/>
              <a:buChar char="•"/>
            </a:pPr>
            <a:r>
              <a:rPr lang="en-GB" dirty="0"/>
              <a:t>It ships as a single binary which is written in GO.</a:t>
            </a:r>
          </a:p>
          <a:p>
            <a:pPr marL="457200" indent="-457200">
              <a:buFont typeface="Arial" panose="020B0604020202020204" pitchFamily="34" charset="0"/>
              <a:buChar char="•"/>
            </a:pPr>
            <a:r>
              <a:rPr lang="en-GB" dirty="0"/>
              <a:t>Terraform is cross platform and can run on Linux, Windows, or MacOS.</a:t>
            </a:r>
          </a:p>
          <a:p>
            <a:pPr marL="457200" indent="-457200">
              <a:buFont typeface="Arial" panose="020B0604020202020204" pitchFamily="34" charset="0"/>
              <a:buChar char="•"/>
            </a:pPr>
            <a:r>
              <a:rPr lang="en-GB" dirty="0"/>
              <a:t>Use HCL (</a:t>
            </a:r>
            <a:r>
              <a:rPr lang="en-GB" dirty="0" err="1"/>
              <a:t>HashiCorp</a:t>
            </a:r>
            <a:r>
              <a:rPr lang="en-GB" dirty="0"/>
              <a:t> Configuration Language).</a:t>
            </a:r>
          </a:p>
          <a:p>
            <a:pPr marL="457200" indent="-457200">
              <a:buFont typeface="Arial" panose="020B0604020202020204" pitchFamily="34" charset="0"/>
              <a:buChar char="•"/>
            </a:pPr>
            <a:r>
              <a:rPr lang="en-GB" dirty="0"/>
              <a:t>Is </a:t>
            </a:r>
            <a:r>
              <a:rPr lang="en-GB" b="1" dirty="0">
                <a:latin typeface="Segoe UI Semibold" panose="020B0702040204020203" pitchFamily="34" charset="0"/>
                <a:cs typeface="Segoe UI Semibold" panose="020B0702040204020203" pitchFamily="34" charset="0"/>
              </a:rPr>
              <a:t>platform agnostic</a:t>
            </a:r>
            <a:r>
              <a:rPr lang="en-GB" dirty="0"/>
              <a:t>, capable of deploying to many different providers.</a:t>
            </a:r>
          </a:p>
          <a:p>
            <a:pPr marL="457200" indent="-457200">
              <a:buFont typeface="Arial" panose="020B0604020202020204" pitchFamily="34" charset="0"/>
              <a:buChar char="•"/>
            </a:pPr>
            <a:r>
              <a:rPr lang="en-GB" dirty="0"/>
              <a:t>No need to re-skill the developers for multiple platforms</a:t>
            </a:r>
          </a:p>
        </p:txBody>
      </p:sp>
    </p:spTree>
    <p:extLst>
      <p:ext uri="{BB962C8B-B14F-4D97-AF65-F5344CB8AC3E}">
        <p14:creationId xmlns:p14="http://schemas.microsoft.com/office/powerpoint/2010/main" val="1603208741"/>
      </p:ext>
    </p:extLst>
  </p:cSld>
  <p:clrMapOvr>
    <a:masterClrMapping/>
  </p:clrMapOvr>
  <p:transition>
    <p:fade/>
  </p:transition>
</p:sld>
</file>

<file path=ppt/theme/theme1.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39.potx" id="{2FD8DA59-2906-40AA-B62E-AF5C942C0248}" vid="{4D16908E-F893-4419-9F54-4B70E7743E7E}"/>
    </a:ext>
  </a:extLst>
</a:theme>
</file>

<file path=ppt/theme/theme2.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39.potx" id="{2FD8DA59-2906-40AA-B62E-AF5C942C0248}" vid="{D6A74F59-E65D-4470-9E7C-15BA9F41A7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E2E638E7714E4A85B50720DC1D4AEE" ma:contentTypeVersion="13" ma:contentTypeDescription="Create a new document." ma:contentTypeScope="" ma:versionID="e4ca3b0f88102f25a55e7d57a37e1b58">
  <xsd:schema xmlns:xsd="http://www.w3.org/2001/XMLSchema" xmlns:xs="http://www.w3.org/2001/XMLSchema" xmlns:p="http://schemas.microsoft.com/office/2006/metadata/properties" xmlns:ns3="10ba0059-d5fb-4ea1-94cc-85758be30bb0" xmlns:ns4="d4da9607-bcc0-4c33-b30f-2ab9504be619" targetNamespace="http://schemas.microsoft.com/office/2006/metadata/properties" ma:root="true" ma:fieldsID="1a87767a2bbbf1b5f8f048befe7a74c3" ns3:_="" ns4:_="">
    <xsd:import namespace="10ba0059-d5fb-4ea1-94cc-85758be30bb0"/>
    <xsd:import namespace="d4da9607-bcc0-4c33-b30f-2ab9504be6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ba0059-d5fb-4ea1-94cc-85758be30bb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da9607-bcc0-4c33-b30f-2ab9504be61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0ba0059-d5fb-4ea1-94cc-85758be30bb0">
      <UserInfo>
        <DisplayName>Mitchell Wong</DisplayName>
        <AccountId>8834</AccountId>
        <AccountType/>
      </UserInfo>
      <UserInfo>
        <DisplayName>Rudi Zhou</DisplayName>
        <AccountId>8835</AccountId>
        <AccountType/>
      </UserInfo>
    </SharedWithUsers>
  </documentManagement>
</p:properties>
</file>

<file path=customXml/itemProps1.xml><?xml version="1.0" encoding="utf-8"?>
<ds:datastoreItem xmlns:ds="http://schemas.openxmlformats.org/officeDocument/2006/customXml" ds:itemID="{A4FFF57F-F6BA-4410-AADD-13D444D6B8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ba0059-d5fb-4ea1-94cc-85758be30bb0"/>
    <ds:schemaRef ds:uri="d4da9607-bcc0-4c33-b30f-2ab9504be6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2006/metadata/properties"/>
    <ds:schemaRef ds:uri="http://schemas.microsoft.com/office/infopath/2007/PartnerControls"/>
    <ds:schemaRef ds:uri="d4da9607-bcc0-4c33-b30f-2ab9504be619"/>
    <ds:schemaRef ds:uri="10ba0059-d5fb-4ea1-94cc-85758be30bb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16-9_Business_2018_40</Template>
  <TotalTime>3914</TotalTime>
  <Words>2103</Words>
  <Application>Microsoft Office PowerPoint</Application>
  <PresentationFormat>Widescreen</PresentationFormat>
  <Paragraphs>197</Paragraphs>
  <Slides>17</Slides>
  <Notes>12</Notes>
  <HiddenSlides>5</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17</vt:i4>
      </vt:variant>
    </vt:vector>
  </HeadingPairs>
  <TitlesOfParts>
    <vt:vector size="32" baseType="lpstr">
      <vt:lpstr>sohne</vt:lpstr>
      <vt:lpstr>Söhne</vt:lpstr>
      <vt:lpstr>Arial</vt:lpstr>
      <vt:lpstr>Calibri</vt:lpstr>
      <vt:lpstr>Consolas</vt:lpstr>
      <vt:lpstr>Helvetica</vt:lpstr>
      <vt:lpstr>Montserrat</vt:lpstr>
      <vt:lpstr>Roboto</vt:lpstr>
      <vt:lpstr>Segoe UI</vt:lpstr>
      <vt:lpstr>Segoe UI Light</vt:lpstr>
      <vt:lpstr>Segoe UI Semibold</vt:lpstr>
      <vt:lpstr>Segoe UI Semilight</vt:lpstr>
      <vt:lpstr>Wingdings</vt:lpstr>
      <vt:lpstr>WHITE TEMPLATE</vt:lpstr>
      <vt:lpstr>SOFT BLACK TEMPLATE</vt:lpstr>
      <vt:lpstr>Infrastructure Automation</vt:lpstr>
      <vt:lpstr>Introduce yourself</vt:lpstr>
      <vt:lpstr>Who am I?</vt:lpstr>
      <vt:lpstr>Setup Demo Environment - Cloud</vt:lpstr>
      <vt:lpstr>Setup Demo Environment - Local</vt:lpstr>
      <vt:lpstr>Agenda</vt:lpstr>
      <vt:lpstr>PowerPoint Presentation</vt:lpstr>
      <vt:lpstr>What is Infrastructure as Code?</vt:lpstr>
      <vt:lpstr>What is Terraform?</vt:lpstr>
      <vt:lpstr>Why Terraform?</vt:lpstr>
      <vt:lpstr>Provisioning Infrastructure - Portal </vt:lpstr>
      <vt:lpstr>Provisioning Infrastructure – Templates</vt:lpstr>
      <vt:lpstr>Provisioning Infrastructure – Terraform</vt:lpstr>
      <vt:lpstr>Terraform workflow</vt:lpstr>
      <vt:lpstr>Live Demo</vt:lpstr>
      <vt:lpstr>Lab 1</vt:lpstr>
      <vt:lpstr>Quiz</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Mark Stanley (IRELAND)</dc:creator>
  <cp:keywords/>
  <dc:description/>
  <cp:lastModifiedBy>Ivan Porta</cp:lastModifiedBy>
  <cp:revision>104</cp:revision>
  <dcterms:created xsi:type="dcterms:W3CDTF">2019-03-29T16:22:16Z</dcterms:created>
  <dcterms:modified xsi:type="dcterms:W3CDTF">2023-09-26T11:20:48Z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0x010100BCE2E638E7714E4A85B50720DC1D4AEE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