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5" r:id="rId2"/>
    <p:sldId id="326" r:id="rId3"/>
    <p:sldId id="328" r:id="rId4"/>
    <p:sldId id="329" r:id="rId5"/>
    <p:sldId id="309" r:id="rId6"/>
    <p:sldId id="319" r:id="rId7"/>
    <p:sldId id="311" r:id="rId8"/>
    <p:sldId id="330" r:id="rId9"/>
    <p:sldId id="310" r:id="rId10"/>
    <p:sldId id="322" r:id="rId11"/>
    <p:sldId id="332" r:id="rId12"/>
    <p:sldId id="348" r:id="rId13"/>
    <p:sldId id="354" r:id="rId14"/>
    <p:sldId id="356" r:id="rId15"/>
    <p:sldId id="347" r:id="rId16"/>
    <p:sldId id="321" r:id="rId17"/>
    <p:sldId id="355" r:id="rId18"/>
    <p:sldId id="350" r:id="rId19"/>
    <p:sldId id="351" r:id="rId20"/>
    <p:sldId id="333" r:id="rId21"/>
    <p:sldId id="353" r:id="rId22"/>
    <p:sldId id="331" r:id="rId23"/>
    <p:sldId id="336" r:id="rId24"/>
    <p:sldId id="337" r:id="rId25"/>
    <p:sldId id="345" r:id="rId26"/>
    <p:sldId id="261" r:id="rId27"/>
    <p:sldId id="3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92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1" autoAdjust="0"/>
    <p:restoredTop sz="96357" autoAdjust="0"/>
  </p:normalViewPr>
  <p:slideViewPr>
    <p:cSldViewPr snapToGrid="0">
      <p:cViewPr varScale="1">
        <p:scale>
          <a:sx n="90" d="100"/>
          <a:sy n="90" d="100"/>
        </p:scale>
        <p:origin x="102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welcome to </a:t>
            </a:r>
            <a:r>
              <a:rPr lang="en-US" dirty="0" err="1"/>
              <a:t>CloudGen</a:t>
            </a:r>
            <a:r>
              <a:rPr lang="en-US" dirty="0"/>
              <a:t> 2021.</a:t>
            </a:r>
          </a:p>
          <a:p>
            <a:endParaRPr lang="en-US" dirty="0"/>
          </a:p>
          <a:p>
            <a:r>
              <a:rPr lang="en-US" dirty="0"/>
              <a:t>I bet that this is a new way to attend to tech convention. Hopefully in 2022 we will be able to do in person.</a:t>
            </a:r>
          </a:p>
          <a:p>
            <a:endParaRPr lang="en-US" dirty="0"/>
          </a:p>
          <a:p>
            <a:r>
              <a:rPr lang="en-US" dirty="0"/>
              <a:t>Anyway, today I’m going to talk about .NET core both in theory and I prepared some demos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335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each ASP.NET Core use the Kestrel for server hosting independently from the platform.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Kestrel is an open-source, event-driven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cross-platform web server based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same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as node.js.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launched by Microsoft along with ASP.NET Core and it’s supported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 all .NET platforms and version that .NET Core supports.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ASP.NET Core applications to easily run on servers that relied on reverse proxies other than IIS like Nginx and Apache, without the need to address variations on the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startup configurations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Kestrel as an in-process server, applications will have a consistent startup process: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Startup.ConfigireServices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Startup.Configure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From the hosting standpoint, ASP.NET core application can be hosted in two different ways: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process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 of process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With in process hosting models, the asp.net core application is hosted inside the IIS worker process which is w3wp.exe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By default, Visual studio uses IIS Express to run the web application, so our process will be iisexpress.exe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configure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InProcess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hosting for your application there is one simple setting. From your ASP.NET Core project file you have to add and set the ASPNETCOREHOSTINGMODEL to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InProcess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b="0" i="0" u="non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you run your application with this values, the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CreateDefaultBuilder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 method see this settings, it will call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UseIIS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 method and host the application inside the IIS process worker.</a:t>
            </a:r>
          </a:p>
          <a:p>
            <a:pPr algn="l"/>
            <a:endParaRPr lang="en-US" b="0" i="0" u="non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From a performance standpoint,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InProcess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hosting deliver </a:t>
            </a:r>
            <a:r>
              <a:rPr lang="en-US" sz="1200" dirty="0"/>
              <a:t>significantly higher request rate than </a:t>
            </a:r>
            <a:r>
              <a:rPr lang="en-US" sz="1200" dirty="0" err="1"/>
              <a:t>OutOfProcess</a:t>
            </a:r>
            <a:endParaRPr lang="en-US" b="0" i="0" u="non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with out of process hosting there are two web </a:t>
            </a:r>
            <a:r>
              <a:rPr lang="en-US" b="0" i="0" dirty="0">
                <a:effectLst/>
                <a:latin typeface="Roboto" panose="02000000000000000000" pitchFamily="2" charset="0"/>
              </a:rPr>
              <a:t>servers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Roboto" panose="02000000000000000000" pitchFamily="2" charset="0"/>
              </a:rPr>
              <a:t>internal web server is the kestrel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external web server can be IIS, Nginx or Apache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Depending on how you are running your asp.net core application the external web server may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or may not be used.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this example,</a:t>
            </a:r>
            <a:r>
              <a:rPr lang="en-US" b="0" i="0" dirty="0">
                <a:effectLst/>
                <a:latin typeface="Roboto" panose="02000000000000000000" pitchFamily="2" charset="0"/>
              </a:rPr>
              <a:t> I’m using the kestrel in combination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with a reverse proxy server such as IIS,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nginx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or Apache.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reverse proxy takes the requests and forwards them to the kestrel server that's hosting and running our asp.net application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kestrel can be used by itself as a web server then why do we need this reverse proxy server between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client and our internal web server?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reason is that it provide an additional layer of security and can also be used for load balancing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only component exposed to the internet is the reverse-proxy, the underlining web servers are hidden to the client. This results in an improvement of the security and performances as well as decoupling the application from the underlining operative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configure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OutOfProcess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hosting for your application you can:</a:t>
            </a:r>
          </a:p>
          <a:p>
            <a:pPr marL="171450" indent="-171450" algn="l">
              <a:buFontTx/>
              <a:buChar char="-"/>
            </a:pP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Because by default, ASPNET core application use a out of process hosting model you can simply remove the ASPNETCOREHOSTINGMODEL from your project configuration</a:t>
            </a:r>
          </a:p>
          <a:p>
            <a:pPr marL="171450" indent="-171450" algn="l">
              <a:buFontTx/>
              <a:buChar char="-"/>
            </a:pP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Explicitly set ASPNETCOREHOSTINGMODEL to </a:t>
            </a:r>
            <a:r>
              <a:rPr lang="en-US" b="0" i="0" u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OutOfProcess</a:t>
            </a:r>
            <a:r>
              <a:rPr lang="en-US" b="0" i="0" u="non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this example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kestrel is a facing web server that process the incoming HTTP requests directly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in this case, Kestrel is the only server that will handle and process the incoming HTTP Request.</a:t>
            </a:r>
            <a:endParaRPr lang="en-US" b="0" i="0" u="sng" dirty="0"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bit about me</a:t>
            </a:r>
          </a:p>
          <a:p>
            <a:endParaRPr lang="en-US" dirty="0"/>
          </a:p>
          <a:p>
            <a:r>
              <a:rPr lang="en-US" dirty="0"/>
              <a:t>My name is Ivan Porta, I’m a Senior DevOps Engineer for Techedge group where I mostly focus on the development of CI/CD, application based in </a:t>
            </a:r>
            <a:r>
              <a:rPr lang="en-US" dirty="0" err="1"/>
              <a:t>kuberentes</a:t>
            </a:r>
            <a:r>
              <a:rPr lang="en-US" dirty="0"/>
              <a:t>, cloud architect and development of web application with </a:t>
            </a:r>
            <a:r>
              <a:rPr lang="en-US" dirty="0" err="1"/>
              <a:t>.net</a:t>
            </a:r>
            <a:r>
              <a:rPr lang="en-US" dirty="0"/>
              <a:t> core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middleware in ASP.NET core is a component that has access to both the incoming requests and the outgoing</a:t>
            </a:r>
          </a:p>
          <a:p>
            <a:pPr algn="l"/>
            <a:r>
              <a:rPr lang="en-US" sz="2800" b="0" i="0" dirty="0">
                <a:effectLst/>
                <a:latin typeface="Roboto" panose="02000000000000000000" pitchFamily="2" charset="0"/>
              </a:rPr>
              <a:t>response.</a:t>
            </a:r>
          </a:p>
          <a:p>
            <a:pPr algn="l"/>
            <a:endParaRPr lang="en-US" sz="2800" b="0" i="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 a middleware component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process an incoming request and then 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pass that request to the next piece of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middleware in the pipeline for further processing.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It’s not mandatory that each middleware must be executed. In fact, if the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the pipeline reaches the last delegate (in this case the MVC controller) the pipeline reverses itself. 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MVC middleware passes that response  to the custom middleware, the custom middleware to the identity and so 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Middleware can only use objects that are created by previous middleware in the pipeline. For example, you can perform authorization only after the authorization middleware.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was originally forked to fit the needs of single platforms. Each implementation had its own app models and base class libraries.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base class library was specifically designed for its own implementation and this lack of a unified class library made hard for developers to share code between multiple .NET implementations.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standard solved the code sharing problem by defining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set of Base Class Libraries (BCL) available to all .NET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 independent of the workload.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6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.NET Core, all framework and third-party libraries can be added to our project as NuGet packages.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large sized applications that refer many libraries, adding each library one by one is a cumbersome process.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2.0 has simplified the packaging mechanism and has introduced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meta-packages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added as one single package and contains all the assemblies that are linked to it.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wanted to work on ASP.NET Core in .NET Core 2.0, you just have to add one single package,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Microsoft.AspNetCore.All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 NuGet.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of these two deployment methods?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self-contained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exact version of .NET Core used at runtime.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reliability by controlling when to upgrade each individual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different applications at different times.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framework-dependent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size of the deployment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disk and memory usage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security patches, and bug fixes by later releases without recompiling and republishing the application.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dotnet publish -f netcoreapp3.1 –r ubuntu.14.04-x64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&lt;FILE&gt;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&lt;FILE&gt;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WomanWhoCodeWeb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 that we are going to see in this session.</a:t>
            </a:r>
          </a:p>
          <a:p>
            <a:endParaRPr lang="en-US" dirty="0"/>
          </a:p>
          <a:p>
            <a:r>
              <a:rPr lang="en-US" dirty="0"/>
              <a:t>There is a lot to cover so let’s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a platform </a:t>
            </a:r>
            <a:r>
              <a:rPr lang="en-US" dirty="0"/>
              <a:t>for software development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by Microsoft, and thanks to its many implementations allows developers to create web, mobile, desktop, games, and even IoT applications.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has several implementations: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servers, and console apps on Windows, Linux, and macOS (cross-platform implementation capabilities).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services, desktop apps only on Windows.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 .NET implementation for mobile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supports multiple programming languages like C++, C#, F#, and Visual Basic. This allows developers to use code written in different languages for the same application.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development and collaborations are organized by the .NET Foundation. Currently, over 60,000 developers from over 3,700 companies outside Microsoft are contributing to .NET open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currently used by companies like Stack Overflow, UPS, GoDaddy, and many more.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serves 5.3M page views a day on just 9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languages supported by .NET are high-level languages, they need to be 'translated' into a low-level language that reflects the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operations. This conversion is performed by specific programs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 and IL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programming language has its own compiler (C# language has cse.exe compiler, and VB.NET has vbc.exe compiler).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after checking the syntax and analyze the source code these compilers do not convert the code directly into native code, but instead into a stack-based assembly language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language (IL)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Code (referred as managed code because the CRL manages its execution) is a stack-based language that abstract the code from the underlining CPU, making it possible to execute it independent from the version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 (COMMON LANGUAGE RUNTIME)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CLR is a process virtual machine that run a process inside the host OS. This allows to abstract the details of the underlying hardware and OS, and run a program in the same way independently on the platform.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CLR has no idea which programming language the developer used for the source code and 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nce the code is compiled and the application starts the execution, the IL code and passed it to the 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(JIT) compiler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r>
              <a:rPr lang="en-US" sz="2800" b="0" i="0" dirty="0">
                <a:solidFill>
                  <a:srgbClr val="2C343A"/>
                </a:solidFill>
                <a:effectLst/>
                <a:latin typeface="Roboto" panose="02000000000000000000" pitchFamily="2" charset="0"/>
              </a:rPr>
              <a:t>Beyond their basic functionality, it’s in charge for garbage collection, runtime-level security and exception handling. </a:t>
            </a:r>
            <a:endParaRPr lang="en-US" sz="1800" b="1" i="0" dirty="0">
              <a:solidFill>
                <a:srgbClr val="2C343A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Compiler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compiler converts the IL code as needed during execution and stores the resulting native code in memory so that it is accessible for subsequent calls. 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(JIT means it's performing the compilation as the app runs: when a method that hasn't yet been compiled is invoked, the JIT needs to provide the assembly code for it on-demand).</a:t>
            </a:r>
            <a:endParaRPr lang="en-US" sz="1800" dirty="0">
              <a:solidFill>
                <a:srgbClr val="0E101A"/>
              </a:solidFill>
              <a:effectLst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Language Infrastructure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stands for Common Language Infrastructure (CLI) and is the standard that provides a Common Type System (CTS) and a Common Language Specification (CLS)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defines a set of rules and restrictions that every language which runs under the .NET implementation must follow. (C# every statement must end with a semicolon)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datatypes that can be used by managed code. (C# has an 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 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and VB.NET has 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 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type.)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335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comes with a new runtime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new runtime follows the same architecture as the prior, however, because of its cross-platform nature many features that were specialized for the Windows platform have been removed.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there were two different repositories for two main libraries: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CoreFX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all the libraries that related to collections, I/O, string manipulation, reflection, security, and many more.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operations such as memory allocation, garbage collection, exception handling, type safety, thread management, and security.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several issues like: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sharing sources.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Complications moving issues between repos.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libraries have been consolidated into one.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is an open-source framework that extends the .NET platform with tools and libraries specifically for building web apps.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some feature that it introduces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protocols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(XSS) and cross-site request forgery (CSRF) protection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authentication with Google, Twitter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templating to implement MVC web pattern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advent of .NET Core and it’s cross-platform capability, the development of a new ASP.NET become a must.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Agnostic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was built on the legacy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System.Web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rely on Windows IIS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server hosting.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335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symbiotic relationship prevented these applications from running on Linux, and macOS systems.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applications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self-hosted web servers that handle the request directly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instead of letting IIS call specific points of the application.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 example is Kestrel, a fast, cross-platform HTTP server.)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architecture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has modular design.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that, unlike ASP.NET, where you had to install the entire .NET framework, you start with a bare-bones application and only include the dependencies that you need.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modularity results in an improvement of performances.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.NET framework which had long releases cycles, .NET Core, thanks to its open-source nature has a faster release pace.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ASP.NET Core 2.1 Microsoft stopped supporting ASP.NET Core on .NET Framework.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ASP.NET Core 2.1 LTS will enjoy the same indefinite level of support as the rest of the .NET Framework. 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2/13/2021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7"/>
            <a:ext cx="11655078" cy="207390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35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48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4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05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2" r:id="rId20"/>
    <p:sldLayoutId id="2147483673" r:id="rId21"/>
  </p:sldLayoutIdLst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89E884-E52E-4078-B394-3ECD237CA0FC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F330-BF37-4637-B744-0983EF3B04AC}"/>
              </a:ext>
            </a:extLst>
          </p:cNvPr>
          <p:cNvSpPr txBox="1"/>
          <p:nvPr/>
        </p:nvSpPr>
        <p:spPr>
          <a:xfrm>
            <a:off x="572277" y="1396843"/>
            <a:ext cx="2062088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81954091-8B94-491D-BE4C-91BD405AC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74611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23DFBF-63C6-4513-8BF1-7704D0A5E98E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63"/>
            <a:ext cx="2248530" cy="12401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3EBC7-97E5-472B-8728-1AED684FB522}"/>
              </a:ext>
            </a:extLst>
          </p:cNvPr>
          <p:cNvSpPr txBox="1"/>
          <p:nvPr/>
        </p:nvSpPr>
        <p:spPr>
          <a:xfrm>
            <a:off x="4489907" y="2716319"/>
            <a:ext cx="2315764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 calls into specific methods in the ASP.NET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B6E21-5690-494D-B487-3EA7B55170D1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248530" cy="0"/>
          </a:xfrm>
          <a:prstGeom prst="straightConnector1">
            <a:avLst/>
          </a:prstGeom>
          <a:ln w="44450">
            <a:solidFill>
              <a:srgbClr val="14609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44E0C-E53C-4A06-9462-1513263EEC49}"/>
              </a:ext>
            </a:extLst>
          </p:cNvPr>
          <p:cNvSpPr txBox="1"/>
          <p:nvPr/>
        </p:nvSpPr>
        <p:spPr>
          <a:xfrm>
            <a:off x="4452555" y="4509981"/>
            <a:ext cx="2337552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control is transferred back and forth between IIS and the ASP.NET application as events are raised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0A29D8F3-3657-4D64-9799-43A2614CCB80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E1CD7-D767-4F43-9099-57EEAE56A662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1131B-D954-4FDB-98B2-6F44DE4FCA16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37114-D8BD-464D-8BA3-4837C199C1A5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1537F-FBED-4093-AEC0-C1A74F328B5E}"/>
              </a:ext>
            </a:extLst>
          </p:cNvPr>
          <p:cNvSpPr/>
          <p:nvPr/>
        </p:nvSpPr>
        <p:spPr bwMode="auto">
          <a:xfrm>
            <a:off x="6983087" y="3130192"/>
            <a:ext cx="4491462" cy="21990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961" dirty="0" err="1"/>
              <a:t>Application_BeginRequest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Application_AuthenticateRequest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Application_AuthorizeRequest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Application_ProcessRequest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Application_EndRequest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Application_HandleError</a:t>
            </a:r>
            <a:r>
              <a:rPr lang="en-US" sz="1961" dirty="0"/>
              <a:t>() {...}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5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kestrel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415542"/>
          </a:xfrm>
        </p:spPr>
        <p:txBody>
          <a:bodyPr/>
          <a:lstStyle/>
          <a:p>
            <a:r>
              <a:rPr lang="en-US" sz="3137" dirty="0"/>
              <a:t>Be default, every ASP.NET Core application has Kestrel as built-in web server which is responsible for receiving raw requests and constructing an internal representation of the data. The resulting </a:t>
            </a:r>
            <a:r>
              <a:rPr lang="en-US" sz="3137" i="1" dirty="0" err="1"/>
              <a:t>HttpContext</a:t>
            </a:r>
            <a:r>
              <a:rPr lang="en-US" sz="3137" dirty="0"/>
              <a:t> object will then be available to the rest of the application.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https://github.com/aspnet/KestrelHttpServer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311601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5115946" y="2496765"/>
            <a:ext cx="5841355" cy="3253106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 - in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>
            <a:off x="3056749" y="2831383"/>
            <a:ext cx="2059196" cy="1173993"/>
          </a:xfrm>
          <a:prstGeom prst="bentConnector3">
            <a:avLst>
              <a:gd name="adj1" fmla="val -42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9804" y="4295233"/>
            <a:ext cx="2086143" cy="1150721"/>
          </a:xfrm>
          <a:prstGeom prst="bentConnector3">
            <a:avLst>
              <a:gd name="adj1" fmla="val 100518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2062903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2035953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3C515-3A88-4667-A670-85B20BD35FD1}"/>
              </a:ext>
            </a:extLst>
          </p:cNvPr>
          <p:cNvSpPr txBox="1"/>
          <p:nvPr/>
        </p:nvSpPr>
        <p:spPr>
          <a:xfrm>
            <a:off x="5480153" y="1894221"/>
            <a:ext cx="5112937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46092"/>
                </a:solidFill>
              </a:rPr>
              <a:t>IIS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CB181-57EE-4991-AA45-C0C58EC01507}"/>
              </a:ext>
            </a:extLst>
          </p:cNvPr>
          <p:cNvSpPr txBox="1"/>
          <p:nvPr/>
        </p:nvSpPr>
        <p:spPr>
          <a:xfrm>
            <a:off x="5556453" y="2569700"/>
            <a:ext cx="49603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chemeClr val="bg1"/>
                </a:solidFill>
              </a:rPr>
              <a:t>w3wp.exe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8B0B5E-FA8F-4ADD-A73A-1C62049639B5}"/>
              </a:ext>
            </a:extLst>
          </p:cNvPr>
          <p:cNvSpPr/>
          <p:nvPr/>
        </p:nvSpPr>
        <p:spPr bwMode="auto">
          <a:xfrm>
            <a:off x="5658386" y="3343880"/>
            <a:ext cx="4956796" cy="21020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4A3E7-2105-4CEC-8A58-631096DBF08B}"/>
              </a:ext>
            </a:extLst>
          </p:cNvPr>
          <p:cNvSpPr/>
          <p:nvPr/>
        </p:nvSpPr>
        <p:spPr bwMode="auto">
          <a:xfrm>
            <a:off x="5891053" y="4145530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 - in process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309F5FA-8ED8-4620-BF37-0A9FE2B8B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851054"/>
          </a:xfrm>
        </p:spPr>
        <p:txBody>
          <a:bodyPr/>
          <a:lstStyle/>
          <a:p>
            <a:r>
              <a:rPr lang="en-US" sz="3137" dirty="0"/>
              <a:t>To configure </a:t>
            </a:r>
            <a:r>
              <a:rPr lang="en-US" sz="3137" dirty="0" err="1"/>
              <a:t>InProcess</a:t>
            </a:r>
            <a:r>
              <a:rPr lang="en-US" sz="3137" dirty="0"/>
              <a:t> hosting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InProcess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 err="1"/>
              <a:t>CreateDefaultBuilder</a:t>
            </a:r>
            <a:r>
              <a:rPr lang="en-US" sz="3137" dirty="0"/>
              <a:t>() method calls </a:t>
            </a:r>
            <a:r>
              <a:rPr lang="en-US" sz="3137" dirty="0" err="1"/>
              <a:t>UseIIS</a:t>
            </a:r>
            <a:r>
              <a:rPr lang="en-US" sz="3137" dirty="0"/>
              <a:t>() method and host the app inside of the IIS worker process (w3wp.exe or iisexpress.exe)</a:t>
            </a:r>
          </a:p>
          <a:p>
            <a:endParaRPr lang="en-US" sz="3137" dirty="0"/>
          </a:p>
          <a:p>
            <a:r>
              <a:rPr lang="en-US" sz="3137" dirty="0" err="1"/>
              <a:t>InProcess</a:t>
            </a:r>
            <a:r>
              <a:rPr lang="en-US" sz="3137" dirty="0"/>
              <a:t> hosting delivers significantly higher request throughput than </a:t>
            </a:r>
            <a:r>
              <a:rPr lang="en-US" sz="3137" dirty="0" err="1"/>
              <a:t>OurOfProcess</a:t>
            </a:r>
            <a:r>
              <a:rPr lang="en-US" sz="3137" dirty="0"/>
              <a:t> hosting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9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 – out of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FA93-2467-4C15-87CA-8A61E411D336}"/>
              </a:ext>
            </a:extLst>
          </p:cNvPr>
          <p:cNvSpPr txBox="1"/>
          <p:nvPr/>
        </p:nvSpPr>
        <p:spPr>
          <a:xfrm>
            <a:off x="497574" y="1337342"/>
            <a:ext cx="2236833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IIS/Nginx/Apache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87013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3790F-5737-41A7-8BBB-98506893BAEC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14"/>
            <a:ext cx="2315764" cy="1245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128F57-7370-49F9-BFAC-7DA0D314D0FD}"/>
              </a:ext>
            </a:extLst>
          </p:cNvPr>
          <p:cNvSpPr txBox="1"/>
          <p:nvPr/>
        </p:nvSpPr>
        <p:spPr>
          <a:xfrm>
            <a:off x="4452555" y="2631476"/>
            <a:ext cx="2315763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IIS/Nginx/Apache passes raw request to kestrel web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D8C2C-56A3-4EF7-AA46-63FFEE57A246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315764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6770436" y="1545733"/>
            <a:ext cx="492610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Kestrel processes the incoming request and passes it to the rest of the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B8EA9-E45D-4A0E-895C-924D75C721D6}"/>
              </a:ext>
            </a:extLst>
          </p:cNvPr>
          <p:cNvSpPr txBox="1"/>
          <p:nvPr/>
        </p:nvSpPr>
        <p:spPr>
          <a:xfrm>
            <a:off x="4452555" y="4509981"/>
            <a:ext cx="231576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sent to IIS/Nginx/Apache </a:t>
            </a: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IIS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Apache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6983087" y="3130191"/>
            <a:ext cx="4491462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6998339" y="4361235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9248115" y="3715521"/>
            <a:ext cx="0" cy="57971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071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3" grpId="0"/>
      <p:bldP spid="23" grpId="1"/>
      <p:bldP spid="24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web request and reverse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CAB32-4552-4D96-9A14-F06E3469488F}"/>
              </a:ext>
            </a:extLst>
          </p:cNvPr>
          <p:cNvCxnSpPr/>
          <p:nvPr/>
        </p:nvCxnSpPr>
        <p:spPr>
          <a:xfrm flipV="1">
            <a:off x="8362833" y="2465732"/>
            <a:ext cx="1213130" cy="107571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F03D0-D18D-495D-A443-DC1809892E53}"/>
              </a:ext>
            </a:extLst>
          </p:cNvPr>
          <p:cNvCxnSpPr>
            <a:cxnSpLocks/>
          </p:cNvCxnSpPr>
          <p:nvPr/>
        </p:nvCxnSpPr>
        <p:spPr>
          <a:xfrm>
            <a:off x="2591260" y="3877213"/>
            <a:ext cx="97112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B3EB87-F9CE-48EF-B0CC-ECD6AC011A55}"/>
              </a:ext>
            </a:extLst>
          </p:cNvPr>
          <p:cNvCxnSpPr>
            <a:cxnSpLocks/>
          </p:cNvCxnSpPr>
          <p:nvPr/>
        </p:nvCxnSpPr>
        <p:spPr>
          <a:xfrm>
            <a:off x="6021298" y="3877213"/>
            <a:ext cx="134463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35589C-CF2D-4332-B229-0B6F5A56F437}"/>
              </a:ext>
            </a:extLst>
          </p:cNvPr>
          <p:cNvSpPr txBox="1"/>
          <p:nvPr/>
        </p:nvSpPr>
        <p:spPr>
          <a:xfrm>
            <a:off x="1034136" y="2581671"/>
            <a:ext cx="1811748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user requests a web page with 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A76C5-6495-44C6-928E-40D32A1A5B6E}"/>
              </a:ext>
            </a:extLst>
          </p:cNvPr>
          <p:cNvSpPr txBox="1"/>
          <p:nvPr/>
        </p:nvSpPr>
        <p:spPr>
          <a:xfrm>
            <a:off x="3269899" y="2314304"/>
            <a:ext cx="295069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resolves the URL and sends an HTTP request to a specific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C252-217C-47FE-89AB-6F96A8E39ED5}"/>
              </a:ext>
            </a:extLst>
          </p:cNvPr>
          <p:cNvSpPr txBox="1"/>
          <p:nvPr/>
        </p:nvSpPr>
        <p:spPr>
          <a:xfrm>
            <a:off x="6756633" y="1789065"/>
            <a:ext cx="2165518" cy="15117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reverse proxy receives the request and forwards it to the right 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3EDB1-3A66-4FE5-9B10-C4FB71AF8148}"/>
              </a:ext>
            </a:extLst>
          </p:cNvPr>
          <p:cNvSpPr txBox="1"/>
          <p:nvPr/>
        </p:nvSpPr>
        <p:spPr>
          <a:xfrm>
            <a:off x="8280094" y="990466"/>
            <a:ext cx="3630832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request is processed by the application which generates a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71E07-E9D7-4E4A-9D30-3A15BFE89CFA}"/>
              </a:ext>
            </a:extLst>
          </p:cNvPr>
          <p:cNvSpPr txBox="1"/>
          <p:nvPr/>
        </p:nvSpPr>
        <p:spPr>
          <a:xfrm>
            <a:off x="8527544" y="3560222"/>
            <a:ext cx="211376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passed back to the reverse proxy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9DCE6-A31A-48F7-A801-574465FE19F0}"/>
              </a:ext>
            </a:extLst>
          </p:cNvPr>
          <p:cNvSpPr txBox="1"/>
          <p:nvPr/>
        </p:nvSpPr>
        <p:spPr>
          <a:xfrm>
            <a:off x="3562388" y="4736534"/>
            <a:ext cx="2533612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HTTP response is sent to the 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8D5F7-F18F-4988-8178-C79EDD346401}"/>
              </a:ext>
            </a:extLst>
          </p:cNvPr>
          <p:cNvCxnSpPr>
            <a:cxnSpLocks/>
          </p:cNvCxnSpPr>
          <p:nvPr/>
        </p:nvCxnSpPr>
        <p:spPr>
          <a:xfrm flipH="1">
            <a:off x="8363517" y="2822777"/>
            <a:ext cx="1220912" cy="1089968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2C12EF-6F48-4CD3-A363-4F2E0AFB0274}"/>
              </a:ext>
            </a:extLst>
          </p:cNvPr>
          <p:cNvCxnSpPr>
            <a:cxnSpLocks/>
          </p:cNvCxnSpPr>
          <p:nvPr/>
        </p:nvCxnSpPr>
        <p:spPr>
          <a:xfrm flipH="1">
            <a:off x="6021299" y="4354684"/>
            <a:ext cx="134463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D5DA4F-4C9A-492B-A34B-77C0B53D2ADD}"/>
              </a:ext>
            </a:extLst>
          </p:cNvPr>
          <p:cNvCxnSpPr>
            <a:cxnSpLocks/>
          </p:cNvCxnSpPr>
          <p:nvPr/>
        </p:nvCxnSpPr>
        <p:spPr>
          <a:xfrm flipH="1">
            <a:off x="2591261" y="4354684"/>
            <a:ext cx="89016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md Terminal">
            <a:extLst>
              <a:ext uri="{FF2B5EF4-FFF2-40B4-BE49-F238E27FC236}">
                <a16:creationId xmlns:a16="http://schemas.microsoft.com/office/drawing/2014/main" id="{A98BA9EE-95AB-4F24-B1B0-5205B199B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637" y="3566064"/>
            <a:ext cx="1177377" cy="1177377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6BA94966-DABA-4749-8DEA-C7BDD29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1428" y="2681017"/>
            <a:ext cx="2582038" cy="2582038"/>
          </a:xfrm>
          <a:prstGeom prst="rect">
            <a:avLst/>
          </a:prstGeom>
        </p:spPr>
      </p:pic>
      <p:pic>
        <p:nvPicPr>
          <p:cNvPr id="46" name="Graphic 45" descr="Server">
            <a:extLst>
              <a:ext uri="{FF2B5EF4-FFF2-40B4-BE49-F238E27FC236}">
                <a16:creationId xmlns:a16="http://schemas.microsoft.com/office/drawing/2014/main" id="{7D3C8D8B-355B-4EBA-8853-65EBF576B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4622" y="3295680"/>
            <a:ext cx="1345161" cy="1718147"/>
          </a:xfrm>
          <a:prstGeom prst="rect">
            <a:avLst/>
          </a:prstGeom>
        </p:spPr>
      </p:pic>
      <p:pic>
        <p:nvPicPr>
          <p:cNvPr id="47" name="Graphic 46" descr="Server">
            <a:extLst>
              <a:ext uri="{FF2B5EF4-FFF2-40B4-BE49-F238E27FC236}">
                <a16:creationId xmlns:a16="http://schemas.microsoft.com/office/drawing/2014/main" id="{CC369E8A-D301-4B0F-9A42-D2BC84A5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0891" y="1710854"/>
            <a:ext cx="1345161" cy="1718147"/>
          </a:xfrm>
          <a:prstGeom prst="rect">
            <a:avLst/>
          </a:prstGeom>
        </p:spPr>
      </p:pic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AE9C08F5-AA5B-4B5C-80F4-15E50A5AF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930" y="4432872"/>
            <a:ext cx="1345161" cy="17181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8DE4C5-0237-4960-9B9A-40376485C815}"/>
              </a:ext>
            </a:extLst>
          </p:cNvPr>
          <p:cNvSpPr txBox="1"/>
          <p:nvPr/>
        </p:nvSpPr>
        <p:spPr>
          <a:xfrm>
            <a:off x="7137783" y="4843524"/>
            <a:ext cx="139200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Reverse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proxy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5EF6E-1372-49F9-8880-2C20538C3932}"/>
              </a:ext>
            </a:extLst>
          </p:cNvPr>
          <p:cNvSpPr txBox="1"/>
          <p:nvPr/>
        </p:nvSpPr>
        <p:spPr>
          <a:xfrm>
            <a:off x="878530" y="4647533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21D33-3510-41D2-94E7-EB0E3707CFC9}"/>
              </a:ext>
            </a:extLst>
          </p:cNvPr>
          <p:cNvSpPr txBox="1"/>
          <p:nvPr/>
        </p:nvSpPr>
        <p:spPr>
          <a:xfrm>
            <a:off x="9026877" y="3129470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A5B81-212B-4537-AD21-2AB899FD9EF4}"/>
              </a:ext>
            </a:extLst>
          </p:cNvPr>
          <p:cNvSpPr txBox="1"/>
          <p:nvPr/>
        </p:nvSpPr>
        <p:spPr>
          <a:xfrm>
            <a:off x="9211377" y="6028508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7475F-9DC8-4149-9D81-46F4F41DF74B}"/>
              </a:ext>
            </a:extLst>
          </p:cNvPr>
          <p:cNvSpPr txBox="1"/>
          <p:nvPr/>
        </p:nvSpPr>
        <p:spPr>
          <a:xfrm>
            <a:off x="4065785" y="3841304"/>
            <a:ext cx="137115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5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 – out of process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309F5FA-8ED8-4620-BF37-0A9FE2B8B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299860"/>
          </a:xfrm>
        </p:spPr>
        <p:txBody>
          <a:bodyPr/>
          <a:lstStyle/>
          <a:p>
            <a:r>
              <a:rPr lang="en-US" sz="3137" dirty="0"/>
              <a:t>To configure </a:t>
            </a:r>
            <a:r>
              <a:rPr lang="en-US" sz="3137" dirty="0" err="1"/>
              <a:t>OutOfProcess</a:t>
            </a:r>
            <a:r>
              <a:rPr lang="en-US" sz="3137" dirty="0"/>
              <a:t> hosting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OutOfProcess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 err="1"/>
              <a:t>CreateDefaultBuilder</a:t>
            </a:r>
            <a:r>
              <a:rPr lang="en-US" sz="3137" dirty="0"/>
              <a:t>() method calls </a:t>
            </a:r>
            <a:r>
              <a:rPr lang="en-US" dirty="0" err="1"/>
              <a:t>UseKestrel</a:t>
            </a:r>
            <a:r>
              <a:rPr lang="en-US" sz="3137" dirty="0"/>
              <a:t>() extension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49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5115946" y="2496765"/>
            <a:ext cx="5841355" cy="3253106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 – out of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>
            <a:off x="3056749" y="2831383"/>
            <a:ext cx="2059196" cy="1173993"/>
          </a:xfrm>
          <a:prstGeom prst="bentConnector3">
            <a:avLst>
              <a:gd name="adj1" fmla="val -42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9804" y="4295233"/>
            <a:ext cx="2086143" cy="1150721"/>
          </a:xfrm>
          <a:prstGeom prst="bentConnector3">
            <a:avLst>
              <a:gd name="adj1" fmla="val 100518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2062903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2035953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3C515-3A88-4667-A670-85B20BD35FD1}"/>
              </a:ext>
            </a:extLst>
          </p:cNvPr>
          <p:cNvSpPr txBox="1"/>
          <p:nvPr/>
        </p:nvSpPr>
        <p:spPr>
          <a:xfrm>
            <a:off x="5480153" y="1894221"/>
            <a:ext cx="5112937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46092"/>
                </a:solidFill>
              </a:rPr>
              <a:t>Kestrel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CB181-57EE-4991-AA45-C0C58EC01507}"/>
              </a:ext>
            </a:extLst>
          </p:cNvPr>
          <p:cNvSpPr txBox="1"/>
          <p:nvPr/>
        </p:nvSpPr>
        <p:spPr>
          <a:xfrm>
            <a:off x="5556453" y="2569700"/>
            <a:ext cx="496033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chemeClr val="bg1"/>
                </a:solidFill>
              </a:rPr>
              <a:t>dotnet.exe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8B0B5E-FA8F-4ADD-A73A-1C62049639B5}"/>
              </a:ext>
            </a:extLst>
          </p:cNvPr>
          <p:cNvSpPr/>
          <p:nvPr/>
        </p:nvSpPr>
        <p:spPr bwMode="auto">
          <a:xfrm>
            <a:off x="5658386" y="3343880"/>
            <a:ext cx="4956796" cy="21020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4A3E7-2105-4CEC-8A58-631096DBF08B}"/>
              </a:ext>
            </a:extLst>
          </p:cNvPr>
          <p:cNvSpPr/>
          <p:nvPr/>
        </p:nvSpPr>
        <p:spPr bwMode="auto">
          <a:xfrm>
            <a:off x="5891053" y="4145530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50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@GTRekter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https://github.com/GTRekter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591136"/>
            <a:ext cx="4609872" cy="431020"/>
          </a:xfrm>
        </p:spPr>
        <p:txBody>
          <a:bodyPr>
            <a:noAutofit/>
          </a:bodyPr>
          <a:lstStyle/>
          <a:p>
            <a:r>
              <a:rPr lang="en-US" sz="2200" dirty="0"/>
              <a:t>https://www.linkedin.com/ivanporta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Ivan Porta</a:t>
            </a:r>
          </a:p>
        </p:txBody>
      </p: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6C408E3-7006-413B-846E-177708CF4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b="25420"/>
          <a:stretch/>
        </p:blipFill>
        <p:spPr>
          <a:xfrm>
            <a:off x="857250" y="2560320"/>
            <a:ext cx="2670174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2961265" y="1672953"/>
            <a:ext cx="3612156" cy="418485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281317" y="1672952"/>
            <a:ext cx="2618476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ASP.NET Core web server receives the HTTP request from IIS/Apache/Nginx and passes it to the middleware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3256631" y="2441563"/>
            <a:ext cx="3084124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3256631" y="3658612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 pipeline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3708285" y="3057085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E166B-FA5F-49D9-9AA0-1C5D2049C6D5}"/>
              </a:ext>
            </a:extLst>
          </p:cNvPr>
          <p:cNvSpPr/>
          <p:nvPr/>
        </p:nvSpPr>
        <p:spPr bwMode="auto">
          <a:xfrm>
            <a:off x="3256631" y="4896877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Middleware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8523-2576-414C-9F89-3441F1D56E46}"/>
              </a:ext>
            </a:extLst>
          </p:cNvPr>
          <p:cNvCxnSpPr>
            <a:cxnSpLocks/>
          </p:cNvCxnSpPr>
          <p:nvPr/>
        </p:nvCxnSpPr>
        <p:spPr>
          <a:xfrm>
            <a:off x="3708285" y="4279486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C7948-F861-4ABA-A60D-13FE50D2C439}"/>
              </a:ext>
            </a:extLst>
          </p:cNvPr>
          <p:cNvCxnSpPr>
            <a:cxnSpLocks/>
          </p:cNvCxnSpPr>
          <p:nvPr/>
        </p:nvCxnSpPr>
        <p:spPr>
          <a:xfrm flipV="1">
            <a:off x="5799942" y="4288017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9646C-3173-46F4-89D7-6849522B2141}"/>
              </a:ext>
            </a:extLst>
          </p:cNvPr>
          <p:cNvCxnSpPr>
            <a:cxnSpLocks/>
          </p:cNvCxnSpPr>
          <p:nvPr/>
        </p:nvCxnSpPr>
        <p:spPr>
          <a:xfrm flipV="1">
            <a:off x="5799942" y="3077932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E9B2B662-C723-47D0-9768-0BEC2DB4A6E6}"/>
              </a:ext>
            </a:extLst>
          </p:cNvPr>
          <p:cNvSpPr/>
          <p:nvPr/>
        </p:nvSpPr>
        <p:spPr bwMode="auto">
          <a:xfrm flipH="1">
            <a:off x="6693161" y="2199621"/>
            <a:ext cx="4034368" cy="3436295"/>
          </a:xfrm>
          <a:prstGeom prst="rightArrowCallout">
            <a:avLst>
              <a:gd name="adj1" fmla="val 2875"/>
              <a:gd name="adj2" fmla="val 5187"/>
              <a:gd name="adj3" fmla="val 6673"/>
              <a:gd name="adj4" fmla="val 91122"/>
            </a:avLst>
          </a:prstGeom>
          <a:noFill/>
          <a:ln w="1905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4ADD3-3C2F-4CA0-B38B-CB3F75A3C3A5}"/>
              </a:ext>
            </a:extLst>
          </p:cNvPr>
          <p:cNvSpPr/>
          <p:nvPr/>
        </p:nvSpPr>
        <p:spPr bwMode="auto">
          <a:xfrm>
            <a:off x="7345541" y="2457874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Logging middleware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231E4-4D71-4866-A0A1-8A5B22656296}"/>
              </a:ext>
            </a:extLst>
          </p:cNvPr>
          <p:cNvSpPr/>
          <p:nvPr/>
        </p:nvSpPr>
        <p:spPr bwMode="auto">
          <a:xfrm>
            <a:off x="7339994" y="3609110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401A0-2DFA-4CB5-9C78-145F47F496C3}"/>
              </a:ext>
            </a:extLst>
          </p:cNvPr>
          <p:cNvSpPr/>
          <p:nvPr/>
        </p:nvSpPr>
        <p:spPr bwMode="auto">
          <a:xfrm>
            <a:off x="7339994" y="4760346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 middleware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036B41-7700-4665-AF0D-C377C7D32C90}"/>
              </a:ext>
            </a:extLst>
          </p:cNvPr>
          <p:cNvCxnSpPr>
            <a:cxnSpLocks/>
          </p:cNvCxnSpPr>
          <p:nvPr/>
        </p:nvCxnSpPr>
        <p:spPr>
          <a:xfrm flipV="1">
            <a:off x="9831103" y="3108716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A3100-CA7A-4145-AD0E-76BCC9AF0122}"/>
              </a:ext>
            </a:extLst>
          </p:cNvPr>
          <p:cNvCxnSpPr>
            <a:cxnSpLocks/>
          </p:cNvCxnSpPr>
          <p:nvPr/>
        </p:nvCxnSpPr>
        <p:spPr>
          <a:xfrm flipV="1">
            <a:off x="9831103" y="4259952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92D2A4-ABFA-4CEA-A6AF-9F7AE4E5E786}"/>
              </a:ext>
            </a:extLst>
          </p:cNvPr>
          <p:cNvCxnSpPr>
            <a:cxnSpLocks/>
          </p:cNvCxnSpPr>
          <p:nvPr/>
        </p:nvCxnSpPr>
        <p:spPr>
          <a:xfrm>
            <a:off x="7963552" y="3087277"/>
            <a:ext cx="0" cy="534533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D7919-1BB2-4519-94F7-D01D055B7AD7}"/>
              </a:ext>
            </a:extLst>
          </p:cNvPr>
          <p:cNvCxnSpPr>
            <a:cxnSpLocks/>
          </p:cNvCxnSpPr>
          <p:nvPr/>
        </p:nvCxnSpPr>
        <p:spPr>
          <a:xfrm>
            <a:off x="7963552" y="4238514"/>
            <a:ext cx="0" cy="535125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0F524-5F15-4C40-97EF-159C90302EED}"/>
              </a:ext>
            </a:extLst>
          </p:cNvPr>
          <p:cNvSpPr txBox="1"/>
          <p:nvPr/>
        </p:nvSpPr>
        <p:spPr>
          <a:xfrm>
            <a:off x="283691" y="3339227"/>
            <a:ext cx="2618476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middleware processes the request and passes it on the MVC middleware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243B0-1DE2-4CEC-A870-463D55CC193F}"/>
              </a:ext>
            </a:extLst>
          </p:cNvPr>
          <p:cNvSpPr txBox="1"/>
          <p:nvPr/>
        </p:nvSpPr>
        <p:spPr>
          <a:xfrm>
            <a:off x="322033" y="4606478"/>
            <a:ext cx="2577760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MVC middleware generates an HTML 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37121-2E8D-4969-A530-6AB1DF7031E9}"/>
              </a:ext>
            </a:extLst>
          </p:cNvPr>
          <p:cNvSpPr txBox="1"/>
          <p:nvPr/>
        </p:nvSpPr>
        <p:spPr>
          <a:xfrm>
            <a:off x="6969883" y="1166362"/>
            <a:ext cx="3832347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passes through the middleware back to the web server where it will be sent to the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18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45" grpId="0" animBg="1"/>
      <p:bldP spid="19" grpId="0" animBg="1"/>
      <p:bldP spid="14" grpId="0" animBg="1"/>
      <p:bldP spid="27" grpId="0" animBg="1"/>
      <p:bldP spid="28" grpId="0" animBg="1"/>
      <p:bldP spid="29" grpId="0" animBg="1"/>
      <p:bldP spid="42" grpId="0"/>
      <p:bldP spid="42" grpId="1"/>
      <p:bldP spid="43" grpId="0"/>
      <p:bldP spid="43" grpId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0DF37B-5459-4DF7-A9BE-69E069CD288F}"/>
              </a:ext>
            </a:extLst>
          </p:cNvPr>
          <p:cNvSpPr/>
          <p:nvPr/>
        </p:nvSpPr>
        <p:spPr bwMode="auto">
          <a:xfrm>
            <a:off x="1680997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library to rule them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8CC2-B0B7-481E-B24B-E4A06793CEFE}"/>
              </a:ext>
            </a:extLst>
          </p:cNvPr>
          <p:cNvSpPr/>
          <p:nvPr/>
        </p:nvSpPr>
        <p:spPr bwMode="auto">
          <a:xfrm>
            <a:off x="3533207" y="1910392"/>
            <a:ext cx="97223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81D8-1655-4765-A6A6-3C6F2ABB9B9C}"/>
              </a:ext>
            </a:extLst>
          </p:cNvPr>
          <p:cNvSpPr/>
          <p:nvPr/>
        </p:nvSpPr>
        <p:spPr bwMode="auto">
          <a:xfrm>
            <a:off x="7834763" y="5466572"/>
            <a:ext cx="301087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760F8-352A-4443-B584-B94D4EB30710}"/>
              </a:ext>
            </a:extLst>
          </p:cNvPr>
          <p:cNvSpPr/>
          <p:nvPr/>
        </p:nvSpPr>
        <p:spPr bwMode="auto">
          <a:xfrm>
            <a:off x="1680996" y="4699442"/>
            <a:ext cx="913729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infrastructure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5ED3-314E-46BE-B2C3-5A3BB3D37AD6}"/>
              </a:ext>
            </a:extLst>
          </p:cNvPr>
          <p:cNvSpPr/>
          <p:nvPr/>
        </p:nvSpPr>
        <p:spPr bwMode="auto">
          <a:xfrm>
            <a:off x="1837982" y="1910392"/>
            <a:ext cx="158519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8620F-A5BC-4679-8964-D3E215B6DE04}"/>
              </a:ext>
            </a:extLst>
          </p:cNvPr>
          <p:cNvSpPr/>
          <p:nvPr/>
        </p:nvSpPr>
        <p:spPr bwMode="auto">
          <a:xfrm>
            <a:off x="1837982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57669-EA76-4397-8469-A8BF9B295F08}"/>
              </a:ext>
            </a:extLst>
          </p:cNvPr>
          <p:cNvSpPr/>
          <p:nvPr/>
        </p:nvSpPr>
        <p:spPr bwMode="auto">
          <a:xfrm>
            <a:off x="1840427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480903-D62F-4C79-8845-54C590E7D71A}"/>
              </a:ext>
            </a:extLst>
          </p:cNvPr>
          <p:cNvSpPr/>
          <p:nvPr/>
        </p:nvSpPr>
        <p:spPr bwMode="auto">
          <a:xfrm>
            <a:off x="4757880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046A4-39A5-4CD4-816D-C5CD60D90F29}"/>
              </a:ext>
            </a:extLst>
          </p:cNvPr>
          <p:cNvSpPr/>
          <p:nvPr/>
        </p:nvSpPr>
        <p:spPr bwMode="auto">
          <a:xfrm>
            <a:off x="4914865" y="1910392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B4D06-A9E8-4390-A441-D248E29A16A9}"/>
              </a:ext>
            </a:extLst>
          </p:cNvPr>
          <p:cNvSpPr/>
          <p:nvPr/>
        </p:nvSpPr>
        <p:spPr bwMode="auto">
          <a:xfrm>
            <a:off x="4914865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FF580-0C71-4815-B495-4E30ECB4BA3D}"/>
              </a:ext>
            </a:extLst>
          </p:cNvPr>
          <p:cNvSpPr/>
          <p:nvPr/>
        </p:nvSpPr>
        <p:spPr bwMode="auto">
          <a:xfrm>
            <a:off x="4917310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6CA3C6-E9C1-4557-9F15-9C5667B00D88}"/>
              </a:ext>
            </a:extLst>
          </p:cNvPr>
          <p:cNvSpPr/>
          <p:nvPr/>
        </p:nvSpPr>
        <p:spPr bwMode="auto">
          <a:xfrm>
            <a:off x="7834763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Xamarin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651A0-881B-44B2-B782-E3CD78EC9551}"/>
              </a:ext>
            </a:extLst>
          </p:cNvPr>
          <p:cNvSpPr/>
          <p:nvPr/>
        </p:nvSpPr>
        <p:spPr bwMode="auto">
          <a:xfrm>
            <a:off x="9402411" y="1910392"/>
            <a:ext cx="1256802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82A34-A000-41DA-A157-E9412D7759E1}"/>
              </a:ext>
            </a:extLst>
          </p:cNvPr>
          <p:cNvSpPr/>
          <p:nvPr/>
        </p:nvSpPr>
        <p:spPr bwMode="auto">
          <a:xfrm>
            <a:off x="7991749" y="1910392"/>
            <a:ext cx="1308860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1EF94-4D76-44BD-A471-8ED5D53C331C}"/>
              </a:ext>
            </a:extLst>
          </p:cNvPr>
          <p:cNvSpPr/>
          <p:nvPr/>
        </p:nvSpPr>
        <p:spPr bwMode="auto">
          <a:xfrm>
            <a:off x="7991748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Android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F66A4-100F-4B20-9A12-ABB0299F58F3}"/>
              </a:ext>
            </a:extLst>
          </p:cNvPr>
          <p:cNvSpPr/>
          <p:nvPr/>
        </p:nvSpPr>
        <p:spPr bwMode="auto">
          <a:xfrm>
            <a:off x="7994193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7395F-A73D-45E4-9C91-04DDEC752176}"/>
              </a:ext>
            </a:extLst>
          </p:cNvPr>
          <p:cNvSpPr/>
          <p:nvPr/>
        </p:nvSpPr>
        <p:spPr bwMode="auto">
          <a:xfrm>
            <a:off x="1680995" y="5458370"/>
            <a:ext cx="2975081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B0D0B-6765-4601-B400-D3EA3923C71B}"/>
              </a:ext>
            </a:extLst>
          </p:cNvPr>
          <p:cNvSpPr/>
          <p:nvPr/>
        </p:nvSpPr>
        <p:spPr bwMode="auto">
          <a:xfrm>
            <a:off x="4757880" y="5458369"/>
            <a:ext cx="2975080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3EFDAA7-7A3A-4E2C-9E7A-1B31069FDAA4}"/>
              </a:ext>
            </a:extLst>
          </p:cNvPr>
          <p:cNvSpPr/>
          <p:nvPr/>
        </p:nvSpPr>
        <p:spPr>
          <a:xfrm>
            <a:off x="1430448" y="1910391"/>
            <a:ext cx="85950" cy="1396717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04923B3-D5CE-4418-BAA2-85385438A635}"/>
              </a:ext>
            </a:extLst>
          </p:cNvPr>
          <p:cNvSpPr/>
          <p:nvPr/>
        </p:nvSpPr>
        <p:spPr>
          <a:xfrm>
            <a:off x="1430449" y="3620086"/>
            <a:ext cx="44820" cy="929446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2FBBD5-1A28-41F3-8C3E-2DF6DEDAD564}"/>
              </a:ext>
            </a:extLst>
          </p:cNvPr>
          <p:cNvSpPr txBox="1"/>
          <p:nvPr/>
        </p:nvSpPr>
        <p:spPr>
          <a:xfrm rot="16200000">
            <a:off x="277619" y="3519597"/>
            <a:ext cx="1358006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3ABEA-53DC-40D0-B348-76F7FEBEFE33}"/>
              </a:ext>
            </a:extLst>
          </p:cNvPr>
          <p:cNvSpPr txBox="1"/>
          <p:nvPr/>
        </p:nvSpPr>
        <p:spPr>
          <a:xfrm rot="16200000">
            <a:off x="294836" y="2123199"/>
            <a:ext cx="1344122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EB4AC-7460-4473-9EC4-639A48E7D06D}"/>
              </a:ext>
            </a:extLst>
          </p:cNvPr>
          <p:cNvSpPr/>
          <p:nvPr/>
        </p:nvSpPr>
        <p:spPr bwMode="auto">
          <a:xfrm>
            <a:off x="1625186" y="3524211"/>
            <a:ext cx="9240465" cy="108042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782C48-C993-4826-9CBC-427D283C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1296542"/>
            <a:ext cx="4368830" cy="48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09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/>
      <p:bldP spid="47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ACBB8B-84AA-4E28-BBFB-F177937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4" b="32143"/>
          <a:stretch/>
        </p:blipFill>
        <p:spPr>
          <a:xfrm>
            <a:off x="6446046" y="1388533"/>
            <a:ext cx="4776695" cy="4991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390567-C7FE-4408-A214-4733C682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9494"/>
            <a:ext cx="5826697" cy="5250038"/>
          </a:xfrm>
        </p:spPr>
        <p:txBody>
          <a:bodyPr>
            <a:normAutofit fontScale="92500"/>
          </a:bodyPr>
          <a:lstStyle/>
          <a:p>
            <a:r>
              <a:rPr lang="en-US" sz="3137" dirty="0"/>
              <a:t>Instead of having to reference each individual ASP.NET package. By default, an ASP.NET Core application references a single NuGet metapackage called </a:t>
            </a:r>
            <a:r>
              <a:rPr lang="en-US" sz="3137" i="1" dirty="0" err="1"/>
              <a:t>Microsoft.AspNetCore.App</a:t>
            </a:r>
            <a:r>
              <a:rPr lang="en-US" sz="3137" i="1" dirty="0"/>
              <a:t> which references other NuGet packages.</a:t>
            </a:r>
            <a:endParaRPr lang="en-US" sz="3137" dirty="0"/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>
                <a:solidFill>
                  <a:srgbClr val="0000FF"/>
                </a:solidFill>
                <a:latin typeface="+mn-lt"/>
              </a:rPr>
              <a:t>https://www.nuget.org/packages/Microsoft.AspNetCore.App/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72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Deployment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806501"/>
          </a:xfrm>
        </p:spPr>
        <p:txBody>
          <a:bodyPr/>
          <a:lstStyle/>
          <a:p>
            <a:r>
              <a:rPr lang="en-US" sz="3137" dirty="0"/>
              <a:t>A .NET Core application can be deployed in two different ways:</a:t>
            </a:r>
          </a:p>
          <a:p>
            <a:endParaRPr lang="en-US" sz="3137" dirty="0"/>
          </a:p>
          <a:p>
            <a:r>
              <a:rPr lang="en-US" sz="3137" b="1" dirty="0"/>
              <a:t>Self-Contained: </a:t>
            </a:r>
            <a:r>
              <a:rPr lang="en-US" sz="3137" dirty="0"/>
              <a:t>The application will include all the needed assemblies so it can run on a machine that doesn’t have the .NET Core SDK installed.</a:t>
            </a:r>
          </a:p>
          <a:p>
            <a:endParaRPr lang="en-US" sz="3137" dirty="0"/>
          </a:p>
          <a:p>
            <a:r>
              <a:rPr lang="en-US" sz="3137" b="1" dirty="0"/>
              <a:t>Framework-dependent</a:t>
            </a:r>
            <a:r>
              <a:rPr lang="en-US" sz="3137" dirty="0"/>
              <a:t>: The target machine needs to have .NET Core SDK installed in order to run the application. </a:t>
            </a:r>
          </a:p>
          <a:p>
            <a:endParaRPr lang="en-US" sz="3137" dirty="0"/>
          </a:p>
          <a:p>
            <a:endParaRPr lang="en-US" sz="137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0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/GTRekter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@GTRekter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/ivanporta</a:t>
            </a:r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0CDB1-D239-446C-ABD5-8C70469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213C1-3D53-4C2C-B67D-F84DBDB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code’s journey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new CLR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ASP.NET?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9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6BA-79CB-49CA-BB1E-C4531D4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F28D-A915-49E9-841B-ECEC8C56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platform that supports many different languages, such as VB.NET, C#, and C++. It provides the tools and libraries necessary to interact with operating systems and build any type of app, including web, mobile, desktop and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code’s journey in .NET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38D48E6C-EC0C-432A-B0B3-DAEAB6D7DA98}"/>
              </a:ext>
            </a:extLst>
          </p:cNvPr>
          <p:cNvCxnSpPr>
            <a:cxnSpLocks/>
          </p:cNvCxnSpPr>
          <p:nvPr/>
        </p:nvCxnSpPr>
        <p:spPr>
          <a:xfrm>
            <a:off x="3630832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90E2EE9D-CD3B-4CE6-A22F-F231D4052391}"/>
              </a:ext>
            </a:extLst>
          </p:cNvPr>
          <p:cNvCxnSpPr>
            <a:cxnSpLocks/>
          </p:cNvCxnSpPr>
          <p:nvPr/>
        </p:nvCxnSpPr>
        <p:spPr>
          <a:xfrm>
            <a:off x="5946596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533D59A0-7461-46D2-A191-9EA39E75E3B2}"/>
              </a:ext>
            </a:extLst>
          </p:cNvPr>
          <p:cNvCxnSpPr>
            <a:cxnSpLocks/>
          </p:cNvCxnSpPr>
          <p:nvPr/>
        </p:nvCxnSpPr>
        <p:spPr>
          <a:xfrm>
            <a:off x="8337063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B79E1440-60F7-4F6E-BF84-FB0BBFB381BE}"/>
              </a:ext>
            </a:extLst>
          </p:cNvPr>
          <p:cNvCxnSpPr>
            <a:cxnSpLocks/>
          </p:cNvCxnSpPr>
          <p:nvPr/>
        </p:nvCxnSpPr>
        <p:spPr>
          <a:xfrm>
            <a:off x="3630832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>
            <a:extLst>
              <a:ext uri="{FF2B5EF4-FFF2-40B4-BE49-F238E27FC236}">
                <a16:creationId xmlns:a16="http://schemas.microsoft.com/office/drawing/2014/main" id="{B0B47E80-3F99-40BC-AB1E-871C6E587D8E}"/>
              </a:ext>
            </a:extLst>
          </p:cNvPr>
          <p:cNvCxnSpPr>
            <a:cxnSpLocks/>
          </p:cNvCxnSpPr>
          <p:nvPr/>
        </p:nvCxnSpPr>
        <p:spPr>
          <a:xfrm>
            <a:off x="5946596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EA779415-8DBA-4990-B9C4-D2EEF41F7A35}"/>
              </a:ext>
            </a:extLst>
          </p:cNvPr>
          <p:cNvCxnSpPr>
            <a:cxnSpLocks/>
          </p:cNvCxnSpPr>
          <p:nvPr/>
        </p:nvCxnSpPr>
        <p:spPr>
          <a:xfrm>
            <a:off x="8337063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2A846C0D-3219-480B-AAC8-411656359E99}"/>
              </a:ext>
            </a:extLst>
          </p:cNvPr>
          <p:cNvCxnSpPr>
            <a:cxnSpLocks/>
          </p:cNvCxnSpPr>
          <p:nvPr/>
        </p:nvCxnSpPr>
        <p:spPr>
          <a:xfrm>
            <a:off x="3630832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9E917927-9E28-4B34-9042-A051E6194860}"/>
              </a:ext>
            </a:extLst>
          </p:cNvPr>
          <p:cNvCxnSpPr>
            <a:cxnSpLocks/>
          </p:cNvCxnSpPr>
          <p:nvPr/>
        </p:nvCxnSpPr>
        <p:spPr>
          <a:xfrm>
            <a:off x="5946596" y="3727809"/>
            <a:ext cx="0" cy="26259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4976FD7A-EF49-4B92-BD0B-77E85B35674A}"/>
              </a:ext>
            </a:extLst>
          </p:cNvPr>
          <p:cNvCxnSpPr>
            <a:cxnSpLocks/>
          </p:cNvCxnSpPr>
          <p:nvPr/>
        </p:nvCxnSpPr>
        <p:spPr>
          <a:xfrm>
            <a:off x="8337063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2E581A57-A93E-4F82-9CF7-CF561135A13C}"/>
              </a:ext>
            </a:extLst>
          </p:cNvPr>
          <p:cNvCxnSpPr>
            <a:cxnSpLocks/>
          </p:cNvCxnSpPr>
          <p:nvPr/>
        </p:nvCxnSpPr>
        <p:spPr>
          <a:xfrm>
            <a:off x="5946596" y="5432821"/>
            <a:ext cx="0" cy="22410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CC017-D1B7-473F-A616-4E632FCE1484}"/>
              </a:ext>
            </a:extLst>
          </p:cNvPr>
          <p:cNvSpPr/>
          <p:nvPr/>
        </p:nvSpPr>
        <p:spPr bwMode="auto">
          <a:xfrm>
            <a:off x="2510302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 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D9FA5-3E3D-4357-A080-9FB600B6DE56}"/>
              </a:ext>
            </a:extLst>
          </p:cNvPr>
          <p:cNvSpPr/>
          <p:nvPr/>
        </p:nvSpPr>
        <p:spPr bwMode="auto">
          <a:xfrm>
            <a:off x="4916446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VB.NET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75938-2624-4574-AD8C-58D7AB4DFB76}"/>
              </a:ext>
            </a:extLst>
          </p:cNvPr>
          <p:cNvSpPr/>
          <p:nvPr/>
        </p:nvSpPr>
        <p:spPr bwMode="auto">
          <a:xfrm>
            <a:off x="7279439" y="1261945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AA6EC0-7F80-4E85-AE04-A626A7375C98}"/>
              </a:ext>
            </a:extLst>
          </p:cNvPr>
          <p:cNvSpPr/>
          <p:nvPr/>
        </p:nvSpPr>
        <p:spPr bwMode="auto">
          <a:xfrm>
            <a:off x="2510298" y="2172200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A1F35-737F-4DD2-BF0A-B863E92D583B}"/>
              </a:ext>
            </a:extLst>
          </p:cNvPr>
          <p:cNvSpPr/>
          <p:nvPr/>
        </p:nvSpPr>
        <p:spPr bwMode="auto">
          <a:xfrm>
            <a:off x="4918365" y="2161739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54514-4093-4CE0-A9C8-1307BA0B4D39}"/>
              </a:ext>
            </a:extLst>
          </p:cNvPr>
          <p:cNvSpPr/>
          <p:nvPr/>
        </p:nvSpPr>
        <p:spPr bwMode="auto">
          <a:xfrm>
            <a:off x="7275327" y="2164437"/>
            <a:ext cx="2107561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196368-3F55-4FD2-8377-D7D16A32A60A}"/>
              </a:ext>
            </a:extLst>
          </p:cNvPr>
          <p:cNvSpPr/>
          <p:nvPr/>
        </p:nvSpPr>
        <p:spPr bwMode="auto">
          <a:xfrm>
            <a:off x="4918365" y="3067464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A51CC-8BFB-4FAA-9AC0-377C56E886AE}"/>
              </a:ext>
            </a:extLst>
          </p:cNvPr>
          <p:cNvSpPr/>
          <p:nvPr/>
        </p:nvSpPr>
        <p:spPr bwMode="auto">
          <a:xfrm>
            <a:off x="7275326" y="3060180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ABAAFC-1CBE-4427-B0A6-8A621307E8CD}"/>
              </a:ext>
            </a:extLst>
          </p:cNvPr>
          <p:cNvSpPr/>
          <p:nvPr/>
        </p:nvSpPr>
        <p:spPr bwMode="auto">
          <a:xfrm>
            <a:off x="2510299" y="306748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24EF28-D828-47FD-B1EA-30026CB1E8E0}"/>
              </a:ext>
            </a:extLst>
          </p:cNvPr>
          <p:cNvSpPr/>
          <p:nvPr/>
        </p:nvSpPr>
        <p:spPr bwMode="auto">
          <a:xfrm>
            <a:off x="2507235" y="3989172"/>
            <a:ext cx="6870843" cy="144365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Language Runtime (CLR)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C2B12-1719-4758-8EFC-988F08AE5092}"/>
              </a:ext>
            </a:extLst>
          </p:cNvPr>
          <p:cNvSpPr/>
          <p:nvPr/>
        </p:nvSpPr>
        <p:spPr bwMode="auto">
          <a:xfrm>
            <a:off x="2883811" y="4576232"/>
            <a:ext cx="612555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Just-In-Time Compiler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EFCC5-10DF-467F-89D1-2249BD17F311}"/>
              </a:ext>
            </a:extLst>
          </p:cNvPr>
          <p:cNvSpPr/>
          <p:nvPr/>
        </p:nvSpPr>
        <p:spPr bwMode="auto">
          <a:xfrm>
            <a:off x="2507235" y="5649448"/>
            <a:ext cx="687084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 code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73C80F85-E6A2-41ED-8218-C5FA398D29E5}"/>
              </a:ext>
            </a:extLst>
          </p:cNvPr>
          <p:cNvSpPr/>
          <p:nvPr/>
        </p:nvSpPr>
        <p:spPr bwMode="auto">
          <a:xfrm>
            <a:off x="5113917" y="1168420"/>
            <a:ext cx="6391407" cy="4163544"/>
          </a:xfrm>
          <a:prstGeom prst="borderCallout1">
            <a:avLst>
              <a:gd name="adj1" fmla="val 75358"/>
              <a:gd name="adj2" fmla="val 108"/>
              <a:gd name="adj3" fmla="val 106515"/>
              <a:gd name="adj4" fmla="val -16944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00007FFE03300F52  push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rsi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00007FFE03300F53  sub         rsp,30h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00007FFE03300F57  mov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rbp,rsp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00007FFE03300F5A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xor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eax,eax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00007FFE03300F5C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[rbp+28h],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00007FFE03300F60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[rbp+50h],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00007FFE03300F64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cmp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[7FFE0339F9E8h],0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00007FFE03300F6B  je            00007FFE03300F72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00007FFE03300F6D  call         00007FFE62F2D1A0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00007FFE03300F72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Console.WriteLine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("Hello World!");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00007FFE03300F73  mov        rcx,2691F9830C0h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00007FFE03300F7D  mov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rcx,qword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]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00007FFE03300F80  call         00007FFE03300620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00007FFE03300F85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6E405-5311-48C0-A2AC-E9A49F852E60}"/>
              </a:ext>
            </a:extLst>
          </p:cNvPr>
          <p:cNvSpPr/>
          <p:nvPr/>
        </p:nvSpPr>
        <p:spPr bwMode="auto">
          <a:xfrm>
            <a:off x="2456184" y="3029925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9B03A-5AE6-4C65-B39F-0CE2B2BA0BEA}"/>
              </a:ext>
            </a:extLst>
          </p:cNvPr>
          <p:cNvSpPr/>
          <p:nvPr/>
        </p:nvSpPr>
        <p:spPr bwMode="auto">
          <a:xfrm>
            <a:off x="2445225" y="1228684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7B22F30D-1D87-4947-A375-C2EF0D418239}"/>
              </a:ext>
            </a:extLst>
          </p:cNvPr>
          <p:cNvSpPr/>
          <p:nvPr/>
        </p:nvSpPr>
        <p:spPr bwMode="auto">
          <a:xfrm>
            <a:off x="5113917" y="1298692"/>
            <a:ext cx="4283128" cy="1245662"/>
          </a:xfrm>
          <a:prstGeom prst="borderCallout1">
            <a:avLst>
              <a:gd name="adj1" fmla="val 20959"/>
              <a:gd name="adj2" fmla="val -14"/>
              <a:gd name="adj3" fmla="val 12798"/>
              <a:gd name="adj4" fmla="val -9847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static void Main(string[] </a:t>
            </a:r>
            <a:r>
              <a:rPr lang="en-US" sz="1765" dirty="0" err="1"/>
              <a:t>args</a:t>
            </a:r>
            <a:r>
              <a:rPr lang="en-US" sz="1765" dirty="0"/>
              <a:t>)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  </a:t>
            </a:r>
            <a:r>
              <a:rPr lang="en-US" sz="1765" dirty="0" err="1"/>
              <a:t>Console.WriteLine</a:t>
            </a:r>
            <a:r>
              <a:rPr lang="en-US" sz="1765" dirty="0"/>
              <a:t>("Hello World!");</a:t>
            </a:r>
          </a:p>
          <a:p>
            <a:r>
              <a:rPr lang="en-US" sz="1765" dirty="0"/>
              <a:t>}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E9C60-CA37-4AC8-9ED4-61B6487EE99D}"/>
              </a:ext>
            </a:extLst>
          </p:cNvPr>
          <p:cNvSpPr/>
          <p:nvPr/>
        </p:nvSpPr>
        <p:spPr bwMode="auto">
          <a:xfrm>
            <a:off x="2456183" y="5611909"/>
            <a:ext cx="697420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E8AAB670-7944-4B1F-AA20-0DE810A0C82F}"/>
              </a:ext>
            </a:extLst>
          </p:cNvPr>
          <p:cNvSpPr/>
          <p:nvPr/>
        </p:nvSpPr>
        <p:spPr bwMode="auto">
          <a:xfrm>
            <a:off x="5124876" y="1775328"/>
            <a:ext cx="6386980" cy="3794767"/>
          </a:xfrm>
          <a:prstGeom prst="borderCallout1">
            <a:avLst>
              <a:gd name="adj1" fmla="val 20959"/>
              <a:gd name="adj2" fmla="val -14"/>
              <a:gd name="adj3" fmla="val 42555"/>
              <a:gd name="adj4" fmla="val -7116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.method private </a:t>
            </a:r>
            <a:r>
              <a:rPr lang="en-US" sz="1765" dirty="0" err="1"/>
              <a:t>hidebysig</a:t>
            </a:r>
            <a:r>
              <a:rPr lang="en-US" sz="1765" dirty="0"/>
              <a:t> static void  Main(string[] </a:t>
            </a:r>
            <a:r>
              <a:rPr lang="en-US" sz="1765" dirty="0" err="1"/>
              <a:t>args</a:t>
            </a:r>
            <a:r>
              <a:rPr lang="en-US" sz="1765" dirty="0"/>
              <a:t>) </a:t>
            </a:r>
            <a:r>
              <a:rPr lang="en-US" sz="1765" dirty="0" err="1"/>
              <a:t>cil</a:t>
            </a:r>
            <a:r>
              <a:rPr lang="en-US" sz="1765" dirty="0"/>
              <a:t> managed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entrypoint</a:t>
            </a:r>
            <a:endParaRPr lang="en-US" sz="1765" dirty="0"/>
          </a:p>
          <a:p>
            <a:r>
              <a:rPr lang="en-US" sz="1765" dirty="0"/>
              <a:t>  // Code size       13 (0xd)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maxstack</a:t>
            </a:r>
            <a:r>
              <a:rPr lang="en-US" sz="1765" dirty="0"/>
              <a:t>  8</a:t>
            </a:r>
          </a:p>
          <a:p>
            <a:r>
              <a:rPr lang="en-US" sz="1765" dirty="0"/>
              <a:t>  IL_0000: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IL_0001:  </a:t>
            </a:r>
            <a:r>
              <a:rPr lang="en-US" sz="1765" dirty="0" err="1"/>
              <a:t>ldstr</a:t>
            </a:r>
            <a:r>
              <a:rPr lang="en-US" sz="1765" dirty="0"/>
              <a:t>      "Hello World!"</a:t>
            </a:r>
          </a:p>
          <a:p>
            <a:r>
              <a:rPr lang="en-US" sz="1765" dirty="0"/>
              <a:t>  IL_0006:  call       void [</a:t>
            </a:r>
            <a:r>
              <a:rPr lang="en-US" sz="1765" dirty="0" err="1"/>
              <a:t>System.Console</a:t>
            </a:r>
            <a:r>
              <a:rPr lang="en-US" sz="1765" dirty="0"/>
              <a:t>]</a:t>
            </a:r>
            <a:r>
              <a:rPr lang="en-US" sz="1765" dirty="0" err="1"/>
              <a:t>System.Console</a:t>
            </a:r>
            <a:r>
              <a:rPr lang="en-US" sz="1765" dirty="0"/>
              <a:t>::WriteLine(string)</a:t>
            </a:r>
          </a:p>
          <a:p>
            <a:r>
              <a:rPr lang="en-US" sz="1765" dirty="0"/>
              <a:t>  IL_000b: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IL_000c:  ret</a:t>
            </a:r>
          </a:p>
          <a:p>
            <a:r>
              <a:rPr lang="en-US" sz="1765" dirty="0"/>
              <a:t>} // end of method Program::Main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49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FF330-0425-4C1B-B8B8-FE7E4813E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718999"/>
          </a:xfrm>
        </p:spPr>
        <p:txBody>
          <a:bodyPr/>
          <a:lstStyle/>
          <a:p>
            <a:r>
              <a:rPr lang="en-US" sz="3137" dirty="0"/>
              <a:t>.NET Core comes with a new runtime for application execution called </a:t>
            </a:r>
            <a:r>
              <a:rPr lang="en-US" sz="3137" b="1" dirty="0" err="1"/>
              <a:t>CoreCLR</a:t>
            </a:r>
            <a:r>
              <a:rPr lang="en-US" sz="3137" dirty="0"/>
              <a:t>. It follows the same layout and architecture of .NET CLR and does things like loading the IL code, compiling to machine-level, and collecting garbage. </a:t>
            </a:r>
            <a:br>
              <a:rPr lang="en-US" sz="3137" dirty="0"/>
            </a:br>
            <a:br>
              <a:rPr lang="en-US" sz="3137" dirty="0"/>
            </a:br>
            <a:r>
              <a:rPr lang="en-US" sz="3137" dirty="0"/>
              <a:t>However, the </a:t>
            </a:r>
            <a:r>
              <a:rPr lang="en-US" sz="3137" dirty="0" err="1"/>
              <a:t>CoreCLR</a:t>
            </a:r>
            <a:r>
              <a:rPr lang="en-US" sz="3137" dirty="0"/>
              <a:t> doesn’t support features that are too specific for the Windows platform or are proved to be unnecessary like application domains and code access security.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https://github.com/dotnet/runtime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419642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1842299"/>
          </a:xfrm>
        </p:spPr>
        <p:txBody>
          <a:bodyPr/>
          <a:lstStyle/>
          <a:p>
            <a:r>
              <a:rPr lang="en-US" sz="3137" dirty="0"/>
              <a:t>ASP.NET is an open-source </a:t>
            </a:r>
            <a:r>
              <a:rPr lang="en-US" sz="3137" b="1" u="sng" dirty="0"/>
              <a:t>web framework</a:t>
            </a:r>
            <a:r>
              <a:rPr lang="en-US" sz="3137" dirty="0"/>
              <a:t>, which extends the .NET platform by providing tools and libraries (like web-page templating syntax and libraries to implement common web patterns like MVC) to build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12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ASP.NET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3224216"/>
          </a:xfrm>
        </p:spPr>
        <p:txBody>
          <a:bodyPr/>
          <a:lstStyle/>
          <a:p>
            <a:r>
              <a:rPr lang="en-US" sz="3137" dirty="0"/>
              <a:t>The development of ASP.NET Core was motivated by the desire to create a web framework with four main goals: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cross-platform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Host Agnostic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have a </a:t>
            </a:r>
            <a:r>
              <a:rPr lang="en-US" sz="3137" b="1" dirty="0"/>
              <a:t>modular architecture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completely </a:t>
            </a:r>
            <a:r>
              <a:rPr lang="en-US" sz="3137" b="1" dirty="0"/>
              <a:t>open source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65650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2FB-03A5-40C7-ADBD-C002EB5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6AC6D-29E9-4494-A947-495B65595E98}"/>
              </a:ext>
            </a:extLst>
          </p:cNvPr>
          <p:cNvSpPr/>
          <p:nvPr/>
        </p:nvSpPr>
        <p:spPr bwMode="auto">
          <a:xfrm>
            <a:off x="3481427" y="1329946"/>
            <a:ext cx="4108614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2EDC8-2B65-4308-A3D7-1FC2D2671D76}"/>
              </a:ext>
            </a:extLst>
          </p:cNvPr>
          <p:cNvSpPr/>
          <p:nvPr/>
        </p:nvSpPr>
        <p:spPr bwMode="auto">
          <a:xfrm>
            <a:off x="7814147" y="1333645"/>
            <a:ext cx="2278725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AC85-915D-4FC5-A4F6-47BAAB218EB6}"/>
              </a:ext>
            </a:extLst>
          </p:cNvPr>
          <p:cNvSpPr/>
          <p:nvPr/>
        </p:nvSpPr>
        <p:spPr bwMode="auto">
          <a:xfrm>
            <a:off x="348173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E962-0CE0-4E69-9DBD-A9448420AB21}"/>
              </a:ext>
            </a:extLst>
          </p:cNvPr>
          <p:cNvSpPr/>
          <p:nvPr/>
        </p:nvSpPr>
        <p:spPr bwMode="auto">
          <a:xfrm>
            <a:off x="684568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F1D1-0B99-4392-BCEB-698C9388702B}"/>
              </a:ext>
            </a:extLst>
          </p:cNvPr>
          <p:cNvSpPr/>
          <p:nvPr/>
        </p:nvSpPr>
        <p:spPr bwMode="auto">
          <a:xfrm>
            <a:off x="3481739" y="4880526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53F5-9F59-4B86-A46A-B7F39A27E92B}"/>
              </a:ext>
            </a:extLst>
          </p:cNvPr>
          <p:cNvSpPr/>
          <p:nvPr/>
        </p:nvSpPr>
        <p:spPr bwMode="auto">
          <a:xfrm>
            <a:off x="6845689" y="4878677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95C7A85-3237-4A25-BB60-1D55CDDAFB27}"/>
              </a:ext>
            </a:extLst>
          </p:cNvPr>
          <p:cNvSpPr/>
          <p:nvPr/>
        </p:nvSpPr>
        <p:spPr>
          <a:xfrm>
            <a:off x="3107917" y="132994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4383E9-C752-4C48-AF36-1D0FCA93B798}"/>
              </a:ext>
            </a:extLst>
          </p:cNvPr>
          <p:cNvSpPr/>
          <p:nvPr/>
        </p:nvSpPr>
        <p:spPr>
          <a:xfrm>
            <a:off x="3107917" y="3106161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7DA051-BBBB-4C81-B308-2D6893050B9A}"/>
              </a:ext>
            </a:extLst>
          </p:cNvPr>
          <p:cNvSpPr/>
          <p:nvPr/>
        </p:nvSpPr>
        <p:spPr>
          <a:xfrm>
            <a:off x="3107917" y="488607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64961-837B-4567-B61C-FDFD37E2D41C}"/>
              </a:ext>
            </a:extLst>
          </p:cNvPr>
          <p:cNvSpPr txBox="1"/>
          <p:nvPr/>
        </p:nvSpPr>
        <p:spPr>
          <a:xfrm>
            <a:off x="269241" y="3388035"/>
            <a:ext cx="2913380" cy="94137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50CA-FB99-4DC0-BCA3-ED56AE76A548}"/>
              </a:ext>
            </a:extLst>
          </p:cNvPr>
          <p:cNvSpPr txBox="1"/>
          <p:nvPr/>
        </p:nvSpPr>
        <p:spPr>
          <a:xfrm>
            <a:off x="568048" y="5329033"/>
            <a:ext cx="26033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Operative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6D35-01EF-4C8A-B8CF-75803483EA45}"/>
              </a:ext>
            </a:extLst>
          </p:cNvPr>
          <p:cNvSpPr txBox="1"/>
          <p:nvPr/>
        </p:nvSpPr>
        <p:spPr>
          <a:xfrm>
            <a:off x="735774" y="1772903"/>
            <a:ext cx="2435598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FBB7F-C803-4304-B135-3C3526CA4446}"/>
              </a:ext>
            </a:extLst>
          </p:cNvPr>
          <p:cNvSpPr/>
          <p:nvPr/>
        </p:nvSpPr>
        <p:spPr bwMode="auto">
          <a:xfrm>
            <a:off x="6845689" y="1187939"/>
            <a:ext cx="819054" cy="1792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6195-FC28-4B0D-91CF-14101EFE8D20}"/>
              </a:ext>
            </a:extLst>
          </p:cNvPr>
          <p:cNvSpPr txBox="1"/>
          <p:nvPr/>
        </p:nvSpPr>
        <p:spPr>
          <a:xfrm>
            <a:off x="7590042" y="388560"/>
            <a:ext cx="44047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</a:rPr>
              <a:t>ASP.NET Core run on both .NET Core and .NET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65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2.3|2.2|3|1.7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2.1|1.9|2.3|1.5|1.5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2.1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2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4.1|2.5|2.4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3721</Words>
  <Application>Microsoft Office PowerPoint</Application>
  <PresentationFormat>Widescreen</PresentationFormat>
  <Paragraphs>409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MS Gothic</vt:lpstr>
      <vt:lpstr>Arial</vt:lpstr>
      <vt:lpstr>Arial</vt:lpstr>
      <vt:lpstr>Calibri</vt:lpstr>
      <vt:lpstr>Consolas</vt:lpstr>
      <vt:lpstr>Myanmar Text</vt:lpstr>
      <vt:lpstr>Roboto</vt:lpstr>
      <vt:lpstr>Roboto Light</vt:lpstr>
      <vt:lpstr>Segoe UI</vt:lpstr>
      <vt:lpstr>Symbol</vt:lpstr>
      <vt:lpstr>Codegen Theme</vt:lpstr>
      <vt:lpstr>Getting started with .NET Core</vt:lpstr>
      <vt:lpstr>About Me</vt:lpstr>
      <vt:lpstr>Agenda</vt:lpstr>
      <vt:lpstr>What is .NET?</vt:lpstr>
      <vt:lpstr>The code’s journey in .NET</vt:lpstr>
      <vt:lpstr>A new CLR</vt:lpstr>
      <vt:lpstr>What is ASP.NET?</vt:lpstr>
      <vt:lpstr>Why another ASP.NET</vt:lpstr>
      <vt:lpstr>Relationships </vt:lpstr>
      <vt:lpstr>Different hosting models</vt:lpstr>
      <vt:lpstr>The kestrel</vt:lpstr>
      <vt:lpstr>Different hosting models - in process</vt:lpstr>
      <vt:lpstr>Different hosting models - in process</vt:lpstr>
      <vt:lpstr>PowerPoint Presentation</vt:lpstr>
      <vt:lpstr>Different hosting model – out of process</vt:lpstr>
      <vt:lpstr>HTTP web request and reverse proxy</vt:lpstr>
      <vt:lpstr>Different hosting models – out of process</vt:lpstr>
      <vt:lpstr>Different hosting models – out of process</vt:lpstr>
      <vt:lpstr>PowerPoint Presentation</vt:lpstr>
      <vt:lpstr>Middleware</vt:lpstr>
      <vt:lpstr>PowerPoint Presentation</vt:lpstr>
      <vt:lpstr>One library to rule them all</vt:lpstr>
      <vt:lpstr>Dependencies</vt:lpstr>
      <vt:lpstr>Two Deployment Modes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Ivan Porta</cp:lastModifiedBy>
  <cp:revision>127</cp:revision>
  <dcterms:created xsi:type="dcterms:W3CDTF">2018-06-13T19:28:12Z</dcterms:created>
  <dcterms:modified xsi:type="dcterms:W3CDTF">2021-02-13T13:42:23Z</dcterms:modified>
</cp:coreProperties>
</file>