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blo-echeverria/" TargetMode="External"/><Relationship Id="rId2" Type="http://schemas.openxmlformats.org/officeDocument/2006/relationships/hyperlink" Target="https://www.mssqltips.com/sqlservertip/5169/sql-server-parallelism-overview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author/267/pablo-echeverria/" TargetMode="External"/><Relationship Id="rId2" Type="http://schemas.openxmlformats.org/officeDocument/2006/relationships/hyperlink" Target="https://www.linkedin.com/in/pablo-echeverri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P7hnka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bit.ly/2CP1OHT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bit.ly/2JeVSIO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bit.ly/2J3JgnE" TargetMode="External"/><Relationship Id="rId7" Type="http://schemas.openxmlformats.org/officeDocument/2006/relationships/image" Target="../media/image5.jpg"/><Relationship Id="rId2" Type="http://schemas.openxmlformats.org/officeDocument/2006/relationships/hyperlink" Target="https://bit.ly/2yLJb3d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hyperlink" Target="https://bit.ly/2AfaWmM" TargetMode="External"/><Relationship Id="rId4" Type="http://schemas.openxmlformats.org/officeDocument/2006/relationships/hyperlink" Target="https://bit.ly/2pX3vKU" TargetMode="External"/><Relationship Id="rId9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bit.ly/2NLJxfy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bit.ly/2RbInfs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bit.ly/2pX8jzW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hyperlink" Target="https://bit.ly/2CC1taM" TargetMode="External"/><Relationship Id="rId9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PSSTYS" TargetMode="External"/><Relationship Id="rId2" Type="http://schemas.openxmlformats.org/officeDocument/2006/relationships/hyperlink" Target="https://bit.ly/2EIWGq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it.ly/2RcGkrx" TargetMode="External"/><Relationship Id="rId5" Type="http://schemas.openxmlformats.org/officeDocument/2006/relationships/hyperlink" Target="https://bit.ly/2O10L8Z" TargetMode="External"/><Relationship Id="rId4" Type="http://schemas.openxmlformats.org/officeDocument/2006/relationships/hyperlink" Target="https://bit.ly/2MH9i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E23F-E3D5-4256-9C54-16C702B3F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Cómo aprovechar el paralelismo en SQL 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19675-EF00-4D71-B297-B89C610CD4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sesión interactiva que incluye ejemplos prácticos y reales que puedes aplicar en el día a día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58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4B2C-E1AB-4F6F-A8A8-673C242FD693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5736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Para </a:t>
            </a:r>
            <a:r>
              <a:rPr lang="en-US" dirty="0" err="1"/>
              <a:t>terminar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5F924-8915-45F8-9BA4-D96A7C4B1084}"/>
              </a:ext>
            </a:extLst>
          </p:cNvPr>
          <p:cNvSpPr txBox="1">
            <a:spLocks/>
          </p:cNvSpPr>
          <p:nvPr/>
        </p:nvSpPr>
        <p:spPr>
          <a:xfrm>
            <a:off x="2589212" y="1197735"/>
            <a:ext cx="8915400" cy="47134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dirty="0"/>
              <a:t>No es la única manera, hay muchas</a:t>
            </a:r>
          </a:p>
          <a:p>
            <a:pPr marL="0" indent="0">
              <a:buNone/>
            </a:pPr>
            <a:r>
              <a:rPr lang="es-GT" dirty="0"/>
              <a:t>El contenido con muchos enlaces lo pueden encontrar acá: </a:t>
            </a:r>
            <a:r>
              <a:rPr lang="es-GT" dirty="0">
                <a:hlinkClick r:id="rId2"/>
              </a:rPr>
              <a:t>https://www.mssqltips.com/sqlservertip/5169/sql-server-parallelism-overview/</a:t>
            </a:r>
            <a:endParaRPr lang="es-GT" dirty="0"/>
          </a:p>
          <a:p>
            <a:pPr marL="0" indent="0">
              <a:buNone/>
            </a:pPr>
            <a:r>
              <a:rPr lang="es-GT" dirty="0"/>
              <a:t>Pueden contactarme: </a:t>
            </a:r>
            <a:r>
              <a:rPr lang="es-GT" dirty="0">
                <a:hlinkClick r:id="rId3"/>
              </a:rPr>
              <a:t>https://www.linkedin.com/in/pablo-echeverria/</a:t>
            </a:r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0479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DC9C-79A0-4C90-A6C2-44434748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3625"/>
          </a:xfrm>
        </p:spPr>
        <p:txBody>
          <a:bodyPr>
            <a:normAutofit fontScale="90000"/>
          </a:bodyPr>
          <a:lstStyle/>
          <a:p>
            <a:r>
              <a:rPr lang="en-US" dirty="0"/>
              <a:t>Pablo Echeverria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55FD-C855-480E-B756-E46AE3044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97735"/>
            <a:ext cx="8915400" cy="4713487"/>
          </a:xfrm>
        </p:spPr>
        <p:txBody>
          <a:bodyPr/>
          <a:lstStyle/>
          <a:p>
            <a:r>
              <a:rPr lang="es-GT" dirty="0"/>
              <a:t>Administrador de bases de datos a nivel lógico</a:t>
            </a:r>
          </a:p>
          <a:p>
            <a:r>
              <a:rPr lang="es-GT" dirty="0"/>
              <a:t>Certificado en SQL Server 2012-2014</a:t>
            </a:r>
          </a:p>
          <a:p>
            <a:r>
              <a:rPr lang="es-GT" dirty="0"/>
              <a:t>Desarrollando desde 2005 aplicaciones críticas y de alto impacto</a:t>
            </a:r>
          </a:p>
          <a:p>
            <a:pPr lvl="1"/>
            <a:r>
              <a:rPr lang="es-GT" dirty="0"/>
              <a:t>Alta disponibilidad y rendimiento</a:t>
            </a:r>
          </a:p>
          <a:p>
            <a:pPr lvl="1"/>
            <a:r>
              <a:rPr lang="es-GT" dirty="0"/>
              <a:t>Alto número de usuarios concurrentes</a:t>
            </a:r>
          </a:p>
          <a:p>
            <a:pPr lvl="1"/>
            <a:r>
              <a:rPr lang="es-GT" dirty="0"/>
              <a:t>Distintos motores de base de datos, integración entre diferentes tecnologías</a:t>
            </a:r>
          </a:p>
          <a:p>
            <a:pPr lvl="1"/>
            <a:r>
              <a:rPr lang="es-GT" dirty="0"/>
              <a:t>Reportes críticos para el negocio</a:t>
            </a:r>
          </a:p>
          <a:p>
            <a:pPr lvl="1"/>
            <a:r>
              <a:rPr lang="es-GT" dirty="0"/>
              <a:t>Paralelismo</a:t>
            </a:r>
          </a:p>
          <a:p>
            <a:pPr lvl="1"/>
            <a:r>
              <a:rPr lang="es-GT" dirty="0"/>
              <a:t>Data </a:t>
            </a:r>
            <a:r>
              <a:rPr lang="es-GT" dirty="0" err="1"/>
              <a:t>scientist</a:t>
            </a:r>
            <a:endParaRPr lang="es-GT" dirty="0"/>
          </a:p>
          <a:p>
            <a:r>
              <a:rPr lang="es-GT" dirty="0">
                <a:hlinkClick r:id="rId2"/>
              </a:rPr>
              <a:t>https://www.linkedin.com/in/pablo-echeverria/</a:t>
            </a:r>
            <a:endParaRPr lang="es-GT" dirty="0"/>
          </a:p>
          <a:p>
            <a:r>
              <a:rPr lang="es-GT" dirty="0">
                <a:hlinkClick r:id="rId3"/>
              </a:rPr>
              <a:t>https://www.mssqltips.com/sqlserverauthor/267/pablo-echeverria/</a:t>
            </a:r>
            <a:endParaRPr lang="es-GT" dirty="0"/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814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293B-E7B4-472C-9061-E13361A4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Rendimiento</a:t>
            </a:r>
            <a:r>
              <a:rPr lang="en-US" dirty="0"/>
              <a:t> (throughput)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72507-E8B3-41C2-B81B-C950D02DD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Imágenes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https://bit.ly/2CP1OHT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https://bit.ly/2P7hnka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https://bit.ly/2JeVSIO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F6BFE-A4F5-4273-B85C-2CB322EE5714}"/>
              </a:ext>
            </a:extLst>
          </p:cNvPr>
          <p:cNvSpPr txBox="1"/>
          <p:nvPr/>
        </p:nvSpPr>
        <p:spPr>
          <a:xfrm>
            <a:off x="2589210" y="3970568"/>
            <a:ext cx="4233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 </a:t>
            </a:r>
            <a:r>
              <a:rPr lang="en-US" dirty="0" err="1"/>
              <a:t>kph</a:t>
            </a:r>
            <a:r>
              <a:rPr lang="en-US" dirty="0"/>
              <a:t>, 160 personas (</a:t>
            </a:r>
            <a:r>
              <a:rPr lang="en-US" dirty="0" err="1"/>
              <a:t>Transurbano</a:t>
            </a:r>
            <a:r>
              <a:rPr lang="en-US" dirty="0"/>
              <a:t>)</a:t>
            </a:r>
          </a:p>
          <a:p>
            <a:r>
              <a:rPr lang="en-US" dirty="0"/>
              <a:t>60 </a:t>
            </a:r>
            <a:r>
              <a:rPr lang="en-US" dirty="0" err="1"/>
              <a:t>kph</a:t>
            </a:r>
            <a:r>
              <a:rPr lang="en-US" dirty="0"/>
              <a:t>, 4 personas (sedan)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6DE925-92AA-4DEC-B617-0C39AC793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1" y="634965"/>
            <a:ext cx="4572000" cy="3424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0902C3-A8DE-43A7-B072-40B7476B88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2612" y="1262103"/>
            <a:ext cx="4572000" cy="32278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6BAC7-54A7-4913-A9F6-691C6D9E7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282" y="634965"/>
            <a:ext cx="2367537" cy="34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0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4675-FE82-4394-8C7A-BBCACF53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Hilo, </a:t>
            </a:r>
            <a:r>
              <a:rPr lang="en-US" dirty="0" err="1"/>
              <a:t>multihilo</a:t>
            </a:r>
            <a:r>
              <a:rPr lang="en-US" dirty="0"/>
              <a:t>, </a:t>
            </a:r>
            <a:r>
              <a:rPr lang="en-US" dirty="0" err="1"/>
              <a:t>multiproceso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A88C5-D7F0-42EE-8227-09EBFEB93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Imágenes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https://bit.ly/2yLJb3d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https://bit.ly/2J3JgnE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https://bit.ly/2pX3vKU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https://bit.ly/2AfaWmM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260D53-669F-447A-AE7F-42F4334B4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1" y="634965"/>
            <a:ext cx="3657600" cy="2193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05B5F0-47DA-44DF-852C-B52152E01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982" y="832335"/>
            <a:ext cx="2973659" cy="365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EC6E90-03B5-40A9-9AB0-9593EC382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460" y="629100"/>
            <a:ext cx="3657600" cy="2532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A7BF02-11D3-4EF1-A030-1D86622FC1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7013" y="2057400"/>
            <a:ext cx="3657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8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2738E-5A00-40EC-909C-B3F3E6C6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Automatización</a:t>
            </a:r>
            <a:r>
              <a:rPr lang="en-US" dirty="0"/>
              <a:t>: que las </a:t>
            </a:r>
            <a:r>
              <a:rPr lang="en-US" dirty="0" err="1"/>
              <a:t>máquinas</a:t>
            </a:r>
            <a:r>
              <a:rPr lang="en-US" dirty="0"/>
              <a:t> </a:t>
            </a:r>
            <a:r>
              <a:rPr lang="en-US" dirty="0" err="1"/>
              <a:t>hagan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trabajo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AFB04-2550-4E1B-B921-21F12E902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Imágenes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https://bit.ly/2NLJxfy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AEFE4A-F8DD-403A-A089-C410C6F7C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634966"/>
            <a:ext cx="6104026" cy="385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DA08-4656-4CCC-9B15-BEB54DC4D699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5736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Paralelismo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87D94-2218-4617-8A49-48081BA55C5F}"/>
              </a:ext>
            </a:extLst>
          </p:cNvPr>
          <p:cNvSpPr txBox="1">
            <a:spLocks/>
          </p:cNvSpPr>
          <p:nvPr/>
        </p:nvSpPr>
        <p:spPr>
          <a:xfrm>
            <a:off x="2589212" y="1197735"/>
            <a:ext cx="8915400" cy="47134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dirty="0"/>
              <a:t>Lograr un mejor </a:t>
            </a:r>
            <a:r>
              <a:rPr lang="es-GT" b="1" dirty="0"/>
              <a:t>rendimiento</a:t>
            </a:r>
            <a:r>
              <a:rPr lang="es-GT" dirty="0"/>
              <a:t> por medio de la ejecución de </a:t>
            </a:r>
            <a:r>
              <a:rPr lang="es-GT" b="1" dirty="0"/>
              <a:t>múltiples hilos simultáneamente</a:t>
            </a:r>
            <a:r>
              <a:rPr lang="es-GT" dirty="0"/>
              <a:t> o la </a:t>
            </a:r>
            <a:r>
              <a:rPr lang="es-GT" b="1" dirty="0"/>
              <a:t>automatización</a:t>
            </a:r>
            <a:r>
              <a:rPr lang="es-GT" dirty="0"/>
              <a:t> de tareas.</a:t>
            </a:r>
          </a:p>
          <a:p>
            <a:pPr marL="0" indent="0">
              <a:buNone/>
            </a:pPr>
            <a:r>
              <a:rPr lang="es-GT" dirty="0"/>
              <a:t>Éste se logra aprovechando los recursos físicos al máximo por medio de usar </a:t>
            </a:r>
            <a:r>
              <a:rPr lang="es-GT" b="1" dirty="0"/>
              <a:t>múltiples hilos</a:t>
            </a:r>
            <a:r>
              <a:rPr lang="es-GT" dirty="0"/>
              <a:t>, procesando </a:t>
            </a:r>
            <a:r>
              <a:rPr lang="es-GT" b="1" dirty="0"/>
              <a:t>múltiples elementos</a:t>
            </a:r>
            <a:r>
              <a:rPr lang="es-GT" dirty="0"/>
              <a:t> en cada hilo, y/o realizando </a:t>
            </a:r>
            <a:r>
              <a:rPr lang="es-GT" b="1" dirty="0"/>
              <a:t>múltiples operaciones</a:t>
            </a:r>
            <a:r>
              <a:rPr lang="es-GT" dirty="0"/>
              <a:t> con los datos que ya están en memoria.</a:t>
            </a:r>
          </a:p>
          <a:p>
            <a:pPr marL="0" indent="0">
              <a:buNone/>
            </a:pPr>
            <a:r>
              <a:rPr lang="es-GT" dirty="0"/>
              <a:t>También se logra </a:t>
            </a:r>
            <a:r>
              <a:rPr lang="es-GT" b="1" dirty="0"/>
              <a:t>distribuyendo</a:t>
            </a:r>
            <a:r>
              <a:rPr lang="es-GT" dirty="0"/>
              <a:t> el trabajo entre varios componentes o nodos al mismo tiempo, y </a:t>
            </a:r>
            <a:r>
              <a:rPr lang="es-GT" b="1" dirty="0"/>
              <a:t>consolidando</a:t>
            </a:r>
            <a:r>
              <a:rPr lang="es-GT" dirty="0"/>
              <a:t> los resultados en un lugar central.</a:t>
            </a:r>
          </a:p>
          <a:p>
            <a:pPr marL="0" indent="0">
              <a:buNone/>
            </a:pPr>
            <a:r>
              <a:rPr lang="es-GT" dirty="0"/>
              <a:t>Los hilos pasan menos tiempo esperando a que un recurso esté disponible, se pasa menos tiempo haciendo cambio de contexto (</a:t>
            </a:r>
            <a:r>
              <a:rPr lang="es-GT" dirty="0" err="1"/>
              <a:t>context</a:t>
            </a:r>
            <a:r>
              <a:rPr lang="es-GT" dirty="0"/>
              <a:t> </a:t>
            </a:r>
            <a:r>
              <a:rPr lang="es-GT" dirty="0" err="1"/>
              <a:t>switching</a:t>
            </a:r>
            <a:r>
              <a:rPr lang="es-GT" dirty="0"/>
              <a:t>), y los recursos se utilizan en toda su capacidad (ancho de banda en el caso de la red, ciclos en el caso del procesador, etc.).</a:t>
            </a:r>
          </a:p>
          <a:p>
            <a:pPr marL="0" indent="0">
              <a:buNone/>
            </a:pPr>
            <a:r>
              <a:rPr lang="es-GT" dirty="0"/>
              <a:t>Cuando hemos aplicado el paralelismo, el único factor limitante va a ser las características físicas del hardware, no la programación (como los bucles).</a:t>
            </a:r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777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9F30-A4BB-41D8-ABAF-678943078B61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5736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Quién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saber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paralelismo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36CE5-B6C2-4A97-916B-2EA32CAF20AC}"/>
              </a:ext>
            </a:extLst>
          </p:cNvPr>
          <p:cNvSpPr txBox="1">
            <a:spLocks/>
          </p:cNvSpPr>
          <p:nvPr/>
        </p:nvSpPr>
        <p:spPr>
          <a:xfrm>
            <a:off x="2589212" y="1197735"/>
            <a:ext cx="8915400" cy="47134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dirty="0"/>
              <a:t>Gerencia: Decidir correctamente qué programas o equipo comprar.</a:t>
            </a:r>
          </a:p>
          <a:p>
            <a:pPr marL="0" indent="0">
              <a:buNone/>
            </a:pPr>
            <a:r>
              <a:rPr lang="es-GT" dirty="0"/>
              <a:t>Infraestructura: Recomendar los recursos físicos que mejor se pueden aprovechar, y configurarlos correctamente.</a:t>
            </a:r>
          </a:p>
          <a:p>
            <a:pPr marL="0" indent="0">
              <a:buNone/>
            </a:pPr>
            <a:r>
              <a:rPr lang="es-GT" dirty="0"/>
              <a:t>Desarrolladores: Crear programas que utilicen al máximo los recursos que se les proveen.</a:t>
            </a:r>
          </a:p>
          <a:p>
            <a:pPr marL="0" indent="0">
              <a:buNone/>
            </a:pPr>
            <a:r>
              <a:rPr lang="es-GT" dirty="0"/>
              <a:t>Administrador de base de datos: Configurar el servidor de base de datos para devolver la información más rápido o más eficientemente, sin bloqueos. Además le sirve para saber qué recursos consume cada consulta a la base de datos, que en conjunto, se vuelven cuellos de botella (</a:t>
            </a:r>
            <a:r>
              <a:rPr lang="es-GT" dirty="0" err="1"/>
              <a:t>bottleneck</a:t>
            </a:r>
            <a:r>
              <a:rPr lang="es-GT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7204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4303-89B8-456E-A6ED-F130AB9E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Beneficios</a:t>
            </a:r>
            <a:r>
              <a:rPr lang="en-US" dirty="0"/>
              <a:t>: </a:t>
            </a:r>
            <a:r>
              <a:rPr lang="en-US" dirty="0" err="1"/>
              <a:t>Resolución</a:t>
            </a:r>
            <a:r>
              <a:rPr lang="en-US" dirty="0"/>
              <a:t>, </a:t>
            </a:r>
            <a:r>
              <a:rPr lang="en-US" dirty="0" err="1"/>
              <a:t>poder</a:t>
            </a:r>
            <a:r>
              <a:rPr lang="en-US" dirty="0"/>
              <a:t> de </a:t>
            </a:r>
            <a:r>
              <a:rPr lang="en-US" dirty="0" err="1"/>
              <a:t>cómputo</a:t>
            </a:r>
            <a:r>
              <a:rPr lang="en-US" dirty="0"/>
              <a:t>, </a:t>
            </a:r>
            <a:r>
              <a:rPr lang="en-US" dirty="0" err="1"/>
              <a:t>utilización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1A5A2-71A8-43B9-8662-98987F00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2" y="5367338"/>
            <a:ext cx="8915400" cy="49371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Imágenes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https://bit.ly/2pX8jzW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https://bit.ly/2RbInfs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https://bit.ly/2CC1taM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8EDC6-0397-482A-AFDD-EFE94C1EAB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212" y="2057400"/>
            <a:ext cx="3657600" cy="24431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E8297-BFE4-46AC-98AC-E208C500B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012" y="634965"/>
            <a:ext cx="3657600" cy="205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1AE006-D56F-4445-99DE-8B3DEC340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9212" y="634965"/>
            <a:ext cx="1562100" cy="1181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87AA99-6265-4FE3-8D27-23E3D07D73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12" y="634965"/>
            <a:ext cx="1905000" cy="14763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5FD598-1A4E-4E45-8B87-712DAB223E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8112" y="744503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A9493-16C2-436E-AA0D-8E03D4EF46CE}"/>
              </a:ext>
            </a:extLst>
          </p:cNvPr>
          <p:cNvSpPr txBox="1">
            <a:spLocks/>
          </p:cNvSpPr>
          <p:nvPr/>
        </p:nvSpPr>
        <p:spPr>
          <a:xfrm>
            <a:off x="2592925" y="624110"/>
            <a:ext cx="8911687" cy="5736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Ejemplos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F7E4-C486-423D-BA52-2B40983C2A2A}"/>
              </a:ext>
            </a:extLst>
          </p:cNvPr>
          <p:cNvSpPr txBox="1">
            <a:spLocks/>
          </p:cNvSpPr>
          <p:nvPr/>
        </p:nvSpPr>
        <p:spPr>
          <a:xfrm>
            <a:off x="2589212" y="1197735"/>
            <a:ext cx="8915400" cy="47134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dirty="0"/>
              <a:t>multi-server </a:t>
            </a:r>
            <a:r>
              <a:rPr lang="es-GT" dirty="0" err="1"/>
              <a:t>queries</a:t>
            </a:r>
            <a:r>
              <a:rPr lang="es-GT" dirty="0"/>
              <a:t> </a:t>
            </a:r>
            <a:r>
              <a:rPr lang="es-GT" dirty="0">
                <a:hlinkClick r:id="rId2"/>
              </a:rPr>
              <a:t>https://bit.ly/2EIWGqN</a:t>
            </a:r>
            <a:r>
              <a:rPr lang="es-GT" dirty="0"/>
              <a:t>, multi-server </a:t>
            </a:r>
            <a:r>
              <a:rPr lang="es-GT" dirty="0" err="1"/>
              <a:t>jobs</a:t>
            </a:r>
            <a:r>
              <a:rPr lang="es-GT" dirty="0"/>
              <a:t> </a:t>
            </a:r>
            <a:r>
              <a:rPr lang="es-GT" dirty="0">
                <a:hlinkClick r:id="rId3"/>
              </a:rPr>
              <a:t>https://bit.ly/2PSSTYS</a:t>
            </a:r>
            <a:endParaRPr lang="es-GT" dirty="0"/>
          </a:p>
          <a:p>
            <a:r>
              <a:rPr lang="es-GT" dirty="0" err="1"/>
              <a:t>cost</a:t>
            </a:r>
            <a:r>
              <a:rPr lang="es-GT" dirty="0"/>
              <a:t> </a:t>
            </a:r>
            <a:r>
              <a:rPr lang="es-GT" dirty="0" err="1"/>
              <a:t>threshold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/>
              <a:t>parallelism, </a:t>
            </a:r>
            <a:r>
              <a:rPr lang="es-GT" dirty="0" err="1"/>
              <a:t>max</a:t>
            </a:r>
            <a:r>
              <a:rPr lang="es-GT" dirty="0"/>
              <a:t> </a:t>
            </a:r>
            <a:r>
              <a:rPr lang="es-GT" dirty="0" err="1"/>
              <a:t>degree</a:t>
            </a:r>
            <a:r>
              <a:rPr lang="es-GT" dirty="0"/>
              <a:t> </a:t>
            </a:r>
            <a:r>
              <a:rPr lang="es-GT" dirty="0" err="1"/>
              <a:t>of</a:t>
            </a:r>
            <a:r>
              <a:rPr lang="es-GT" dirty="0"/>
              <a:t> </a:t>
            </a:r>
            <a:r>
              <a:rPr lang="es-GT" dirty="0" err="1"/>
              <a:t>parallelism</a:t>
            </a:r>
            <a:r>
              <a:rPr lang="es-GT" dirty="0"/>
              <a:t> </a:t>
            </a:r>
            <a:r>
              <a:rPr lang="es-GT" dirty="0">
                <a:hlinkClick r:id="rId4"/>
              </a:rPr>
              <a:t>https://bit.ly/2MH9iCs</a:t>
            </a:r>
            <a:endParaRPr lang="es-GT" dirty="0"/>
          </a:p>
          <a:p>
            <a:r>
              <a:rPr lang="es-GT" dirty="0"/>
              <a:t>múltiples peticiones con Powershell </a:t>
            </a:r>
            <a:r>
              <a:rPr lang="es-GT" dirty="0">
                <a:hlinkClick r:id="rId5"/>
              </a:rPr>
              <a:t>https://bit.ly/2O10L8Z</a:t>
            </a:r>
            <a:r>
              <a:rPr lang="es-GT" dirty="0"/>
              <a:t>, </a:t>
            </a:r>
            <a:r>
              <a:rPr lang="es-GT" dirty="0" err="1"/>
              <a:t>Reporting</a:t>
            </a:r>
            <a:r>
              <a:rPr lang="es-GT" dirty="0"/>
              <a:t> Services e Integration Services (ver enlace del artículo)</a:t>
            </a:r>
          </a:p>
          <a:p>
            <a:r>
              <a:rPr lang="es-GT" dirty="0"/>
              <a:t>Trabajar correctamente los conjuntos: dejar que la máquina haga el trabajo para el que fue programada, que se encargue del acceso a la memoria de la forma más eficiente.</a:t>
            </a:r>
          </a:p>
          <a:p>
            <a:pPr lvl="1"/>
            <a:r>
              <a:rPr lang="es-GT" dirty="0"/>
              <a:t>Nombres de las tablas y sus columnas</a:t>
            </a:r>
          </a:p>
          <a:p>
            <a:pPr lvl="1"/>
            <a:r>
              <a:rPr lang="es-GT" dirty="0"/>
              <a:t>Histórico del espacio en disco</a:t>
            </a:r>
          </a:p>
          <a:p>
            <a:pPr lvl="1"/>
            <a:r>
              <a:rPr lang="es-GT" dirty="0"/>
              <a:t>Páginas que han cambiado en la base de datos [</a:t>
            </a:r>
            <a:r>
              <a:rPr lang="es-GT" dirty="0" err="1"/>
              <a:t>msdb</a:t>
            </a:r>
            <a:r>
              <a:rPr lang="es-GT" dirty="0"/>
              <a:t>], parte de un artículo más completo para todas las bases de datos </a:t>
            </a:r>
            <a:r>
              <a:rPr lang="es-GT" dirty="0">
                <a:hlinkClick r:id="rId6"/>
              </a:rPr>
              <a:t>https://bit.ly/2RcGkrx</a:t>
            </a:r>
            <a:endParaRPr lang="es-GT" dirty="0"/>
          </a:p>
          <a:p>
            <a:pPr lvl="1"/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6533436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683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Cómo aprovechar el paralelismo en SQL Server</vt:lpstr>
      <vt:lpstr>Pablo Echeverria</vt:lpstr>
      <vt:lpstr>Rendimiento (throughput)</vt:lpstr>
      <vt:lpstr>Hilo, multihilo, multiproceso</vt:lpstr>
      <vt:lpstr>Automatización: que las máquinas hagan su trabajo</vt:lpstr>
      <vt:lpstr>PowerPoint Presentation</vt:lpstr>
      <vt:lpstr>PowerPoint Presentation</vt:lpstr>
      <vt:lpstr>Beneficios: Resolución, poder de cómputo, utilización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Echeverria, Pablo</dc:creator>
  <cp:lastModifiedBy>Echeverria, Pablo</cp:lastModifiedBy>
  <cp:revision>84</cp:revision>
  <dcterms:created xsi:type="dcterms:W3CDTF">2018-10-16T17:02:37Z</dcterms:created>
  <dcterms:modified xsi:type="dcterms:W3CDTF">2018-10-25T21:54:11Z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1321281222</vt:i4>
  </property>
  <property fmtid="{D5CDD505-2E9C-101B-9397-08002B2CF9AE}" pid="3" name="_NewReviewCycle">
    <vt:lpwstr/>
  </property>
  <property fmtid="{D5CDD505-2E9C-101B-9397-08002B2CF9AE}" pid="4" name="_EmailSubject">
    <vt:lpwstr>Presentacion</vt:lpwstr>
  </property>
  <property fmtid="{D5CDD505-2E9C-101B-9397-08002B2CF9AE}" pid="5" name="_AuthorEmail">
    <vt:lpwstr>pablo.echeverria@atos.net</vt:lpwstr>
  </property>
  <property fmtid="{D5CDD505-2E9C-101B-9397-08002B2CF9AE}" pid="6" name="_AuthorEmailDisplayName">
    <vt:lpwstr>Echeverria, Pablo</vt:lpwstr>
  </property>
</Properties>
</file>