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0" r:id="rId2"/>
    <p:sldMasterId id="2147483683" r:id="rId3"/>
    <p:sldMasterId id="2147483695" r:id="rId4"/>
  </p:sldMasterIdLst>
  <p:notesMasterIdLst>
    <p:notesMasterId r:id="rId23"/>
  </p:notesMasterIdLst>
  <p:sldIdLst>
    <p:sldId id="300" r:id="rId5"/>
    <p:sldId id="358" r:id="rId6"/>
    <p:sldId id="376" r:id="rId7"/>
    <p:sldId id="385" r:id="rId8"/>
    <p:sldId id="303" r:id="rId9"/>
    <p:sldId id="327" r:id="rId10"/>
    <p:sldId id="356" r:id="rId11"/>
    <p:sldId id="384" r:id="rId12"/>
    <p:sldId id="389" r:id="rId13"/>
    <p:sldId id="373" r:id="rId14"/>
    <p:sldId id="388" r:id="rId15"/>
    <p:sldId id="386" r:id="rId16"/>
    <p:sldId id="387" r:id="rId17"/>
    <p:sldId id="377" r:id="rId18"/>
    <p:sldId id="357" r:id="rId19"/>
    <p:sldId id="363" r:id="rId20"/>
    <p:sldId id="367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9D7CF"/>
    <a:srgbClr val="F9423A"/>
    <a:srgbClr val="29BEC4"/>
    <a:srgbClr val="0DB282"/>
    <a:srgbClr val="FA5D56"/>
    <a:srgbClr val="302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 autoAdjust="0"/>
    <p:restoredTop sz="88468" autoAdjust="0"/>
  </p:normalViewPr>
  <p:slideViewPr>
    <p:cSldViewPr snapToGrid="0">
      <p:cViewPr varScale="1">
        <p:scale>
          <a:sx n="64" d="100"/>
          <a:sy n="64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E7AFA-B288-4772-BBF4-2A3B98CDEDA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CA3-069F-4AC6-9557-3FDE03BF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is a global, not-for-profit association where data professionals Connect, Share and Learn.</a:t>
            </a:r>
          </a:p>
          <a:p>
            <a:r>
              <a:rPr lang="en-US" dirty="0"/>
              <a:t>Joining PASS is free, and gives you access to hundreds of hours of free online content, live virtual and in-person events, the ability to join Local Groups in your area, and an annual conference, PASS Summit.</a:t>
            </a:r>
          </a:p>
          <a:p>
            <a:r>
              <a:rPr lang="en-US" dirty="0"/>
              <a:t>PASS is a great way to connect with like-minded professionals, increase your technical expertise, and grow your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7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14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50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855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828" y="589071"/>
            <a:ext cx="6255483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12" y="29914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Styling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347" y="5323519"/>
            <a:ext cx="9808356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dirty="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5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6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01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70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51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92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72728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18899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4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5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712" r:id="rId5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713" r:id="rId11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3183-E962-45DB-AED7-29BF3FE9314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haraujo" TargetMode="External"/><Relationship Id="rId7" Type="http://schemas.openxmlformats.org/officeDocument/2006/relationships/hyperlink" Target="https://www.linkedin.com/in/charaujo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witter.com/gtssu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vp.microsoft.com/en-us/PublicProfile/5003316?fullName=Carlos%20A%20Robles" TargetMode="External"/><Relationship Id="rId3" Type="http://schemas.openxmlformats.org/officeDocument/2006/relationships/hyperlink" Target="https://www.youracclaim.com/badges/de122614-c944-4dc2-8237-4e0a1dad2ecc" TargetMode="External"/><Relationship Id="rId7" Type="http://schemas.openxmlformats.org/officeDocument/2006/relationships/hyperlink" Target="https://www.mssqltips.com/sqlserverauthor/267/pablo-echeverria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ssqltips.com/sqlserverauthor/321/alejandro-cobar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mssqltips.com/sqlservertip/5883/mssqltipscom-author-and-rookie-of-2018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www.mssqltips.com/sqlserverauthor/315/eduardo-pivaral/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tssug.pass.org/en-us/sessionsubmission.aspx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hyperlink" Target="http://dbamastery.com/" TargetMode="External"/><Relationship Id="rId4" Type="http://schemas.openxmlformats.org/officeDocument/2006/relationships/hyperlink" Target="mailto:gtssug@pass.or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TSSUG/Sessions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hyperlink" Target="https://www.facebook.com/groups/gtssu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2zvB8Zu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twitter.com/gtssug" TargetMode="Externa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tssug.pass.org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www.sqlsaturday.com/268/eventhom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ass.org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docs.microsoft.com/en-us/sql/sql-server/sql-server-ver15-release-notes?view=sqlallproducts-allvers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sql/ssms/download-sql-server-management-studio-ssms?view=sql-server-2017#ssms-180-preview-6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megagt" TargetMode="External"/><Relationship Id="rId7" Type="http://schemas.openxmlformats.org/officeDocument/2006/relationships/hyperlink" Target="https://www.linkedin.com/in/fong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witter.com/gtss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1" y="2050991"/>
            <a:ext cx="3557383" cy="13245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94545" y="2386014"/>
            <a:ext cx="8535380" cy="24286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5000" dirty="0">
                <a:latin typeface="+mn-lt"/>
              </a:rPr>
              <a:t>Guatemala SQL Server group </a:t>
            </a:r>
          </a:p>
          <a:p>
            <a:r>
              <a:rPr lang="en-US" sz="5000" dirty="0">
                <a:latin typeface="+mn-lt"/>
              </a:rPr>
              <a:t>January 2019</a:t>
            </a:r>
            <a:endParaRPr lang="en-U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AC1ED-E979-4674-81BB-60E605229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6" y="4814712"/>
            <a:ext cx="3695658" cy="17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4EBC-1C2E-4CCB-B113-3CDDC62E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182" y="1433430"/>
            <a:ext cx="9640469" cy="77882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200" b="1" dirty="0"/>
              <a:t>Congratulations to Christian Araujo for his new job!!!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5CAE7-0708-4B8E-AC66-DD286AED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11" y="2387657"/>
            <a:ext cx="238125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D78277-1692-462E-B7F1-9AE0E3381DCE}"/>
              </a:ext>
            </a:extLst>
          </p:cNvPr>
          <p:cNvSpPr/>
          <p:nvPr/>
        </p:nvSpPr>
        <p:spPr>
          <a:xfrm>
            <a:off x="5956435" y="3228945"/>
            <a:ext cx="1881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@</a:t>
            </a:r>
            <a:r>
              <a:rPr lang="en-US" sz="2000" b="1" dirty="0" err="1">
                <a:hlinkClick r:id="rId3"/>
              </a:rPr>
              <a:t>charaujo</a:t>
            </a:r>
            <a:endParaRPr lang="en-US" sz="2000" b="1" dirty="0"/>
          </a:p>
        </p:txBody>
      </p:sp>
      <p:pic>
        <p:nvPicPr>
          <p:cNvPr id="6" name="Picture 8" descr="Image result for twitter logo">
            <a:hlinkClick r:id="rId4"/>
            <a:extLst>
              <a:ext uri="{FF2B5EF4-FFF2-40B4-BE49-F238E27FC236}">
                <a16:creationId xmlns:a16="http://schemas.microsoft.com/office/drawing/2014/main" id="{4B2CB26B-CED3-40FD-9FFE-13037397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03" y="2995608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ADAE2-182F-48A9-A96F-C331B0729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03" y="4093407"/>
            <a:ext cx="840239" cy="8402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55825A-35A2-4373-96CF-8E4D92E43AD9}"/>
              </a:ext>
            </a:extLst>
          </p:cNvPr>
          <p:cNvSpPr/>
          <p:nvPr/>
        </p:nvSpPr>
        <p:spPr>
          <a:xfrm>
            <a:off x="5956434" y="4310608"/>
            <a:ext cx="1881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7"/>
              </a:rPr>
              <a:t>in/</a:t>
            </a:r>
            <a:r>
              <a:rPr lang="en-US" sz="2000" b="1" dirty="0" err="1">
                <a:hlinkClick r:id="rId7"/>
              </a:rPr>
              <a:t>charaujo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4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E27B-AD4C-42A0-B8D0-3A79B3CD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8596"/>
            <a:ext cx="10972800" cy="685800"/>
          </a:xfrm>
        </p:spPr>
        <p:txBody>
          <a:bodyPr/>
          <a:lstStyle/>
          <a:p>
            <a:r>
              <a:rPr lang="en-US" b="1" dirty="0"/>
              <a:t>Community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530C9-41BF-44AA-B4BE-EC89842E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12" y="1342118"/>
            <a:ext cx="1194016" cy="1189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C18B7-EBDD-44EB-BDF5-2F518A295E30}"/>
              </a:ext>
            </a:extLst>
          </p:cNvPr>
          <p:cNvSpPr txBox="1"/>
          <p:nvPr/>
        </p:nvSpPr>
        <p:spPr>
          <a:xfrm>
            <a:off x="3697281" y="1475025"/>
            <a:ext cx="5664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Pablo Echeverria </a:t>
            </a:r>
          </a:p>
          <a:p>
            <a:r>
              <a:rPr lang="en-US" dirty="0"/>
              <a:t>Passed Exam 773: </a:t>
            </a:r>
            <a:r>
              <a:rPr lang="en-US" dirty="0">
                <a:hlinkClick r:id="rId3"/>
              </a:rPr>
              <a:t>Analyzing Big Data with Microsoft 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1760-5D20-4186-8B2C-0BF6D5CA62CF}"/>
              </a:ext>
            </a:extLst>
          </p:cNvPr>
          <p:cNvSpPr txBox="1"/>
          <p:nvPr/>
        </p:nvSpPr>
        <p:spPr>
          <a:xfrm>
            <a:off x="3697281" y="2921167"/>
            <a:ext cx="4517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4"/>
              </a:rPr>
              <a:t>Eduardo Pivaral</a:t>
            </a:r>
            <a:endParaRPr lang="en-US" b="1" dirty="0"/>
          </a:p>
          <a:p>
            <a:r>
              <a:rPr lang="en-US" b="1" dirty="0" err="1"/>
              <a:t>MSSQLTips</a:t>
            </a:r>
            <a:r>
              <a:rPr lang="en-US" b="1" dirty="0"/>
              <a:t> - </a:t>
            </a:r>
            <a:r>
              <a:rPr lang="en-US" b="1" dirty="0">
                <a:hlinkClick r:id="rId5"/>
              </a:rPr>
              <a:t>Rookie of the year 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dirty="0"/>
              <a:t>Author of the year runners-up:</a:t>
            </a:r>
          </a:p>
          <a:p>
            <a:r>
              <a:rPr lang="en-US" dirty="0">
                <a:hlinkClick r:id="rId6"/>
              </a:rPr>
              <a:t>Alejandro Cobar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Pablo Echeverria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43D83-9C91-47A9-BEDD-36957D7819FE}"/>
              </a:ext>
            </a:extLst>
          </p:cNvPr>
          <p:cNvSpPr txBox="1"/>
          <p:nvPr/>
        </p:nvSpPr>
        <p:spPr>
          <a:xfrm>
            <a:off x="3697281" y="5133802"/>
            <a:ext cx="698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Carlos Robles</a:t>
            </a:r>
          </a:p>
          <a:p>
            <a:r>
              <a:rPr lang="en-US" dirty="0">
                <a:hlinkClick r:id="rId8"/>
              </a:rPr>
              <a:t>Microsoft Most Valuable Professional (MVP) 2018</a:t>
            </a:r>
            <a:endParaRPr lang="en-US" dirty="0"/>
          </a:p>
          <a:p>
            <a:r>
              <a:rPr lang="en-US" dirty="0"/>
              <a:t>Category: Data Platform</a:t>
            </a:r>
          </a:p>
          <a:p>
            <a:r>
              <a:rPr lang="en-US" dirty="0"/>
              <a:t>Country or region: United States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5921F2-D04E-4118-882A-8A9F41F6ED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171" y="4510123"/>
            <a:ext cx="1494097" cy="208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99139-8D7C-46B2-9A69-9C09B3D70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8" y="2921167"/>
            <a:ext cx="1744227" cy="926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FA8730-3BBE-4A5C-B7FD-15B7F20B7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4178" y="2531261"/>
            <a:ext cx="2264764" cy="2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853A60-68F9-4D1C-8462-F555198A9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9" y="537452"/>
            <a:ext cx="3654568" cy="5718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FFB76-2327-4144-8701-CFDCA26E0863}"/>
              </a:ext>
            </a:extLst>
          </p:cNvPr>
          <p:cNvSpPr txBox="1"/>
          <p:nvPr/>
        </p:nvSpPr>
        <p:spPr>
          <a:xfrm>
            <a:off x="3563616" y="638735"/>
            <a:ext cx="351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Speakers from our PASS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9AA13-8292-4FDD-9D22-663DB51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04" y="2187898"/>
            <a:ext cx="867727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89E300-4A80-47AF-BE8B-2C8CEF781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04" y="1906988"/>
            <a:ext cx="7296150" cy="276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51475E-D8A8-4AD4-9719-0E47C9BF764C}"/>
              </a:ext>
            </a:extLst>
          </p:cNvPr>
          <p:cNvSpPr txBox="1"/>
          <p:nvPr/>
        </p:nvSpPr>
        <p:spPr>
          <a:xfrm>
            <a:off x="1531027" y="142220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Christian Araujo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D18008-5CAA-4687-8A8B-7114C685C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504" y="3801820"/>
            <a:ext cx="9496425" cy="590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202CD-D05C-47EA-971D-DF1C568E8FA8}"/>
              </a:ext>
            </a:extLst>
          </p:cNvPr>
          <p:cNvSpPr txBox="1"/>
          <p:nvPr/>
        </p:nvSpPr>
        <p:spPr>
          <a:xfrm>
            <a:off x="1513473" y="33745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Mynor Bolaños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3E9E0B-64C3-459A-9843-626091A93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950" y="5393992"/>
            <a:ext cx="7981950" cy="561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9586D7-E711-46F5-B760-E0C83BC0A4ED}"/>
              </a:ext>
            </a:extLst>
          </p:cNvPr>
          <p:cNvSpPr txBox="1"/>
          <p:nvPr/>
        </p:nvSpPr>
        <p:spPr>
          <a:xfrm>
            <a:off x="1513473" y="492788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Carlos Lopez</a:t>
            </a:r>
          </a:p>
        </p:txBody>
      </p:sp>
    </p:spTree>
    <p:extLst>
      <p:ext uri="{BB962C8B-B14F-4D97-AF65-F5344CB8AC3E}">
        <p14:creationId xmlns:p14="http://schemas.microsoft.com/office/powerpoint/2010/main" val="136470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F119E8-88A1-4EC9-BADB-9105336E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80" y="3578184"/>
            <a:ext cx="9296400" cy="58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DC91-6C29-4C5E-BABD-F4DF1AD6BFE4}"/>
              </a:ext>
            </a:extLst>
          </p:cNvPr>
          <p:cNvSpPr txBox="1"/>
          <p:nvPr/>
        </p:nvSpPr>
        <p:spPr>
          <a:xfrm>
            <a:off x="1640103" y="3208852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Carlos Robles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8B04E-338B-4EAC-831A-FF7F88C3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81" y="2187130"/>
            <a:ext cx="6734175" cy="247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1BDD5A-52BA-45F5-B572-EEB4CD6FAB66}"/>
              </a:ext>
            </a:extLst>
          </p:cNvPr>
          <p:cNvSpPr txBox="1"/>
          <p:nvPr/>
        </p:nvSpPr>
        <p:spPr>
          <a:xfrm>
            <a:off x="1640103" y="1717254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Eduardo Pivaral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08177-5EEF-455F-BC56-6FB9CF34E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80" y="5295238"/>
            <a:ext cx="6905625" cy="276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4934C5-A133-4E8D-9906-5E6F007B9AA6}"/>
              </a:ext>
            </a:extLst>
          </p:cNvPr>
          <p:cNvSpPr txBox="1"/>
          <p:nvPr/>
        </p:nvSpPr>
        <p:spPr>
          <a:xfrm>
            <a:off x="1640102" y="4840693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(all board members)</a:t>
            </a:r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03CAD269-8C04-4105-BAB5-04195880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9" y="537452"/>
            <a:ext cx="3654568" cy="5718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3D437F-0E6A-4CD0-8AFB-2503D7451F8B}"/>
              </a:ext>
            </a:extLst>
          </p:cNvPr>
          <p:cNvSpPr txBox="1"/>
          <p:nvPr/>
        </p:nvSpPr>
        <p:spPr>
          <a:xfrm>
            <a:off x="3563616" y="638735"/>
            <a:ext cx="351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Speakers from our PASS group</a:t>
            </a:r>
          </a:p>
        </p:txBody>
      </p:sp>
    </p:spTree>
    <p:extLst>
      <p:ext uri="{BB962C8B-B14F-4D97-AF65-F5344CB8AC3E}">
        <p14:creationId xmlns:p14="http://schemas.microsoft.com/office/powerpoint/2010/main" val="220116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A63-1045-4A23-BC4C-3B756DD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78" y="929872"/>
            <a:ext cx="11191043" cy="664889"/>
          </a:xfrm>
        </p:spPr>
        <p:txBody>
          <a:bodyPr/>
          <a:lstStyle/>
          <a:p>
            <a:r>
              <a:rPr lang="en-US" b="1" dirty="0"/>
              <a:t>Call for speakers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D629E-0A76-418A-8E26-E605C963A19D}"/>
              </a:ext>
            </a:extLst>
          </p:cNvPr>
          <p:cNvSpPr/>
          <p:nvPr/>
        </p:nvSpPr>
        <p:spPr>
          <a:xfrm>
            <a:off x="1718854" y="2305615"/>
            <a:ext cx="90474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Want to participate as speaker in the next Guatemala's SQL Server User Group meeting? Then visit: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https://gtssug.pass.org/en-us/sessionsubmission.aspx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731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3C860-CD39-4AA4-BA26-127CA5B1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12" y="2599069"/>
            <a:ext cx="519112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25DE2-A427-48E7-B406-F3F2AF1A27E0}"/>
              </a:ext>
            </a:extLst>
          </p:cNvPr>
          <p:cNvSpPr txBox="1"/>
          <p:nvPr/>
        </p:nvSpPr>
        <p:spPr>
          <a:xfrm>
            <a:off x="2340550" y="5728702"/>
            <a:ext cx="756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Want to become a sponsor? Send an email to: </a:t>
            </a:r>
            <a:r>
              <a:rPr lang="en-US" b="1" dirty="0">
                <a:hlinkClick r:id="rId4"/>
              </a:rPr>
              <a:t>gtssug@pass.org</a:t>
            </a:r>
            <a:r>
              <a:rPr lang="en-US" b="1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3560513C-FDDE-49DB-928F-E4DF568C6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87" y="2528671"/>
            <a:ext cx="3703507" cy="15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9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CE6B9CC-89BD-4752-A192-5CAB35A9665D}"/>
              </a:ext>
            </a:extLst>
          </p:cNvPr>
          <p:cNvSpPr txBox="1">
            <a:spLocks/>
          </p:cNvSpPr>
          <p:nvPr/>
        </p:nvSpPr>
        <p:spPr>
          <a:xfrm>
            <a:off x="380506" y="1512756"/>
            <a:ext cx="8837236" cy="58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</a:rPr>
              <a:t>Just scan the following QR code and help us filling the form: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AutoShape 2" descr="blob:null/087d6857-b2f9-4d66-abad-7aabd1ad78c4">
            <a:extLst>
              <a:ext uri="{FF2B5EF4-FFF2-40B4-BE49-F238E27FC236}">
                <a16:creationId xmlns:a16="http://schemas.microsoft.com/office/drawing/2014/main" id="{7E7FDA3B-4CF0-4F47-BC76-6AE29E8DC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41CE7-51D5-4107-9CC1-FE7F07D07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23" y="2309168"/>
            <a:ext cx="3723353" cy="3723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422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Follow 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GTSSUG.PASS.org</a:t>
            </a:r>
            <a:endParaRPr lang="en-US" sz="4800" dirty="0">
              <a:latin typeface="+mn-l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facebook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2" y="3421170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91" y="348733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6" y="5058636"/>
            <a:ext cx="5507665" cy="5914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#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SQLPassGT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@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gtssug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282B4CD2-EF03-499C-85CF-859471E38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13" y="3543432"/>
            <a:ext cx="2539704" cy="728049"/>
          </a:xfrm>
          <a:prstGeom prst="rect">
            <a:avLst/>
          </a:prstGeom>
        </p:spPr>
      </p:pic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0E984045-47EE-4364-A001-8A8E75D00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73" y="3500800"/>
            <a:ext cx="1983688" cy="8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Connect with PASS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PASS.org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linked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79" y="3462905"/>
            <a:ext cx="943030" cy="9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ceboo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88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87" y="352482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7" y="4980870"/>
            <a:ext cx="5507665" cy="15070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2800" dirty="0">
                <a:latin typeface="+mn-lt"/>
              </a:rPr>
              <a:t>#</a:t>
            </a:r>
            <a:r>
              <a:rPr lang="en-US" sz="2800" dirty="0" err="1">
                <a:latin typeface="+mn-lt"/>
              </a:rPr>
              <a:t>sqlpass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sqlpass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passcommunity</a:t>
            </a:r>
            <a:endParaRPr lang="en-US" sz="2800" dirty="0">
              <a:latin typeface="+mn-lt"/>
            </a:endParaRPr>
          </a:p>
        </p:txBody>
      </p:sp>
      <p:pic>
        <p:nvPicPr>
          <p:cNvPr id="1026" name="Picture 2" descr="Image result for instagram logo">
            <a:extLst>
              <a:ext uri="{FF2B5EF4-FFF2-40B4-BE49-F238E27FC236}">
                <a16:creationId xmlns:a16="http://schemas.microsoft.com/office/drawing/2014/main" id="{177014BE-3D08-421E-813A-B3FE40B24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36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6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527991" y="1566768"/>
            <a:ext cx="3836192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 dirty="0"/>
              <a:t>Board Members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E1D360-B08C-4981-AE41-F2F83F9E0F19}"/>
              </a:ext>
            </a:extLst>
          </p:cNvPr>
          <p:cNvSpPr txBox="1">
            <a:spLocks/>
          </p:cNvSpPr>
          <p:nvPr/>
        </p:nvSpPr>
        <p:spPr>
          <a:xfrm>
            <a:off x="292082" y="1371600"/>
            <a:ext cx="5988965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B172-E4EB-E043-A646-144A51D0CCC1}"/>
              </a:ext>
            </a:extLst>
          </p:cNvPr>
          <p:cNvSpPr/>
          <p:nvPr/>
        </p:nvSpPr>
        <p:spPr>
          <a:xfrm>
            <a:off x="527990" y="925300"/>
            <a:ext cx="109551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293338"/>
              </a:solidFill>
            </a:endParaRPr>
          </a:p>
          <a:p>
            <a:endParaRPr lang="en-US" sz="24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Christian Araujo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charaujo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Lopez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CarlosLopezSQL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Eduardo Pivaral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EduardoDBA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Robles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dbamastery</a:t>
            </a:r>
            <a:endParaRPr lang="en-US" sz="2800" b="1" dirty="0">
              <a:solidFill>
                <a:srgbClr val="293338"/>
              </a:solidFill>
            </a:endParaRPr>
          </a:p>
          <a:p>
            <a:r>
              <a:rPr lang="en-US" sz="2800" b="1" dirty="0">
                <a:solidFill>
                  <a:srgbClr val="293338"/>
                </a:solidFill>
              </a:rPr>
              <a:t>* Allan Fong		@</a:t>
            </a:r>
            <a:r>
              <a:rPr lang="en-US" sz="2800" b="1" dirty="0" err="1">
                <a:solidFill>
                  <a:srgbClr val="293338"/>
                </a:solidFill>
              </a:rPr>
              <a:t>omegagt</a:t>
            </a:r>
            <a:endParaRPr lang="en-US" sz="2800" b="1" dirty="0">
              <a:solidFill>
                <a:srgbClr val="293338"/>
              </a:solidFill>
            </a:endParaRPr>
          </a:p>
          <a:p>
            <a:endParaRPr lang="en-US" sz="2800" dirty="0">
              <a:solidFill>
                <a:srgbClr val="293338"/>
              </a:solidFill>
            </a:endParaRPr>
          </a:p>
          <a:p>
            <a:r>
              <a:rPr lang="en-US" sz="2800" dirty="0">
                <a:solidFill>
                  <a:srgbClr val="293338"/>
                </a:solidFill>
                <a:hlinkClick r:id="rId2"/>
              </a:rPr>
              <a:t>gtssug.pass.org</a:t>
            </a:r>
            <a:endParaRPr lang="en-US" sz="2800" dirty="0">
              <a:solidFill>
                <a:srgbClr val="293338"/>
              </a:solidFill>
            </a:endParaRPr>
          </a:p>
          <a:p>
            <a:endParaRPr lang="en-US" sz="2800" dirty="0">
              <a:solidFill>
                <a:srgbClr val="293338"/>
              </a:solidFill>
            </a:endParaRPr>
          </a:p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EAD29-23F5-428C-8799-BE8FD621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18" y="56623"/>
            <a:ext cx="5262791" cy="24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5429A-27F7-4220-B91E-BBB9A5DF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1" y="-766971"/>
            <a:ext cx="3548087" cy="35528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1275B-D92A-49BC-9C85-BF3AE98B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47230"/>
              </p:ext>
            </p:extLst>
          </p:nvPr>
        </p:nvGraphicFramePr>
        <p:xfrm>
          <a:off x="808112" y="2475781"/>
          <a:ext cx="10515600" cy="3614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678">
                  <a:extLst>
                    <a:ext uri="{9D8B030D-6E8A-4147-A177-3AD203B41FA5}">
                      <a16:colId xmlns:a16="http://schemas.microsoft.com/office/drawing/2014/main" val="3223277656"/>
                    </a:ext>
                  </a:extLst>
                </a:gridCol>
                <a:gridCol w="1161459">
                  <a:extLst>
                    <a:ext uri="{9D8B030D-6E8A-4147-A177-3AD203B41FA5}">
                      <a16:colId xmlns:a16="http://schemas.microsoft.com/office/drawing/2014/main" val="4190591231"/>
                    </a:ext>
                  </a:extLst>
                </a:gridCol>
                <a:gridCol w="1397479">
                  <a:extLst>
                    <a:ext uri="{9D8B030D-6E8A-4147-A177-3AD203B41FA5}">
                      <a16:colId xmlns:a16="http://schemas.microsoft.com/office/drawing/2014/main" val="2552046394"/>
                    </a:ext>
                  </a:extLst>
                </a:gridCol>
                <a:gridCol w="3485072">
                  <a:extLst>
                    <a:ext uri="{9D8B030D-6E8A-4147-A177-3AD203B41FA5}">
                      <a16:colId xmlns:a16="http://schemas.microsoft.com/office/drawing/2014/main" val="1047595949"/>
                    </a:ext>
                  </a:extLst>
                </a:gridCol>
                <a:gridCol w="2636912">
                  <a:extLst>
                    <a:ext uri="{9D8B030D-6E8A-4147-A177-3AD203B41FA5}">
                      <a16:colId xmlns:a16="http://schemas.microsoft.com/office/drawing/2014/main" val="4213739382"/>
                    </a:ext>
                  </a:extLst>
                </a:gridCol>
              </a:tblGrid>
              <a:tr h="3342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Virtual Group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Meeting Date</a:t>
                      </a:r>
                      <a:endParaRPr lang="en-CA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Topic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Website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34571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Hybrid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Jan 23,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19:00 – 20:00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Data Analytics with Azure Cosmos Schema-less Data and Power BI - Jen Stirrup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http://hybridvc.pass.org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06853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Global Hebrew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Jan 24,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13:00 – 14:00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SQL Azure DB options - Pini Krisher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http://globalhebrew.pass.org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4617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Global Italian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Jan 30,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Monitoraggio di Reporting Services - Lorenzo Vercellati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http://globalitalian.pass.org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184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DBA Fundamentals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5,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Understanding SQL Server Backup and Restore </a:t>
                      </a:r>
                    </a:p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- Tim </a:t>
                      </a:r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Radney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Segoe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http://fundamentals.pass.org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05562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DBA Fundamentals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12,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02:30 – 03:30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Let's talk about Big Data using SQL Data Warehouse </a:t>
                      </a:r>
                    </a:p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- </a:t>
                      </a:r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Vitor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 Fava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http://fundamentals.pass.org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30632"/>
                  </a:ext>
                </a:extLst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24A075B6-11DB-4582-AA3F-AFFDA4BBC219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solidFill>
            <a:srgbClr val="302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131E30F0-B9B4-4677-B243-D55BB83C914A}"/>
              </a:ext>
            </a:extLst>
          </p:cNvPr>
          <p:cNvSpPr txBox="1">
            <a:spLocks/>
          </p:cNvSpPr>
          <p:nvPr/>
        </p:nvSpPr>
        <p:spPr>
          <a:xfrm>
            <a:off x="6014386" y="694459"/>
            <a:ext cx="5767305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rPr>
              <a:t>Upcoming Virtual Group Webinars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2177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5429A-27F7-4220-B91E-BBB9A5DF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1" y="-766971"/>
            <a:ext cx="3548087" cy="35528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1275B-D92A-49BC-9C85-BF3AE98B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72256"/>
              </p:ext>
            </p:extLst>
          </p:nvPr>
        </p:nvGraphicFramePr>
        <p:xfrm>
          <a:off x="808112" y="2475781"/>
          <a:ext cx="10515600" cy="2958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678">
                  <a:extLst>
                    <a:ext uri="{9D8B030D-6E8A-4147-A177-3AD203B41FA5}">
                      <a16:colId xmlns:a16="http://schemas.microsoft.com/office/drawing/2014/main" val="3223277656"/>
                    </a:ext>
                  </a:extLst>
                </a:gridCol>
                <a:gridCol w="1161459">
                  <a:extLst>
                    <a:ext uri="{9D8B030D-6E8A-4147-A177-3AD203B41FA5}">
                      <a16:colId xmlns:a16="http://schemas.microsoft.com/office/drawing/2014/main" val="4190591231"/>
                    </a:ext>
                  </a:extLst>
                </a:gridCol>
                <a:gridCol w="1397479">
                  <a:extLst>
                    <a:ext uri="{9D8B030D-6E8A-4147-A177-3AD203B41FA5}">
                      <a16:colId xmlns:a16="http://schemas.microsoft.com/office/drawing/2014/main" val="2552046394"/>
                    </a:ext>
                  </a:extLst>
                </a:gridCol>
                <a:gridCol w="3485072">
                  <a:extLst>
                    <a:ext uri="{9D8B030D-6E8A-4147-A177-3AD203B41FA5}">
                      <a16:colId xmlns:a16="http://schemas.microsoft.com/office/drawing/2014/main" val="1047595949"/>
                    </a:ext>
                  </a:extLst>
                </a:gridCol>
                <a:gridCol w="2636912">
                  <a:extLst>
                    <a:ext uri="{9D8B030D-6E8A-4147-A177-3AD203B41FA5}">
                      <a16:colId xmlns:a16="http://schemas.microsoft.com/office/drawing/2014/main" val="4213739382"/>
                    </a:ext>
                  </a:extLst>
                </a:gridCol>
              </a:tblGrid>
              <a:tr h="3342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Virtual Group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Meeting Date</a:t>
                      </a:r>
                      <a:endParaRPr lang="en-CA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Topic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Website</a:t>
                      </a:r>
                      <a:endParaRPr lang="en-CA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2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34571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Women in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12,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Winning the Head Game in 2019 - Bobbi-Jo Brighton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http://wit.pass.org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06853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Data Architecture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13,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19:00 – 20:00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Azure SQL Database for the Production DBA </a:t>
                      </a:r>
                    </a:p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- Tim </a:t>
                      </a:r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Radney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Segoe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http://dataarch.pass.org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4617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Global Hebrew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20,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15:00 – 16:00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Data Platforms News - Yossi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Elkayam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Segoe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http://globalhebrew.pass.org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184"/>
                  </a:ext>
                </a:extLst>
              </a:tr>
              <a:tr h="6560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Global Italian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Feb 20, 2019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Implementazione del Distaster Recovery di</a:t>
                      </a:r>
                    </a:p>
                    <a:p>
                      <a:pPr algn="ctr" rtl="0" fontAlgn="ctr"/>
                      <a:r>
                        <a:rPr lang="it-I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 SQL Server in Azure - Marco Obinu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http://globalitalian.pass.org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05562"/>
                  </a:ext>
                </a:extLst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24A075B6-11DB-4582-AA3F-AFFDA4BBC219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solidFill>
            <a:srgbClr val="302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131E30F0-B9B4-4677-B243-D55BB83C914A}"/>
              </a:ext>
            </a:extLst>
          </p:cNvPr>
          <p:cNvSpPr txBox="1">
            <a:spLocks/>
          </p:cNvSpPr>
          <p:nvPr/>
        </p:nvSpPr>
        <p:spPr>
          <a:xfrm>
            <a:off x="6014386" y="694459"/>
            <a:ext cx="5767305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rPr>
              <a:t>Upcoming Virtual Group Webinars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37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6A934BF-18A4-4E9F-A0AD-F590F25461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01794" y="1965984"/>
            <a:ext cx="3723992" cy="3895868"/>
          </a:xfrm>
          <a:prstGeom prst="rect">
            <a:avLst/>
          </a:prstGeom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216563" y="6043462"/>
            <a:ext cx="435781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  <a:ea typeface="Segoe"/>
                <a:cs typeface="Segoe"/>
              </a:rPr>
              <a:t>Visit </a:t>
            </a:r>
            <a:r>
              <a:rPr lang="en-US" sz="2000" b="1" dirty="0">
                <a:solidFill>
                  <a:srgbClr val="5486B8"/>
                </a:solidFill>
                <a:latin typeface="+mn-lt"/>
                <a:cs typeface="Segoe"/>
                <a:hlinkClick r:id="rId4"/>
              </a:rPr>
              <a:t>sqlsaturday.com</a:t>
            </a:r>
            <a:r>
              <a:rPr lang="en-US" dirty="0">
                <a:latin typeface="+mn-lt"/>
                <a:ea typeface="Segoe"/>
                <a:cs typeface="Segoe"/>
              </a:rPr>
              <a:t> to register for an event near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0687" r="10436" b="44193"/>
          <a:stretch/>
        </p:blipFill>
        <p:spPr>
          <a:xfrm>
            <a:off x="694362" y="659246"/>
            <a:ext cx="3417412" cy="648611"/>
          </a:xfrm>
          <a:prstGeom prst="rect">
            <a:avLst/>
          </a:prstGeom>
        </p:spPr>
      </p:pic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B2E32EA-86E1-4BE5-B6C0-D21388B87A93}"/>
              </a:ext>
            </a:extLst>
          </p:cNvPr>
          <p:cNvSpPr txBox="1">
            <a:spLocks/>
          </p:cNvSpPr>
          <p:nvPr/>
        </p:nvSpPr>
        <p:spPr bwMode="auto">
          <a:xfrm>
            <a:off x="6113368" y="5409480"/>
            <a:ext cx="4214068" cy="144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marL="0" lvl="1" indent="0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785CD96-B575-49FD-BFD9-23A71A00A776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solidFill>
            <a:srgbClr val="0DB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80966AD3-7B71-4DDF-853A-A5EA31C86B11}"/>
              </a:ext>
            </a:extLst>
          </p:cNvPr>
          <p:cNvSpPr txBox="1">
            <a:spLocks/>
          </p:cNvSpPr>
          <p:nvPr/>
        </p:nvSpPr>
        <p:spPr>
          <a:xfrm>
            <a:off x="4908430" y="694459"/>
            <a:ext cx="6873261" cy="9676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algn="r"/>
            <a:r>
              <a:rPr lang="en-US" sz="3300" dirty="0">
                <a:solidFill>
                  <a:schemeClr val="bg1"/>
                </a:solidFill>
              </a:rPr>
              <a:t>Upcoming </a:t>
            </a:r>
            <a:r>
              <a:rPr lang="en-US" sz="3300" dirty="0" err="1">
                <a:solidFill>
                  <a:schemeClr val="bg1"/>
                </a:solidFill>
              </a:rPr>
              <a:t>SQLSaturdays</a:t>
            </a:r>
            <a:endParaRPr lang="en-US" sz="33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15F6CB-A780-4CF6-846A-B68AFE39515A}"/>
              </a:ext>
            </a:extLst>
          </p:cNvPr>
          <p:cNvGrpSpPr/>
          <p:nvPr/>
        </p:nvGrpSpPr>
        <p:grpSpPr>
          <a:xfrm>
            <a:off x="1555306" y="2588804"/>
            <a:ext cx="9081387" cy="2945699"/>
            <a:chOff x="1189542" y="2511166"/>
            <a:chExt cx="9081387" cy="2945699"/>
          </a:xfrm>
        </p:grpSpPr>
        <p:sp>
          <p:nvSpPr>
            <p:cNvPr id="8" name="Content Placeholder 12"/>
            <p:cNvSpPr txBox="1">
              <a:spLocks/>
            </p:cNvSpPr>
            <p:nvPr/>
          </p:nvSpPr>
          <p:spPr bwMode="auto">
            <a:xfrm>
              <a:off x="1189542" y="2848674"/>
              <a:ext cx="4072697" cy="1057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1pPr>
              <a:lvl2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2pPr>
              <a:lvl3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3pPr>
              <a:lvl4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4pPr>
              <a:lvl5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Feb 02		Cleveland</a:t>
              </a:r>
            </a:p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Feb 09		Redmond</a:t>
              </a:r>
            </a:p>
            <a:p>
              <a:pPr marL="0" lvl="1" indent="0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None/>
                <a:tabLst>
                  <a:tab pos="1168400" algn="l"/>
                </a:tabLst>
                <a:defRPr/>
              </a:pPr>
              <a:endParaRPr lang="en-US" sz="1100" dirty="0"/>
            </a:p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endParaRPr lang="en-US" sz="1100" dirty="0">
                <a:ea typeface="+mn-ea"/>
              </a:endParaRPr>
            </a:p>
          </p:txBody>
        </p:sp>
        <p:sp>
          <p:nvSpPr>
            <p:cNvPr id="16" name="Content Placeholder 12"/>
            <p:cNvSpPr txBox="1">
              <a:spLocks/>
            </p:cNvSpPr>
            <p:nvPr/>
          </p:nvSpPr>
          <p:spPr bwMode="auto">
            <a:xfrm>
              <a:off x="6056861" y="2852560"/>
              <a:ext cx="4214068" cy="760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1pPr>
              <a:lvl2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2pPr>
              <a:lvl3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3pPr>
              <a:lvl4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4pPr>
              <a:lvl5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Jan 18		Linz</a:t>
              </a:r>
            </a:p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Feb 09		Krakow</a:t>
              </a:r>
            </a:p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Feb 23		Pordenone</a:t>
              </a:r>
            </a:p>
            <a:p>
              <a:pPr marL="0" lvl="1" indent="0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None/>
                <a:tabLst>
                  <a:tab pos="1168400" algn="l"/>
                </a:tabLst>
                <a:defRPr/>
              </a:pP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Content Placeholder 15">
              <a:extLst>
                <a:ext uri="{FF2B5EF4-FFF2-40B4-BE49-F238E27FC236}">
                  <a16:creationId xmlns:a16="http://schemas.microsoft.com/office/drawing/2014/main" id="{1E01DB28-5ADA-45E9-A53C-A2AB03BC4A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6861" y="3883450"/>
              <a:ext cx="4040188" cy="342326"/>
            </a:xfrm>
            <a:prstGeom prst="rect">
              <a:avLst/>
            </a:prstGeom>
            <a:solidFill>
              <a:srgbClr val="29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90C618"/>
                </a:buClr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Segoe"/>
                  <a:cs typeface="Segoe"/>
                </a:rPr>
                <a:t>APAC</a:t>
              </a:r>
            </a:p>
          </p:txBody>
        </p:sp>
        <p:sp>
          <p:nvSpPr>
            <p:cNvPr id="14" name="Content Placeholder 12">
              <a:extLst>
                <a:ext uri="{FF2B5EF4-FFF2-40B4-BE49-F238E27FC236}">
                  <a16:creationId xmlns:a16="http://schemas.microsoft.com/office/drawing/2014/main" id="{D6E3CD9C-89C1-42AC-B462-F71E1C2A8C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6861" y="4225775"/>
              <a:ext cx="4214068" cy="123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1pPr>
              <a:lvl2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2pPr>
              <a:lvl3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3pPr>
              <a:lvl4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4pPr>
              <a:lvl5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Jan 26		Malaysia</a:t>
              </a:r>
            </a:p>
          </p:txBody>
        </p:sp>
        <p:sp>
          <p:nvSpPr>
            <p:cNvPr id="17" name="Content Placeholder 15">
              <a:extLst>
                <a:ext uri="{FF2B5EF4-FFF2-40B4-BE49-F238E27FC236}">
                  <a16:creationId xmlns:a16="http://schemas.microsoft.com/office/drawing/2014/main" id="{F433E917-A422-4F97-AA9D-CCCCEB2C3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89542" y="2511166"/>
              <a:ext cx="4040188" cy="342326"/>
            </a:xfrm>
            <a:prstGeom prst="rect">
              <a:avLst/>
            </a:prstGeom>
            <a:solidFill>
              <a:srgbClr val="29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90C618"/>
                </a:buClr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Segoe"/>
                  <a:cs typeface="Segoe"/>
                </a:rPr>
                <a:t>US/Canada</a:t>
              </a:r>
            </a:p>
          </p:txBody>
        </p:sp>
        <p:sp>
          <p:nvSpPr>
            <p:cNvPr id="19" name="Content Placeholder 14">
              <a:extLst>
                <a:ext uri="{FF2B5EF4-FFF2-40B4-BE49-F238E27FC236}">
                  <a16:creationId xmlns:a16="http://schemas.microsoft.com/office/drawing/2014/main" id="{666FE92C-FCAB-41F4-9294-A616B8396E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6861" y="2511166"/>
              <a:ext cx="4040188" cy="347144"/>
            </a:xfrm>
            <a:prstGeom prst="rect">
              <a:avLst/>
            </a:prstGeom>
            <a:solidFill>
              <a:srgbClr val="0DB282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90C618"/>
                </a:buClr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Segoe"/>
                  <a:cs typeface="Segoe"/>
                </a:rPr>
                <a:t>EMEA</a:t>
              </a:r>
            </a:p>
          </p:txBody>
        </p:sp>
        <p:sp>
          <p:nvSpPr>
            <p:cNvPr id="18" name="Content Placeholder 12">
              <a:extLst>
                <a:ext uri="{FF2B5EF4-FFF2-40B4-BE49-F238E27FC236}">
                  <a16:creationId xmlns:a16="http://schemas.microsoft.com/office/drawing/2014/main" id="{C95B0035-4548-4808-85E9-7F51553D9B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89542" y="4225776"/>
              <a:ext cx="4214068" cy="760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1pPr>
              <a:lvl2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2pPr>
              <a:lvl3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3pPr>
              <a:lvl4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4pPr>
              <a:lvl5pPr marL="169863" indent="-1698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4"/>
                </a:buClr>
                <a:buFont typeface="Arial"/>
                <a:buChar char="•"/>
                <a:defRPr lang="en-US" sz="1400" kern="1200">
                  <a:solidFill>
                    <a:srgbClr val="595959"/>
                  </a:solidFill>
                  <a:latin typeface="+mn-lt"/>
                  <a:ea typeface="Segoe"/>
                  <a:cs typeface="Segoe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Feb 16		Guatemala</a:t>
              </a:r>
            </a:p>
            <a:p>
              <a:pPr lvl="3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tabLst>
                  <a:tab pos="1168400" algn="l"/>
                </a:tabLst>
                <a:defRPr/>
              </a:pPr>
              <a:r>
                <a:rPr lang="en-US" sz="1300" dirty="0">
                  <a:solidFill>
                    <a:schemeClr val="tx1"/>
                  </a:solidFill>
                </a:rPr>
                <a:t>Feb 23		Costa Rica – BI Edition</a:t>
              </a:r>
            </a:p>
            <a:p>
              <a:pPr marL="0" lvl="1" indent="0" defTabSz="85090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None/>
                <a:tabLst>
                  <a:tab pos="1168400" algn="l"/>
                </a:tabLst>
                <a:defRPr/>
              </a:pP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Content Placeholder 14">
              <a:extLst>
                <a:ext uri="{FF2B5EF4-FFF2-40B4-BE49-F238E27FC236}">
                  <a16:creationId xmlns:a16="http://schemas.microsoft.com/office/drawing/2014/main" id="{B34EC0F4-9F77-4EF8-A4C9-1F218A02BA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89542" y="3884382"/>
              <a:ext cx="4040188" cy="347144"/>
            </a:xfrm>
            <a:prstGeom prst="rect">
              <a:avLst/>
            </a:prstGeom>
            <a:solidFill>
              <a:srgbClr val="0DB282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90C618"/>
                </a:buClr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FFFFFF"/>
                  </a:solidFill>
                  <a:latin typeface="+mn-lt"/>
                  <a:ea typeface="Segoe"/>
                  <a:cs typeface="Segoe"/>
                </a:rPr>
                <a:t>LATAM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2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43F5E85-5281-46D0-835B-9A1DFAD2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434041" y="0"/>
            <a:ext cx="3723992" cy="3895868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Join PASS to Grow Your Career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764D51-CBDB-45A2-A736-19084890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53" y="4487770"/>
            <a:ext cx="2923824" cy="2070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29BF78-37EB-4A96-999F-02AF459CC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9" y="4487770"/>
            <a:ext cx="3887282" cy="1724260"/>
          </a:xfrm>
          <a:prstGeom prst="rect">
            <a:avLst/>
          </a:prstGeom>
        </p:spPr>
      </p:pic>
      <p:pic>
        <p:nvPicPr>
          <p:cNvPr id="20" name="Picture 19">
            <a:hlinkClick r:id="rId6"/>
            <a:extLst>
              <a:ext uri="{FF2B5EF4-FFF2-40B4-BE49-F238E27FC236}">
                <a16:creationId xmlns:a16="http://schemas.microsoft.com/office/drawing/2014/main" id="{A753B573-9993-4C4A-9EFE-F7D3BAF6D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0459" y="4487770"/>
            <a:ext cx="2831156" cy="1724260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4B216A7-5CA1-46EA-9B23-4209DC10F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989" y="3937480"/>
            <a:ext cx="4332769" cy="390525"/>
          </a:xfrm>
        </p:spPr>
        <p:txBody>
          <a:bodyPr/>
          <a:lstStyle/>
          <a:p>
            <a:r>
              <a:rPr lang="en-US" sz="2000" dirty="0"/>
              <a:t>The Community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43880B9-00B7-4EAB-9D0C-64F97903C196}"/>
              </a:ext>
            </a:extLst>
          </p:cNvPr>
          <p:cNvSpPr txBox="1">
            <a:spLocks/>
          </p:cNvSpPr>
          <p:nvPr/>
        </p:nvSpPr>
        <p:spPr>
          <a:xfrm>
            <a:off x="5185953" y="3943742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Benefits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735E51A-0438-4B81-BA23-FD62D17CD74B}"/>
              </a:ext>
            </a:extLst>
          </p:cNvPr>
          <p:cNvSpPr txBox="1">
            <a:spLocks/>
          </p:cNvSpPr>
          <p:nvPr/>
        </p:nvSpPr>
        <p:spPr>
          <a:xfrm>
            <a:off x="8880459" y="3939161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… Join Today!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9C7986F-358B-4FDF-A371-1B787A037E93}"/>
              </a:ext>
            </a:extLst>
          </p:cNvPr>
          <p:cNvSpPr txBox="1">
            <a:spLocks/>
          </p:cNvSpPr>
          <p:nvPr/>
        </p:nvSpPr>
        <p:spPr>
          <a:xfrm>
            <a:off x="527989" y="1912858"/>
            <a:ext cx="10569938" cy="20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Become a member and gain free access to: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Online educational content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Live webinars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In-person meetups, events, and conferences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Networking, volunteering, and speaking opportunities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CC1D603-B051-446C-852E-94CA6B80E65D}"/>
              </a:ext>
            </a:extLst>
          </p:cNvPr>
          <p:cNvSpPr txBox="1">
            <a:spLocks/>
          </p:cNvSpPr>
          <p:nvPr/>
        </p:nvSpPr>
        <p:spPr>
          <a:xfrm>
            <a:off x="527988" y="1466043"/>
            <a:ext cx="9443785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Connect with a global network of 250,000+ data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8279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CEF710-74B7-8440-A204-6611BACF8AED}"/>
              </a:ext>
            </a:extLst>
          </p:cNvPr>
          <p:cNvSpPr txBox="1"/>
          <p:nvPr/>
        </p:nvSpPr>
        <p:spPr>
          <a:xfrm>
            <a:off x="1062040" y="650372"/>
            <a:ext cx="10508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SQL Server 2019 CTP 2.2 released on Dec 11</a:t>
            </a:r>
          </a:p>
          <a:p>
            <a:pPr algn="just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https://www.microsoft.com/en-us/sql-server/sql-server-2019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Some fixes were made, more info here:</a:t>
            </a: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https://docs.microsoft.com/en-us/sql/sql-server/sql-server-ver15-release-notes?view=sqlallproducts-allversions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9CB903D-1D93-F44B-BD7C-C472E0B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32" y="517633"/>
            <a:ext cx="10972800" cy="685800"/>
          </a:xfrm>
        </p:spPr>
        <p:txBody>
          <a:bodyPr/>
          <a:lstStyle/>
          <a:p>
            <a:r>
              <a:rPr lang="en-US" dirty="0"/>
              <a:t>Tech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103CC-2454-4219-8E80-AFA0F10A9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2" y="952348"/>
            <a:ext cx="3039369" cy="7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4C5B-AEDF-4DE3-9069-616D3DA5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39" y="1118295"/>
            <a:ext cx="10865237" cy="4621410"/>
          </a:xfrm>
        </p:spPr>
        <p:txBody>
          <a:bodyPr/>
          <a:lstStyle/>
          <a:p>
            <a:r>
              <a:rPr lang="en-US" b="1" dirty="0"/>
              <a:t>SQL Server Management Studio 18.0 Preview 6</a:t>
            </a:r>
            <a:r>
              <a:rPr lang="en-US" dirty="0"/>
              <a:t> released on Dec 18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https://docs.microsoft.com/en-us/sql/ssms/download-sql-server-management-studio-ssms?view=sql-server-2017#ssms-180-preview-6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Server 2019 new features improved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Migrate to Azure wizard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Legacy SSIS support (DTS packages) have been removed on this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 fixes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52A25-5ACF-451E-853C-AF21A4B4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0" y="4347148"/>
            <a:ext cx="1633405" cy="16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FEA95-A68F-489E-9F9A-797BC302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06" y="1934371"/>
            <a:ext cx="2473118" cy="2473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5F579-87CA-4B75-804F-CA6793A06D3C}"/>
              </a:ext>
            </a:extLst>
          </p:cNvPr>
          <p:cNvSpPr/>
          <p:nvPr/>
        </p:nvSpPr>
        <p:spPr>
          <a:xfrm>
            <a:off x="983914" y="4665050"/>
            <a:ext cx="9636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Database Administrator and Technology enthusiast with 13 years of working experience in Technology, nine of which have been on Database Administration, worked with International Banks and big US Insurance companies.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Having being assigned to SQL Server (Windows), Oracle (Windows, Linux, AIX, HPUX) and recently PostgreSQL and MySQL projects.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56391-84A0-4647-A160-9CDB49B69937}"/>
              </a:ext>
            </a:extLst>
          </p:cNvPr>
          <p:cNvSpPr/>
          <p:nvPr/>
        </p:nvSpPr>
        <p:spPr>
          <a:xfrm>
            <a:off x="5701603" y="2564029"/>
            <a:ext cx="1881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@</a:t>
            </a:r>
            <a:r>
              <a:rPr lang="en-US" sz="2000" b="1" dirty="0" err="1">
                <a:hlinkClick r:id="rId3"/>
              </a:rPr>
              <a:t>omegagt</a:t>
            </a:r>
            <a:endParaRPr lang="en-US" sz="2000" b="1" dirty="0"/>
          </a:p>
        </p:txBody>
      </p:sp>
      <p:pic>
        <p:nvPicPr>
          <p:cNvPr id="7" name="Picture 8" descr="Image result for twitter logo">
            <a:hlinkClick r:id="rId4"/>
            <a:extLst>
              <a:ext uri="{FF2B5EF4-FFF2-40B4-BE49-F238E27FC236}">
                <a16:creationId xmlns:a16="http://schemas.microsoft.com/office/drawing/2014/main" id="{1577806C-B454-4291-B088-68D6A2E9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71" y="2330692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C8D911-DBB3-4134-995D-74CDA262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8596"/>
            <a:ext cx="10972800" cy="685800"/>
          </a:xfrm>
        </p:spPr>
        <p:txBody>
          <a:bodyPr/>
          <a:lstStyle/>
          <a:p>
            <a:r>
              <a:rPr lang="en-US" b="1" dirty="0"/>
              <a:t>Community news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BE73D5-D067-4D24-9396-0BA9219F2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71" y="3428491"/>
            <a:ext cx="840239" cy="8402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181BA5-8FF7-4197-B74D-30879840AB7C}"/>
              </a:ext>
            </a:extLst>
          </p:cNvPr>
          <p:cNvSpPr/>
          <p:nvPr/>
        </p:nvSpPr>
        <p:spPr>
          <a:xfrm>
            <a:off x="5701602" y="3645692"/>
            <a:ext cx="1881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7"/>
              </a:rPr>
              <a:t>in/</a:t>
            </a:r>
            <a:r>
              <a:rPr lang="en-US" sz="2000" b="1" dirty="0" err="1">
                <a:hlinkClick r:id="rId7"/>
              </a:rPr>
              <a:t>fong</a:t>
            </a:r>
            <a:endParaRPr lang="en-US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6039C6-89CE-409B-9676-7FDC9255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14" y="1242240"/>
            <a:ext cx="9077634" cy="778828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Welcome Allan Fong as new board member!!!</a:t>
            </a:r>
          </a:p>
        </p:txBody>
      </p:sp>
    </p:spTree>
    <p:extLst>
      <p:ext uri="{BB962C8B-B14F-4D97-AF65-F5344CB8AC3E}">
        <p14:creationId xmlns:p14="http://schemas.microsoft.com/office/powerpoint/2010/main" val="2123870089"/>
      </p:ext>
    </p:extLst>
  </p:cSld>
  <p:clrMapOvr>
    <a:masterClrMapping/>
  </p:clrMapOvr>
</p:sld>
</file>

<file path=ppt/theme/theme1.xml><?xml version="1.0" encoding="utf-8"?>
<a:theme xmlns:a="http://schemas.openxmlformats.org/drawingml/2006/main" name="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2.xml><?xml version="1.0" encoding="utf-8"?>
<a:theme xmlns:a="http://schemas.openxmlformats.org/drawingml/2006/main" name="PASS2017">
  <a:themeElements>
    <a:clrScheme name="PASS ">
      <a:dk1>
        <a:srgbClr val="000000"/>
      </a:dk1>
      <a:lt1>
        <a:srgbClr val="FFFFFF"/>
      </a:lt1>
      <a:dk2>
        <a:srgbClr val="F9413A"/>
      </a:dk2>
      <a:lt2>
        <a:srgbClr val="2CCCD3"/>
      </a:lt2>
      <a:accent1>
        <a:srgbClr val="6558B1"/>
      </a:accent1>
      <a:accent2>
        <a:srgbClr val="AF272F"/>
      </a:accent2>
      <a:accent3>
        <a:srgbClr val="2E008B"/>
      </a:accent3>
      <a:accent4>
        <a:srgbClr val="007377"/>
      </a:accent4>
      <a:accent5>
        <a:srgbClr val="00793E"/>
      </a:accent5>
      <a:accent6>
        <a:srgbClr val="F9413A"/>
      </a:accent6>
      <a:hlink>
        <a:srgbClr val="2CCCD3"/>
      </a:hlink>
      <a:folHlink>
        <a:srgbClr val="2CCCD3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2017" id="{7F2EDAA7-1BE8-5541-984F-C8D2BFAB6540}" vid="{CF91991A-FA34-444D-B243-010559AC70E6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Widescreen</PresentationFormat>
  <Paragraphs>180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Gotham Light</vt:lpstr>
      <vt:lpstr>Segoe</vt:lpstr>
      <vt:lpstr>Segoe UI</vt:lpstr>
      <vt:lpstr>Segoe UI Light</vt:lpstr>
      <vt:lpstr>Segoe UI Semilight</vt:lpstr>
      <vt:lpstr>PASS</vt:lpstr>
      <vt:lpstr>PASS2017</vt:lpstr>
      <vt:lpstr>Custom Design</vt:lpstr>
      <vt:lpstr>1_PASS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PASS to Grow Your Career</vt:lpstr>
      <vt:lpstr>Tech news</vt:lpstr>
      <vt:lpstr>PowerPoint Presentation</vt:lpstr>
      <vt:lpstr>Community news</vt:lpstr>
      <vt:lpstr>PowerPoint Presentation</vt:lpstr>
      <vt:lpstr>Community news</vt:lpstr>
      <vt:lpstr>PowerPoint Presentation</vt:lpstr>
      <vt:lpstr>PowerPoint Presentation</vt:lpstr>
      <vt:lpstr>Call for speakers</vt:lpstr>
      <vt:lpstr>Sponsors</vt:lpstr>
      <vt:lpstr>Survey</vt:lpstr>
      <vt:lpstr>Follow us</vt:lpstr>
      <vt:lpstr>Connect with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Update</dc:title>
  <dc:creator>Sonya Waitman</dc:creator>
  <cp:lastModifiedBy>Robles Marroquin, Carlos Alberto</cp:lastModifiedBy>
  <cp:revision>641</cp:revision>
  <dcterms:created xsi:type="dcterms:W3CDTF">2017-01-09T02:44:56Z</dcterms:created>
  <dcterms:modified xsi:type="dcterms:W3CDTF">2019-01-22T01:21:09Z</dcterms:modified>
</cp:coreProperties>
</file>