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0" r:id="rId2"/>
    <p:sldMasterId id="2147483683" r:id="rId3"/>
    <p:sldMasterId id="2147483695" r:id="rId4"/>
  </p:sldMasterIdLst>
  <p:notesMasterIdLst>
    <p:notesMasterId r:id="rId23"/>
  </p:notesMasterIdLst>
  <p:sldIdLst>
    <p:sldId id="300" r:id="rId5"/>
    <p:sldId id="358" r:id="rId6"/>
    <p:sldId id="361" r:id="rId7"/>
    <p:sldId id="375" r:id="rId8"/>
    <p:sldId id="381" r:id="rId9"/>
    <p:sldId id="382" r:id="rId10"/>
    <p:sldId id="380" r:id="rId11"/>
    <p:sldId id="374" r:id="rId12"/>
    <p:sldId id="303" r:id="rId13"/>
    <p:sldId id="327" r:id="rId14"/>
    <p:sldId id="356" r:id="rId15"/>
    <p:sldId id="384" r:id="rId16"/>
    <p:sldId id="383" r:id="rId17"/>
    <p:sldId id="377" r:id="rId18"/>
    <p:sldId id="357" r:id="rId19"/>
    <p:sldId id="363" r:id="rId20"/>
    <p:sldId id="367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99D7CF"/>
    <a:srgbClr val="F9423A"/>
    <a:srgbClr val="29BEC4"/>
    <a:srgbClr val="0DB282"/>
    <a:srgbClr val="FA5D56"/>
    <a:srgbClr val="302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 autoAdjust="0"/>
    <p:restoredTop sz="88468" autoAdjust="0"/>
  </p:normalViewPr>
  <p:slideViewPr>
    <p:cSldViewPr snapToGrid="0">
      <p:cViewPr varScale="1">
        <p:scale>
          <a:sx n="65" d="100"/>
          <a:sy n="65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E7AFA-B288-4772-BBF4-2A3B98CDEDAE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64CA3-069F-4AC6-9557-3FDE03BFC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4CA3-069F-4AC6-9557-3FDE03BFC9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4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is a global, not-for-profit association where data professionals Connect, Share and Learn.</a:t>
            </a:r>
          </a:p>
          <a:p>
            <a:r>
              <a:rPr lang="en-US" dirty="0"/>
              <a:t>Joining PASS is free, and gives you access to hundreds of hours of free online content, live virtual and in-person events, the ability to join Local Groups in your area, and an annual conference, PASS Summit.</a:t>
            </a:r>
          </a:p>
          <a:p>
            <a:r>
              <a:rPr lang="en-US" dirty="0"/>
              <a:t>PASS is a great way to connect with like-minded professionals, increase your technical expertise, and grow your career.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70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64CA3-069F-4AC6-9557-3FDE03BFC9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14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9DCAA-E612-4BC0-AA75-84621265B05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95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550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0" y="0"/>
            <a:ext cx="485501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6828" y="589071"/>
            <a:ext cx="6255483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12" y="299140"/>
            <a:ext cx="10972800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Styling</a:t>
            </a:r>
          </a:p>
        </p:txBody>
      </p:sp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68348" y="4351927"/>
            <a:ext cx="9806857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5400" b="0" dirty="0">
                <a:solidFill>
                  <a:schemeClr val="bg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68348" y="4351927"/>
            <a:ext cx="9806857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lang="en-US" sz="5400" b="0" dirty="0">
                <a:solidFill>
                  <a:schemeClr val="bg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347" y="5323519"/>
            <a:ext cx="9808356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dirty="0">
                <a:solidFill>
                  <a:schemeClr val="bg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gradFill flip="none" rotWithShape="1">
          <a:gsLst>
            <a:gs pos="0">
              <a:schemeClr val="accent1">
                <a:lumMod val="89000"/>
              </a:schemeClr>
            </a:gs>
            <a:gs pos="65000">
              <a:schemeClr val="tx2"/>
            </a:gs>
            <a:gs pos="100000">
              <a:schemeClr val="tx2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865"/>
            <a:ext cx="53848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2355" y="1465868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82659" y="1465868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82786" y="1993900"/>
            <a:ext cx="5386916" cy="398145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01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70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518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92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72728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18899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7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41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-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8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657712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6572988" y="2867775"/>
            <a:ext cx="4620524" cy="3905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57711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6572988" y="3391176"/>
            <a:ext cx="462052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06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943600" y="2687248"/>
            <a:ext cx="562806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lnSpc>
                <a:spcPct val="100000"/>
              </a:lnSpc>
              <a:defRPr lang="en-US" sz="54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4239" y="3658840"/>
            <a:ext cx="5628925" cy="604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US" sz="2000" b="0" i="0" dirty="0">
                <a:solidFill>
                  <a:schemeClr val="bg1"/>
                </a:solidFill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 flipV="1">
            <a:off x="1192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 flipV="1">
            <a:off x="596" y="0"/>
            <a:ext cx="12190808" cy="6858000"/>
          </a:xfrm>
          <a:prstGeom prst="rect">
            <a:avLst/>
          </a:prstGeom>
          <a:gradFill flip="none" rotWithShape="1">
            <a:gsLst>
              <a:gs pos="0">
                <a:srgbClr val="45BFC8">
                  <a:alpha val="67000"/>
                </a:srgbClr>
              </a:gs>
              <a:gs pos="65000">
                <a:srgbClr val="2F2C7E">
                  <a:alpha val="23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6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798" y="1372173"/>
            <a:ext cx="7233374" cy="2693360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12" y="1662029"/>
            <a:ext cx="10972800" cy="462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 typeface="Arial"/>
              <a:buNone/>
              <a:defRPr sz="2000">
                <a:solidFill>
                  <a:srgbClr val="595959"/>
                </a:solidFill>
                <a:latin typeface="+mn-lt"/>
                <a:cs typeface="Segoe"/>
              </a:defRPr>
            </a:lvl1pPr>
            <a:lvl2pPr marL="342900" indent="-342900">
              <a:buClr>
                <a:schemeClr val="accent4"/>
              </a:buClr>
              <a:buFont typeface="Arial"/>
              <a:buChar char="•"/>
              <a:defRPr sz="1800">
                <a:solidFill>
                  <a:srgbClr val="595959"/>
                </a:solidFill>
                <a:latin typeface="+mn-lt"/>
                <a:cs typeface="Segoe"/>
              </a:defRPr>
            </a:lvl2pPr>
            <a:lvl3pPr marL="638175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3pPr>
            <a:lvl4pPr marL="9223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4pPr>
            <a:lvl5pPr marL="1189038" indent="-342900">
              <a:buClr>
                <a:schemeClr val="accent4"/>
              </a:buClr>
              <a:buFont typeface="Arial"/>
              <a:buChar char="•"/>
              <a:defRPr sz="1600">
                <a:solidFill>
                  <a:srgbClr val="595959"/>
                </a:solidFill>
                <a:latin typeface="+mn-lt"/>
                <a:cs typeface="Sego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503245"/>
            <a:ext cx="380337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2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865"/>
            <a:ext cx="5384800" cy="401565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1pPr>
            <a:lvl2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2pPr>
            <a:lvl3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3pPr>
            <a:lvl4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4pPr>
            <a:lvl5pPr marL="285750" indent="-285750">
              <a:buClr>
                <a:schemeClr val="accent4"/>
              </a:buClr>
              <a:buFont typeface="Arial"/>
              <a:buChar char="•"/>
              <a:defRPr sz="1400">
                <a:solidFill>
                  <a:srgbClr val="595959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2354" y="1465866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82659" y="1465866"/>
            <a:ext cx="5387812" cy="40957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503245"/>
            <a:ext cx="380337" cy="365125"/>
          </a:xfrm>
          <a:prstGeom prst="rect">
            <a:avLst/>
          </a:prstGeom>
          <a:noFill/>
        </p:spPr>
        <p:txBody>
          <a:bodyPr vert="horz" lIns="91440" tIns="0" rIns="91440" bIns="45720" rtlCol="0" anchor="t"/>
          <a:lstStyle>
            <a:lvl1pPr algn="ctr">
              <a:defRPr sz="800" b="1">
                <a:solidFill>
                  <a:schemeClr val="bg2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82785" y="1993900"/>
            <a:ext cx="5386916" cy="3981450"/>
          </a:xfrm>
          <a:prstGeom prst="rect">
            <a:avLst/>
          </a:prstGeom>
        </p:spPr>
        <p:txBody>
          <a:bodyPr>
            <a:normAutofit/>
          </a:bodyPr>
          <a:lstStyle>
            <a:lvl1pPr marL="230188" indent="-230188">
              <a:buFont typeface="Arial"/>
              <a:buChar char="•"/>
              <a:defRPr sz="1400"/>
            </a:lvl1pPr>
            <a:lvl2pPr marL="230188" indent="-230188">
              <a:defRPr sz="1400"/>
            </a:lvl2pPr>
            <a:lvl3pPr marL="230188" indent="-230188">
              <a:defRPr sz="1400"/>
            </a:lvl3pPr>
            <a:lvl4pPr marL="230188" indent="-230188">
              <a:defRPr sz="1400"/>
            </a:lvl4pPr>
            <a:lvl5pPr marL="230188" indent="-230188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77162"/>
            <a:ext cx="468405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72200" y="2077162"/>
            <a:ext cx="468405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712" r:id="rId5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713" r:id="rId11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53183-E962-45DB-AED7-29BF3FE93141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51A9-AB5D-437D-B2A4-74923C9E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512" y="589071"/>
            <a:ext cx="10972800" cy="6858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61729" y="6579669"/>
            <a:ext cx="748496" cy="1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hf hdr="0" ftr="0" dt="0"/>
  <p:txStyles>
    <p:titleStyle>
      <a:lvl1pPr marL="0" algn="ctr" defTabSz="457200" rtl="0" eaLnBrk="1" latinLnBrk="0" hangingPunct="1">
        <a:lnSpc>
          <a:spcPts val="35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solidFill>
            <a:schemeClr val="tx1"/>
          </a:solidFill>
          <a:effectLst/>
          <a:uLnTx/>
          <a:uFillTx/>
          <a:latin typeface="Gotham Light" charset="0"/>
          <a:ea typeface="Gotham Light" charset="0"/>
          <a:cs typeface="Gotham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None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pass.org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ql-server/sql-server-201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docs.microsoft.com/en-us/sql/sql-server/sql-server-ver15-release-notes?view=sqlallproducts-allversion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sql/ssms/download-sql-server-management-studio-ssms?view=sql-server-2017#ssms-180-preview-5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tssug.pass.org/en-us/sessionsubmission.aspx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gtssug@gmail.com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TSSUG/Sessions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s://www.facebook.com/groups/gtssu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2zvB8Zu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twitter.com/gtssug" TargetMode="Externa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tssug.pass.org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.org/summit/2018/v20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.org/summit/2018/PASStv.asp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list=PLoGAcXKPcRvY2H1sZyiLkypWV49dTMIZq&amp;v=XOzn0O_7tR0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list=PLoGAcXKPcRvY2H1sZyiLkypWV49dTMIZq&amp;v=vH9XM9Ulc_g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aturday.com/268/eventhome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521" y="2050991"/>
            <a:ext cx="3557383" cy="132459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94545" y="2386014"/>
            <a:ext cx="8535380" cy="24286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r>
              <a:rPr lang="en-US" sz="5000" dirty="0">
                <a:latin typeface="+mn-lt"/>
              </a:rPr>
              <a:t>Guatemala SQL Server group </a:t>
            </a:r>
          </a:p>
          <a:p>
            <a:r>
              <a:rPr lang="en-US" sz="5000" dirty="0">
                <a:latin typeface="+mn-lt"/>
              </a:rPr>
              <a:t>November 2018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889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43F5E85-5281-46D0-835B-9A1DFAD2E4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434041" y="0"/>
            <a:ext cx="3723992" cy="3895868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Join PASS to Grow Your Career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764D51-CBDB-45A2-A736-190848904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953" y="4487770"/>
            <a:ext cx="2923824" cy="2070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29BF78-37EB-4A96-999F-02AF459CC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9" y="4487770"/>
            <a:ext cx="3887282" cy="1724260"/>
          </a:xfrm>
          <a:prstGeom prst="rect">
            <a:avLst/>
          </a:prstGeom>
        </p:spPr>
      </p:pic>
      <p:pic>
        <p:nvPicPr>
          <p:cNvPr id="20" name="Picture 19">
            <a:hlinkClick r:id="rId6"/>
            <a:extLst>
              <a:ext uri="{FF2B5EF4-FFF2-40B4-BE49-F238E27FC236}">
                <a16:creationId xmlns:a16="http://schemas.microsoft.com/office/drawing/2014/main" id="{A753B573-9993-4C4A-9EFE-F7D3BAF6D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0459" y="4487770"/>
            <a:ext cx="2831156" cy="1724260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4B216A7-5CA1-46EA-9B23-4209DC10F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989" y="3937480"/>
            <a:ext cx="4332769" cy="390525"/>
          </a:xfrm>
        </p:spPr>
        <p:txBody>
          <a:bodyPr/>
          <a:lstStyle/>
          <a:p>
            <a:r>
              <a:rPr lang="en-US" sz="2000" dirty="0"/>
              <a:t>The Community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43880B9-00B7-4EAB-9D0C-64F97903C196}"/>
              </a:ext>
            </a:extLst>
          </p:cNvPr>
          <p:cNvSpPr txBox="1">
            <a:spLocks/>
          </p:cNvSpPr>
          <p:nvPr/>
        </p:nvSpPr>
        <p:spPr>
          <a:xfrm>
            <a:off x="5185953" y="3943742"/>
            <a:ext cx="2927533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Benefits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4735E51A-0438-4B81-BA23-FD62D17CD74B}"/>
              </a:ext>
            </a:extLst>
          </p:cNvPr>
          <p:cNvSpPr txBox="1">
            <a:spLocks/>
          </p:cNvSpPr>
          <p:nvPr/>
        </p:nvSpPr>
        <p:spPr>
          <a:xfrm>
            <a:off x="8880459" y="3939161"/>
            <a:ext cx="2927533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… Join Today!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F9C7986F-358B-4FDF-A371-1B787A037E93}"/>
              </a:ext>
            </a:extLst>
          </p:cNvPr>
          <p:cNvSpPr txBox="1">
            <a:spLocks/>
          </p:cNvSpPr>
          <p:nvPr/>
        </p:nvSpPr>
        <p:spPr>
          <a:xfrm>
            <a:off x="527989" y="1912858"/>
            <a:ext cx="10569938" cy="2077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Become a member and gain free access to: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Online educational content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Live webinars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In-person meetups, events, and conferences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Networking, volunteering, and speaking opportunities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CC1D603-B051-446C-852E-94CA6B80E65D}"/>
              </a:ext>
            </a:extLst>
          </p:cNvPr>
          <p:cNvSpPr txBox="1">
            <a:spLocks/>
          </p:cNvSpPr>
          <p:nvPr/>
        </p:nvSpPr>
        <p:spPr>
          <a:xfrm>
            <a:off x="527988" y="1466043"/>
            <a:ext cx="9443785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Connect with a global network of 250,000+ data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82794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CEF710-74B7-8440-A204-6611BACF8AED}"/>
              </a:ext>
            </a:extLst>
          </p:cNvPr>
          <p:cNvSpPr txBox="1"/>
          <p:nvPr/>
        </p:nvSpPr>
        <p:spPr>
          <a:xfrm>
            <a:off x="1062040" y="650372"/>
            <a:ext cx="10508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SQL Server 2019 CTP 2.1 released on Nov 06</a:t>
            </a:r>
          </a:p>
          <a:p>
            <a:pPr algn="just"/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https://www.microsoft.com/en-us/sql-server/sql-server-2019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Some fixes were made, more info here:</a:t>
            </a: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https://docs.microsoft.com/en-us/sql/sql-server/sql-server-ver15-release-notes?view=sqlallproducts-allversions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9CB903D-1D93-F44B-BD7C-C472E0B6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32" y="517633"/>
            <a:ext cx="10972800" cy="685800"/>
          </a:xfrm>
        </p:spPr>
        <p:txBody>
          <a:bodyPr/>
          <a:lstStyle/>
          <a:p>
            <a:r>
              <a:rPr lang="en-US" dirty="0"/>
              <a:t>Newsletter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103CC-2454-4219-8E80-AFA0F10A9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32" y="952348"/>
            <a:ext cx="3039369" cy="7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2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EB9F-5FA8-4C17-8392-A37C56B6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4C5B-AEDF-4DE3-9069-616D3DA5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38" y="1647519"/>
            <a:ext cx="10865237" cy="4621410"/>
          </a:xfrm>
        </p:spPr>
        <p:txBody>
          <a:bodyPr/>
          <a:lstStyle/>
          <a:p>
            <a:r>
              <a:rPr lang="en-US" b="1" dirty="0"/>
              <a:t>SQL Server Management Studio 18.0 Preview 5</a:t>
            </a:r>
            <a:r>
              <a:rPr lang="en-US" dirty="0"/>
              <a:t> released on Nov 15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https://docs.microsoft.com/en-us/sql/ssms/download-sql-server-management-studio-ssms?view=sql-server-2017#ssms-180-preview-5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supports SQL Server 2019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Latest Azure SQL Database and Datawarehouse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Legacy SSIS support (DTS packages) will be removed on this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Bug fixes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52A25-5ACF-451E-853C-AF21A4B4C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788" y="3266768"/>
            <a:ext cx="2689988" cy="2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7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5E7065-9BB4-4D4B-9B87-C1D96789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890"/>
            <a:ext cx="6177801" cy="650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C08502-29BF-4006-9769-A9EE37500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01" y="174890"/>
            <a:ext cx="5726390" cy="61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8A63-1045-4A23-BC4C-3B756DDF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speakers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D629E-0A76-418A-8E26-E605C963A19D}"/>
              </a:ext>
            </a:extLst>
          </p:cNvPr>
          <p:cNvSpPr/>
          <p:nvPr/>
        </p:nvSpPr>
        <p:spPr>
          <a:xfrm>
            <a:off x="1718854" y="2305615"/>
            <a:ext cx="90474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Want to participate as speaker in Guatemala's SQL Server User Group monthly meeting? then visit: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https://gtssug.pass.org/en-us/sessionsubmission.aspx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731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Sponsors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0A04E-6DFA-FA46-9405-7AA84152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93" y="2403083"/>
            <a:ext cx="3846995" cy="1932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3C860-CD39-4AA4-BA26-127CA5B10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12" y="2669466"/>
            <a:ext cx="519112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25DE2-A427-48E7-B406-F3F2AF1A27E0}"/>
              </a:ext>
            </a:extLst>
          </p:cNvPr>
          <p:cNvSpPr txBox="1"/>
          <p:nvPr/>
        </p:nvSpPr>
        <p:spPr>
          <a:xfrm>
            <a:off x="2340550" y="5728702"/>
            <a:ext cx="7565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Want to become a sponsor? Send an email to: </a:t>
            </a:r>
            <a:r>
              <a:rPr lang="en-US" b="1" dirty="0">
                <a:hlinkClick r:id="rId5"/>
              </a:rPr>
              <a:t>gtssug@gmail.com</a:t>
            </a: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9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27990" y="413679"/>
            <a:ext cx="11191043" cy="892600"/>
          </a:xfrm>
        </p:spPr>
        <p:txBody>
          <a:bodyPr>
            <a:normAutofit/>
          </a:bodyPr>
          <a:lstStyle/>
          <a:p>
            <a:r>
              <a:rPr lang="en-US" dirty="0"/>
              <a:t>Survey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CE6B9CC-89BD-4752-A192-5CAB35A9665D}"/>
              </a:ext>
            </a:extLst>
          </p:cNvPr>
          <p:cNvSpPr txBox="1">
            <a:spLocks/>
          </p:cNvSpPr>
          <p:nvPr/>
        </p:nvSpPr>
        <p:spPr>
          <a:xfrm>
            <a:off x="380506" y="1512756"/>
            <a:ext cx="8837236" cy="58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solidFill>
                  <a:schemeClr val="tx1"/>
                </a:solidFill>
              </a:rPr>
              <a:t>Just scan the following QR code and help us filling the form:</a:t>
            </a:r>
          </a:p>
          <a:p>
            <a:pPr algn="just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C52DE-C859-4B70-A934-C798A1A7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36" y="1955207"/>
            <a:ext cx="4636598" cy="46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9071"/>
            <a:ext cx="12192000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Follow 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5622"/>
            <a:ext cx="12192000" cy="13412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Sign up for a </a:t>
            </a:r>
            <a:r>
              <a:rPr lang="en-US" b="1" i="1" dirty="0">
                <a:latin typeface="+mn-lt"/>
              </a:rPr>
              <a:t>free membership </a:t>
            </a:r>
            <a:r>
              <a:rPr lang="en-US" dirty="0">
                <a:latin typeface="+mn-lt"/>
              </a:rPr>
              <a:t>today at:</a:t>
            </a:r>
          </a:p>
          <a:p>
            <a:pPr algn="ctr"/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GTSSUG.PASS.org</a:t>
            </a:r>
            <a:endParaRPr lang="en-US" sz="4800" dirty="0">
              <a:latin typeface="+mn-lt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30" name="Picture 6" descr="Image result for facebook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2" y="3421170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logo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991" y="3487337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3342166" y="5058636"/>
            <a:ext cx="5507665" cy="59145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algn="ctr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#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SQLPassGT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@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</a:rPr>
              <a:t>gtssug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282B4CD2-EF03-499C-85CF-859471E38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313" y="3543432"/>
            <a:ext cx="2539704" cy="728049"/>
          </a:xfrm>
          <a:prstGeom prst="rect">
            <a:avLst/>
          </a:prstGeom>
        </p:spPr>
      </p:pic>
      <p:pic>
        <p:nvPicPr>
          <p:cNvPr id="7" name="Picture 6">
            <a:hlinkClick r:id="rId8"/>
            <a:extLst>
              <a:ext uri="{FF2B5EF4-FFF2-40B4-BE49-F238E27FC236}">
                <a16:creationId xmlns:a16="http://schemas.microsoft.com/office/drawing/2014/main" id="{0E984045-47EE-4364-A001-8A8E75D00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73" y="3500800"/>
            <a:ext cx="1983688" cy="8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89071"/>
            <a:ext cx="12192000" cy="685800"/>
          </a:xfrm>
        </p:spPr>
        <p:txBody>
          <a:bodyPr/>
          <a:lstStyle/>
          <a:p>
            <a:r>
              <a:rPr lang="en-US" dirty="0">
                <a:latin typeface="+mj-lt"/>
              </a:rPr>
              <a:t>Connect with PASS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85622"/>
            <a:ext cx="12192000" cy="134123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Sign up for a </a:t>
            </a:r>
            <a:r>
              <a:rPr lang="en-US" b="1" i="1" dirty="0">
                <a:latin typeface="+mn-lt"/>
              </a:rPr>
              <a:t>free membership </a:t>
            </a:r>
            <a:r>
              <a:rPr lang="en-US" dirty="0">
                <a:latin typeface="+mn-lt"/>
              </a:rPr>
              <a:t>today at:</a:t>
            </a:r>
          </a:p>
          <a:p>
            <a:pPr algn="ctr"/>
            <a:r>
              <a:rPr lang="en-US" sz="4800" dirty="0">
                <a:latin typeface="+mn-lt"/>
              </a:rPr>
              <a:t> PASS.org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linkedi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79" y="3462905"/>
            <a:ext cx="943030" cy="9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cebook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88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wit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87" y="3524827"/>
            <a:ext cx="1033065" cy="84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3342167" y="4980870"/>
            <a:ext cx="5507665" cy="15070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0" algn="ctr" defTabSz="457200" rtl="0" eaLnBrk="1" latinLnBrk="0" hangingPunct="1">
              <a:lnSpc>
                <a:spcPts val="35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r>
              <a:rPr lang="en-US" sz="2800" dirty="0">
                <a:latin typeface="+mn-lt"/>
              </a:rPr>
              <a:t>#</a:t>
            </a:r>
            <a:r>
              <a:rPr lang="en-US" sz="2800" dirty="0" err="1">
                <a:latin typeface="+mn-lt"/>
              </a:rPr>
              <a:t>sqlpass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@</a:t>
            </a:r>
            <a:r>
              <a:rPr lang="en-US" sz="2800" dirty="0" err="1">
                <a:latin typeface="+mn-lt"/>
              </a:rPr>
              <a:t>sqlpass</a:t>
            </a: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@</a:t>
            </a:r>
            <a:r>
              <a:rPr lang="en-US" sz="2800" dirty="0" err="1">
                <a:latin typeface="+mn-lt"/>
              </a:rPr>
              <a:t>passcommunity</a:t>
            </a:r>
            <a:endParaRPr lang="en-US" sz="2800" dirty="0">
              <a:latin typeface="+mn-lt"/>
            </a:endParaRPr>
          </a:p>
        </p:txBody>
      </p:sp>
      <p:pic>
        <p:nvPicPr>
          <p:cNvPr id="1026" name="Picture 2" descr="Image result for instagram logo">
            <a:extLst>
              <a:ext uri="{FF2B5EF4-FFF2-40B4-BE49-F238E27FC236}">
                <a16:creationId xmlns:a16="http://schemas.microsoft.com/office/drawing/2014/main" id="{177014BE-3D08-421E-813A-B3FE40B24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736" y="3479553"/>
            <a:ext cx="972572" cy="97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6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527991" y="1566768"/>
            <a:ext cx="3836192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r>
              <a:rPr lang="en-US" dirty="0"/>
              <a:t>Board Members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E1D360-B08C-4981-AE41-F2F83F9E0F19}"/>
              </a:ext>
            </a:extLst>
          </p:cNvPr>
          <p:cNvSpPr txBox="1">
            <a:spLocks/>
          </p:cNvSpPr>
          <p:nvPr/>
        </p:nvSpPr>
        <p:spPr>
          <a:xfrm>
            <a:off x="292082" y="1371600"/>
            <a:ext cx="5988965" cy="370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B172-E4EB-E043-A646-144A51D0CCC1}"/>
              </a:ext>
            </a:extLst>
          </p:cNvPr>
          <p:cNvSpPr/>
          <p:nvPr/>
        </p:nvSpPr>
        <p:spPr>
          <a:xfrm>
            <a:off x="527990" y="925300"/>
            <a:ext cx="1095513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293338"/>
              </a:solidFill>
            </a:endParaRPr>
          </a:p>
          <a:p>
            <a:endParaRPr lang="en-US" sz="24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Christian Araujo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charaujo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Carlos Lopez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CarlosLopezSQL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Eduardo Pivaral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EduardoDBA</a:t>
            </a:r>
            <a:endParaRPr lang="en-US" sz="2800" b="1" dirty="0">
              <a:solidFill>
                <a:srgbClr val="29333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3338"/>
                </a:solidFill>
              </a:rPr>
              <a:t>Carlos Robles		</a:t>
            </a:r>
            <a:r>
              <a:rPr lang="en-US" sz="2800" b="1" dirty="0">
                <a:solidFill>
                  <a:srgbClr val="293338"/>
                </a:solidFill>
              </a:rPr>
              <a:t>@</a:t>
            </a:r>
            <a:r>
              <a:rPr lang="en-US" sz="2800" b="1" dirty="0" err="1">
                <a:solidFill>
                  <a:srgbClr val="293338"/>
                </a:solidFill>
              </a:rPr>
              <a:t>dbamastery</a:t>
            </a:r>
            <a:endParaRPr lang="en-US" sz="2800" b="1" dirty="0">
              <a:solidFill>
                <a:srgbClr val="293338"/>
              </a:solidFill>
            </a:endParaRPr>
          </a:p>
          <a:p>
            <a:endParaRPr lang="en-US" sz="2800" dirty="0">
              <a:solidFill>
                <a:srgbClr val="293338"/>
              </a:solidFill>
            </a:endParaRPr>
          </a:p>
          <a:p>
            <a:r>
              <a:rPr lang="en-US" sz="2800" dirty="0">
                <a:solidFill>
                  <a:srgbClr val="293338"/>
                </a:solidFill>
                <a:hlinkClick r:id="rId2"/>
              </a:rPr>
              <a:t>gtssug.pass.org</a:t>
            </a:r>
            <a:endParaRPr lang="en-US" sz="2800" dirty="0">
              <a:solidFill>
                <a:srgbClr val="293338"/>
              </a:solidFill>
            </a:endParaRPr>
          </a:p>
          <a:p>
            <a:endParaRPr lang="en-US" sz="2800" dirty="0">
              <a:solidFill>
                <a:srgbClr val="293338"/>
              </a:solidFill>
            </a:endParaRPr>
          </a:p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EAD29-23F5-428C-8799-BE8FD6211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18" y="56623"/>
            <a:ext cx="5262791" cy="24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669A3-ABC3-4103-8A65-4663131C3D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7FAE3C-AFE8-4FEF-A32D-A72024B3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00" y="102988"/>
            <a:ext cx="6603068" cy="44339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D83EFD-9B24-4CBC-B593-52530334A8D6}"/>
              </a:ext>
            </a:extLst>
          </p:cNvPr>
          <p:cNvSpPr/>
          <p:nvPr/>
        </p:nvSpPr>
        <p:spPr>
          <a:xfrm>
            <a:off x="633581" y="1770884"/>
            <a:ext cx="5069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To celebrate almost two decades of the PASS Summit conference, we will share the inspirational growth of our community through 20 Summits | 20 Stories. These stories reflect the past, present, and future of PASS – both the annual conference and the community-driven organization that makes this event possible.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A46B2-D20F-4436-8CD0-81572026E84C}"/>
              </a:ext>
            </a:extLst>
          </p:cNvPr>
          <p:cNvSpPr/>
          <p:nvPr/>
        </p:nvSpPr>
        <p:spPr>
          <a:xfrm>
            <a:off x="719845" y="4639953"/>
            <a:ext cx="10563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hlinkClick r:id="rId3"/>
              </a:rPr>
              <a:t>pass.org/summit/2018/v20.aspx</a:t>
            </a:r>
            <a:r>
              <a:rPr lang="en-CA" sz="2400" b="1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8028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8787CD-727D-4AFE-A410-CE726349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01794" y="1965984"/>
            <a:ext cx="3723992" cy="38958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C18C52-5A16-42A8-81AE-04804EBBCD68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5707323" y="555186"/>
            <a:ext cx="6135915" cy="892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PASStv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</a:rPr>
              <a:t> at PASS Summit 2018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E1D360-B08C-4981-AE41-F2F83F9E0F19}"/>
              </a:ext>
            </a:extLst>
          </p:cNvPr>
          <p:cNvSpPr txBox="1">
            <a:spLocks/>
          </p:cNvSpPr>
          <p:nvPr/>
        </p:nvSpPr>
        <p:spPr>
          <a:xfrm>
            <a:off x="666214" y="3126657"/>
            <a:ext cx="5660844" cy="2448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Can’t attend PASS Summit this year? Tune into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PASStv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for exclusive access to three full days of Keynote streaming, live sessions, vendor interviews, PASS Board candidate interviews, and more!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r>
              <a:rPr lang="en-US" sz="1800" dirty="0">
                <a:solidFill>
                  <a:srgbClr val="2CCCD3">
                    <a:lumMod val="50000"/>
                  </a:srgbClr>
                </a:solidFill>
                <a:hlinkClick r:id="rId3"/>
              </a:rPr>
              <a:t>https://www.pass.org/summit/2018/PASStv.aspx</a:t>
            </a:r>
            <a:endParaRPr lang="en-US" sz="1800" dirty="0">
              <a:solidFill>
                <a:srgbClr val="2CCCD3">
                  <a:lumMod val="50000"/>
                </a:srgb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3265B-8C61-4608-BBCB-E3F751B8DDF3}"/>
              </a:ext>
            </a:extLst>
          </p:cNvPr>
          <p:cNvSpPr/>
          <p:nvPr/>
        </p:nvSpPr>
        <p:spPr>
          <a:xfrm>
            <a:off x="5886248" y="2574624"/>
            <a:ext cx="5429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B17A-EE4F-48C1-9116-A9BB72E79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74" y="301925"/>
            <a:ext cx="2075756" cy="16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DF897-27AA-4EE6-A23D-057F0E6785B7}"/>
              </a:ext>
            </a:extLst>
          </p:cNvPr>
          <p:cNvSpPr txBox="1"/>
          <p:nvPr/>
        </p:nvSpPr>
        <p:spPr>
          <a:xfrm>
            <a:off x="2302193" y="905434"/>
            <a:ext cx="21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Keynotes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85D14-DD06-4E39-B407-B552AE1338D3}"/>
              </a:ext>
            </a:extLst>
          </p:cNvPr>
          <p:cNvSpPr txBox="1"/>
          <p:nvPr/>
        </p:nvSpPr>
        <p:spPr>
          <a:xfrm>
            <a:off x="471948" y="1887793"/>
            <a:ext cx="549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Day 1 Keynote - SQL Server and Azure Data Services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14E1C-4406-44D2-BC15-E9C003EFB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87927"/>
            <a:ext cx="1790045" cy="1435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9270AE-E86C-42C1-9612-C8CA94CB0319}"/>
              </a:ext>
            </a:extLst>
          </p:cNvPr>
          <p:cNvSpPr/>
          <p:nvPr/>
        </p:nvSpPr>
        <p:spPr>
          <a:xfrm>
            <a:off x="629264" y="2593153"/>
            <a:ext cx="111546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Rohan Kumar - </a:t>
            </a:r>
            <a:r>
              <a:rPr lang="en-US" dirty="0"/>
              <a:t>Hybrid cloud is the true enabler for digital transformation</a:t>
            </a:r>
          </a:p>
          <a:p>
            <a:r>
              <a:rPr lang="en-US" b="1" dirty="0" err="1"/>
              <a:t>Conor</a:t>
            </a:r>
            <a:r>
              <a:rPr lang="en-US" b="1" dirty="0"/>
              <a:t> Cunningham and Bob Ward - </a:t>
            </a:r>
            <a:r>
              <a:rPr lang="en-US" dirty="0"/>
              <a:t>Removing page latch waits in </a:t>
            </a:r>
            <a:r>
              <a:rPr lang="en-US" dirty="0" err="1"/>
              <a:t>tempdb</a:t>
            </a:r>
            <a:endParaRPr lang="en-US" dirty="0"/>
          </a:p>
          <a:p>
            <a:r>
              <a:rPr lang="en-US" b="1" dirty="0" err="1"/>
              <a:t>Asad</a:t>
            </a:r>
            <a:r>
              <a:rPr lang="en-US" b="1" dirty="0"/>
              <a:t> and Nellie - </a:t>
            </a:r>
            <a:r>
              <a:rPr lang="en-US" dirty="0"/>
              <a:t>Demonstrating Azure Data Studio and Data Clusters, Access multiple data sources through SQL Server</a:t>
            </a:r>
          </a:p>
          <a:p>
            <a:r>
              <a:rPr lang="en-US" b="1" dirty="0"/>
              <a:t>Rohan Kumar - </a:t>
            </a:r>
            <a:r>
              <a:rPr lang="en-US" dirty="0"/>
              <a:t>Azure Database Migration Service, Azure SQL Database Hyperscale</a:t>
            </a:r>
          </a:p>
          <a:p>
            <a:r>
              <a:rPr lang="en-US" b="1" dirty="0"/>
              <a:t>Lindsey Allen - </a:t>
            </a:r>
            <a:r>
              <a:rPr lang="en-US" dirty="0"/>
              <a:t>Accelerated Database Recovery</a:t>
            </a:r>
          </a:p>
          <a:p>
            <a:r>
              <a:rPr lang="en-US" b="1" dirty="0"/>
              <a:t>Deborah Chen - </a:t>
            </a:r>
            <a:r>
              <a:rPr lang="en-US" dirty="0"/>
              <a:t>Multi-Master Replication in </a:t>
            </a:r>
            <a:r>
              <a:rPr lang="en-US" dirty="0" err="1"/>
              <a:t>CosmosDB</a:t>
            </a:r>
            <a:endParaRPr lang="en-US" b="1" dirty="0"/>
          </a:p>
          <a:p>
            <a:r>
              <a:rPr lang="en-US" b="1" dirty="0"/>
              <a:t>John Macintyre - </a:t>
            </a:r>
            <a:r>
              <a:rPr lang="en-US" dirty="0"/>
              <a:t>SQL Data Warehouse competing</a:t>
            </a:r>
          </a:p>
          <a:p>
            <a:r>
              <a:rPr lang="en-US" b="1" dirty="0"/>
              <a:t>Ariel </a:t>
            </a:r>
            <a:r>
              <a:rPr lang="en-US" b="1" dirty="0" err="1"/>
              <a:t>Pisetzky</a:t>
            </a:r>
            <a:r>
              <a:rPr lang="en-US" b="1" dirty="0"/>
              <a:t> of Taboola - </a:t>
            </a:r>
            <a:r>
              <a:rPr lang="en-US" dirty="0"/>
              <a:t>Azure Data Explorer</a:t>
            </a:r>
          </a:p>
          <a:p>
            <a:r>
              <a:rPr lang="en-US" b="1" dirty="0"/>
              <a:t>Patrick LeBlanc - </a:t>
            </a:r>
            <a:r>
              <a:rPr lang="en-US" dirty="0"/>
              <a:t>“Self-service for big data” stored in the data lake</a:t>
            </a:r>
          </a:p>
          <a:p>
            <a:r>
              <a:rPr lang="en-US" b="1" dirty="0" err="1"/>
              <a:t>Deepsha</a:t>
            </a:r>
            <a:r>
              <a:rPr lang="en-US" b="1" dirty="0"/>
              <a:t> </a:t>
            </a:r>
            <a:r>
              <a:rPr lang="en-US" b="1" dirty="0" err="1"/>
              <a:t>Menghani</a:t>
            </a:r>
            <a:r>
              <a:rPr lang="en-US" b="1" dirty="0"/>
              <a:t> - </a:t>
            </a:r>
            <a:r>
              <a:rPr lang="en-US" dirty="0"/>
              <a:t>Image classification – </a:t>
            </a:r>
            <a:r>
              <a:rPr lang="en-US" dirty="0" err="1"/>
              <a:t>databricks</a:t>
            </a:r>
            <a:r>
              <a:rPr lang="en-US" dirty="0"/>
              <a:t> lets you build on 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28163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4DF897-27AA-4EE6-A23D-057F0E6785B7}"/>
              </a:ext>
            </a:extLst>
          </p:cNvPr>
          <p:cNvSpPr txBox="1"/>
          <p:nvPr/>
        </p:nvSpPr>
        <p:spPr>
          <a:xfrm>
            <a:off x="2302193" y="905434"/>
            <a:ext cx="217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Keynotes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85D14-DD06-4E39-B407-B552AE1338D3}"/>
              </a:ext>
            </a:extLst>
          </p:cNvPr>
          <p:cNvSpPr txBox="1"/>
          <p:nvPr/>
        </p:nvSpPr>
        <p:spPr>
          <a:xfrm>
            <a:off x="471947" y="1887792"/>
            <a:ext cx="84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PASS Summit 2018 - Day 2 Keynote - Two Decades of Data Innovation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14E1C-4406-44D2-BC15-E9C003EFB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87927"/>
            <a:ext cx="1790045" cy="1435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DFC7C1-27F4-46AB-A33C-1449188B19EA}"/>
              </a:ext>
            </a:extLst>
          </p:cNvPr>
          <p:cNvSpPr/>
          <p:nvPr/>
        </p:nvSpPr>
        <p:spPr>
          <a:xfrm>
            <a:off x="498890" y="3082413"/>
            <a:ext cx="111942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Wendy </a:t>
            </a:r>
            <a:r>
              <a:rPr lang="en-US" b="1" dirty="0" err="1"/>
              <a:t>Pastrick</a:t>
            </a:r>
            <a:r>
              <a:rPr lang="en-US" b="1" dirty="0"/>
              <a:t> - </a:t>
            </a:r>
            <a:r>
              <a:rPr lang="en-US" dirty="0"/>
              <a:t>185 countries, 300K members in PASS</a:t>
            </a:r>
          </a:p>
          <a:p>
            <a:endParaRPr lang="en-US" dirty="0"/>
          </a:p>
          <a:p>
            <a:r>
              <a:rPr lang="en-US" b="1" dirty="0"/>
              <a:t>Raghu Ramakrishnan -  </a:t>
            </a:r>
            <a:r>
              <a:rPr lang="en-US" dirty="0"/>
              <a:t>The changing landscape of data, Elastic compute and storage Data is exploding, SQL Hyperscale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773943-D851-4304-B71E-E487F9C5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801794" y="1965984"/>
            <a:ext cx="3723992" cy="3895868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A201D1CB-2FFF-4123-B157-62FB7EA6EE7D}"/>
              </a:ext>
            </a:extLst>
          </p:cNvPr>
          <p:cNvSpPr/>
          <p:nvPr/>
        </p:nvSpPr>
        <p:spPr>
          <a:xfrm>
            <a:off x="3552093" y="-34209"/>
            <a:ext cx="8639908" cy="2087295"/>
          </a:xfrm>
          <a:custGeom>
            <a:avLst/>
            <a:gdLst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0 w 12192000"/>
              <a:gd name="connsiteY3" fmla="*/ 2087295 h 2087295"/>
              <a:gd name="connsiteX4" fmla="*/ 0 w 12192000"/>
              <a:gd name="connsiteY4" fmla="*/ 0 h 2087295"/>
              <a:gd name="connsiteX0" fmla="*/ 0 w 12192000"/>
              <a:gd name="connsiteY0" fmla="*/ 0 h 2087295"/>
              <a:gd name="connsiteX1" fmla="*/ 12192000 w 12192000"/>
              <a:gd name="connsiteY1" fmla="*/ 0 h 2087295"/>
              <a:gd name="connsiteX2" fmla="*/ 12192000 w 12192000"/>
              <a:gd name="connsiteY2" fmla="*/ 2087295 h 2087295"/>
              <a:gd name="connsiteX3" fmla="*/ 5539154 w 12192000"/>
              <a:gd name="connsiteY3" fmla="*/ 2087295 h 2087295"/>
              <a:gd name="connsiteX4" fmla="*/ 0 w 12192000"/>
              <a:gd name="connsiteY4" fmla="*/ 0 h 2087295"/>
              <a:gd name="connsiteX0" fmla="*/ 0 w 8639908"/>
              <a:gd name="connsiteY0" fmla="*/ 17585 h 2087295"/>
              <a:gd name="connsiteX1" fmla="*/ 8639908 w 8639908"/>
              <a:gd name="connsiteY1" fmla="*/ 0 h 2087295"/>
              <a:gd name="connsiteX2" fmla="*/ 8639908 w 8639908"/>
              <a:gd name="connsiteY2" fmla="*/ 2087295 h 2087295"/>
              <a:gd name="connsiteX3" fmla="*/ 1987062 w 8639908"/>
              <a:gd name="connsiteY3" fmla="*/ 2087295 h 2087295"/>
              <a:gd name="connsiteX4" fmla="*/ 0 w 8639908"/>
              <a:gd name="connsiteY4" fmla="*/ 17585 h 208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908" h="2087295">
                <a:moveTo>
                  <a:pt x="0" y="17585"/>
                </a:moveTo>
                <a:lnTo>
                  <a:pt x="8639908" y="0"/>
                </a:lnTo>
                <a:lnTo>
                  <a:pt x="8639908" y="2087295"/>
                </a:lnTo>
                <a:lnTo>
                  <a:pt x="1987062" y="2087295"/>
                </a:lnTo>
                <a:lnTo>
                  <a:pt x="0" y="17585"/>
                </a:lnTo>
                <a:close/>
              </a:path>
            </a:pathLst>
          </a:custGeom>
          <a:solidFill>
            <a:srgbClr val="F94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4">
            <a:extLst>
              <a:ext uri="{FF2B5EF4-FFF2-40B4-BE49-F238E27FC236}">
                <a16:creationId xmlns:a16="http://schemas.microsoft.com/office/drawing/2014/main" id="{8E082BA1-DE00-4A6F-9DFC-ADF14AC7DBD8}"/>
              </a:ext>
            </a:extLst>
          </p:cNvPr>
          <p:cNvSpPr txBox="1">
            <a:spLocks/>
          </p:cNvSpPr>
          <p:nvPr/>
        </p:nvSpPr>
        <p:spPr>
          <a:xfrm>
            <a:off x="4908430" y="694459"/>
            <a:ext cx="6873261" cy="9676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j-lt"/>
                <a:ea typeface="Gotham Light" charset="0"/>
                <a:cs typeface="Gotham Light" charset="0"/>
              </a:defRPr>
            </a:lvl1pPr>
          </a:lstStyle>
          <a:p>
            <a:pPr algn="r"/>
            <a:r>
              <a:rPr lang="en-US" sz="3300" dirty="0">
                <a:solidFill>
                  <a:schemeClr val="bg1"/>
                </a:solidFill>
              </a:rPr>
              <a:t>PASS Membership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158ACC-CB5E-4FA2-84BD-748A9999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21" y="49797"/>
            <a:ext cx="2188060" cy="21880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2E9BDD-97A6-478D-92F0-BF3C81B2577D}"/>
              </a:ext>
            </a:extLst>
          </p:cNvPr>
          <p:cNvSpPr/>
          <p:nvPr/>
        </p:nvSpPr>
        <p:spPr>
          <a:xfrm>
            <a:off x="352120" y="4771890"/>
            <a:ext cx="66167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Complete Survey at: </a:t>
            </a:r>
            <a:r>
              <a:rPr lang="en-CA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www.surveymonkey.com/r/PASS2018FEEDBACK 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E810795C-5822-4BA3-AE34-020D8A71A2AE}"/>
              </a:ext>
            </a:extLst>
          </p:cNvPr>
          <p:cNvSpPr txBox="1">
            <a:spLocks/>
          </p:cNvSpPr>
          <p:nvPr/>
        </p:nvSpPr>
        <p:spPr>
          <a:xfrm>
            <a:off x="352120" y="3213201"/>
            <a:ext cx="5953789" cy="1149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As a valued PASS member, we want to hear from you!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Complete the PASS Membership Survey for a chance to win $150 USD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and help ensure that educational offerings PASS create remain relevant and continue to meet your needs.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E4BBC24-D30C-4003-9E8C-B9A2E5423202}"/>
              </a:ext>
            </a:extLst>
          </p:cNvPr>
          <p:cNvSpPr txBox="1">
            <a:spLocks/>
          </p:cNvSpPr>
          <p:nvPr/>
        </p:nvSpPr>
        <p:spPr>
          <a:xfrm>
            <a:off x="352120" y="2473025"/>
            <a:ext cx="9443785" cy="39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 smtClean="0">
                <a:solidFill>
                  <a:schemeClr val="accent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Gotham Light" charset="0"/>
                <a:cs typeface="Gotham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Share Your Feedback</a:t>
            </a:r>
          </a:p>
        </p:txBody>
      </p:sp>
    </p:spTree>
    <p:extLst>
      <p:ext uri="{BB962C8B-B14F-4D97-AF65-F5344CB8AC3E}">
        <p14:creationId xmlns:p14="http://schemas.microsoft.com/office/powerpoint/2010/main" val="343781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9512" y="562176"/>
            <a:ext cx="10972800" cy="685800"/>
          </a:xfrm>
        </p:spPr>
        <p:txBody>
          <a:bodyPr/>
          <a:lstStyle/>
          <a:p>
            <a:r>
              <a:rPr lang="en-US" dirty="0">
                <a:latin typeface="+mn-lt"/>
              </a:rPr>
              <a:t>Upcoming Virtual Group Webinars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71275B-D92A-49BC-9C85-BF3AE98BBE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8112" y="1457865"/>
          <a:ext cx="10515600" cy="4837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4678">
                  <a:extLst>
                    <a:ext uri="{9D8B030D-6E8A-4147-A177-3AD203B41FA5}">
                      <a16:colId xmlns:a16="http://schemas.microsoft.com/office/drawing/2014/main" val="3223277656"/>
                    </a:ext>
                  </a:extLst>
                </a:gridCol>
                <a:gridCol w="1161459">
                  <a:extLst>
                    <a:ext uri="{9D8B030D-6E8A-4147-A177-3AD203B41FA5}">
                      <a16:colId xmlns:a16="http://schemas.microsoft.com/office/drawing/2014/main" val="4190591231"/>
                    </a:ext>
                  </a:extLst>
                </a:gridCol>
                <a:gridCol w="1397479">
                  <a:extLst>
                    <a:ext uri="{9D8B030D-6E8A-4147-A177-3AD203B41FA5}">
                      <a16:colId xmlns:a16="http://schemas.microsoft.com/office/drawing/2014/main" val="2552046394"/>
                    </a:ext>
                  </a:extLst>
                </a:gridCol>
                <a:gridCol w="3485072">
                  <a:extLst>
                    <a:ext uri="{9D8B030D-6E8A-4147-A177-3AD203B41FA5}">
                      <a16:colId xmlns:a16="http://schemas.microsoft.com/office/drawing/2014/main" val="1047595949"/>
                    </a:ext>
                  </a:extLst>
                </a:gridCol>
                <a:gridCol w="2636912">
                  <a:extLst>
                    <a:ext uri="{9D8B030D-6E8A-4147-A177-3AD203B41FA5}">
                      <a16:colId xmlns:a16="http://schemas.microsoft.com/office/drawing/2014/main" val="4213739382"/>
                    </a:ext>
                  </a:extLst>
                </a:gridCol>
              </a:tblGrid>
              <a:tr h="37865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Virtual Group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>
                          <a:effectLst/>
                        </a:rPr>
                        <a:t>Meeting Date</a:t>
                      </a:r>
                      <a:endParaRPr lang="en-CA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Time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Topic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b="1" u="none" strike="noStrike" dirty="0">
                          <a:effectLst/>
                        </a:rPr>
                        <a:t>Website</a:t>
                      </a:r>
                      <a:endParaRPr lang="en-CA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2" marR="7242" marT="724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34571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in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28-Nov-18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Using Azure Databricks, a scalable data soution - Ginger Grant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06853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 Development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29-Nov-18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Busy is a Four-Letter Word - Jes Borland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professionaldevelopment.pass.org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84617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DBA Fundamentals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Compression 101 - Jess Pomfret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fundamentals.pass.org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184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 in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Monitoring Analysis Services Tabular - Shabnam Watson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305562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Archiecture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 – 20:00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 Temporal Tables - Tim Mitchell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dataarch.pass.org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30632"/>
                  </a:ext>
                </a:extLst>
              </a:tr>
              <a:tr h="74321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Italian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12-Dec-18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 – 18:00 (UTC)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Server on Linux for high availability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Danilo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globalitalian.pass.org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5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1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6216563" y="6043462"/>
            <a:ext cx="4357816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+mn-lt"/>
                <a:ea typeface="Segoe"/>
                <a:cs typeface="Segoe"/>
              </a:rPr>
              <a:t>Visit </a:t>
            </a:r>
            <a:r>
              <a:rPr lang="en-US" sz="2000" b="1" dirty="0">
                <a:solidFill>
                  <a:srgbClr val="5486B8"/>
                </a:solidFill>
                <a:latin typeface="+mn-lt"/>
                <a:cs typeface="Segoe"/>
                <a:hlinkClick r:id="rId3"/>
              </a:rPr>
              <a:t>sqlsaturday.com</a:t>
            </a:r>
            <a:r>
              <a:rPr lang="en-US" dirty="0">
                <a:latin typeface="+mn-lt"/>
                <a:ea typeface="Segoe"/>
                <a:cs typeface="Segoe"/>
              </a:rPr>
              <a:t> to register for an event near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0687" r="10436" b="44193"/>
          <a:stretch/>
        </p:blipFill>
        <p:spPr>
          <a:xfrm>
            <a:off x="1666322" y="5657728"/>
            <a:ext cx="4425351" cy="839914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FFA9DF7E-E050-4F93-A0E8-115B3FC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18" y="322890"/>
            <a:ext cx="10972800" cy="685800"/>
          </a:xfrm>
        </p:spPr>
        <p:txBody>
          <a:bodyPr/>
          <a:lstStyle/>
          <a:p>
            <a:r>
              <a:rPr lang="en-CA" dirty="0">
                <a:latin typeface="+mj-lt"/>
              </a:rPr>
              <a:t>Upcoming </a:t>
            </a:r>
            <a:r>
              <a:rPr lang="en-CA" dirty="0" err="1">
                <a:latin typeface="+mj-lt"/>
              </a:rPr>
              <a:t>SQLSaturdays</a:t>
            </a:r>
            <a:endParaRPr lang="en-CA" dirty="0">
              <a:latin typeface="+mj-lt"/>
            </a:endParaRPr>
          </a:p>
        </p:txBody>
      </p:sp>
      <p:sp>
        <p:nvSpPr>
          <p:cNvPr id="8" name="Content Placeholder 12"/>
          <p:cNvSpPr txBox="1">
            <a:spLocks/>
          </p:cNvSpPr>
          <p:nvPr/>
        </p:nvSpPr>
        <p:spPr bwMode="auto">
          <a:xfrm>
            <a:off x="2089435" y="1349767"/>
            <a:ext cx="4072697" cy="278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03		Oregon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		Washington, DC</a:t>
            </a:r>
          </a:p>
          <a:p>
            <a:pPr marL="0" lvl="1" indent="0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1168400" algn="l"/>
              </a:tabLst>
              <a:defRPr/>
            </a:pPr>
            <a:endParaRPr lang="en-US" sz="1100" dirty="0"/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ea typeface="+mn-ea"/>
            </a:endParaRPr>
          </a:p>
        </p:txBody>
      </p:sp>
      <p:sp>
        <p:nvSpPr>
          <p:cNvPr id="16" name="Content Placeholder 12"/>
          <p:cNvSpPr txBox="1">
            <a:spLocks/>
          </p:cNvSpPr>
          <p:nvPr/>
        </p:nvSpPr>
        <p:spPr bwMode="auto">
          <a:xfrm>
            <a:off x="6129623" y="1348834"/>
            <a:ext cx="4214068" cy="269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03		Banja Luka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Tallinn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Parma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 		Slovenia</a:t>
            </a:r>
          </a:p>
          <a:p>
            <a:pPr lvl="3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		Prague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B2E32EA-86E1-4BE5-B6C0-D21388B87A93}"/>
              </a:ext>
            </a:extLst>
          </p:cNvPr>
          <p:cNvSpPr txBox="1">
            <a:spLocks/>
          </p:cNvSpPr>
          <p:nvPr/>
        </p:nvSpPr>
        <p:spPr bwMode="auto">
          <a:xfrm>
            <a:off x="6113368" y="5409480"/>
            <a:ext cx="4214068" cy="144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  <a:p>
            <a:pPr marL="0" lvl="1" indent="0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1168400" algn="l"/>
              </a:tabLst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1E01DB28-5ADA-45E9-A53C-A2AB03BC4A0B}"/>
              </a:ext>
            </a:extLst>
          </p:cNvPr>
          <p:cNvSpPr txBox="1">
            <a:spLocks/>
          </p:cNvSpPr>
          <p:nvPr/>
        </p:nvSpPr>
        <p:spPr bwMode="auto">
          <a:xfrm>
            <a:off x="2089435" y="3272422"/>
            <a:ext cx="4040188" cy="342326"/>
          </a:xfrm>
          <a:prstGeom prst="rect">
            <a:avLst/>
          </a:prstGeom>
          <a:solidFill>
            <a:srgbClr val="29BE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LATAM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D6E3CD9C-89C1-42AC-B462-F71E1C2A8C4E}"/>
              </a:ext>
            </a:extLst>
          </p:cNvPr>
          <p:cNvSpPr txBox="1">
            <a:spLocks/>
          </p:cNvSpPr>
          <p:nvPr/>
        </p:nvSpPr>
        <p:spPr bwMode="auto">
          <a:xfrm>
            <a:off x="2089435" y="3624383"/>
            <a:ext cx="4214068" cy="123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17		Costa Rica – BI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Rio de Janeiro</a:t>
            </a:r>
          </a:p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Dec 08		Lima</a:t>
            </a:r>
          </a:p>
        </p:txBody>
      </p:sp>
      <p:sp>
        <p:nvSpPr>
          <p:cNvPr id="13" name="Content Placeholder 14">
            <a:extLst>
              <a:ext uri="{FF2B5EF4-FFF2-40B4-BE49-F238E27FC236}">
                <a16:creationId xmlns:a16="http://schemas.microsoft.com/office/drawing/2014/main" id="{E9BEF6AE-16D1-49D0-8FB2-776A56D1830D}"/>
              </a:ext>
            </a:extLst>
          </p:cNvPr>
          <p:cNvSpPr txBox="1">
            <a:spLocks/>
          </p:cNvSpPr>
          <p:nvPr/>
        </p:nvSpPr>
        <p:spPr bwMode="auto">
          <a:xfrm>
            <a:off x="6129623" y="3267603"/>
            <a:ext cx="4040188" cy="347144"/>
          </a:xfrm>
          <a:prstGeom prst="rect">
            <a:avLst/>
          </a:prstGeom>
          <a:solidFill>
            <a:srgbClr val="0DB282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APAC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F433E917-A422-4F97-AA9D-CCCCEB2C3A6A}"/>
              </a:ext>
            </a:extLst>
          </p:cNvPr>
          <p:cNvSpPr txBox="1">
            <a:spLocks/>
          </p:cNvSpPr>
          <p:nvPr/>
        </p:nvSpPr>
        <p:spPr bwMode="auto">
          <a:xfrm>
            <a:off x="2089435" y="1012260"/>
            <a:ext cx="4040188" cy="342326"/>
          </a:xfrm>
          <a:prstGeom prst="rect">
            <a:avLst/>
          </a:prstGeom>
          <a:solidFill>
            <a:srgbClr val="29BE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US/Canada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666FE92C-FCAB-41F4-9294-A616B8396EEF}"/>
              </a:ext>
            </a:extLst>
          </p:cNvPr>
          <p:cNvSpPr txBox="1">
            <a:spLocks/>
          </p:cNvSpPr>
          <p:nvPr/>
        </p:nvSpPr>
        <p:spPr bwMode="auto">
          <a:xfrm>
            <a:off x="6129623" y="1007441"/>
            <a:ext cx="4040188" cy="347144"/>
          </a:xfrm>
          <a:prstGeom prst="rect">
            <a:avLst/>
          </a:prstGeom>
          <a:solidFill>
            <a:srgbClr val="0DB282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90C618"/>
              </a:buClr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FF"/>
                </a:solidFill>
                <a:latin typeface="+mn-lt"/>
                <a:ea typeface="Segoe"/>
                <a:cs typeface="Segoe"/>
              </a:rPr>
              <a:t>EMEA</a:t>
            </a: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7BF6481E-DAE4-4BCD-89AB-515C6DB1ADCC}"/>
              </a:ext>
            </a:extLst>
          </p:cNvPr>
          <p:cNvSpPr txBox="1">
            <a:spLocks/>
          </p:cNvSpPr>
          <p:nvPr/>
        </p:nvSpPr>
        <p:spPr bwMode="auto">
          <a:xfrm>
            <a:off x="6129623" y="3617514"/>
            <a:ext cx="4321285" cy="187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1pPr>
            <a:lvl2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2pPr>
            <a:lvl3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3pPr>
            <a:lvl4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4pPr>
            <a:lvl5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/>
              <a:buChar char="•"/>
              <a:defRPr lang="en-US" sz="1400" kern="1200">
                <a:solidFill>
                  <a:srgbClr val="595959"/>
                </a:solidFill>
                <a:latin typeface="+mn-lt"/>
                <a:ea typeface="Segoe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850900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>
                <a:tab pos="1168400" algn="l"/>
              </a:tabLst>
              <a:defRPr/>
            </a:pPr>
            <a:r>
              <a:rPr lang="en-US" sz="1300" dirty="0">
                <a:solidFill>
                  <a:schemeClr val="tx1"/>
                </a:solidFill>
              </a:rPr>
              <a:t>Nov 24		Bangladesh</a:t>
            </a:r>
          </a:p>
        </p:txBody>
      </p:sp>
    </p:spTree>
    <p:extLst>
      <p:ext uri="{BB962C8B-B14F-4D97-AF65-F5344CB8AC3E}">
        <p14:creationId xmlns:p14="http://schemas.microsoft.com/office/powerpoint/2010/main" val="2596260379"/>
      </p:ext>
    </p:extLst>
  </p:cSld>
  <p:clrMapOvr>
    <a:masterClrMapping/>
  </p:clrMapOvr>
</p:sld>
</file>

<file path=ppt/theme/theme1.xml><?xml version="1.0" encoding="utf-8"?>
<a:theme xmlns:a="http://schemas.openxmlformats.org/drawingml/2006/main" name="PASS">
  <a:themeElements>
    <a:clrScheme name="Custom 2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F9423A"/>
      </a:hlink>
      <a:folHlink>
        <a:srgbClr val="F9423A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" id="{137DB105-9D11-B24A-8F8C-E07E26D807A9}" vid="{8D005EDD-AA9D-F940-BCD0-3A6E241B6975}"/>
    </a:ext>
  </a:extLst>
</a:theme>
</file>

<file path=ppt/theme/theme2.xml><?xml version="1.0" encoding="utf-8"?>
<a:theme xmlns:a="http://schemas.openxmlformats.org/drawingml/2006/main" name="PASS2017">
  <a:themeElements>
    <a:clrScheme name="PASS ">
      <a:dk1>
        <a:srgbClr val="000000"/>
      </a:dk1>
      <a:lt1>
        <a:srgbClr val="FFFFFF"/>
      </a:lt1>
      <a:dk2>
        <a:srgbClr val="F9413A"/>
      </a:dk2>
      <a:lt2>
        <a:srgbClr val="2CCCD3"/>
      </a:lt2>
      <a:accent1>
        <a:srgbClr val="6558B1"/>
      </a:accent1>
      <a:accent2>
        <a:srgbClr val="AF272F"/>
      </a:accent2>
      <a:accent3>
        <a:srgbClr val="2E008B"/>
      </a:accent3>
      <a:accent4>
        <a:srgbClr val="007377"/>
      </a:accent4>
      <a:accent5>
        <a:srgbClr val="00793E"/>
      </a:accent5>
      <a:accent6>
        <a:srgbClr val="F9413A"/>
      </a:accent6>
      <a:hlink>
        <a:srgbClr val="2CCCD3"/>
      </a:hlink>
      <a:folHlink>
        <a:srgbClr val="2CCCD3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2017" id="{7F2EDAA7-1BE8-5541-984F-C8D2BFAB6540}" vid="{CF91991A-FA34-444D-B243-010559AC70E6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ASS">
  <a:themeElements>
    <a:clrScheme name="Custom 2">
      <a:dk1>
        <a:sysClr val="windowText" lastClr="000000"/>
      </a:dk1>
      <a:lt1>
        <a:sysClr val="window" lastClr="FFFFFF"/>
      </a:lt1>
      <a:dk2>
        <a:srgbClr val="164781"/>
      </a:dk2>
      <a:lt2>
        <a:srgbClr val="5486B8"/>
      </a:lt2>
      <a:accent1>
        <a:srgbClr val="A2C0D2"/>
      </a:accent1>
      <a:accent2>
        <a:srgbClr val="99D7CF"/>
      </a:accent2>
      <a:accent3>
        <a:srgbClr val="499211"/>
      </a:accent3>
      <a:accent4>
        <a:srgbClr val="90C618"/>
      </a:accent4>
      <a:accent5>
        <a:srgbClr val="5FA57A"/>
      </a:accent5>
      <a:accent6>
        <a:srgbClr val="D1040D"/>
      </a:accent6>
      <a:hlink>
        <a:srgbClr val="F9423A"/>
      </a:hlink>
      <a:folHlink>
        <a:srgbClr val="F9423A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" id="{137DB105-9D11-B24A-8F8C-E07E26D807A9}" vid="{8D005EDD-AA9D-F940-BCD0-3A6E241B697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Widescreen</PresentationFormat>
  <Paragraphs>158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Gotham Light</vt:lpstr>
      <vt:lpstr>Segoe</vt:lpstr>
      <vt:lpstr>Segoe UI</vt:lpstr>
      <vt:lpstr>Segoe UI Light</vt:lpstr>
      <vt:lpstr>Segoe UI Semilight</vt:lpstr>
      <vt:lpstr>PASS</vt:lpstr>
      <vt:lpstr>PASS2017</vt:lpstr>
      <vt:lpstr>Custom Design</vt:lpstr>
      <vt:lpstr>1_PASS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Upcoming Virtual Group Webinars</vt:lpstr>
      <vt:lpstr>Upcoming SQLSaturdays</vt:lpstr>
      <vt:lpstr>Join PASS to Grow Your Career</vt:lpstr>
      <vt:lpstr>Newsletter</vt:lpstr>
      <vt:lpstr>Newsletter</vt:lpstr>
      <vt:lpstr>PowerPoint Presentation</vt:lpstr>
      <vt:lpstr>Call for speakers</vt:lpstr>
      <vt:lpstr>Sponsors</vt:lpstr>
      <vt:lpstr>Survey</vt:lpstr>
      <vt:lpstr>Follow us</vt:lpstr>
      <vt:lpstr>Connect with PASS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Partnership Update</dc:title>
  <dc:creator>Sonya Waitman</dc:creator>
  <cp:lastModifiedBy>Pivaral leal, EDUARDO</cp:lastModifiedBy>
  <cp:revision>599</cp:revision>
  <dcterms:created xsi:type="dcterms:W3CDTF">2017-01-09T02:44:56Z</dcterms:created>
  <dcterms:modified xsi:type="dcterms:W3CDTF">2018-11-29T18:53:07Z</dcterms:modified>
</cp:coreProperties>
</file>