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6" r:id="rId1"/>
  </p:sldMasterIdLst>
  <p:notesMasterIdLst>
    <p:notesMasterId r:id="rId19"/>
  </p:notesMasterIdLst>
  <p:sldIdLst>
    <p:sldId id="256" r:id="rId2"/>
    <p:sldId id="257" r:id="rId3"/>
    <p:sldId id="269" r:id="rId4"/>
    <p:sldId id="272" r:id="rId5"/>
    <p:sldId id="273" r:id="rId6"/>
    <p:sldId id="258" r:id="rId7"/>
    <p:sldId id="270" r:id="rId8"/>
    <p:sldId id="259" r:id="rId9"/>
    <p:sldId id="260" r:id="rId10"/>
    <p:sldId id="261" r:id="rId11"/>
    <p:sldId id="262" r:id="rId12"/>
    <p:sldId id="263" r:id="rId13"/>
    <p:sldId id="264" r:id="rId14"/>
    <p:sldId id="268" r:id="rId15"/>
    <p:sldId id="271" r:id="rId16"/>
    <p:sldId id="266"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8592" autoAdjust="0"/>
  </p:normalViewPr>
  <p:slideViewPr>
    <p:cSldViewPr snapToGrid="0">
      <p:cViewPr varScale="1">
        <p:scale>
          <a:sx n="51" d="100"/>
          <a:sy n="51" d="100"/>
        </p:scale>
        <p:origin x="15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395057-125E-4752-AEFE-C787540D917F}" type="datetimeFigureOut">
              <a:rPr lang="en-US" smtClean="0"/>
              <a:t>02/09/2018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4BA11A-01D2-4C1F-A389-755E25776741}" type="slidenum">
              <a:rPr lang="en-US" smtClean="0"/>
              <a:t>‹#›</a:t>
            </a:fld>
            <a:endParaRPr lang="en-US" dirty="0"/>
          </a:p>
        </p:txBody>
      </p:sp>
    </p:spTree>
    <p:extLst>
      <p:ext uri="{BB962C8B-B14F-4D97-AF65-F5344CB8AC3E}">
        <p14:creationId xmlns:p14="http://schemas.microsoft.com/office/powerpoint/2010/main" val="3864179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 debemos considerar al diseniar nuestro Disaster recovery plan?</a:t>
            </a:r>
          </a:p>
          <a:p>
            <a:r>
              <a:rPr lang="en-US" dirty="0"/>
              <a:t>a continuacion identificamos ciertos aspectos de los cuales debemos ser concientes y considerar para nuestro DRP.</a:t>
            </a:r>
          </a:p>
          <a:p>
            <a:endParaRPr lang="en-US" dirty="0"/>
          </a:p>
          <a:p>
            <a:r>
              <a:rPr lang="en-US" dirty="0"/>
              <a:t>Cuales son los activos mas importantes en el negocio? En nuestro caso IT cuales son los activos que permiten la continuidad del negocio.</a:t>
            </a:r>
          </a:p>
          <a:p>
            <a:r>
              <a:rPr lang="en-US" dirty="0"/>
              <a:t>Priorizar es importante, crear y clasificarlos  como critic – importante – pruebas – desarrollo.</a:t>
            </a:r>
          </a:p>
          <a:p>
            <a:endParaRPr lang="en-US" dirty="0"/>
          </a:p>
          <a:p>
            <a:r>
              <a:rPr lang="en-US" dirty="0"/>
              <a:t>Debemos ser concientes de el presupuesto que ocupa la construccion de la inversion de el desarrollo de un Proyecto de un sitio de recuperacion de desastres, pues esto involucra como primera instancia la parte de infraestructura – recurso humano -  contratos de servicio redundantes – posiblemente involucrar proveedores outsorcing de soporte de aplicaciones y por su puesto el tiempo invertido en actividades de planificacion, implementacion (desarrollo)  y pruebas .</a:t>
            </a:r>
          </a:p>
          <a:p>
            <a:endParaRPr lang="en-US" dirty="0"/>
          </a:p>
          <a:p>
            <a:endParaRPr lang="en-US" dirty="0"/>
          </a:p>
          <a:p>
            <a:r>
              <a:rPr lang="en-US" dirty="0"/>
              <a:t>Y por ultimo (pero no menos importante) la construccion de Estrategias de Backup, la cual es parte escencial de toda operacion en el negocio. </a:t>
            </a:r>
          </a:p>
          <a:p>
            <a:r>
              <a:rPr lang="en-US" dirty="0"/>
              <a:t>“You get paid for Performance, but you keep your job with recovery. Unless you don’t have backups. if you don’t have backups, better polish up your resume”</a:t>
            </a:r>
          </a:p>
          <a:p>
            <a:endParaRPr lang="en-US" dirty="0"/>
          </a:p>
          <a:p>
            <a:r>
              <a:rPr lang="en-US" dirty="0"/>
              <a:t>Recovery Point Objective, y el Recovery Time Objective</a:t>
            </a:r>
          </a:p>
          <a:p>
            <a:endParaRPr lang="en-US" dirty="0"/>
          </a:p>
        </p:txBody>
      </p:sp>
      <p:sp>
        <p:nvSpPr>
          <p:cNvPr id="4" name="Slide Number Placeholder 3"/>
          <p:cNvSpPr>
            <a:spLocks noGrp="1"/>
          </p:cNvSpPr>
          <p:nvPr>
            <p:ph type="sldNum" sz="quarter" idx="10"/>
          </p:nvPr>
        </p:nvSpPr>
        <p:spPr/>
        <p:txBody>
          <a:bodyPr/>
          <a:lstStyle/>
          <a:p>
            <a:fld id="{014BA11A-01D2-4C1F-A389-755E25776741}" type="slidenum">
              <a:rPr lang="en-US" smtClean="0"/>
              <a:t>2</a:t>
            </a:fld>
            <a:endParaRPr lang="en-US" dirty="0"/>
          </a:p>
        </p:txBody>
      </p:sp>
    </p:spTree>
    <p:extLst>
      <p:ext uri="{BB962C8B-B14F-4D97-AF65-F5344CB8AC3E}">
        <p14:creationId xmlns:p14="http://schemas.microsoft.com/office/powerpoint/2010/main" val="3599861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Definir prioridades: En base al listado de activos que hemos construido,  Podemos desarrollar una tabla de prioridades colocandoles pesos o valores </a:t>
            </a:r>
            <a:r>
              <a:rPr lang="en-US" dirty="0"/>
              <a:t>como critico – importante – pruebas – desarrollo</a:t>
            </a:r>
            <a:r>
              <a:rPr lang="en-US" sz="1200" kern="1200" dirty="0">
                <a:solidFill>
                  <a:schemeClr val="tx1"/>
                </a:solidFill>
                <a:effectLst/>
                <a:latin typeface="+mn-lt"/>
                <a:ea typeface="+mn-ea"/>
                <a:cs typeface="+mn-cs"/>
              </a:rPr>
              <a:t>.  Este se define o se concreta a la hora de  realizar el SLA Priority Matrix, puesto que hay que concretar los activos que se cuentan y su importancia.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si nos queremos poner elegantes podriamos hasta hacer un grafo pesado y recorrer con algoritmo Kruskal y Prim ej. encontrar rutas criticas y colisiones.</a:t>
            </a:r>
          </a:p>
          <a:p>
            <a:endParaRPr lang="en-US" dirty="0"/>
          </a:p>
          <a:p>
            <a:endParaRPr lang="en-US" dirty="0"/>
          </a:p>
        </p:txBody>
      </p:sp>
      <p:sp>
        <p:nvSpPr>
          <p:cNvPr id="4" name="Slide Number Placeholder 3"/>
          <p:cNvSpPr>
            <a:spLocks noGrp="1"/>
          </p:cNvSpPr>
          <p:nvPr>
            <p:ph type="sldNum" sz="quarter" idx="10"/>
          </p:nvPr>
        </p:nvSpPr>
        <p:spPr/>
        <p:txBody>
          <a:bodyPr/>
          <a:lstStyle/>
          <a:p>
            <a:fld id="{014BA11A-01D2-4C1F-A389-755E25776741}" type="slidenum">
              <a:rPr lang="en-US" smtClean="0"/>
              <a:t>6</a:t>
            </a:fld>
            <a:endParaRPr lang="en-US" dirty="0"/>
          </a:p>
        </p:txBody>
      </p:sp>
    </p:spTree>
    <p:extLst>
      <p:ext uri="{BB962C8B-B14F-4D97-AF65-F5344CB8AC3E}">
        <p14:creationId xmlns:p14="http://schemas.microsoft.com/office/powerpoint/2010/main" val="1681100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4BA11A-01D2-4C1F-A389-755E25776741}" type="slidenum">
              <a:rPr lang="en-US" smtClean="0"/>
              <a:t>8</a:t>
            </a:fld>
            <a:endParaRPr lang="en-US" dirty="0"/>
          </a:p>
        </p:txBody>
      </p:sp>
    </p:spTree>
    <p:extLst>
      <p:ext uri="{BB962C8B-B14F-4D97-AF65-F5344CB8AC3E}">
        <p14:creationId xmlns:p14="http://schemas.microsoft.com/office/powerpoint/2010/main" val="778743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4BA11A-01D2-4C1F-A389-755E25776741}" type="slidenum">
              <a:rPr lang="en-US" smtClean="0"/>
              <a:t>9</a:t>
            </a:fld>
            <a:endParaRPr lang="en-US" dirty="0"/>
          </a:p>
        </p:txBody>
      </p:sp>
    </p:spTree>
    <p:extLst>
      <p:ext uri="{BB962C8B-B14F-4D97-AF65-F5344CB8AC3E}">
        <p14:creationId xmlns:p14="http://schemas.microsoft.com/office/powerpoint/2010/main" val="808133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Esto es algo muy comun en el ambiente de IT. Y es que al entrar en una disrupcion de servicio o declararlo un desastre, </a:t>
            </a:r>
          </a:p>
        </p:txBody>
      </p:sp>
      <p:sp>
        <p:nvSpPr>
          <p:cNvPr id="4" name="Slide Number Placeholder 3"/>
          <p:cNvSpPr>
            <a:spLocks noGrp="1"/>
          </p:cNvSpPr>
          <p:nvPr>
            <p:ph type="sldNum" sz="quarter" idx="10"/>
          </p:nvPr>
        </p:nvSpPr>
        <p:spPr/>
        <p:txBody>
          <a:bodyPr/>
          <a:lstStyle/>
          <a:p>
            <a:fld id="{014BA11A-01D2-4C1F-A389-755E25776741}" type="slidenum">
              <a:rPr lang="en-US" smtClean="0"/>
              <a:t>10</a:t>
            </a:fld>
            <a:endParaRPr lang="en-US" dirty="0"/>
          </a:p>
        </p:txBody>
      </p:sp>
    </p:spTree>
    <p:extLst>
      <p:ext uri="{BB962C8B-B14F-4D97-AF65-F5344CB8AC3E}">
        <p14:creationId xmlns:p14="http://schemas.microsoft.com/office/powerpoint/2010/main" val="307425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 segun el giro del negocio, conocer  el segmento economico  al cual pertenece  (banca, produccion de bienes, mercadericas, seguros, bienes perecederos) esto nos puede dar una idea o percepcion de cuantos datos se pueden perder.</a:t>
            </a:r>
          </a:p>
          <a:p>
            <a:endParaRPr lang="en-US" dirty="0"/>
          </a:p>
          <a:p>
            <a:r>
              <a:rPr lang="en-US" dirty="0"/>
              <a:t>La estrategia tecnica,  </a:t>
            </a:r>
          </a:p>
        </p:txBody>
      </p:sp>
      <p:sp>
        <p:nvSpPr>
          <p:cNvPr id="4" name="Slide Number Placeholder 3"/>
          <p:cNvSpPr>
            <a:spLocks noGrp="1"/>
          </p:cNvSpPr>
          <p:nvPr>
            <p:ph type="sldNum" sz="quarter" idx="10"/>
          </p:nvPr>
        </p:nvSpPr>
        <p:spPr/>
        <p:txBody>
          <a:bodyPr/>
          <a:lstStyle/>
          <a:p>
            <a:fld id="{014BA11A-01D2-4C1F-A389-755E25776741}" type="slidenum">
              <a:rPr lang="en-US" smtClean="0"/>
              <a:t>11</a:t>
            </a:fld>
            <a:endParaRPr lang="en-US" dirty="0"/>
          </a:p>
        </p:txBody>
      </p:sp>
    </p:spTree>
    <p:extLst>
      <p:ext uri="{BB962C8B-B14F-4D97-AF65-F5344CB8AC3E}">
        <p14:creationId xmlns:p14="http://schemas.microsoft.com/office/powerpoint/2010/main" val="1339743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Ya que se tiene definido el RPO y el RTO, se puede definer la estrategia.</a:t>
            </a:r>
          </a:p>
          <a:p>
            <a:endParaRPr lang="en-US" dirty="0"/>
          </a:p>
          <a:p>
            <a:r>
              <a:rPr lang="en-US" dirty="0"/>
              <a:t>Y Podemos contestar los siguientes planteamientos….</a:t>
            </a:r>
          </a:p>
          <a:p>
            <a:endParaRPr lang="en-US" dirty="0"/>
          </a:p>
          <a:p>
            <a:r>
              <a:rPr lang="en-US" dirty="0"/>
              <a:t>lo mas importante es que la viabilidad tecnica depende de los factores economicos, geograficos </a:t>
            </a:r>
          </a:p>
          <a:p>
            <a:r>
              <a:rPr lang="en-US" dirty="0"/>
              <a:t>pero es muy importante considerarlos y tenerlos en cuenta.</a:t>
            </a:r>
          </a:p>
        </p:txBody>
      </p:sp>
      <p:sp>
        <p:nvSpPr>
          <p:cNvPr id="4" name="Slide Number Placeholder 3"/>
          <p:cNvSpPr>
            <a:spLocks noGrp="1"/>
          </p:cNvSpPr>
          <p:nvPr>
            <p:ph type="sldNum" sz="quarter" idx="10"/>
          </p:nvPr>
        </p:nvSpPr>
        <p:spPr/>
        <p:txBody>
          <a:bodyPr/>
          <a:lstStyle/>
          <a:p>
            <a:fld id="{014BA11A-01D2-4C1F-A389-755E25776741}" type="slidenum">
              <a:rPr lang="en-US" smtClean="0"/>
              <a:t>12</a:t>
            </a:fld>
            <a:endParaRPr lang="en-US" dirty="0"/>
          </a:p>
        </p:txBody>
      </p:sp>
    </p:spTree>
    <p:extLst>
      <p:ext uri="{BB962C8B-B14F-4D97-AF65-F5344CB8AC3E}">
        <p14:creationId xmlns:p14="http://schemas.microsoft.com/office/powerpoint/2010/main" val="2264936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Para definer una linea base, debe ser un punto en el tiempo para la base de datos en donde se considere,</a:t>
            </a:r>
          </a:p>
          <a:p>
            <a:r>
              <a:rPr lang="en-US" dirty="0"/>
              <a:t>una version estable de la aplicacion (no hayan errores reportados) o resueltos. Si es una bd de una aplicacion de paquete (que se conozca la documentacion) y dicha linea base es acordada por varios equipos (aplicaciones, cliente, base de datos)</a:t>
            </a:r>
          </a:p>
          <a:p>
            <a:endParaRPr lang="en-US" dirty="0"/>
          </a:p>
          <a:p>
            <a:endParaRPr lang="en-US" dirty="0"/>
          </a:p>
          <a:p>
            <a:endParaRPr lang="en-US" dirty="0"/>
          </a:p>
          <a:p>
            <a:endParaRPr lang="en-US" dirty="0"/>
          </a:p>
          <a:p>
            <a:r>
              <a:rPr lang="en-US" dirty="0"/>
              <a:t>SRM -- Site Recovery Manager  VMWare-- Snapshot VMWare Snapshot a nivel de SAN o virtual</a:t>
            </a:r>
          </a:p>
          <a:p>
            <a:r>
              <a:rPr lang="en-US" dirty="0"/>
              <a:t>Backups de cinta</a:t>
            </a:r>
          </a:p>
          <a:p>
            <a:endParaRPr lang="en-US" dirty="0"/>
          </a:p>
        </p:txBody>
      </p:sp>
      <p:sp>
        <p:nvSpPr>
          <p:cNvPr id="4" name="Slide Number Placeholder 3"/>
          <p:cNvSpPr>
            <a:spLocks noGrp="1"/>
          </p:cNvSpPr>
          <p:nvPr>
            <p:ph type="sldNum" sz="quarter" idx="10"/>
          </p:nvPr>
        </p:nvSpPr>
        <p:spPr/>
        <p:txBody>
          <a:bodyPr/>
          <a:lstStyle/>
          <a:p>
            <a:fld id="{014BA11A-01D2-4C1F-A389-755E25776741}" type="slidenum">
              <a:rPr lang="en-US" smtClean="0"/>
              <a:t>13</a:t>
            </a:fld>
            <a:endParaRPr lang="en-US" dirty="0"/>
          </a:p>
        </p:txBody>
      </p:sp>
    </p:spTree>
    <p:extLst>
      <p:ext uri="{BB962C8B-B14F-4D97-AF65-F5344CB8AC3E}">
        <p14:creationId xmlns:p14="http://schemas.microsoft.com/office/powerpoint/2010/main" val="2585293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02/09/2018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3026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02/09/2018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6883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02/09/2018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69322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02/09/2018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1089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02/09/2018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92553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02/09/2018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929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02/09/2018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81743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02/09/2018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594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02/09/2018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053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02/09/2018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268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02/09/2018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7511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02/09/2018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7794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02/09/2018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7459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02/09/2018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5110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02/09/2018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1727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02/09/2018</a:t>
            </a:fld>
            <a:endParaRPr lang="en-US" dirty="0"/>
          </a:p>
        </p:txBody>
      </p:sp>
    </p:spTree>
    <p:extLst>
      <p:ext uri="{BB962C8B-B14F-4D97-AF65-F5344CB8AC3E}">
        <p14:creationId xmlns:p14="http://schemas.microsoft.com/office/powerpoint/2010/main" val="3454473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02/09/2018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336082"/>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hyperlink" Target="https://twitter.com/MuppetRocks" TargetMode="External"/><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github.com/Muppity" TargetMode="External"/><Relationship Id="rId5" Type="http://schemas.openxmlformats.org/officeDocument/2006/relationships/hyperlink" Target="https://dbstuffmatters.blogspot.com/" TargetMode="External"/><Relationship Id="rId4" Type="http://schemas.openxmlformats.org/officeDocument/2006/relationships/hyperlink" Target="mailto:caltls@gmail.com" TargetMode="Externa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www.disasterrecovery.org/" TargetMode="External"/><Relationship Id="rId2" Type="http://schemas.openxmlformats.org/officeDocument/2006/relationships/hyperlink" Target="https://www.cio.com/article/2438284/outsourcing/outsourcing-sla-definitions-and-solutions.html" TargetMode="External"/><Relationship Id="rId1" Type="http://schemas.openxmlformats.org/officeDocument/2006/relationships/slideLayout" Target="../slideLayouts/slideLayout7.xml"/><Relationship Id="rId4" Type="http://schemas.openxmlformats.org/officeDocument/2006/relationships/hyperlink" Target="http://www.sqlsaturday.com/695/Sessions/Details.aspx?sid=69834"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dbstuffmatters.blogspot.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E568-88E6-4E03-AB6A-428D20DB5D9F}"/>
              </a:ext>
            </a:extLst>
          </p:cNvPr>
          <p:cNvSpPr>
            <a:spLocks noGrp="1"/>
          </p:cNvSpPr>
          <p:nvPr>
            <p:ph type="ctrTitle"/>
          </p:nvPr>
        </p:nvSpPr>
        <p:spPr>
          <a:xfrm>
            <a:off x="169861" y="247651"/>
            <a:ext cx="10974389" cy="1295400"/>
          </a:xfrm>
        </p:spPr>
        <p:txBody>
          <a:bodyPr>
            <a:normAutofit/>
          </a:bodyPr>
          <a:lstStyle/>
          <a:p>
            <a:pPr algn="ctr"/>
            <a:r>
              <a:rPr lang="es-GT" sz="3200" b="1" dirty="0">
                <a:solidFill>
                  <a:schemeClr val="tx1"/>
                </a:solidFill>
                <a:latin typeface="Gotham Light" pitchFamily="50" charset="0"/>
              </a:rPr>
              <a:t>Ideas y Experiencias acerca de un </a:t>
            </a:r>
            <a:br>
              <a:rPr lang="es-GT" sz="3200" b="1" dirty="0">
                <a:solidFill>
                  <a:schemeClr val="tx1"/>
                </a:solidFill>
                <a:latin typeface="Gotham Light" pitchFamily="50" charset="0"/>
              </a:rPr>
            </a:br>
            <a:r>
              <a:rPr lang="es-GT" sz="3200" b="1" dirty="0">
                <a:solidFill>
                  <a:schemeClr val="tx1"/>
                </a:solidFill>
                <a:latin typeface="Gotham Light" pitchFamily="50" charset="0"/>
              </a:rPr>
              <a:t>Plan de Recuperación de desastres</a:t>
            </a:r>
            <a:endParaRPr lang="en-US" sz="3200" dirty="0">
              <a:solidFill>
                <a:schemeClr val="tx1"/>
              </a:solidFill>
              <a:latin typeface="Gotham Light" pitchFamily="50" charset="0"/>
            </a:endParaRPr>
          </a:p>
        </p:txBody>
      </p:sp>
      <p:sp>
        <p:nvSpPr>
          <p:cNvPr id="3" name="TextBox 2">
            <a:extLst>
              <a:ext uri="{FF2B5EF4-FFF2-40B4-BE49-F238E27FC236}">
                <a16:creationId xmlns:a16="http://schemas.microsoft.com/office/drawing/2014/main" id="{677D9392-DB21-40DD-8F97-7032409F2B9F}"/>
              </a:ext>
            </a:extLst>
          </p:cNvPr>
          <p:cNvSpPr txBox="1"/>
          <p:nvPr/>
        </p:nvSpPr>
        <p:spPr>
          <a:xfrm>
            <a:off x="1638300" y="1839050"/>
            <a:ext cx="7429500" cy="1877437"/>
          </a:xfrm>
          <a:prstGeom prst="rect">
            <a:avLst/>
          </a:prstGeom>
          <a:noFill/>
        </p:spPr>
        <p:txBody>
          <a:bodyPr wrap="square" rtlCol="0">
            <a:spAutoFit/>
          </a:bodyPr>
          <a:lstStyle/>
          <a:p>
            <a:r>
              <a:rPr lang="en-US" sz="2400" dirty="0">
                <a:solidFill>
                  <a:schemeClr val="accent2">
                    <a:lumMod val="50000"/>
                  </a:schemeClr>
                </a:solidFill>
                <a:latin typeface="Gotham Light" pitchFamily="50" charset="0"/>
              </a:rPr>
              <a:t>Carlos Lopez</a:t>
            </a:r>
          </a:p>
          <a:p>
            <a:r>
              <a:rPr lang="en-US" sz="2400" dirty="0">
                <a:solidFill>
                  <a:schemeClr val="accent2">
                    <a:lumMod val="50000"/>
                  </a:schemeClr>
                </a:solidFill>
                <a:latin typeface="Gotham Light" pitchFamily="50" charset="0"/>
              </a:rPr>
              <a:t>MCST SQL Server 2012/2014 – 2008</a:t>
            </a:r>
          </a:p>
          <a:p>
            <a:r>
              <a:rPr lang="en-US" sz="2400" dirty="0">
                <a:solidFill>
                  <a:schemeClr val="accent2">
                    <a:lumMod val="50000"/>
                  </a:schemeClr>
                </a:solidFill>
                <a:latin typeface="Gotham Light" pitchFamily="50" charset="0"/>
              </a:rPr>
              <a:t>Oracle Experienced 10g- 11g</a:t>
            </a:r>
          </a:p>
          <a:p>
            <a:r>
              <a:rPr lang="en-US" sz="2400" dirty="0">
                <a:solidFill>
                  <a:schemeClr val="accent2">
                    <a:lumMod val="50000"/>
                  </a:schemeClr>
                </a:solidFill>
                <a:latin typeface="Gotham Light" pitchFamily="50" charset="0"/>
              </a:rPr>
              <a:t>Linux Experienced</a:t>
            </a:r>
          </a:p>
          <a:p>
            <a:r>
              <a:rPr lang="en-US" sz="2000" dirty="0">
                <a:latin typeface="Gotham Light" pitchFamily="50" charset="0"/>
              </a:rPr>
              <a:t> </a:t>
            </a:r>
          </a:p>
        </p:txBody>
      </p:sp>
      <p:pic>
        <p:nvPicPr>
          <p:cNvPr id="2052" name="Picture 4" descr="Resultado de imagen para twitter icons">
            <a:extLst>
              <a:ext uri="{FF2B5EF4-FFF2-40B4-BE49-F238E27FC236}">
                <a16:creationId xmlns:a16="http://schemas.microsoft.com/office/drawing/2014/main" id="{07E39328-0951-4944-B3C3-B718C287EB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478" y="3601133"/>
            <a:ext cx="671995" cy="6719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8BECDD0-F8D9-4858-A9A4-71E92D70ABA6}"/>
              </a:ext>
            </a:extLst>
          </p:cNvPr>
          <p:cNvSpPr txBox="1"/>
          <p:nvPr/>
        </p:nvSpPr>
        <p:spPr>
          <a:xfrm>
            <a:off x="2614685" y="3579702"/>
            <a:ext cx="4814405" cy="2862322"/>
          </a:xfrm>
          <a:prstGeom prst="rect">
            <a:avLst/>
          </a:prstGeom>
          <a:noFill/>
        </p:spPr>
        <p:txBody>
          <a:bodyPr wrap="square" rtlCol="0">
            <a:spAutoFit/>
          </a:bodyPr>
          <a:lstStyle/>
          <a:p>
            <a:r>
              <a:rPr lang="en-US" dirty="0">
                <a:latin typeface="Gotham Light" pitchFamily="50" charset="0"/>
                <a:hlinkClick r:id="rId3"/>
              </a:rPr>
              <a:t>@CarlosLopezDBA</a:t>
            </a:r>
            <a:endParaRPr lang="en-US" dirty="0">
              <a:latin typeface="Gotham Light" pitchFamily="50" charset="0"/>
            </a:endParaRPr>
          </a:p>
          <a:p>
            <a:endParaRPr lang="en-US" dirty="0">
              <a:latin typeface="Gotham Light" pitchFamily="50" charset="0"/>
            </a:endParaRPr>
          </a:p>
          <a:p>
            <a:endParaRPr lang="en-US" dirty="0">
              <a:latin typeface="Gotham Light" pitchFamily="50" charset="0"/>
              <a:hlinkClick r:id="rId4"/>
            </a:endParaRPr>
          </a:p>
          <a:p>
            <a:r>
              <a:rPr lang="en-US" dirty="0">
                <a:latin typeface="Gotham Light" pitchFamily="50" charset="0"/>
                <a:hlinkClick r:id="rId4"/>
              </a:rPr>
              <a:t>caltls@gmail.com</a:t>
            </a:r>
            <a:endParaRPr lang="en-US" dirty="0">
              <a:latin typeface="Gotham Light" pitchFamily="50" charset="0"/>
            </a:endParaRPr>
          </a:p>
          <a:p>
            <a:endParaRPr lang="en-US" dirty="0">
              <a:latin typeface="Gotham Light" pitchFamily="50" charset="0"/>
            </a:endParaRPr>
          </a:p>
          <a:p>
            <a:endParaRPr lang="en-US" dirty="0">
              <a:latin typeface="Gotham Light" pitchFamily="50" charset="0"/>
              <a:hlinkClick r:id="rId5"/>
            </a:endParaRPr>
          </a:p>
          <a:p>
            <a:r>
              <a:rPr lang="en-US" dirty="0">
                <a:latin typeface="Gotham Light" pitchFamily="50" charset="0"/>
                <a:hlinkClick r:id="rId5"/>
              </a:rPr>
              <a:t>https://dbstuffmatters.blogspot.com/</a:t>
            </a:r>
            <a:endParaRPr lang="en-US" dirty="0">
              <a:latin typeface="Gotham Light" pitchFamily="50" charset="0"/>
            </a:endParaRPr>
          </a:p>
          <a:p>
            <a:endParaRPr lang="en-US" dirty="0">
              <a:latin typeface="Gotham Light" pitchFamily="50" charset="0"/>
            </a:endParaRPr>
          </a:p>
          <a:p>
            <a:r>
              <a:rPr lang="en-US" dirty="0">
                <a:latin typeface="Gotham Light" pitchFamily="50" charset="0"/>
                <a:hlinkClick r:id="rId6"/>
              </a:rPr>
              <a:t>https://github.com/Muppity</a:t>
            </a:r>
            <a:endParaRPr lang="en-US" dirty="0">
              <a:latin typeface="Gotham Light" pitchFamily="50" charset="0"/>
            </a:endParaRPr>
          </a:p>
          <a:p>
            <a:endParaRPr lang="en-US" dirty="0">
              <a:latin typeface="Gotham Light" pitchFamily="50" charset="0"/>
            </a:endParaRPr>
          </a:p>
        </p:txBody>
      </p:sp>
      <p:pic>
        <p:nvPicPr>
          <p:cNvPr id="2054" name="Picture 6" descr="Resultado de imagen para mail icons">
            <a:extLst>
              <a:ext uri="{FF2B5EF4-FFF2-40B4-BE49-F238E27FC236}">
                <a16:creationId xmlns:a16="http://schemas.microsoft.com/office/drawing/2014/main" id="{EA8E317D-2460-4B80-8579-EC07DDD12B2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21066" y="4328306"/>
            <a:ext cx="671995" cy="67199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para web url icons">
            <a:extLst>
              <a:ext uri="{FF2B5EF4-FFF2-40B4-BE49-F238E27FC236}">
                <a16:creationId xmlns:a16="http://schemas.microsoft.com/office/drawing/2014/main" id="{3B7D3A3D-023D-4DC8-A0FE-B32CFD758BB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65888" y="4927703"/>
            <a:ext cx="727173" cy="727173"/>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10" descr="Resultado de imagen para github icon">
            <a:extLst>
              <a:ext uri="{FF2B5EF4-FFF2-40B4-BE49-F238E27FC236}">
                <a16:creationId xmlns:a16="http://schemas.microsoft.com/office/drawing/2014/main" id="{5AEB4761-32BE-43A9-8A92-03BE4C2F074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9" name="Picture 8">
            <a:extLst>
              <a:ext uri="{FF2B5EF4-FFF2-40B4-BE49-F238E27FC236}">
                <a16:creationId xmlns:a16="http://schemas.microsoft.com/office/drawing/2014/main" id="{58DF7AC3-F668-497D-AE74-BF02B9A41829}"/>
              </a:ext>
            </a:extLst>
          </p:cNvPr>
          <p:cNvPicPr>
            <a:picLocks noChangeAspect="1"/>
          </p:cNvPicPr>
          <p:nvPr/>
        </p:nvPicPr>
        <p:blipFill>
          <a:blip r:embed="rId9"/>
          <a:stretch>
            <a:fillRect/>
          </a:stretch>
        </p:blipFill>
        <p:spPr>
          <a:xfrm>
            <a:off x="1698445" y="5654876"/>
            <a:ext cx="667028" cy="667028"/>
          </a:xfrm>
          <a:prstGeom prst="rect">
            <a:avLst/>
          </a:prstGeom>
        </p:spPr>
      </p:pic>
    </p:spTree>
    <p:extLst>
      <p:ext uri="{BB962C8B-B14F-4D97-AF65-F5344CB8AC3E}">
        <p14:creationId xmlns:p14="http://schemas.microsoft.com/office/powerpoint/2010/main" val="4155109640"/>
      </p:ext>
    </p:extLst>
  </p:cSld>
  <p:clrMapOvr>
    <a:masterClrMapping/>
  </p:clrMapOvr>
  <mc:AlternateContent xmlns:mc="http://schemas.openxmlformats.org/markup-compatibility/2006" xmlns:p14="http://schemas.microsoft.com/office/powerpoint/2010/main">
    <mc:Choice Requires="p14">
      <p:transition spd="slow" p14:dur="2000" advTm="4644"/>
    </mc:Choice>
    <mc:Fallback xmlns="">
      <p:transition spd="slow" advTm="464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90A27F-214D-4716-8CF1-3BD90AA48AC9}"/>
              </a:ext>
            </a:extLst>
          </p:cNvPr>
          <p:cNvSpPr txBox="1"/>
          <p:nvPr/>
        </p:nvSpPr>
        <p:spPr>
          <a:xfrm>
            <a:off x="824248" y="463639"/>
            <a:ext cx="9607639" cy="5878532"/>
          </a:xfrm>
          <a:prstGeom prst="rect">
            <a:avLst/>
          </a:prstGeom>
          <a:noFill/>
          <a:effectLst>
            <a:glow rad="139700">
              <a:schemeClr val="accent3">
                <a:satMod val="175000"/>
                <a:alpha val="40000"/>
              </a:schemeClr>
            </a:glow>
          </a:effectLst>
        </p:spPr>
        <p:txBody>
          <a:bodyPr wrap="square" rtlCol="0">
            <a:spAutoFit/>
          </a:bodyPr>
          <a:lstStyle/>
          <a:p>
            <a:r>
              <a:rPr lang="en-US" sz="3200" dirty="0">
                <a:latin typeface="Gotham Light" pitchFamily="50" charset="0"/>
              </a:rPr>
              <a:t>RTO Recovery Time Objective</a:t>
            </a:r>
          </a:p>
          <a:p>
            <a:endParaRPr lang="en-US" dirty="0">
              <a:latin typeface="Gotham Light" pitchFamily="50" charset="0"/>
            </a:endParaRPr>
          </a:p>
          <a:p>
            <a:endParaRPr lang="en-US" dirty="0">
              <a:latin typeface="Gotham Light" pitchFamily="50" charset="0"/>
            </a:endParaRPr>
          </a:p>
          <a:p>
            <a:r>
              <a:rPr lang="en-US" sz="2800" b="1" dirty="0">
                <a:latin typeface="Gotham Light" pitchFamily="50" charset="0"/>
              </a:rPr>
              <a:t>¿Cuanto tiempo puedo estar fuera de servicio?</a:t>
            </a:r>
          </a:p>
          <a:p>
            <a:endParaRPr lang="en-US" sz="2000" dirty="0">
              <a:latin typeface="Gotham Light" pitchFamily="50" charset="0"/>
            </a:endParaRPr>
          </a:p>
          <a:p>
            <a:pPr marL="285750" indent="-285750">
              <a:buFont typeface="Arial" panose="020B0604020202020204" pitchFamily="34" charset="0"/>
              <a:buChar char="•"/>
            </a:pPr>
            <a:r>
              <a:rPr lang="en-US" sz="2000" dirty="0">
                <a:latin typeface="Gotham Light" pitchFamily="50" charset="0"/>
              </a:rPr>
              <a:t>Visto de otra manera, ¿Cuanto tiempo para recuperar el servicio?</a:t>
            </a:r>
          </a:p>
          <a:p>
            <a:endParaRPr lang="en-US" sz="2000" dirty="0">
              <a:latin typeface="Gotham Light" pitchFamily="50" charset="0"/>
            </a:endParaRPr>
          </a:p>
          <a:p>
            <a:pPr marL="285750" indent="-285750">
              <a:buFont typeface="Arial" panose="020B0604020202020204" pitchFamily="34" charset="0"/>
              <a:buChar char="•"/>
            </a:pPr>
            <a:r>
              <a:rPr lang="en-US" sz="2000" dirty="0">
                <a:latin typeface="Gotham Light" pitchFamily="50" charset="0"/>
              </a:rPr>
              <a:t>¿Cual es la perspectiva de RTO en la empresa?</a:t>
            </a:r>
          </a:p>
          <a:p>
            <a:pPr marL="285750" indent="-285750">
              <a:buFont typeface="Arial" panose="020B0604020202020204" pitchFamily="34" charset="0"/>
              <a:buChar char="•"/>
            </a:pPr>
            <a:endParaRPr lang="en-US" sz="2000" dirty="0">
              <a:latin typeface="Gotham Light" pitchFamily="50" charset="0"/>
            </a:endParaRPr>
          </a:p>
          <a:p>
            <a:pPr marL="285750" indent="-285750">
              <a:buFont typeface="Arial" panose="020B0604020202020204" pitchFamily="34" charset="0"/>
              <a:buChar char="•"/>
            </a:pPr>
            <a:r>
              <a:rPr lang="en-US" sz="2000" dirty="0">
                <a:latin typeface="Gotham Light" pitchFamily="50" charset="0"/>
              </a:rPr>
              <a:t>¿Cual es el origen del desastre?</a:t>
            </a:r>
          </a:p>
          <a:p>
            <a:pPr marL="285750" indent="-285750">
              <a:buFont typeface="Arial" panose="020B0604020202020204" pitchFamily="34" charset="0"/>
              <a:buChar char="•"/>
            </a:pPr>
            <a:endParaRPr lang="en-US" sz="2000" dirty="0">
              <a:latin typeface="Gotham Light" pitchFamily="50" charset="0"/>
            </a:endParaRPr>
          </a:p>
          <a:p>
            <a:pPr marL="285750" indent="-285750">
              <a:buFont typeface="Arial" panose="020B0604020202020204" pitchFamily="34" charset="0"/>
              <a:buChar char="•"/>
            </a:pPr>
            <a:r>
              <a:rPr lang="en-US" sz="2000" dirty="0">
                <a:latin typeface="Gotham Light" pitchFamily="50" charset="0"/>
              </a:rPr>
              <a:t>Es Desastre o es Disrupcion???….</a:t>
            </a:r>
          </a:p>
          <a:p>
            <a:pPr marL="285750" indent="-285750">
              <a:buFont typeface="Arial" panose="020B0604020202020204" pitchFamily="34" charset="0"/>
              <a:buChar char="•"/>
            </a:pPr>
            <a:endParaRPr lang="en-US" sz="2000" dirty="0">
              <a:latin typeface="Gotham Light" pitchFamily="50" charset="0"/>
            </a:endParaRPr>
          </a:p>
          <a:p>
            <a:r>
              <a:rPr lang="en-US" sz="2800" b="1" dirty="0">
                <a:latin typeface="Gotham Light" pitchFamily="50" charset="0"/>
              </a:rPr>
              <a:t>TODO DEPENDE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31195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69A6A1-9CD8-4112-944A-48E0AB56A234}"/>
              </a:ext>
            </a:extLst>
          </p:cNvPr>
          <p:cNvSpPr txBox="1"/>
          <p:nvPr/>
        </p:nvSpPr>
        <p:spPr>
          <a:xfrm>
            <a:off x="992776" y="522514"/>
            <a:ext cx="7100345" cy="5293757"/>
          </a:xfrm>
          <a:prstGeom prst="rect">
            <a:avLst/>
          </a:prstGeom>
          <a:noFill/>
        </p:spPr>
        <p:txBody>
          <a:bodyPr wrap="square" rtlCol="0">
            <a:spAutoFit/>
          </a:bodyPr>
          <a:lstStyle/>
          <a:p>
            <a:r>
              <a:rPr lang="en-US" sz="3200" dirty="0">
                <a:latin typeface="Gotham Light" pitchFamily="50" charset="0"/>
              </a:rPr>
              <a:t>Punto Objectivo  de Recuperacion RPO</a:t>
            </a:r>
          </a:p>
          <a:p>
            <a:endParaRPr lang="en-US" dirty="0">
              <a:latin typeface="Gotham Light" pitchFamily="50" charset="0"/>
            </a:endParaRPr>
          </a:p>
          <a:p>
            <a:r>
              <a:rPr lang="en-US" sz="2000" dirty="0">
                <a:latin typeface="Gotham Light" pitchFamily="50" charset="0"/>
              </a:rPr>
              <a:t>¿Cuantos datos puedo Perder?</a:t>
            </a:r>
          </a:p>
          <a:p>
            <a:endParaRPr lang="en-US" sz="2000" dirty="0">
              <a:latin typeface="Gotham Light" pitchFamily="50" charset="0"/>
            </a:endParaRPr>
          </a:p>
          <a:p>
            <a:pPr marL="285750" indent="-285750">
              <a:buFont typeface="Arial" panose="020B0604020202020204" pitchFamily="34" charset="0"/>
              <a:buChar char="•"/>
            </a:pPr>
            <a:r>
              <a:rPr lang="en-US" sz="2000" dirty="0">
                <a:solidFill>
                  <a:srgbClr val="FF0000"/>
                </a:solidFill>
                <a:latin typeface="Gotham Light" pitchFamily="50" charset="0"/>
              </a:rPr>
              <a:t>Depende</a:t>
            </a:r>
            <a:r>
              <a:rPr lang="en-US" sz="2000" dirty="0">
                <a:latin typeface="Gotham Light" pitchFamily="50" charset="0"/>
              </a:rPr>
              <a:t>: Esto varia segun el giro del negocio. </a:t>
            </a:r>
          </a:p>
          <a:p>
            <a:pPr marL="285750" indent="-285750">
              <a:buFont typeface="Arial" panose="020B0604020202020204" pitchFamily="34" charset="0"/>
              <a:buChar char="•"/>
            </a:pPr>
            <a:endParaRPr lang="en-US" sz="2000" dirty="0">
              <a:latin typeface="Gotham Light" pitchFamily="50" charset="0"/>
            </a:endParaRPr>
          </a:p>
          <a:p>
            <a:endParaRPr lang="en-US" sz="2000" dirty="0">
              <a:latin typeface="Gotham Light" pitchFamily="50" charset="0"/>
            </a:endParaRPr>
          </a:p>
          <a:p>
            <a:pPr marL="285750" indent="-285750">
              <a:buFont typeface="Arial" panose="020B0604020202020204" pitchFamily="34" charset="0"/>
              <a:buChar char="•"/>
            </a:pPr>
            <a:r>
              <a:rPr lang="en-US" sz="2000" dirty="0">
                <a:solidFill>
                  <a:srgbClr val="FF0000"/>
                </a:solidFill>
                <a:latin typeface="Gotham Light" pitchFamily="50" charset="0"/>
              </a:rPr>
              <a:t>Depende</a:t>
            </a:r>
            <a:r>
              <a:rPr lang="en-US" sz="2000" dirty="0">
                <a:latin typeface="Gotham Light" pitchFamily="50" charset="0"/>
              </a:rPr>
              <a:t>: De la estrategia tecnica.  A veces es mas facil reconstruir que restaurar.</a:t>
            </a:r>
          </a:p>
          <a:p>
            <a:pPr marL="285750" indent="-285750">
              <a:buFont typeface="Arial" panose="020B0604020202020204" pitchFamily="34" charset="0"/>
              <a:buChar char="•"/>
            </a:pPr>
            <a:endParaRPr lang="en-US" sz="2000" dirty="0">
              <a:latin typeface="Gotham Light" pitchFamily="50" charset="0"/>
            </a:endParaRPr>
          </a:p>
          <a:p>
            <a:pPr marL="285750" indent="-285750">
              <a:buFont typeface="Arial" panose="020B0604020202020204" pitchFamily="34" charset="0"/>
              <a:buChar char="•"/>
            </a:pPr>
            <a:r>
              <a:rPr lang="en-US" sz="2000" dirty="0">
                <a:solidFill>
                  <a:srgbClr val="FF0000"/>
                </a:solidFill>
                <a:latin typeface="Gotham Light" pitchFamily="50" charset="0"/>
              </a:rPr>
              <a:t>Depende</a:t>
            </a:r>
            <a:r>
              <a:rPr lang="en-US" sz="2000" dirty="0">
                <a:latin typeface="Gotham Light" pitchFamily="50" charset="0"/>
              </a:rPr>
              <a:t>:  De los costos operativos,  Gerencia, Operaciones, Demand Planners pueden ofrecer una perspectiva numerica.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7649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B641C8-CA51-49CE-8048-18F6239EA70D}"/>
              </a:ext>
            </a:extLst>
          </p:cNvPr>
          <p:cNvSpPr txBox="1"/>
          <p:nvPr/>
        </p:nvSpPr>
        <p:spPr>
          <a:xfrm>
            <a:off x="971550" y="514350"/>
            <a:ext cx="7277100" cy="7786747"/>
          </a:xfrm>
          <a:prstGeom prst="rect">
            <a:avLst/>
          </a:prstGeom>
          <a:noFill/>
        </p:spPr>
        <p:txBody>
          <a:bodyPr wrap="square" rtlCol="0">
            <a:spAutoFit/>
          </a:bodyPr>
          <a:lstStyle/>
          <a:p>
            <a:r>
              <a:rPr lang="en-US" sz="3200" b="1" dirty="0">
                <a:latin typeface="Gotham Light" pitchFamily="50" charset="0"/>
              </a:rPr>
              <a:t>Inicie con su plan Basico</a:t>
            </a:r>
          </a:p>
          <a:p>
            <a:endParaRPr lang="en-US" dirty="0">
              <a:latin typeface="Gotham Light" pitchFamily="50" charset="0"/>
            </a:endParaRPr>
          </a:p>
          <a:p>
            <a:endParaRPr lang="en-US" dirty="0">
              <a:latin typeface="Gotham Light" pitchFamily="50" charset="0"/>
            </a:endParaRPr>
          </a:p>
          <a:p>
            <a:endParaRPr lang="en-US" dirty="0">
              <a:latin typeface="Gotham Light" pitchFamily="50" charset="0"/>
            </a:endParaRPr>
          </a:p>
          <a:p>
            <a:pPr marL="285750" indent="-285750">
              <a:buFont typeface="Arial" panose="020B0604020202020204" pitchFamily="34" charset="0"/>
              <a:buChar char="•"/>
            </a:pPr>
            <a:r>
              <a:rPr lang="en-US" sz="2400" dirty="0">
                <a:latin typeface="Gotham Light" pitchFamily="50" charset="0"/>
              </a:rPr>
              <a:t>Estrategia de Backups: </a:t>
            </a:r>
          </a:p>
          <a:p>
            <a:r>
              <a:rPr lang="en-US" sz="2400" dirty="0">
                <a:latin typeface="Gotham Light" pitchFamily="50" charset="0"/>
              </a:rPr>
              <a:t>	Frecuencia, tipos, lugar de almacenaje, 	transporte.</a:t>
            </a:r>
          </a:p>
          <a:p>
            <a:pPr marL="285750" indent="-285750">
              <a:buFont typeface="Arial" panose="020B0604020202020204" pitchFamily="34" charset="0"/>
              <a:buChar char="•"/>
            </a:pPr>
            <a:endParaRPr lang="en-US" sz="2400" dirty="0">
              <a:latin typeface="Gotham Light" pitchFamily="50" charset="0"/>
            </a:endParaRPr>
          </a:p>
          <a:p>
            <a:pPr marL="285750" indent="-285750">
              <a:buFont typeface="Arial" panose="020B0604020202020204" pitchFamily="34" charset="0"/>
              <a:buChar char="•"/>
            </a:pPr>
            <a:r>
              <a:rPr lang="en-US" sz="2400" dirty="0">
                <a:latin typeface="Gotham Light" pitchFamily="50" charset="0"/>
              </a:rPr>
              <a:t>Estrategias de Alta Disponibilidad:</a:t>
            </a:r>
          </a:p>
          <a:p>
            <a:r>
              <a:rPr lang="en-US" sz="2400" dirty="0">
                <a:latin typeface="Gotham Light" pitchFamily="50" charset="0"/>
              </a:rPr>
              <a:t> 	Soluciones  de redundancia.</a:t>
            </a:r>
          </a:p>
          <a:p>
            <a:pPr marL="742950" lvl="1" indent="-285750">
              <a:buFont typeface="Arial" panose="020B0604020202020204" pitchFamily="34" charset="0"/>
              <a:buChar char="•"/>
            </a:pPr>
            <a:r>
              <a:rPr lang="en-US" sz="2400" dirty="0">
                <a:latin typeface="Gotham Light" pitchFamily="50" charset="0"/>
              </a:rPr>
              <a:t>Para Bases de datos (SQL Server):</a:t>
            </a:r>
          </a:p>
          <a:p>
            <a:pPr marL="1200150" lvl="2" indent="-285750">
              <a:buFont typeface="Arial" panose="020B0604020202020204" pitchFamily="34" charset="0"/>
              <a:buChar char="•"/>
            </a:pPr>
            <a:r>
              <a:rPr lang="en-US" sz="2400" dirty="0">
                <a:latin typeface="Gotham Light" pitchFamily="50" charset="0"/>
              </a:rPr>
              <a:t>Always On – Mirroring (casi Deprecated)</a:t>
            </a:r>
          </a:p>
          <a:p>
            <a:pPr marL="1200150" lvl="2" indent="-285750">
              <a:buFont typeface="Arial" panose="020B0604020202020204" pitchFamily="34" charset="0"/>
              <a:buChar char="•"/>
            </a:pPr>
            <a:r>
              <a:rPr lang="en-US" sz="2400" dirty="0">
                <a:latin typeface="Gotham Light" pitchFamily="50" charset="0"/>
              </a:rPr>
              <a:t>Clustering + DR Solution HA</a:t>
            </a:r>
          </a:p>
          <a:p>
            <a:pPr marL="1200150" lvl="2" indent="-285750">
              <a:buFont typeface="Arial" panose="020B0604020202020204" pitchFamily="34" charset="0"/>
              <a:buChar char="•"/>
            </a:pPr>
            <a:r>
              <a:rPr lang="en-US" sz="2400" dirty="0">
                <a:latin typeface="Gotham Light" pitchFamily="50" charset="0"/>
              </a:rPr>
              <a:t>Log Shipping</a:t>
            </a:r>
          </a:p>
          <a:p>
            <a:pPr marL="1200150" lvl="2" indent="-285750">
              <a:buFont typeface="Arial" panose="020B0604020202020204" pitchFamily="34" charset="0"/>
              <a:buChar char="•"/>
            </a:pPr>
            <a:r>
              <a:rPr lang="en-US" sz="2400" dirty="0">
                <a:latin typeface="Gotham Light" pitchFamily="50" charset="0"/>
              </a:rPr>
              <a:t>Replicacion.</a:t>
            </a:r>
          </a:p>
          <a:p>
            <a:pPr marL="1200150" lvl="2" indent="-285750">
              <a:buFont typeface="Arial" panose="020B0604020202020204" pitchFamily="34" charset="0"/>
              <a:buChar char="•"/>
            </a:pPr>
            <a:endParaRPr lang="en-US" sz="2400" dirty="0">
              <a:latin typeface="Gotham Light" pitchFamily="50" charset="0"/>
            </a:endParaRPr>
          </a:p>
          <a:p>
            <a:pPr marL="1200150" lvl="2" indent="-285750">
              <a:buFont typeface="Arial" panose="020B0604020202020204" pitchFamily="34" charset="0"/>
              <a:buChar char="•"/>
            </a:pPr>
            <a:endParaRPr lang="en-US" sz="2400" dirty="0">
              <a:latin typeface="Gotham Light" pitchFamily="50" charset="0"/>
            </a:endParaRPr>
          </a:p>
          <a:p>
            <a:pPr marL="285750" indent="-285750">
              <a:buFont typeface="Arial" panose="020B0604020202020204" pitchFamily="34" charset="0"/>
              <a:buChar char="•"/>
            </a:pPr>
            <a:endParaRPr lang="en-US" sz="2400" dirty="0">
              <a:latin typeface="Gotham Light" pitchFamily="50" charset="0"/>
            </a:endParaRPr>
          </a:p>
          <a:p>
            <a:pPr marL="285750" indent="-285750">
              <a:buFont typeface="Arial" panose="020B0604020202020204" pitchFamily="34" charset="0"/>
              <a:buChar char="•"/>
            </a:pPr>
            <a:endParaRPr lang="en-US" dirty="0">
              <a:latin typeface="Gotham Light" pitchFamily="50" charset="0"/>
            </a:endParaRPr>
          </a:p>
          <a:p>
            <a:pPr marL="285750" indent="-285750">
              <a:buFont typeface="Arial" panose="020B0604020202020204" pitchFamily="34" charset="0"/>
              <a:buChar char="•"/>
            </a:pPr>
            <a:endParaRPr lang="en-US" dirty="0">
              <a:latin typeface="Gotham Light" pitchFamily="50"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5771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2BFB47-02DB-4C93-B976-5B42AB611EF4}"/>
              </a:ext>
            </a:extLst>
          </p:cNvPr>
          <p:cNvSpPr txBox="1"/>
          <p:nvPr/>
        </p:nvSpPr>
        <p:spPr>
          <a:xfrm>
            <a:off x="476250" y="476250"/>
            <a:ext cx="9601200" cy="4862870"/>
          </a:xfrm>
          <a:prstGeom prst="rect">
            <a:avLst/>
          </a:prstGeom>
          <a:noFill/>
        </p:spPr>
        <p:txBody>
          <a:bodyPr wrap="square" rtlCol="0">
            <a:spAutoFit/>
          </a:bodyPr>
          <a:lstStyle/>
          <a:p>
            <a:r>
              <a:rPr lang="en-US" sz="3200" b="1" dirty="0">
                <a:latin typeface="Gotham Light" pitchFamily="50" charset="0"/>
              </a:rPr>
              <a:t>Construya su estrategia de Recuperación</a:t>
            </a:r>
          </a:p>
          <a:p>
            <a:endParaRPr lang="en-US" sz="3200" b="1" dirty="0">
              <a:latin typeface="Gotham Light" pitchFamily="50" charset="0"/>
            </a:endParaRPr>
          </a:p>
          <a:p>
            <a:endParaRPr lang="en-US" dirty="0">
              <a:latin typeface="Gotham Light" pitchFamily="50" charset="0"/>
            </a:endParaRPr>
          </a:p>
          <a:p>
            <a:pPr marL="285750" indent="-285750">
              <a:buFont typeface="Arial" panose="020B0604020202020204" pitchFamily="34" charset="0"/>
              <a:buChar char="•"/>
            </a:pPr>
            <a:r>
              <a:rPr lang="en-US" sz="2400" dirty="0">
                <a:latin typeface="Gotham Light" pitchFamily="50" charset="0"/>
              </a:rPr>
              <a:t>Definir una Linea base de recuperación</a:t>
            </a:r>
          </a:p>
          <a:p>
            <a:pPr marL="285750" indent="-285750">
              <a:buFont typeface="Arial" panose="020B0604020202020204" pitchFamily="34" charset="0"/>
              <a:buChar char="•"/>
            </a:pPr>
            <a:endParaRPr lang="en-US" sz="2400" dirty="0">
              <a:latin typeface="Gotham Light" pitchFamily="50" charset="0"/>
            </a:endParaRPr>
          </a:p>
          <a:p>
            <a:pPr marL="285750" indent="-285750">
              <a:buFont typeface="Arial" panose="020B0604020202020204" pitchFamily="34" charset="0"/>
              <a:buChar char="•"/>
            </a:pPr>
            <a:r>
              <a:rPr lang="en-US" sz="2400" dirty="0">
                <a:latin typeface="Gotham Light" pitchFamily="50" charset="0"/>
              </a:rPr>
              <a:t>Realizar Pruebas de recuperación (parcial, total)</a:t>
            </a:r>
          </a:p>
          <a:p>
            <a:pPr marL="285750" indent="-285750">
              <a:buFont typeface="Arial" panose="020B0604020202020204" pitchFamily="34" charset="0"/>
              <a:buChar char="•"/>
            </a:pPr>
            <a:endParaRPr lang="en-US" sz="2400" dirty="0">
              <a:latin typeface="Gotham Light" pitchFamily="50" charset="0"/>
            </a:endParaRPr>
          </a:p>
          <a:p>
            <a:pPr marL="285750" indent="-285750">
              <a:buFont typeface="Arial" panose="020B0604020202020204" pitchFamily="34" charset="0"/>
              <a:buChar char="•"/>
            </a:pPr>
            <a:r>
              <a:rPr lang="en-US" sz="2400" dirty="0">
                <a:latin typeface="Gotham Light" pitchFamily="50" charset="0"/>
              </a:rPr>
              <a:t>Verificacion de Pruebas de backups.</a:t>
            </a:r>
          </a:p>
          <a:p>
            <a:pPr marL="285750" indent="-285750">
              <a:buFont typeface="Arial" panose="020B0604020202020204" pitchFamily="34" charset="0"/>
              <a:buChar char="•"/>
            </a:pPr>
            <a:endParaRPr lang="en-US" sz="2400" dirty="0">
              <a:latin typeface="Gotham Light" pitchFamily="50" charset="0"/>
            </a:endParaRPr>
          </a:p>
          <a:p>
            <a:pPr marL="285750" indent="-285750">
              <a:buFont typeface="Arial" panose="020B0604020202020204" pitchFamily="34" charset="0"/>
              <a:buChar char="•"/>
            </a:pPr>
            <a:r>
              <a:rPr lang="en-US" sz="2400" dirty="0">
                <a:latin typeface="Gotham Light" pitchFamily="50" charset="0"/>
              </a:rPr>
              <a:t>Verificacion de Scripts de automatizacion / integracion de</a:t>
            </a:r>
          </a:p>
          <a:p>
            <a:pPr marL="742950" lvl="1" indent="-285750">
              <a:buFont typeface="Arial" panose="020B0604020202020204" pitchFamily="34" charset="0"/>
              <a:buChar char="•"/>
            </a:pPr>
            <a:r>
              <a:rPr lang="en-US" sz="2400" dirty="0">
                <a:latin typeface="Gotham Light" pitchFamily="50" charset="0"/>
              </a:rPr>
              <a:t>Backups, transporte, copia de base de datos.</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76991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E91AD5-DEF9-4D63-9FD2-1A197F6107EC}"/>
              </a:ext>
            </a:extLst>
          </p:cNvPr>
          <p:cNvSpPr txBox="1"/>
          <p:nvPr/>
        </p:nvSpPr>
        <p:spPr>
          <a:xfrm>
            <a:off x="838200" y="457200"/>
            <a:ext cx="8705850" cy="6617196"/>
          </a:xfrm>
          <a:prstGeom prst="rect">
            <a:avLst/>
          </a:prstGeom>
          <a:noFill/>
        </p:spPr>
        <p:txBody>
          <a:bodyPr wrap="square" rtlCol="0">
            <a:spAutoFit/>
          </a:bodyPr>
          <a:lstStyle/>
          <a:p>
            <a:pPr algn="ctr"/>
            <a:r>
              <a:rPr lang="en-US" sz="2800" b="1" dirty="0">
                <a:latin typeface="Gotham Light" pitchFamily="50" charset="0"/>
              </a:rPr>
              <a:t>CONCEPTOS A RECORDAR</a:t>
            </a:r>
            <a:endParaRPr lang="en-US" b="1" dirty="0">
              <a:latin typeface="Gotham Light" pitchFamily="50" charset="0"/>
            </a:endParaRPr>
          </a:p>
          <a:p>
            <a:endParaRPr lang="en-US" dirty="0">
              <a:latin typeface="Gotham Light" pitchFamily="50" charset="0"/>
            </a:endParaRPr>
          </a:p>
          <a:p>
            <a:r>
              <a:rPr lang="en-US" b="1" dirty="0">
                <a:latin typeface="Gotham Light" pitchFamily="50" charset="0"/>
              </a:rPr>
              <a:t>SLA</a:t>
            </a:r>
            <a:r>
              <a:rPr lang="en-US" dirty="0">
                <a:latin typeface="Gotham Light" pitchFamily="50" charset="0"/>
              </a:rPr>
              <a:t> : 		Service Level Agreement</a:t>
            </a:r>
          </a:p>
          <a:p>
            <a:endParaRPr lang="en-US" dirty="0">
              <a:latin typeface="Gotham Light" pitchFamily="50" charset="0"/>
            </a:endParaRPr>
          </a:p>
          <a:p>
            <a:r>
              <a:rPr lang="en-US" b="1" dirty="0">
                <a:latin typeface="Gotham Light" pitchFamily="50" charset="0"/>
              </a:rPr>
              <a:t>RTO</a:t>
            </a:r>
            <a:r>
              <a:rPr lang="en-US" dirty="0">
                <a:latin typeface="Gotham Light" pitchFamily="50" charset="0"/>
              </a:rPr>
              <a:t> : 		Recovery Time Objective</a:t>
            </a:r>
          </a:p>
          <a:p>
            <a:endParaRPr lang="en-US" dirty="0">
              <a:latin typeface="Gotham Light" pitchFamily="50" charset="0"/>
            </a:endParaRPr>
          </a:p>
          <a:p>
            <a:r>
              <a:rPr lang="en-US" b="1" dirty="0">
                <a:latin typeface="Gotham Light" pitchFamily="50" charset="0"/>
              </a:rPr>
              <a:t>RPO</a:t>
            </a:r>
            <a:r>
              <a:rPr lang="en-US" dirty="0">
                <a:latin typeface="Gotham Light" pitchFamily="50" charset="0"/>
              </a:rPr>
              <a:t> :  		Recovery Point Objective</a:t>
            </a:r>
          </a:p>
          <a:p>
            <a:endParaRPr lang="en-US" dirty="0">
              <a:latin typeface="Gotham Light" pitchFamily="50" charset="0"/>
            </a:endParaRPr>
          </a:p>
          <a:p>
            <a:r>
              <a:rPr lang="en-US" b="1" dirty="0">
                <a:latin typeface="Gotham Light" pitchFamily="50" charset="0"/>
              </a:rPr>
              <a:t>SLA</a:t>
            </a:r>
            <a:r>
              <a:rPr lang="en-US" dirty="0">
                <a:latin typeface="Gotham Light" pitchFamily="50" charset="0"/>
              </a:rPr>
              <a:t> : 		Service Level Agreement</a:t>
            </a:r>
          </a:p>
          <a:p>
            <a:br>
              <a:rPr lang="en-US" dirty="0">
                <a:latin typeface="Gotham Light" pitchFamily="50" charset="0"/>
              </a:rPr>
            </a:br>
            <a:r>
              <a:rPr lang="en-US" b="1" dirty="0">
                <a:latin typeface="Gotham Light" pitchFamily="50" charset="0"/>
              </a:rPr>
              <a:t>SLA Matrix</a:t>
            </a:r>
            <a:r>
              <a:rPr lang="en-US" dirty="0">
                <a:latin typeface="Gotham Light" pitchFamily="50" charset="0"/>
              </a:rPr>
              <a:t>:    Matriz Gráfica del SLA</a:t>
            </a:r>
          </a:p>
          <a:p>
            <a:endParaRPr lang="en-US" dirty="0">
              <a:latin typeface="Gotham Light" pitchFamily="50" charset="0"/>
            </a:endParaRPr>
          </a:p>
          <a:p>
            <a:r>
              <a:rPr lang="en-US" b="1" dirty="0">
                <a:latin typeface="Gotham Light" pitchFamily="50" charset="0"/>
              </a:rPr>
              <a:t>Recovery Base Line</a:t>
            </a:r>
            <a:r>
              <a:rPr lang="en-US" dirty="0">
                <a:latin typeface="Gotham Light" pitchFamily="50" charset="0"/>
              </a:rPr>
              <a:t>:  Linea base de Recuperacion (punto en el tiempo)</a:t>
            </a:r>
          </a:p>
          <a:p>
            <a:endParaRPr lang="en-US" dirty="0">
              <a:latin typeface="Gotham Light" pitchFamily="50" charset="0"/>
            </a:endParaRPr>
          </a:p>
          <a:p>
            <a:r>
              <a:rPr lang="en-US" b="1" dirty="0">
                <a:latin typeface="Gotham Light" pitchFamily="50" charset="0"/>
              </a:rPr>
              <a:t>Desastre</a:t>
            </a:r>
            <a:r>
              <a:rPr lang="en-US" dirty="0">
                <a:latin typeface="Gotham Light" pitchFamily="50" charset="0"/>
              </a:rPr>
              <a:t>:       Evento que produce destruccion ( no recuperable )</a:t>
            </a:r>
          </a:p>
          <a:p>
            <a:endParaRPr lang="en-US" dirty="0">
              <a:latin typeface="Gotham Light" pitchFamily="50" charset="0"/>
            </a:endParaRPr>
          </a:p>
          <a:p>
            <a:r>
              <a:rPr lang="en-US" b="1" dirty="0">
                <a:latin typeface="Gotham Light" pitchFamily="50" charset="0"/>
              </a:rPr>
              <a:t>Disrupcion</a:t>
            </a:r>
            <a:r>
              <a:rPr lang="en-US" dirty="0">
                <a:latin typeface="Gotham Light" pitchFamily="50" charset="0"/>
              </a:rPr>
              <a:t>:   Evento subito no cotrolado en un tiempo determinado   ( posiblemente recuperable)</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05855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D2B178-1B31-4FEC-93BC-D746F308858B}"/>
              </a:ext>
            </a:extLst>
          </p:cNvPr>
          <p:cNvSpPr txBox="1"/>
          <p:nvPr/>
        </p:nvSpPr>
        <p:spPr>
          <a:xfrm>
            <a:off x="476250" y="552450"/>
            <a:ext cx="8115300" cy="7786747"/>
          </a:xfrm>
          <a:prstGeom prst="rect">
            <a:avLst/>
          </a:prstGeom>
          <a:noFill/>
        </p:spPr>
        <p:txBody>
          <a:bodyPr wrap="square" rtlCol="0">
            <a:spAutoFit/>
          </a:bodyPr>
          <a:lstStyle/>
          <a:p>
            <a:pPr algn="ctr"/>
            <a:r>
              <a:rPr lang="en-US" sz="2800" dirty="0">
                <a:latin typeface="Gotham Light" pitchFamily="50" charset="0"/>
              </a:rPr>
              <a:t>Material de Apoyo</a:t>
            </a:r>
          </a:p>
          <a:p>
            <a:pPr algn="ctr"/>
            <a:endParaRPr lang="en-US" sz="2800" dirty="0">
              <a:latin typeface="Gotham Light" pitchFamily="50" charset="0"/>
            </a:endParaRPr>
          </a:p>
          <a:p>
            <a:r>
              <a:rPr lang="en-US" b="1" dirty="0">
                <a:latin typeface="Gotham Light" pitchFamily="50" charset="0"/>
              </a:rPr>
              <a:t>CIO.com   -   What is SLA ?</a:t>
            </a:r>
          </a:p>
          <a:p>
            <a:endParaRPr lang="en-US" b="1" dirty="0">
              <a:latin typeface="Gotham Light" pitchFamily="50" charset="0"/>
              <a:hlinkClick r:id="rId2"/>
            </a:endParaRPr>
          </a:p>
          <a:p>
            <a:r>
              <a:rPr lang="en-US" b="1" dirty="0">
                <a:latin typeface="Gotham Light" pitchFamily="50" charset="0"/>
                <a:hlinkClick r:id="rId2"/>
              </a:rPr>
              <a:t>https://www.cio.com/article/2438284/outsourcing/outsourcing-sla-definitions-and-solutions.html</a:t>
            </a:r>
            <a:endParaRPr lang="en-US" b="1" dirty="0">
              <a:latin typeface="Gotham Light" pitchFamily="50" charset="0"/>
            </a:endParaRPr>
          </a:p>
          <a:p>
            <a:endParaRPr lang="en-US" b="1" dirty="0">
              <a:latin typeface="Gotham Light" pitchFamily="50" charset="0"/>
            </a:endParaRPr>
          </a:p>
          <a:p>
            <a:endParaRPr lang="en-US" b="1" dirty="0">
              <a:latin typeface="Gotham Light" pitchFamily="50" charset="0"/>
            </a:endParaRPr>
          </a:p>
          <a:p>
            <a:r>
              <a:rPr lang="en-US" b="1" dirty="0">
                <a:latin typeface="Gotham Light" pitchFamily="50" charset="0"/>
              </a:rPr>
              <a:t>Disaster Recovery ORG</a:t>
            </a:r>
          </a:p>
          <a:p>
            <a:r>
              <a:rPr lang="en-US" dirty="0">
                <a:latin typeface="Gotham Light" pitchFamily="50" charset="0"/>
                <a:hlinkClick r:id="rId3"/>
              </a:rPr>
              <a:t>http://www.disasterrecovery.org/</a:t>
            </a:r>
            <a:endParaRPr lang="en-US" dirty="0">
              <a:latin typeface="Gotham Light" pitchFamily="50" charset="0"/>
            </a:endParaRPr>
          </a:p>
          <a:p>
            <a:endParaRPr lang="en-US" b="1" dirty="0">
              <a:latin typeface="Gotham Light" pitchFamily="50" charset="0"/>
            </a:endParaRPr>
          </a:p>
          <a:p>
            <a:endParaRPr lang="en-US" b="1" dirty="0">
              <a:latin typeface="Gotham Light" pitchFamily="50" charset="0"/>
            </a:endParaRPr>
          </a:p>
          <a:p>
            <a:r>
              <a:rPr lang="en-US" b="1" dirty="0">
                <a:latin typeface="Gotham Light" pitchFamily="50" charset="0"/>
              </a:rPr>
              <a:t>Carlos Robles - SQL Server Health check  </a:t>
            </a:r>
            <a:endParaRPr lang="en-US" dirty="0">
              <a:latin typeface="Gotham Light" pitchFamily="50" charset="0"/>
            </a:endParaRPr>
          </a:p>
          <a:p>
            <a:r>
              <a:rPr lang="en-US" sz="2000" dirty="0">
                <a:latin typeface="Gotham Light" pitchFamily="50" charset="0"/>
                <a:hlinkClick r:id="rId4"/>
              </a:rPr>
              <a:t>http://www.sqlsaturday.com/695/Sessions/Details.aspx?sid=69834</a:t>
            </a:r>
            <a:endParaRPr lang="en-US" sz="2000" dirty="0">
              <a:latin typeface="Gotham Light" pitchFamily="50" charset="0"/>
            </a:endParaRPr>
          </a:p>
          <a:p>
            <a:pPr algn="ctr"/>
            <a:endParaRPr lang="en-US" sz="2000" dirty="0">
              <a:latin typeface="Gotham Light" pitchFamily="50" charset="0"/>
            </a:endParaRPr>
          </a:p>
          <a:p>
            <a:r>
              <a:rPr lang="en-US" b="1" dirty="0">
                <a:latin typeface="Gotham Light" pitchFamily="50" charset="0"/>
              </a:rPr>
              <a:t> </a:t>
            </a:r>
            <a:endParaRPr lang="en-US" sz="2800" dirty="0">
              <a:latin typeface="Gotham Light" pitchFamily="50" charset="0"/>
            </a:endParaRPr>
          </a:p>
          <a:p>
            <a:pPr algn="ctr"/>
            <a:endParaRPr lang="en-US" sz="2800" dirty="0">
              <a:latin typeface="Gotham Light" pitchFamily="50" charset="0"/>
            </a:endParaRPr>
          </a:p>
          <a:p>
            <a:pPr algn="ctr"/>
            <a:endParaRPr lang="en-US" sz="2800" dirty="0">
              <a:latin typeface="Gotham Light" pitchFamily="50" charset="0"/>
            </a:endParaRPr>
          </a:p>
          <a:p>
            <a:pPr algn="ctr"/>
            <a:endParaRPr lang="en-US" sz="2800" dirty="0">
              <a:latin typeface="Gotham Light" pitchFamily="50" charset="0"/>
            </a:endParaRPr>
          </a:p>
          <a:p>
            <a:pPr algn="ctr"/>
            <a:endParaRPr lang="en-US" sz="2800" dirty="0">
              <a:latin typeface="Gotham Light" pitchFamily="50" charset="0"/>
            </a:endParaRPr>
          </a:p>
          <a:p>
            <a:pPr algn="ctr"/>
            <a:endParaRPr lang="en-US" sz="2800" dirty="0">
              <a:latin typeface="Gotham Light" pitchFamily="50" charset="0"/>
            </a:endParaRPr>
          </a:p>
          <a:p>
            <a:pPr algn="ctr"/>
            <a:endParaRPr lang="en-US" sz="2800" dirty="0">
              <a:latin typeface="Gotham Light" pitchFamily="50" charset="0"/>
            </a:endParaRPr>
          </a:p>
        </p:txBody>
      </p:sp>
    </p:spTree>
    <p:extLst>
      <p:ext uri="{BB962C8B-B14F-4D97-AF65-F5344CB8AC3E}">
        <p14:creationId xmlns:p14="http://schemas.microsoft.com/office/powerpoint/2010/main" val="4172504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A4B598-EA70-4EDA-A826-5955EBB054C8}"/>
              </a:ext>
            </a:extLst>
          </p:cNvPr>
          <p:cNvSpPr txBox="1"/>
          <p:nvPr/>
        </p:nvSpPr>
        <p:spPr>
          <a:xfrm>
            <a:off x="2209800" y="2667000"/>
            <a:ext cx="5734050" cy="769441"/>
          </a:xfrm>
          <a:prstGeom prst="rect">
            <a:avLst/>
          </a:prstGeom>
          <a:noFill/>
        </p:spPr>
        <p:txBody>
          <a:bodyPr wrap="square" rtlCol="0">
            <a:spAutoFit/>
          </a:bodyPr>
          <a:lstStyle/>
          <a:p>
            <a:pPr algn="ctr"/>
            <a:r>
              <a:rPr lang="en-US" sz="4400" dirty="0">
                <a:latin typeface="Gotham Light" pitchFamily="50" charset="0"/>
              </a:rPr>
              <a:t>¿PREGUNTAS?</a:t>
            </a:r>
          </a:p>
        </p:txBody>
      </p:sp>
    </p:spTree>
    <p:extLst>
      <p:ext uri="{BB962C8B-B14F-4D97-AF65-F5344CB8AC3E}">
        <p14:creationId xmlns:p14="http://schemas.microsoft.com/office/powerpoint/2010/main" val="2507871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5D8640-C75B-4901-B9BB-9003C274DE1B}"/>
              </a:ext>
            </a:extLst>
          </p:cNvPr>
          <p:cNvSpPr txBox="1"/>
          <p:nvPr/>
        </p:nvSpPr>
        <p:spPr>
          <a:xfrm>
            <a:off x="1123950" y="1028700"/>
            <a:ext cx="8001000" cy="4093428"/>
          </a:xfrm>
          <a:prstGeom prst="rect">
            <a:avLst/>
          </a:prstGeom>
          <a:noFill/>
        </p:spPr>
        <p:txBody>
          <a:bodyPr wrap="square" rtlCol="0">
            <a:spAutoFit/>
          </a:bodyPr>
          <a:lstStyle/>
          <a:p>
            <a:endParaRPr lang="en-US" sz="2000" dirty="0"/>
          </a:p>
          <a:p>
            <a:endParaRPr lang="en-US" sz="2000" dirty="0">
              <a:latin typeface="Gotham Light" pitchFamily="50" charset="0"/>
            </a:endParaRPr>
          </a:p>
          <a:p>
            <a:pPr algn="ctr"/>
            <a:r>
              <a:rPr lang="en-US" sz="4400" dirty="0">
                <a:latin typeface="Gotham Light" pitchFamily="50" charset="0"/>
              </a:rPr>
              <a:t>GRACIAS !</a:t>
            </a:r>
          </a:p>
          <a:p>
            <a:endParaRPr lang="en-US" sz="2800" dirty="0">
              <a:latin typeface="Gotham Light" pitchFamily="50" charset="0"/>
            </a:endParaRPr>
          </a:p>
          <a:p>
            <a:r>
              <a:rPr lang="en-US" sz="2800" dirty="0">
                <a:latin typeface="Gotham Light" pitchFamily="50" charset="0"/>
              </a:rPr>
              <a:t>Carlos Lopez</a:t>
            </a:r>
          </a:p>
          <a:p>
            <a:endParaRPr lang="en-US" sz="2000" dirty="0">
              <a:latin typeface="Gotham Light" pitchFamily="50" charset="0"/>
            </a:endParaRPr>
          </a:p>
          <a:p>
            <a:r>
              <a:rPr lang="en-US" sz="2000" dirty="0">
                <a:latin typeface="Gotham Light" pitchFamily="50" charset="0"/>
              </a:rPr>
              <a:t>@CarlosLopezDBA   @MuppetRocks</a:t>
            </a:r>
          </a:p>
          <a:p>
            <a:endParaRPr lang="en-US" sz="2000" dirty="0">
              <a:latin typeface="Gotham Light" pitchFamily="50" charset="0"/>
            </a:endParaRPr>
          </a:p>
          <a:p>
            <a:r>
              <a:rPr lang="en-US" sz="2000" dirty="0">
                <a:latin typeface="Gotham Light" pitchFamily="50" charset="0"/>
                <a:hlinkClick r:id="rId2"/>
              </a:rPr>
              <a:t>https://dbstuffmatters.blogspot.com/</a:t>
            </a:r>
            <a:endParaRPr lang="en-US" sz="2000" dirty="0">
              <a:latin typeface="Gotham Light" pitchFamily="50" charset="0"/>
            </a:endParaRPr>
          </a:p>
          <a:p>
            <a:endParaRPr lang="en-US" sz="2000" dirty="0">
              <a:latin typeface="Gotham Light" pitchFamily="50" charset="0"/>
            </a:endParaRPr>
          </a:p>
          <a:p>
            <a:endParaRPr lang="en-US" sz="2000" dirty="0">
              <a:latin typeface="Gotham Light" pitchFamily="50" charset="0"/>
            </a:endParaRPr>
          </a:p>
        </p:txBody>
      </p:sp>
    </p:spTree>
    <p:extLst>
      <p:ext uri="{BB962C8B-B14F-4D97-AF65-F5344CB8AC3E}">
        <p14:creationId xmlns:p14="http://schemas.microsoft.com/office/powerpoint/2010/main" val="2551741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094527-995D-482B-9E35-763A65721E44}"/>
              </a:ext>
            </a:extLst>
          </p:cNvPr>
          <p:cNvSpPr txBox="1"/>
          <p:nvPr/>
        </p:nvSpPr>
        <p:spPr>
          <a:xfrm>
            <a:off x="839932" y="677141"/>
            <a:ext cx="8624454" cy="9140964"/>
          </a:xfrm>
          <a:prstGeom prst="rect">
            <a:avLst/>
          </a:prstGeom>
          <a:noFill/>
        </p:spPr>
        <p:txBody>
          <a:bodyPr wrap="square" rtlCol="0">
            <a:spAutoFit/>
          </a:bodyPr>
          <a:lstStyle/>
          <a:p>
            <a:pPr algn="ctr"/>
            <a:r>
              <a:rPr lang="en-US" sz="3600" b="1" dirty="0">
                <a:latin typeface="Gotham Light" pitchFamily="50" charset="0"/>
              </a:rPr>
              <a:t>Creando Disaster recovery plan (DRP)</a:t>
            </a:r>
          </a:p>
          <a:p>
            <a:r>
              <a:rPr lang="en-US" sz="2400" dirty="0">
                <a:latin typeface="Gotham Light" pitchFamily="50" charset="0"/>
              </a:rPr>
              <a:t>Puntos Importantes</a:t>
            </a:r>
            <a:r>
              <a:rPr lang="en-US" sz="2800" dirty="0">
                <a:latin typeface="Gotham Light" pitchFamily="50" charset="0"/>
              </a:rPr>
              <a:t>:</a:t>
            </a:r>
          </a:p>
          <a:p>
            <a:pPr marL="457200" indent="-457200">
              <a:buFont typeface="Arial" panose="020B0604020202020204" pitchFamily="34" charset="0"/>
              <a:buChar char="•"/>
            </a:pPr>
            <a:r>
              <a:rPr lang="en-US" sz="2400" dirty="0">
                <a:latin typeface="Gotham Light" pitchFamily="50" charset="0"/>
              </a:rPr>
              <a:t>Define tus activos ¿que es importante?</a:t>
            </a:r>
          </a:p>
          <a:p>
            <a:endParaRPr lang="en-US" sz="2400" dirty="0">
              <a:latin typeface="Gotham Light" pitchFamily="50" charset="0"/>
            </a:endParaRPr>
          </a:p>
          <a:p>
            <a:pPr marL="457200" indent="-457200">
              <a:buFont typeface="Arial" panose="020B0604020202020204" pitchFamily="34" charset="0"/>
              <a:buChar char="•"/>
            </a:pPr>
            <a:r>
              <a:rPr lang="en-US" sz="2400" dirty="0">
                <a:latin typeface="Gotham Light" pitchFamily="50" charset="0"/>
              </a:rPr>
              <a:t>Definir los involucrados (Stakeholders)</a:t>
            </a:r>
          </a:p>
          <a:p>
            <a:endParaRPr lang="en-US" sz="2400" dirty="0">
              <a:latin typeface="Gotham Light" pitchFamily="50" charset="0"/>
            </a:endParaRPr>
          </a:p>
          <a:p>
            <a:pPr marL="457200" indent="-457200">
              <a:buFont typeface="Arial" panose="020B0604020202020204" pitchFamily="34" charset="0"/>
              <a:buChar char="•"/>
            </a:pPr>
            <a:r>
              <a:rPr lang="en-US" sz="2400" dirty="0">
                <a:latin typeface="Gotham Light" pitchFamily="50" charset="0"/>
              </a:rPr>
              <a:t>Definir RPO &amp; RTO</a:t>
            </a:r>
          </a:p>
          <a:p>
            <a:endParaRPr lang="en-US" sz="2400" dirty="0">
              <a:latin typeface="Gotham Light" pitchFamily="50" charset="0"/>
            </a:endParaRPr>
          </a:p>
          <a:p>
            <a:pPr marL="457200" indent="-457200">
              <a:buFont typeface="Arial" panose="020B0604020202020204" pitchFamily="34" charset="0"/>
              <a:buChar char="•"/>
            </a:pPr>
            <a:r>
              <a:rPr lang="en-US" sz="2400" dirty="0">
                <a:latin typeface="Gotham Light" pitchFamily="50" charset="0"/>
              </a:rPr>
              <a:t>Diseño</a:t>
            </a:r>
            <a:r>
              <a:rPr lang="ja-JP" altLang="en-US" sz="2400" dirty="0">
                <a:latin typeface="Gotham Light" pitchFamily="50" charset="0"/>
              </a:rPr>
              <a:t> </a:t>
            </a:r>
            <a:r>
              <a:rPr lang="en-US" altLang="ja-JP" sz="2400" dirty="0">
                <a:latin typeface="Gotham Light" pitchFamily="50" charset="0"/>
              </a:rPr>
              <a:t>de</a:t>
            </a:r>
            <a:r>
              <a:rPr lang="ja-JP" altLang="en-US" sz="2400" dirty="0">
                <a:latin typeface="Gotham Light" pitchFamily="50" charset="0"/>
              </a:rPr>
              <a:t> </a:t>
            </a:r>
            <a:r>
              <a:rPr lang="en-US" altLang="ja-JP" sz="2400" dirty="0">
                <a:latin typeface="Gotham Light" pitchFamily="50" charset="0"/>
              </a:rPr>
              <a:t>plan</a:t>
            </a:r>
            <a:r>
              <a:rPr lang="ja-JP" altLang="en-US" sz="2400" dirty="0">
                <a:latin typeface="Gotham Light" pitchFamily="50" charset="0"/>
              </a:rPr>
              <a:t> </a:t>
            </a:r>
            <a:r>
              <a:rPr lang="en-US" altLang="ja-JP" sz="2400" dirty="0">
                <a:latin typeface="Gotham Light" pitchFamily="50" charset="0"/>
              </a:rPr>
              <a:t>de</a:t>
            </a:r>
            <a:r>
              <a:rPr lang="ja-JP" altLang="en-US" sz="2400" dirty="0">
                <a:latin typeface="Gotham Light" pitchFamily="50" charset="0"/>
              </a:rPr>
              <a:t> </a:t>
            </a:r>
            <a:r>
              <a:rPr lang="en-US" altLang="ja-JP" sz="2400" dirty="0">
                <a:latin typeface="Gotham Light" pitchFamily="50" charset="0"/>
              </a:rPr>
              <a:t>presupuesto</a:t>
            </a:r>
            <a:r>
              <a:rPr lang="ja-JP" altLang="en-US" sz="2400" dirty="0">
                <a:latin typeface="Gotham Light" pitchFamily="50" charset="0"/>
              </a:rPr>
              <a:t> </a:t>
            </a:r>
            <a:r>
              <a:rPr lang="en-US" altLang="ja-JP" sz="2400" dirty="0">
                <a:latin typeface="Gotham Light" pitchFamily="50" charset="0"/>
              </a:rPr>
              <a:t>e infraestructura</a:t>
            </a:r>
          </a:p>
          <a:p>
            <a:endParaRPr lang="en-US" altLang="ja-JP" sz="2400" dirty="0">
              <a:latin typeface="Gotham Light" pitchFamily="50" charset="0"/>
            </a:endParaRPr>
          </a:p>
          <a:p>
            <a:pPr marL="457200" indent="-457200">
              <a:buFont typeface="Arial" panose="020B0604020202020204" pitchFamily="34" charset="0"/>
              <a:buChar char="•"/>
            </a:pPr>
            <a:r>
              <a:rPr lang="en-US" sz="2400" dirty="0">
                <a:latin typeface="Gotham Light" pitchFamily="50" charset="0"/>
              </a:rPr>
              <a:t>Construcción de Estrategia de Backup</a:t>
            </a:r>
          </a:p>
          <a:p>
            <a:endParaRPr lang="en-US" sz="2400" dirty="0">
              <a:latin typeface="Gotham Light" pitchFamily="50" charset="0"/>
            </a:endParaRPr>
          </a:p>
          <a:p>
            <a:pPr marL="457200" indent="-457200">
              <a:buFont typeface="Arial" panose="020B0604020202020204" pitchFamily="34" charset="0"/>
              <a:buChar char="•"/>
            </a:pPr>
            <a:r>
              <a:rPr lang="en-US" sz="2400" dirty="0">
                <a:latin typeface="Gotham Light" pitchFamily="50" charset="0"/>
              </a:rPr>
              <a:t>Construcción de Estrategia de Recuperacion</a:t>
            </a:r>
          </a:p>
          <a:p>
            <a:pPr marL="457200" indent="-457200">
              <a:buFont typeface="Arial" panose="020B0604020202020204" pitchFamily="34" charset="0"/>
              <a:buChar char="•"/>
            </a:pPr>
            <a:endParaRPr lang="en-US" sz="3200" dirty="0"/>
          </a:p>
          <a:p>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Tree>
    <p:extLst>
      <p:ext uri="{BB962C8B-B14F-4D97-AF65-F5344CB8AC3E}">
        <p14:creationId xmlns:p14="http://schemas.microsoft.com/office/powerpoint/2010/main" val="4108878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ED3E11-C2A4-4E73-92FA-C8255D846814}"/>
              </a:ext>
            </a:extLst>
          </p:cNvPr>
          <p:cNvPicPr>
            <a:picLocks noChangeAspect="1"/>
          </p:cNvPicPr>
          <p:nvPr/>
        </p:nvPicPr>
        <p:blipFill>
          <a:blip r:embed="rId2"/>
          <a:stretch>
            <a:fillRect/>
          </a:stretch>
        </p:blipFill>
        <p:spPr>
          <a:xfrm>
            <a:off x="1071562" y="466724"/>
            <a:ext cx="8511300" cy="4981575"/>
          </a:xfrm>
          <a:prstGeom prst="rect">
            <a:avLst/>
          </a:prstGeom>
        </p:spPr>
      </p:pic>
    </p:spTree>
    <p:extLst>
      <p:ext uri="{BB962C8B-B14F-4D97-AF65-F5344CB8AC3E}">
        <p14:creationId xmlns:p14="http://schemas.microsoft.com/office/powerpoint/2010/main" val="2398921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5315E8-DFC4-42C1-B19D-C644355FCA23}"/>
              </a:ext>
            </a:extLst>
          </p:cNvPr>
          <p:cNvSpPr txBox="1"/>
          <p:nvPr/>
        </p:nvSpPr>
        <p:spPr>
          <a:xfrm>
            <a:off x="1485900" y="1009650"/>
            <a:ext cx="7677150" cy="4339650"/>
          </a:xfrm>
          <a:prstGeom prst="rect">
            <a:avLst/>
          </a:prstGeom>
          <a:noFill/>
        </p:spPr>
        <p:txBody>
          <a:bodyPr wrap="square" rtlCol="0">
            <a:spAutoFit/>
          </a:bodyPr>
          <a:lstStyle/>
          <a:p>
            <a:r>
              <a:rPr lang="en-US" sz="2400" b="1" dirty="0">
                <a:latin typeface="Gotham Light" pitchFamily="50" charset="0"/>
              </a:rPr>
              <a:t>¿Que es SLA/OLA y SLA Matrix?</a:t>
            </a:r>
          </a:p>
          <a:p>
            <a:endParaRPr lang="en-US" dirty="0">
              <a:latin typeface="Gotham Light" pitchFamily="50" charset="0"/>
            </a:endParaRPr>
          </a:p>
          <a:p>
            <a:endParaRPr lang="en-US" dirty="0">
              <a:latin typeface="Gotham Light" pitchFamily="50" charset="0"/>
            </a:endParaRPr>
          </a:p>
          <a:p>
            <a:pPr marL="285750" indent="-285750" algn="just">
              <a:buFont typeface="Arial" panose="020B0604020202020204" pitchFamily="34" charset="0"/>
              <a:buChar char="•"/>
            </a:pPr>
            <a:r>
              <a:rPr lang="en-US" dirty="0">
                <a:latin typeface="Gotham Light" pitchFamily="50" charset="0"/>
              </a:rPr>
              <a:t>SLA : Service Level Agreement, es un contrato tecnico de servicio entre el proveedor y el cliente durante un periodo  de tiempo donde se fijan terminos orientados a la calidad del servicio a prestar.</a:t>
            </a:r>
          </a:p>
          <a:p>
            <a:pPr algn="just"/>
            <a:endParaRPr lang="en-US" dirty="0">
              <a:latin typeface="Gotham Light" pitchFamily="50" charset="0"/>
            </a:endParaRPr>
          </a:p>
          <a:p>
            <a:pPr marL="285750" indent="-285750" algn="just">
              <a:buFont typeface="Arial" panose="020B0604020202020204" pitchFamily="34" charset="0"/>
              <a:buChar char="•"/>
            </a:pPr>
            <a:r>
              <a:rPr lang="en-US" dirty="0">
                <a:latin typeface="Gotham Light" pitchFamily="50" charset="0"/>
              </a:rPr>
              <a:t>OLA: Operation Level Agreement Son Acuerdos </a:t>
            </a:r>
            <a:r>
              <a:rPr lang="en-US" b="1" u="sng" dirty="0">
                <a:latin typeface="Gotham Light" pitchFamily="50" charset="0"/>
              </a:rPr>
              <a:t>internos</a:t>
            </a:r>
            <a:r>
              <a:rPr lang="en-US" dirty="0">
                <a:latin typeface="Gotham Light" pitchFamily="50" charset="0"/>
              </a:rPr>
              <a:t> de servicio para cubrir las expectativas de servicio interno con fines de mantener la calidad.</a:t>
            </a:r>
          </a:p>
          <a:p>
            <a:pPr algn="just"/>
            <a:endParaRPr lang="en-US" dirty="0">
              <a:latin typeface="Gotham Light" pitchFamily="50" charset="0"/>
            </a:endParaRPr>
          </a:p>
          <a:p>
            <a:pPr marL="285750" indent="-285750" algn="just">
              <a:buFont typeface="Arial" panose="020B0604020202020204" pitchFamily="34" charset="0"/>
              <a:buChar char="•"/>
            </a:pPr>
            <a:r>
              <a:rPr lang="en-US" dirty="0">
                <a:latin typeface="Gotham Light" pitchFamily="50" charset="0"/>
              </a:rPr>
              <a:t>SLA Matrix: Descripcion grafica de los Acuerdos de los SLA</a:t>
            </a:r>
          </a:p>
          <a:p>
            <a:endParaRPr lang="en-US" dirty="0">
              <a:latin typeface="Gotham Light" pitchFamily="50" charset="0"/>
            </a:endParaRPr>
          </a:p>
          <a:p>
            <a:endParaRPr lang="en-US" dirty="0">
              <a:latin typeface="Gotham Light" pitchFamily="50" charset="0"/>
            </a:endParaRPr>
          </a:p>
        </p:txBody>
      </p:sp>
    </p:spTree>
    <p:extLst>
      <p:ext uri="{BB962C8B-B14F-4D97-AF65-F5344CB8AC3E}">
        <p14:creationId xmlns:p14="http://schemas.microsoft.com/office/powerpoint/2010/main" val="3476864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Resultado de imagen para sla matrix">
            <a:extLst>
              <a:ext uri="{FF2B5EF4-FFF2-40B4-BE49-F238E27FC236}">
                <a16:creationId xmlns:a16="http://schemas.microsoft.com/office/drawing/2014/main" id="{01AB8A70-02B4-4EDC-B52E-3239866C75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6" y="1715307"/>
            <a:ext cx="9667298" cy="396159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717BAAB-F798-475C-8A52-7F68E9E39E32}"/>
              </a:ext>
            </a:extLst>
          </p:cNvPr>
          <p:cNvSpPr txBox="1"/>
          <p:nvPr/>
        </p:nvSpPr>
        <p:spPr>
          <a:xfrm>
            <a:off x="857250" y="666750"/>
            <a:ext cx="6096000" cy="369332"/>
          </a:xfrm>
          <a:prstGeom prst="rect">
            <a:avLst/>
          </a:prstGeom>
          <a:noFill/>
        </p:spPr>
        <p:txBody>
          <a:bodyPr wrap="square" rtlCol="0">
            <a:spAutoFit/>
          </a:bodyPr>
          <a:lstStyle/>
          <a:p>
            <a:r>
              <a:rPr lang="en-US" dirty="0">
                <a:latin typeface="Gotham Light" pitchFamily="50" charset="0"/>
              </a:rPr>
              <a:t>Ejemplo Grafico SLA MATRIX</a:t>
            </a:r>
          </a:p>
        </p:txBody>
      </p:sp>
    </p:spTree>
    <p:extLst>
      <p:ext uri="{BB962C8B-B14F-4D97-AF65-F5344CB8AC3E}">
        <p14:creationId xmlns:p14="http://schemas.microsoft.com/office/powerpoint/2010/main" val="890874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2CBEE4-EDBA-43F1-870E-E20091E69E7B}"/>
              </a:ext>
            </a:extLst>
          </p:cNvPr>
          <p:cNvSpPr txBox="1"/>
          <p:nvPr/>
        </p:nvSpPr>
        <p:spPr>
          <a:xfrm>
            <a:off x="1059873" y="810491"/>
            <a:ext cx="9809018" cy="5416868"/>
          </a:xfrm>
          <a:prstGeom prst="rect">
            <a:avLst/>
          </a:prstGeom>
          <a:noFill/>
        </p:spPr>
        <p:txBody>
          <a:bodyPr wrap="square" rtlCol="0">
            <a:spAutoFit/>
          </a:bodyPr>
          <a:lstStyle/>
          <a:p>
            <a:r>
              <a:rPr lang="en-US" sz="3200" b="1" dirty="0">
                <a:latin typeface="Gotham Light" pitchFamily="50" charset="0"/>
              </a:rPr>
              <a:t>¿Que es importante antes de un desastre?</a:t>
            </a:r>
          </a:p>
          <a:p>
            <a:endParaRPr lang="en-US" sz="2000" dirty="0"/>
          </a:p>
          <a:p>
            <a:pPr marL="342900" indent="-342900">
              <a:buFont typeface="Arial" panose="020B0604020202020204" pitchFamily="34" charset="0"/>
              <a:buChar char="•"/>
            </a:pPr>
            <a:r>
              <a:rPr lang="en-US" sz="2000" dirty="0">
                <a:latin typeface="Gotham Light" pitchFamily="50" charset="0"/>
              </a:rPr>
              <a:t>Saber cuanto tiempo puedo estar fuera de servicio, cuantos datos puedo perder…</a:t>
            </a:r>
          </a:p>
          <a:p>
            <a:endParaRPr lang="en-US" sz="2000" dirty="0">
              <a:latin typeface="Gotham Light" pitchFamily="50" charset="0"/>
            </a:endParaRPr>
          </a:p>
          <a:p>
            <a:pPr marL="342900" indent="-342900">
              <a:buFont typeface="Arial" panose="020B0604020202020204" pitchFamily="34" charset="0"/>
              <a:buChar char="•"/>
            </a:pPr>
            <a:r>
              <a:rPr lang="en-US" sz="2000" dirty="0">
                <a:latin typeface="Gotham Light" pitchFamily="50" charset="0"/>
              </a:rPr>
              <a:t>Definir  prioridades :  Segun el SLA Matrix </a:t>
            </a:r>
          </a:p>
          <a:p>
            <a:endParaRPr lang="en-US" sz="2000" dirty="0">
              <a:latin typeface="Gotham Light" pitchFamily="50" charset="0"/>
            </a:endParaRPr>
          </a:p>
          <a:p>
            <a:r>
              <a:rPr lang="en-US" sz="2000" dirty="0">
                <a:latin typeface="Gotham Light" pitchFamily="50" charset="0"/>
              </a:rPr>
              <a:t>	(Mision Critica, Importante para el Negocio y Pruebas)</a:t>
            </a:r>
          </a:p>
          <a:p>
            <a:endParaRPr lang="en-US" sz="2000" dirty="0">
              <a:latin typeface="Gotham Light" pitchFamily="50" charset="0"/>
            </a:endParaRPr>
          </a:p>
          <a:p>
            <a:pPr marL="342900" indent="-342900">
              <a:buFont typeface="Arial" panose="020B0604020202020204" pitchFamily="34" charset="0"/>
              <a:buChar char="•"/>
            </a:pPr>
            <a:r>
              <a:rPr lang="en-US" sz="2000" dirty="0">
                <a:latin typeface="Gotham Light" pitchFamily="50" charset="0"/>
              </a:rPr>
              <a:t>Definir  Roles y Responsabilidades: ¿Quien es el responsible de declararlo Desastre? ¿Quien es el responsible de el trabajo de Recuperacion?</a:t>
            </a:r>
          </a:p>
          <a:p>
            <a:endParaRPr lang="en-US" sz="2000" dirty="0">
              <a:latin typeface="Gotham Light" pitchFamily="50" charset="0"/>
            </a:endParaRPr>
          </a:p>
          <a:p>
            <a:pPr marL="342900" indent="-342900">
              <a:buFont typeface="Arial" panose="020B0604020202020204" pitchFamily="34" charset="0"/>
              <a:buChar char="•"/>
            </a:pPr>
            <a:r>
              <a:rPr lang="en-US" sz="2000" dirty="0">
                <a:latin typeface="Gotham Light" pitchFamily="50" charset="0"/>
              </a:rPr>
              <a:t>¿Donde se guarda la informacion tu plan, Lista de servidores, scripts,  contactos? ¿Como accesaras en caso de emergencia?</a:t>
            </a:r>
          </a:p>
          <a:p>
            <a:endParaRPr lang="en-US" dirty="0"/>
          </a:p>
          <a:p>
            <a:endParaRPr lang="en-US" dirty="0"/>
          </a:p>
          <a:p>
            <a:endParaRPr lang="en-US" dirty="0"/>
          </a:p>
        </p:txBody>
      </p:sp>
    </p:spTree>
    <p:extLst>
      <p:ext uri="{BB962C8B-B14F-4D97-AF65-F5344CB8AC3E}">
        <p14:creationId xmlns:p14="http://schemas.microsoft.com/office/powerpoint/2010/main" val="2361758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BAB4A3-081A-4264-A831-C1CA7A44C77C}"/>
              </a:ext>
            </a:extLst>
          </p:cNvPr>
          <p:cNvPicPr>
            <a:picLocks noChangeAspect="1"/>
          </p:cNvPicPr>
          <p:nvPr/>
        </p:nvPicPr>
        <p:blipFill>
          <a:blip r:embed="rId2"/>
          <a:stretch>
            <a:fillRect/>
          </a:stretch>
        </p:blipFill>
        <p:spPr>
          <a:xfrm>
            <a:off x="1790700" y="1010846"/>
            <a:ext cx="6389908" cy="5142303"/>
          </a:xfrm>
          <a:prstGeom prst="rect">
            <a:avLst/>
          </a:prstGeom>
        </p:spPr>
      </p:pic>
      <p:sp>
        <p:nvSpPr>
          <p:cNvPr id="3" name="TextBox 2">
            <a:extLst>
              <a:ext uri="{FF2B5EF4-FFF2-40B4-BE49-F238E27FC236}">
                <a16:creationId xmlns:a16="http://schemas.microsoft.com/office/drawing/2014/main" id="{454550FC-4867-4D4E-8AB3-E2E5E6189377}"/>
              </a:ext>
            </a:extLst>
          </p:cNvPr>
          <p:cNvSpPr txBox="1"/>
          <p:nvPr/>
        </p:nvSpPr>
        <p:spPr>
          <a:xfrm>
            <a:off x="1352550" y="419101"/>
            <a:ext cx="4933950" cy="369332"/>
          </a:xfrm>
          <a:prstGeom prst="rect">
            <a:avLst/>
          </a:prstGeom>
          <a:noFill/>
        </p:spPr>
        <p:txBody>
          <a:bodyPr wrap="square" rtlCol="0">
            <a:spAutoFit/>
          </a:bodyPr>
          <a:lstStyle/>
          <a:p>
            <a:r>
              <a:rPr lang="en-US" dirty="0">
                <a:latin typeface="Gotham Light" pitchFamily="50" charset="0"/>
              </a:rPr>
              <a:t>Ejemplo: Parte de un Inventario  </a:t>
            </a:r>
          </a:p>
        </p:txBody>
      </p:sp>
    </p:spTree>
    <p:extLst>
      <p:ext uri="{BB962C8B-B14F-4D97-AF65-F5344CB8AC3E}">
        <p14:creationId xmlns:p14="http://schemas.microsoft.com/office/powerpoint/2010/main" val="452361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B23B6-8336-4006-A4EA-5663486EE8AA}"/>
              </a:ext>
            </a:extLst>
          </p:cNvPr>
          <p:cNvSpPr txBox="1"/>
          <p:nvPr/>
        </p:nvSpPr>
        <p:spPr>
          <a:xfrm>
            <a:off x="555812" y="609600"/>
            <a:ext cx="10255623" cy="6217087"/>
          </a:xfrm>
          <a:prstGeom prst="rect">
            <a:avLst/>
          </a:prstGeom>
          <a:noFill/>
        </p:spPr>
        <p:txBody>
          <a:bodyPr wrap="square" rtlCol="0">
            <a:spAutoFit/>
          </a:bodyPr>
          <a:lstStyle/>
          <a:p>
            <a:pPr algn="ctr"/>
            <a:r>
              <a:rPr lang="en-US" sz="2800" dirty="0">
                <a:latin typeface="Gotham Light" pitchFamily="50" charset="0"/>
              </a:rPr>
              <a:t>¿Quienes son los Involucrados?</a:t>
            </a:r>
          </a:p>
          <a:p>
            <a:endParaRPr lang="en-US" dirty="0">
              <a:latin typeface="Gotham Light" pitchFamily="50" charset="0"/>
            </a:endParaRPr>
          </a:p>
          <a:p>
            <a:pPr marL="342900" indent="-342900">
              <a:buFont typeface="Arial" panose="020B0604020202020204" pitchFamily="34" charset="0"/>
              <a:buChar char="•"/>
            </a:pPr>
            <a:r>
              <a:rPr lang="en-US" sz="2000" dirty="0">
                <a:latin typeface="Gotham Light" pitchFamily="50" charset="0"/>
              </a:rPr>
              <a:t>Personal de Soporte – servicio al cliente </a:t>
            </a:r>
          </a:p>
          <a:p>
            <a:endParaRPr lang="en-US" sz="2000" dirty="0">
              <a:latin typeface="Gotham Light" pitchFamily="50" charset="0"/>
            </a:endParaRPr>
          </a:p>
          <a:p>
            <a:pPr marL="342900" indent="-342900">
              <a:buFont typeface="Arial" panose="020B0604020202020204" pitchFamily="34" charset="0"/>
              <a:buChar char="•"/>
            </a:pPr>
            <a:r>
              <a:rPr lang="en-US" sz="2000" dirty="0">
                <a:latin typeface="Gotham Light" pitchFamily="50" charset="0"/>
              </a:rPr>
              <a:t>Ejecutivos C-Level : CTO –CIO (Gerencia)</a:t>
            </a:r>
          </a:p>
          <a:p>
            <a:endParaRPr lang="en-US" sz="2000" dirty="0">
              <a:latin typeface="Gotham Light" pitchFamily="50" charset="0"/>
            </a:endParaRPr>
          </a:p>
          <a:p>
            <a:pPr marL="342900" indent="-342900">
              <a:buFont typeface="Arial" panose="020B0604020202020204" pitchFamily="34" charset="0"/>
              <a:buChar char="•"/>
            </a:pPr>
            <a:r>
              <a:rPr lang="en-US" sz="2000" dirty="0">
                <a:latin typeface="Gotham Light" pitchFamily="50" charset="0"/>
              </a:rPr>
              <a:t>Equipo de Ingenieria  Infraestructura : (Redes - DevOps – Sistemas Operativos – DBAs) </a:t>
            </a:r>
          </a:p>
          <a:p>
            <a:endParaRPr lang="en-US" sz="2000" dirty="0">
              <a:latin typeface="Gotham Light" pitchFamily="50" charset="0"/>
            </a:endParaRPr>
          </a:p>
          <a:p>
            <a:pPr marL="342900" indent="-342900">
              <a:buFont typeface="Arial" panose="020B0604020202020204" pitchFamily="34" charset="0"/>
              <a:buChar char="•"/>
            </a:pPr>
            <a:r>
              <a:rPr lang="en-US" sz="2000" dirty="0">
                <a:latin typeface="Gotham Light" pitchFamily="50" charset="0"/>
              </a:rPr>
              <a:t>Las personans afectadas por Perdida de datos / o Outage</a:t>
            </a:r>
          </a:p>
          <a:p>
            <a:r>
              <a:rPr lang="en-US" sz="2000" dirty="0">
                <a:latin typeface="Gotham Light" pitchFamily="50" charset="0"/>
              </a:rPr>
              <a:t>	</a:t>
            </a:r>
          </a:p>
          <a:p>
            <a:pPr marL="1257300" lvl="2" indent="-342900">
              <a:buFont typeface="Wingdings" panose="05000000000000000000" pitchFamily="2" charset="2"/>
              <a:buChar char="q"/>
            </a:pPr>
            <a:r>
              <a:rPr lang="en-US" sz="2000" dirty="0">
                <a:latin typeface="Gotham Light" pitchFamily="50" charset="0"/>
              </a:rPr>
              <a:t>	Encargados de Aplicacion o Sistema</a:t>
            </a:r>
          </a:p>
          <a:p>
            <a:pPr lvl="2"/>
            <a:endParaRPr lang="en-US" sz="2000" dirty="0">
              <a:latin typeface="Gotham Light" pitchFamily="50" charset="0"/>
            </a:endParaRPr>
          </a:p>
          <a:p>
            <a:pPr marL="1257300" lvl="2" indent="-342900">
              <a:buFont typeface="Wingdings" panose="05000000000000000000" pitchFamily="2" charset="2"/>
              <a:buChar char="q"/>
            </a:pPr>
            <a:r>
              <a:rPr lang="en-US" sz="2000" dirty="0">
                <a:latin typeface="Gotham Light" pitchFamily="50" charset="0"/>
              </a:rPr>
              <a:t>	Key Users  Master Users – Usuarios de Sistema</a:t>
            </a:r>
          </a:p>
          <a:p>
            <a:pPr lvl="2"/>
            <a:endParaRPr lang="en-US" sz="2000" dirty="0">
              <a:latin typeface="Gotham Light" pitchFamily="50" charset="0"/>
            </a:endParaRPr>
          </a:p>
          <a:p>
            <a:pPr marL="1257300" lvl="2" indent="-342900">
              <a:buFont typeface="Wingdings" panose="05000000000000000000" pitchFamily="2" charset="2"/>
              <a:buChar char="q"/>
            </a:pPr>
            <a:r>
              <a:rPr lang="en-US" sz="2000" dirty="0">
                <a:latin typeface="Gotham Light" pitchFamily="50" charset="0"/>
              </a:rPr>
              <a:t>	Cliente – Interno / Externo  IT Manager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85283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8A2D9F-1E48-4C84-B216-BCADA666391D}"/>
              </a:ext>
            </a:extLst>
          </p:cNvPr>
          <p:cNvSpPr txBox="1"/>
          <p:nvPr/>
        </p:nvSpPr>
        <p:spPr>
          <a:xfrm>
            <a:off x="643944" y="643944"/>
            <a:ext cx="9942490" cy="4524315"/>
          </a:xfrm>
          <a:prstGeom prst="rect">
            <a:avLst/>
          </a:prstGeom>
          <a:noFill/>
        </p:spPr>
        <p:txBody>
          <a:bodyPr wrap="square" rtlCol="0">
            <a:spAutoFit/>
          </a:bodyPr>
          <a:lstStyle/>
          <a:p>
            <a:r>
              <a:rPr lang="en-US" sz="3600" dirty="0">
                <a:latin typeface="Gotham Light" pitchFamily="50" charset="0"/>
              </a:rPr>
              <a:t>RTO &amp; RPO</a:t>
            </a:r>
          </a:p>
          <a:p>
            <a:endParaRPr lang="en-US" sz="3600" dirty="0">
              <a:latin typeface="Gotham Light" pitchFamily="50" charset="0"/>
            </a:endParaRPr>
          </a:p>
          <a:p>
            <a:endParaRPr lang="en-US" dirty="0">
              <a:latin typeface="Gotham Light" pitchFamily="50" charset="0"/>
            </a:endParaRPr>
          </a:p>
          <a:p>
            <a:pPr marL="285750" indent="-285750">
              <a:buFont typeface="Arial" panose="020B0604020202020204" pitchFamily="34" charset="0"/>
              <a:buChar char="•"/>
            </a:pPr>
            <a:r>
              <a:rPr lang="en-US" b="1" dirty="0">
                <a:latin typeface="Gotham Light" pitchFamily="50" charset="0"/>
              </a:rPr>
              <a:t>Recovery Time Objective –Tiempo Objectivo de Recuperacion</a:t>
            </a:r>
          </a:p>
          <a:p>
            <a:endParaRPr lang="en-US" dirty="0">
              <a:latin typeface="Gotham Light" pitchFamily="50" charset="0"/>
            </a:endParaRPr>
          </a:p>
          <a:p>
            <a:r>
              <a:rPr lang="en-US" dirty="0">
                <a:latin typeface="Gotham Light" pitchFamily="50" charset="0"/>
              </a:rPr>
              <a:t>		Es el tiempo total objetivo en el que los servicios deben ser restaurados, 			       desde el punto de disrupcion. </a:t>
            </a:r>
          </a:p>
          <a:p>
            <a:endParaRPr lang="en-US" dirty="0">
              <a:latin typeface="Gotham Light" pitchFamily="50" charset="0"/>
            </a:endParaRPr>
          </a:p>
          <a:p>
            <a:pPr marL="285750" indent="-285750">
              <a:buFont typeface="Arial" panose="020B0604020202020204" pitchFamily="34" charset="0"/>
              <a:buChar char="•"/>
            </a:pPr>
            <a:r>
              <a:rPr lang="en-US" b="1" dirty="0">
                <a:latin typeface="Gotham Light" pitchFamily="50" charset="0"/>
              </a:rPr>
              <a:t>Recovery Point Objective – Punto Objectivo de Recuperacion</a:t>
            </a:r>
            <a:r>
              <a:rPr lang="en-US" dirty="0">
                <a:latin typeface="Gotham Light" pitchFamily="50" charset="0"/>
              </a:rPr>
              <a:t> </a:t>
            </a:r>
          </a:p>
          <a:p>
            <a:endParaRPr lang="en-US" dirty="0">
              <a:latin typeface="Gotham Light" pitchFamily="50" charset="0"/>
            </a:endParaRPr>
          </a:p>
          <a:p>
            <a:r>
              <a:rPr lang="en-US" dirty="0">
                <a:latin typeface="Gotham Light" pitchFamily="50" charset="0"/>
              </a:rPr>
              <a:t>		Es el punto previo en el tiempo (desde el punto de vista de los datos) en el 		cual los servicios seran restaurados, Esto define la cantidad de datos (</a:t>
            </a:r>
            <a:r>
              <a:rPr lang="en-US" dirty="0" err="1">
                <a:latin typeface="Gotham Light" pitchFamily="50" charset="0"/>
              </a:rPr>
              <a:t>aceptable</a:t>
            </a:r>
            <a:r>
              <a:rPr lang="en-US" dirty="0">
                <a:latin typeface="Gotham Light" pitchFamily="50" charset="0"/>
              </a:rPr>
              <a:t>) 	que no sean recuperados. </a:t>
            </a:r>
          </a:p>
          <a:p>
            <a:endParaRPr lang="en-US" dirty="0"/>
          </a:p>
        </p:txBody>
      </p:sp>
    </p:spTree>
    <p:extLst>
      <p:ext uri="{BB962C8B-B14F-4D97-AF65-F5344CB8AC3E}">
        <p14:creationId xmlns:p14="http://schemas.microsoft.com/office/powerpoint/2010/main" val="3124740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1041</Words>
  <Application>Microsoft Office PowerPoint</Application>
  <PresentationFormat>Widescreen</PresentationFormat>
  <Paragraphs>228</Paragraphs>
  <Slides>17</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メイリオ</vt:lpstr>
      <vt:lpstr>Arial</vt:lpstr>
      <vt:lpstr>Calibri</vt:lpstr>
      <vt:lpstr>Gotham Light</vt:lpstr>
      <vt:lpstr>Trebuchet MS</vt:lpstr>
      <vt:lpstr>Wingdings</vt:lpstr>
      <vt:lpstr>Wingdings 3</vt:lpstr>
      <vt:lpstr>Facet</vt:lpstr>
      <vt:lpstr>Ideas y Experiencias acerca de un  Plan de Recuperación de desastres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Ideas y Experiencias acerca de un Plan de Recuperación de desastres</dc:title>
  <dc:creator>Lopez taks, CARLOS</dc:creator>
  <cp:lastModifiedBy>Lopez taks, CARLOS</cp:lastModifiedBy>
  <cp:revision>98</cp:revision>
  <dcterms:created xsi:type="dcterms:W3CDTF">2018-08-22T20:20:45Z</dcterms:created>
  <dcterms:modified xsi:type="dcterms:W3CDTF">2018-09-04T21:27:55Z</dcterms:modified>
</cp:coreProperties>
</file>