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72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9" r:id="rId22"/>
    <p:sldId id="280" r:id="rId23"/>
    <p:sldId id="283" r:id="rId24"/>
    <p:sldId id="277" r:id="rId25"/>
    <p:sldId id="286" r:id="rId26"/>
    <p:sldId id="287" r:id="rId27"/>
    <p:sldId id="288" r:id="rId28"/>
    <p:sldId id="278" r:id="rId29"/>
    <p:sldId id="284" r:id="rId30"/>
    <p:sldId id="285" r:id="rId31"/>
  </p:sldIdLst>
  <p:sldSz cx="9144000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472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pos="4176" userDrawn="1">
          <p15:clr>
            <a:srgbClr val="A4A3A4"/>
          </p15:clr>
        </p15:guide>
        <p15:guide id="7" pos="1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L. Aroche A." initials="FLAA" lastIdx="2" clrIdx="0">
    <p:extLst>
      <p:ext uri="{19B8F6BF-5375-455C-9EA6-DF929625EA0E}">
        <p15:presenceInfo xmlns:p15="http://schemas.microsoft.com/office/powerpoint/2012/main" userId="c2592686bf1e0f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9E5"/>
    <a:srgbClr val="27A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8304" autoAdjust="0"/>
  </p:normalViewPr>
  <p:slideViewPr>
    <p:cSldViewPr snapToGrid="0" showGuides="1">
      <p:cViewPr varScale="1">
        <p:scale>
          <a:sx n="147" d="100"/>
          <a:sy n="147" d="100"/>
        </p:scale>
        <p:origin x="348" y="108"/>
      </p:cViewPr>
      <p:guideLst>
        <p:guide orient="horz" pos="1613"/>
        <p:guide pos="288"/>
        <p:guide pos="2880"/>
        <p:guide pos="5472"/>
        <p:guide orient="horz" pos="323"/>
        <p:guide pos="417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0" d="100"/>
          <a:sy n="150" d="100"/>
        </p:scale>
        <p:origin x="2388" y="-178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F9062-9BD2-4DBD-8146-90CB7B7F3F5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FE2C-E280-4641-A64E-804C7D86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342351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684703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1027054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1369405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711757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2054108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2396460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2738811" algn="l" defTabSz="684703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1 – </a:t>
            </a:r>
            <a:r>
              <a:rPr lang="en-US" dirty="0" err="1"/>
              <a:t>Activar</a:t>
            </a:r>
            <a:r>
              <a:rPr lang="en-US" dirty="0"/>
              <a:t> Checksum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base </a:t>
            </a:r>
            <a:r>
              <a:rPr lang="en-US" dirty="0" err="1"/>
              <a:t>datos</a:t>
            </a:r>
            <a:r>
              <a:rPr lang="en-US" dirty="0"/>
              <a:t>. 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automaticamente</a:t>
            </a:r>
            <a:r>
              <a:rPr lang="en-US" dirty="0"/>
              <a:t> se </a:t>
            </a:r>
            <a:r>
              <a:rPr lang="en-US" dirty="0" err="1"/>
              <a:t>realicen</a:t>
            </a:r>
            <a:r>
              <a:rPr lang="en-US" dirty="0"/>
              <a:t> </a:t>
            </a:r>
            <a:r>
              <a:rPr lang="en-US" dirty="0" err="1"/>
              <a:t>validaciones</a:t>
            </a:r>
            <a:r>
              <a:rPr lang="en-US" dirty="0"/>
              <a:t> de </a:t>
            </a:r>
            <a:r>
              <a:rPr lang="en-US" dirty="0" err="1"/>
              <a:t>integridad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de las </a:t>
            </a:r>
            <a:r>
              <a:rPr lang="en-US" dirty="0" err="1"/>
              <a:t>tablas</a:t>
            </a:r>
            <a:r>
              <a:rPr lang="en-US" dirty="0"/>
              <a:t>.  </a:t>
            </a:r>
            <a:r>
              <a:rPr lang="en-US" dirty="0" err="1"/>
              <a:t>Todas</a:t>
            </a:r>
            <a:r>
              <a:rPr lang="en-US" dirty="0"/>
              <a:t> la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verificación</a:t>
            </a:r>
            <a:r>
              <a:rPr lang="en-US" dirty="0"/>
              <a:t>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buffer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AFE2C-E280-4641-A64E-804C7D86B5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50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GT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Recurso para almacenar los </a:t>
            </a:r>
            <a:r>
              <a:rPr lang="es-GT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GT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se debe considerar la tecnología y/o velocidad de el hardware, que tipo de recurso es Local/Red/Cinta/Nube  y el ancho de banda de la red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GT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AFE2C-E280-4641-A64E-804C7D86B5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8135"/>
            <a:ext cx="6858000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89855"/>
            <a:ext cx="6858000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2660"/>
            <a:ext cx="1971675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2660"/>
            <a:ext cx="5800725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76763"/>
            <a:ext cx="788670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7224"/>
            <a:ext cx="788670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3302"/>
            <a:ext cx="3886200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3302"/>
            <a:ext cx="3886200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2661"/>
            <a:ext cx="788670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55424"/>
            <a:ext cx="3868340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0688"/>
            <a:ext cx="3868340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55424"/>
            <a:ext cx="3887391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0688"/>
            <a:ext cx="3887391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1418"/>
            <a:ext cx="2949178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37369"/>
            <a:ext cx="4629150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6382"/>
            <a:ext cx="2949178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1418"/>
            <a:ext cx="2949178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37369"/>
            <a:ext cx="4629150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6382"/>
            <a:ext cx="2949178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2661"/>
            <a:ext cx="788670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3302"/>
            <a:ext cx="788670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46664"/>
            <a:ext cx="20574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5FD2-F7C5-4786-AC91-6079B75C413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46664"/>
            <a:ext cx="30861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46664"/>
            <a:ext cx="20574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678B-D5A7-4A92-B93A-EBDB19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uardo-pivaral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twitter.com/EduardoDB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4">
            <a:extLst>
              <a:ext uri="{FF2B5EF4-FFF2-40B4-BE49-F238E27FC236}">
                <a16:creationId xmlns:a16="http://schemas.microsoft.com/office/drawing/2014/main" id="{E6469C45-B1ED-4267-A62A-257D8AEDEBB0}"/>
              </a:ext>
            </a:extLst>
          </p:cNvPr>
          <p:cNvSpPr>
            <a:spLocks/>
          </p:cNvSpPr>
          <p:nvPr/>
        </p:nvSpPr>
        <p:spPr bwMode="auto">
          <a:xfrm>
            <a:off x="1" y="63013"/>
            <a:ext cx="7914599" cy="5017475"/>
          </a:xfrm>
          <a:custGeom>
            <a:avLst/>
            <a:gdLst>
              <a:gd name="connsiteX0" fmla="*/ 0 w 3036888"/>
              <a:gd name="connsiteY0" fmla="*/ 0 h 2566988"/>
              <a:gd name="connsiteX1" fmla="*/ 1271985 w 3036888"/>
              <a:gd name="connsiteY1" fmla="*/ 0 h 2566988"/>
              <a:gd name="connsiteX2" fmla="*/ 3036888 w 3036888"/>
              <a:gd name="connsiteY2" fmla="*/ 2566988 h 2566988"/>
              <a:gd name="connsiteX3" fmla="*/ 0 w 3036888"/>
              <a:gd name="connsiteY3" fmla="*/ 2566988 h 256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88" h="2566988">
                <a:moveTo>
                  <a:pt x="0" y="0"/>
                </a:moveTo>
                <a:lnTo>
                  <a:pt x="1271985" y="0"/>
                </a:lnTo>
                <a:lnTo>
                  <a:pt x="3036888" y="2566988"/>
                </a:lnTo>
                <a:lnTo>
                  <a:pt x="0" y="256698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ffectLst>
            <a:outerShdw blurRad="609600" dist="355600" algn="l" rotWithShape="0">
              <a:schemeClr val="bg1">
                <a:lumMod val="50000"/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59" name="Freeform 25">
            <a:extLst>
              <a:ext uri="{FF2B5EF4-FFF2-40B4-BE49-F238E27FC236}">
                <a16:creationId xmlns:a16="http://schemas.microsoft.com/office/drawing/2014/main" id="{C63FE826-8720-4753-BC84-0AADDB930B50}"/>
              </a:ext>
            </a:extLst>
          </p:cNvPr>
          <p:cNvSpPr>
            <a:spLocks/>
          </p:cNvSpPr>
          <p:nvPr/>
        </p:nvSpPr>
        <p:spPr bwMode="auto">
          <a:xfrm>
            <a:off x="-1" y="0"/>
            <a:ext cx="8113391" cy="5143500"/>
          </a:xfrm>
          <a:custGeom>
            <a:avLst/>
            <a:gdLst>
              <a:gd name="connsiteX0" fmla="*/ 0 w 3036888"/>
              <a:gd name="connsiteY0" fmla="*/ 0 h 2566988"/>
              <a:gd name="connsiteX1" fmla="*/ 1271985 w 3036888"/>
              <a:gd name="connsiteY1" fmla="*/ 0 h 2566988"/>
              <a:gd name="connsiteX2" fmla="*/ 3036888 w 3036888"/>
              <a:gd name="connsiteY2" fmla="*/ 2566988 h 2566988"/>
              <a:gd name="connsiteX3" fmla="*/ 0 w 3036888"/>
              <a:gd name="connsiteY3" fmla="*/ 2566988 h 256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888" h="2566988">
                <a:moveTo>
                  <a:pt x="0" y="0"/>
                </a:moveTo>
                <a:lnTo>
                  <a:pt x="1271985" y="0"/>
                </a:lnTo>
                <a:lnTo>
                  <a:pt x="3036888" y="2566988"/>
                </a:lnTo>
                <a:lnTo>
                  <a:pt x="0" y="256698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60" name="Freeform 2497">
            <a:extLst>
              <a:ext uri="{FF2B5EF4-FFF2-40B4-BE49-F238E27FC236}">
                <a16:creationId xmlns:a16="http://schemas.microsoft.com/office/drawing/2014/main" id="{7394834F-7B4C-4021-B08B-762BA333599C}"/>
              </a:ext>
            </a:extLst>
          </p:cNvPr>
          <p:cNvSpPr>
            <a:spLocks/>
          </p:cNvSpPr>
          <p:nvPr/>
        </p:nvSpPr>
        <p:spPr bwMode="auto">
          <a:xfrm>
            <a:off x="-1" y="1437762"/>
            <a:ext cx="1289321" cy="817490"/>
          </a:xfrm>
          <a:custGeom>
            <a:avLst/>
            <a:gdLst>
              <a:gd name="T0" fmla="*/ 0 w 1219"/>
              <a:gd name="T1" fmla="*/ 1026 h 1026"/>
              <a:gd name="T2" fmla="*/ 0 w 1219"/>
              <a:gd name="T3" fmla="*/ 0 h 1026"/>
              <a:gd name="T4" fmla="*/ 622 w 1219"/>
              <a:gd name="T5" fmla="*/ 262 h 1026"/>
              <a:gd name="T6" fmla="*/ 1219 w 1219"/>
              <a:gd name="T7" fmla="*/ 515 h 1026"/>
              <a:gd name="T8" fmla="*/ 0 w 1219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026">
                <a:moveTo>
                  <a:pt x="0" y="1026"/>
                </a:moveTo>
                <a:lnTo>
                  <a:pt x="0" y="0"/>
                </a:lnTo>
                <a:lnTo>
                  <a:pt x="622" y="262"/>
                </a:lnTo>
                <a:lnTo>
                  <a:pt x="1219" y="515"/>
                </a:lnTo>
                <a:lnTo>
                  <a:pt x="0" y="1026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1" name="Freeform 2498">
            <a:extLst>
              <a:ext uri="{FF2B5EF4-FFF2-40B4-BE49-F238E27FC236}">
                <a16:creationId xmlns:a16="http://schemas.microsoft.com/office/drawing/2014/main" id="{806A8DCA-4646-4DE7-9EE1-D64D2A98AAF6}"/>
              </a:ext>
            </a:extLst>
          </p:cNvPr>
          <p:cNvSpPr>
            <a:spLocks/>
          </p:cNvSpPr>
          <p:nvPr/>
        </p:nvSpPr>
        <p:spPr bwMode="auto">
          <a:xfrm>
            <a:off x="-1" y="769776"/>
            <a:ext cx="657385" cy="877925"/>
          </a:xfrm>
          <a:custGeom>
            <a:avLst/>
            <a:gdLst>
              <a:gd name="T0" fmla="*/ 622 w 622"/>
              <a:gd name="T1" fmla="*/ 1104 h 1104"/>
              <a:gd name="T2" fmla="*/ 0 w 622"/>
              <a:gd name="T3" fmla="*/ 842 h 1104"/>
              <a:gd name="T4" fmla="*/ 0 w 622"/>
              <a:gd name="T5" fmla="*/ 0 h 1104"/>
              <a:gd name="T6" fmla="*/ 622 w 622"/>
              <a:gd name="T7" fmla="*/ 110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2" h="1104">
                <a:moveTo>
                  <a:pt x="622" y="1104"/>
                </a:moveTo>
                <a:lnTo>
                  <a:pt x="0" y="842"/>
                </a:lnTo>
                <a:lnTo>
                  <a:pt x="0" y="0"/>
                </a:lnTo>
                <a:lnTo>
                  <a:pt x="622" y="110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2" name="Freeform 2499">
            <a:extLst>
              <a:ext uri="{FF2B5EF4-FFF2-40B4-BE49-F238E27FC236}">
                <a16:creationId xmlns:a16="http://schemas.microsoft.com/office/drawing/2014/main" id="{55B1679D-922B-4452-AF42-9FC519C8B763}"/>
              </a:ext>
            </a:extLst>
          </p:cNvPr>
          <p:cNvSpPr>
            <a:spLocks/>
          </p:cNvSpPr>
          <p:nvPr/>
        </p:nvSpPr>
        <p:spPr bwMode="auto">
          <a:xfrm>
            <a:off x="-1" y="3607130"/>
            <a:ext cx="313848" cy="359441"/>
          </a:xfrm>
          <a:custGeom>
            <a:avLst/>
            <a:gdLst>
              <a:gd name="T0" fmla="*/ 0 w 298"/>
              <a:gd name="T1" fmla="*/ 454 h 454"/>
              <a:gd name="T2" fmla="*/ 0 w 298"/>
              <a:gd name="T3" fmla="*/ 0 h 454"/>
              <a:gd name="T4" fmla="*/ 298 w 298"/>
              <a:gd name="T5" fmla="*/ 406 h 454"/>
              <a:gd name="T6" fmla="*/ 0 w 298"/>
              <a:gd name="T7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" h="454">
                <a:moveTo>
                  <a:pt x="0" y="454"/>
                </a:moveTo>
                <a:lnTo>
                  <a:pt x="0" y="0"/>
                </a:lnTo>
                <a:lnTo>
                  <a:pt x="298" y="406"/>
                </a:lnTo>
                <a:lnTo>
                  <a:pt x="0" y="454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3" name="Freeform 2500">
            <a:extLst>
              <a:ext uri="{FF2B5EF4-FFF2-40B4-BE49-F238E27FC236}">
                <a16:creationId xmlns:a16="http://schemas.microsoft.com/office/drawing/2014/main" id="{DC8CD524-9EB2-4C61-8081-F9CA61CFB96C}"/>
              </a:ext>
            </a:extLst>
          </p:cNvPr>
          <p:cNvSpPr>
            <a:spLocks/>
          </p:cNvSpPr>
          <p:nvPr/>
        </p:nvSpPr>
        <p:spPr bwMode="auto">
          <a:xfrm>
            <a:off x="-1" y="3928400"/>
            <a:ext cx="313848" cy="429422"/>
          </a:xfrm>
          <a:custGeom>
            <a:avLst/>
            <a:gdLst>
              <a:gd name="T0" fmla="*/ 0 w 298"/>
              <a:gd name="T1" fmla="*/ 540 h 540"/>
              <a:gd name="T2" fmla="*/ 0 w 298"/>
              <a:gd name="T3" fmla="*/ 48 h 540"/>
              <a:gd name="T4" fmla="*/ 298 w 298"/>
              <a:gd name="T5" fmla="*/ 0 h 540"/>
              <a:gd name="T6" fmla="*/ 0 w 298"/>
              <a:gd name="T7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" h="540">
                <a:moveTo>
                  <a:pt x="0" y="540"/>
                </a:moveTo>
                <a:lnTo>
                  <a:pt x="0" y="48"/>
                </a:lnTo>
                <a:lnTo>
                  <a:pt x="298" y="0"/>
                </a:lnTo>
                <a:lnTo>
                  <a:pt x="0" y="540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4" name="Freeform 2501">
            <a:extLst>
              <a:ext uri="{FF2B5EF4-FFF2-40B4-BE49-F238E27FC236}">
                <a16:creationId xmlns:a16="http://schemas.microsoft.com/office/drawing/2014/main" id="{D8AA30B1-7FEA-4263-83CD-E90ADF17FBCB}"/>
              </a:ext>
            </a:extLst>
          </p:cNvPr>
          <p:cNvSpPr>
            <a:spLocks/>
          </p:cNvSpPr>
          <p:nvPr/>
        </p:nvSpPr>
        <p:spPr bwMode="auto">
          <a:xfrm>
            <a:off x="-1" y="3928401"/>
            <a:ext cx="1276598" cy="1215100"/>
          </a:xfrm>
          <a:custGeom>
            <a:avLst/>
            <a:gdLst>
              <a:gd name="T0" fmla="*/ 1207 w 1207"/>
              <a:gd name="T1" fmla="*/ 1528 h 1528"/>
              <a:gd name="T2" fmla="*/ 0 w 1207"/>
              <a:gd name="T3" fmla="*/ 1528 h 1528"/>
              <a:gd name="T4" fmla="*/ 0 w 1207"/>
              <a:gd name="T5" fmla="*/ 540 h 1528"/>
              <a:gd name="T6" fmla="*/ 298 w 1207"/>
              <a:gd name="T7" fmla="*/ 0 h 1528"/>
              <a:gd name="T8" fmla="*/ 1207 w 1207"/>
              <a:gd name="T9" fmla="*/ 1528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7" h="1528">
                <a:moveTo>
                  <a:pt x="1207" y="1528"/>
                </a:moveTo>
                <a:lnTo>
                  <a:pt x="0" y="1528"/>
                </a:lnTo>
                <a:lnTo>
                  <a:pt x="0" y="540"/>
                </a:lnTo>
                <a:lnTo>
                  <a:pt x="298" y="0"/>
                </a:lnTo>
                <a:lnTo>
                  <a:pt x="1207" y="1528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5" name="Freeform 2502">
            <a:extLst>
              <a:ext uri="{FF2B5EF4-FFF2-40B4-BE49-F238E27FC236}">
                <a16:creationId xmlns:a16="http://schemas.microsoft.com/office/drawing/2014/main" id="{C901DBD9-4C28-4173-8DD3-83D83F871A16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1734647" cy="1647701"/>
          </a:xfrm>
          <a:custGeom>
            <a:avLst/>
            <a:gdLst>
              <a:gd name="T0" fmla="*/ 622 w 1638"/>
              <a:gd name="T1" fmla="*/ 2070 h 2070"/>
              <a:gd name="T2" fmla="*/ 622 w 1638"/>
              <a:gd name="T3" fmla="*/ 2070 h 2070"/>
              <a:gd name="T4" fmla="*/ 0 w 1638"/>
              <a:gd name="T5" fmla="*/ 966 h 2070"/>
              <a:gd name="T6" fmla="*/ 0 w 1638"/>
              <a:gd name="T7" fmla="*/ 0 h 2070"/>
              <a:gd name="T8" fmla="*/ 1638 w 1638"/>
              <a:gd name="T9" fmla="*/ 0 h 2070"/>
              <a:gd name="T10" fmla="*/ 622 w 1638"/>
              <a:gd name="T11" fmla="*/ 2070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8" h="2070">
                <a:moveTo>
                  <a:pt x="622" y="2070"/>
                </a:moveTo>
                <a:lnTo>
                  <a:pt x="622" y="2070"/>
                </a:lnTo>
                <a:lnTo>
                  <a:pt x="0" y="966"/>
                </a:lnTo>
                <a:lnTo>
                  <a:pt x="0" y="0"/>
                </a:lnTo>
                <a:lnTo>
                  <a:pt x="1638" y="0"/>
                </a:lnTo>
                <a:lnTo>
                  <a:pt x="622" y="2070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6" name="Freeform 2503">
            <a:extLst>
              <a:ext uri="{FF2B5EF4-FFF2-40B4-BE49-F238E27FC236}">
                <a16:creationId xmlns:a16="http://schemas.microsoft.com/office/drawing/2014/main" id="{30AE97B1-AE5B-48CB-BF8D-BC1D91E1FFCA}"/>
              </a:ext>
            </a:extLst>
          </p:cNvPr>
          <p:cNvSpPr>
            <a:spLocks/>
          </p:cNvSpPr>
          <p:nvPr/>
        </p:nvSpPr>
        <p:spPr bwMode="auto">
          <a:xfrm>
            <a:off x="313847" y="3091825"/>
            <a:ext cx="1738886" cy="1145120"/>
          </a:xfrm>
          <a:custGeom>
            <a:avLst/>
            <a:gdLst>
              <a:gd name="T0" fmla="*/ 1639 w 1639"/>
              <a:gd name="T1" fmla="*/ 1439 h 1439"/>
              <a:gd name="T2" fmla="*/ 0 w 1639"/>
              <a:gd name="T3" fmla="*/ 1053 h 1439"/>
              <a:gd name="T4" fmla="*/ 372 w 1639"/>
              <a:gd name="T5" fmla="*/ 0 h 1439"/>
              <a:gd name="T6" fmla="*/ 1639 w 1639"/>
              <a:gd name="T7" fmla="*/ 1439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9" h="1439">
                <a:moveTo>
                  <a:pt x="1639" y="1439"/>
                </a:moveTo>
                <a:lnTo>
                  <a:pt x="0" y="1053"/>
                </a:lnTo>
                <a:lnTo>
                  <a:pt x="372" y="0"/>
                </a:lnTo>
                <a:lnTo>
                  <a:pt x="1639" y="1439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7" name="Freeform 2504">
            <a:extLst>
              <a:ext uri="{FF2B5EF4-FFF2-40B4-BE49-F238E27FC236}">
                <a16:creationId xmlns:a16="http://schemas.microsoft.com/office/drawing/2014/main" id="{F9990F96-0402-42FD-AA98-F8ACA820E1BD}"/>
              </a:ext>
            </a:extLst>
          </p:cNvPr>
          <p:cNvSpPr>
            <a:spLocks/>
          </p:cNvSpPr>
          <p:nvPr/>
        </p:nvSpPr>
        <p:spPr bwMode="auto">
          <a:xfrm>
            <a:off x="313847" y="3928401"/>
            <a:ext cx="1738886" cy="1215100"/>
          </a:xfrm>
          <a:custGeom>
            <a:avLst/>
            <a:gdLst>
              <a:gd name="T0" fmla="*/ 941 w 1639"/>
              <a:gd name="T1" fmla="*/ 1528 h 1528"/>
              <a:gd name="T2" fmla="*/ 909 w 1639"/>
              <a:gd name="T3" fmla="*/ 1528 h 1528"/>
              <a:gd name="T4" fmla="*/ 0 w 1639"/>
              <a:gd name="T5" fmla="*/ 0 h 1528"/>
              <a:gd name="T6" fmla="*/ 1639 w 1639"/>
              <a:gd name="T7" fmla="*/ 386 h 1528"/>
              <a:gd name="T8" fmla="*/ 941 w 1639"/>
              <a:gd name="T9" fmla="*/ 1528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528">
                <a:moveTo>
                  <a:pt x="941" y="1528"/>
                </a:moveTo>
                <a:lnTo>
                  <a:pt x="909" y="1528"/>
                </a:lnTo>
                <a:lnTo>
                  <a:pt x="0" y="0"/>
                </a:lnTo>
                <a:lnTo>
                  <a:pt x="1639" y="386"/>
                </a:lnTo>
                <a:lnTo>
                  <a:pt x="941" y="152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8" name="Freeform 2505">
            <a:extLst>
              <a:ext uri="{FF2B5EF4-FFF2-40B4-BE49-F238E27FC236}">
                <a16:creationId xmlns:a16="http://schemas.microsoft.com/office/drawing/2014/main" id="{245CF897-2307-4D16-9D69-02123FCC7DE0}"/>
              </a:ext>
            </a:extLst>
          </p:cNvPr>
          <p:cNvSpPr>
            <a:spLocks/>
          </p:cNvSpPr>
          <p:nvPr/>
        </p:nvSpPr>
        <p:spPr bwMode="auto">
          <a:xfrm>
            <a:off x="1314768" y="4236945"/>
            <a:ext cx="2290241" cy="906555"/>
          </a:xfrm>
          <a:custGeom>
            <a:avLst/>
            <a:gdLst>
              <a:gd name="T0" fmla="*/ 2161 w 2161"/>
              <a:gd name="T1" fmla="*/ 1142 h 1142"/>
              <a:gd name="T2" fmla="*/ 0 w 2161"/>
              <a:gd name="T3" fmla="*/ 1142 h 1142"/>
              <a:gd name="T4" fmla="*/ 698 w 2161"/>
              <a:gd name="T5" fmla="*/ 0 h 1142"/>
              <a:gd name="T6" fmla="*/ 2161 w 2161"/>
              <a:gd name="T7" fmla="*/ 1142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1" h="1142">
                <a:moveTo>
                  <a:pt x="2161" y="1142"/>
                </a:moveTo>
                <a:lnTo>
                  <a:pt x="0" y="1142"/>
                </a:lnTo>
                <a:lnTo>
                  <a:pt x="698" y="0"/>
                </a:lnTo>
                <a:lnTo>
                  <a:pt x="2161" y="1142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9" name="Freeform 2506">
            <a:extLst>
              <a:ext uri="{FF2B5EF4-FFF2-40B4-BE49-F238E27FC236}">
                <a16:creationId xmlns:a16="http://schemas.microsoft.com/office/drawing/2014/main" id="{C9FDD157-6CC7-4D0D-9C03-AA679FCB560E}"/>
              </a:ext>
            </a:extLst>
          </p:cNvPr>
          <p:cNvSpPr>
            <a:spLocks/>
          </p:cNvSpPr>
          <p:nvPr/>
        </p:nvSpPr>
        <p:spPr bwMode="auto">
          <a:xfrm>
            <a:off x="2052733" y="3928401"/>
            <a:ext cx="1586204" cy="1215100"/>
          </a:xfrm>
          <a:custGeom>
            <a:avLst/>
            <a:gdLst>
              <a:gd name="T0" fmla="*/ 1497 w 1497"/>
              <a:gd name="T1" fmla="*/ 1528 h 1528"/>
              <a:gd name="T2" fmla="*/ 1463 w 1497"/>
              <a:gd name="T3" fmla="*/ 1528 h 1528"/>
              <a:gd name="T4" fmla="*/ 0 w 1497"/>
              <a:gd name="T5" fmla="*/ 386 h 1528"/>
              <a:gd name="T6" fmla="*/ 1497 w 1497"/>
              <a:gd name="T7" fmla="*/ 0 h 1528"/>
              <a:gd name="T8" fmla="*/ 1497 w 1497"/>
              <a:gd name="T9" fmla="*/ 1528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1528">
                <a:moveTo>
                  <a:pt x="1497" y="1528"/>
                </a:moveTo>
                <a:lnTo>
                  <a:pt x="1463" y="1528"/>
                </a:lnTo>
                <a:lnTo>
                  <a:pt x="0" y="386"/>
                </a:lnTo>
                <a:lnTo>
                  <a:pt x="1497" y="0"/>
                </a:lnTo>
                <a:lnTo>
                  <a:pt x="1497" y="152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0" name="Freeform 2507">
            <a:extLst>
              <a:ext uri="{FF2B5EF4-FFF2-40B4-BE49-F238E27FC236}">
                <a16:creationId xmlns:a16="http://schemas.microsoft.com/office/drawing/2014/main" id="{3C9B79E3-2613-4D5A-A8E6-0F7B38B4446A}"/>
              </a:ext>
            </a:extLst>
          </p:cNvPr>
          <p:cNvSpPr>
            <a:spLocks/>
          </p:cNvSpPr>
          <p:nvPr/>
        </p:nvSpPr>
        <p:spPr bwMode="auto">
          <a:xfrm>
            <a:off x="657382" y="1"/>
            <a:ext cx="1810988" cy="2223443"/>
          </a:xfrm>
          <a:custGeom>
            <a:avLst/>
            <a:gdLst>
              <a:gd name="T0" fmla="*/ 1706 w 1706"/>
              <a:gd name="T1" fmla="*/ 2795 h 2795"/>
              <a:gd name="T2" fmla="*/ 600 w 1706"/>
              <a:gd name="T3" fmla="*/ 2322 h 2795"/>
              <a:gd name="T4" fmla="*/ 597 w 1706"/>
              <a:gd name="T5" fmla="*/ 2323 h 2795"/>
              <a:gd name="T6" fmla="*/ 600 w 1706"/>
              <a:gd name="T7" fmla="*/ 2322 h 2795"/>
              <a:gd name="T8" fmla="*/ 0 w 1706"/>
              <a:gd name="T9" fmla="*/ 2070 h 2795"/>
              <a:gd name="T10" fmla="*/ 0 w 1706"/>
              <a:gd name="T11" fmla="*/ 2070 h 2795"/>
              <a:gd name="T12" fmla="*/ 1016 w 1706"/>
              <a:gd name="T13" fmla="*/ 0 h 2795"/>
              <a:gd name="T14" fmla="*/ 1036 w 1706"/>
              <a:gd name="T15" fmla="*/ 0 h 2795"/>
              <a:gd name="T16" fmla="*/ 1706 w 1706"/>
              <a:gd name="T17" fmla="*/ 2795 h 2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6" h="2795">
                <a:moveTo>
                  <a:pt x="1706" y="2795"/>
                </a:moveTo>
                <a:lnTo>
                  <a:pt x="600" y="2322"/>
                </a:lnTo>
                <a:lnTo>
                  <a:pt x="597" y="2323"/>
                </a:lnTo>
                <a:lnTo>
                  <a:pt x="600" y="2322"/>
                </a:lnTo>
                <a:lnTo>
                  <a:pt x="0" y="2070"/>
                </a:lnTo>
                <a:lnTo>
                  <a:pt x="0" y="2070"/>
                </a:lnTo>
                <a:lnTo>
                  <a:pt x="1016" y="0"/>
                </a:lnTo>
                <a:lnTo>
                  <a:pt x="1036" y="0"/>
                </a:lnTo>
                <a:lnTo>
                  <a:pt x="1706" y="2795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1" name="Freeform 2508">
            <a:extLst>
              <a:ext uri="{FF2B5EF4-FFF2-40B4-BE49-F238E27FC236}">
                <a16:creationId xmlns:a16="http://schemas.microsoft.com/office/drawing/2014/main" id="{69671073-0A31-44F1-90BE-53E989323468}"/>
              </a:ext>
            </a:extLst>
          </p:cNvPr>
          <p:cNvSpPr>
            <a:spLocks/>
          </p:cNvSpPr>
          <p:nvPr/>
        </p:nvSpPr>
        <p:spPr bwMode="auto">
          <a:xfrm>
            <a:off x="657382" y="1647701"/>
            <a:ext cx="636178" cy="200397"/>
          </a:xfrm>
          <a:custGeom>
            <a:avLst/>
            <a:gdLst>
              <a:gd name="T0" fmla="*/ 597 w 600"/>
              <a:gd name="T1" fmla="*/ 253 h 253"/>
              <a:gd name="T2" fmla="*/ 0 w 600"/>
              <a:gd name="T3" fmla="*/ 0 h 253"/>
              <a:gd name="T4" fmla="*/ 600 w 600"/>
              <a:gd name="T5" fmla="*/ 252 h 253"/>
              <a:gd name="T6" fmla="*/ 597 w 600"/>
              <a:gd name="T7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253">
                <a:moveTo>
                  <a:pt x="597" y="253"/>
                </a:moveTo>
                <a:lnTo>
                  <a:pt x="0" y="0"/>
                </a:lnTo>
                <a:lnTo>
                  <a:pt x="600" y="252"/>
                </a:lnTo>
                <a:lnTo>
                  <a:pt x="597" y="253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2" name="Freeform 2509">
            <a:extLst>
              <a:ext uri="{FF2B5EF4-FFF2-40B4-BE49-F238E27FC236}">
                <a16:creationId xmlns:a16="http://schemas.microsoft.com/office/drawing/2014/main" id="{BF636F4A-3C9B-46E5-8CA8-E8713B176473}"/>
              </a:ext>
            </a:extLst>
          </p:cNvPr>
          <p:cNvSpPr>
            <a:spLocks/>
          </p:cNvSpPr>
          <p:nvPr/>
        </p:nvSpPr>
        <p:spPr bwMode="auto">
          <a:xfrm>
            <a:off x="708276" y="1848099"/>
            <a:ext cx="1760094" cy="1243729"/>
          </a:xfrm>
          <a:custGeom>
            <a:avLst/>
            <a:gdLst>
              <a:gd name="T0" fmla="*/ 0 w 1658"/>
              <a:gd name="T1" fmla="*/ 1563 h 1563"/>
              <a:gd name="T2" fmla="*/ 2 w 1658"/>
              <a:gd name="T3" fmla="*/ 1558 h 1563"/>
              <a:gd name="T4" fmla="*/ 551 w 1658"/>
              <a:gd name="T5" fmla="*/ 0 h 1563"/>
              <a:gd name="T6" fmla="*/ 1658 w 1658"/>
              <a:gd name="T7" fmla="*/ 471 h 1563"/>
              <a:gd name="T8" fmla="*/ 0 w 1658"/>
              <a:gd name="T9" fmla="*/ 1563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8" h="1563">
                <a:moveTo>
                  <a:pt x="0" y="1563"/>
                </a:moveTo>
                <a:lnTo>
                  <a:pt x="2" y="1558"/>
                </a:lnTo>
                <a:lnTo>
                  <a:pt x="551" y="0"/>
                </a:lnTo>
                <a:lnTo>
                  <a:pt x="1658" y="471"/>
                </a:lnTo>
                <a:lnTo>
                  <a:pt x="0" y="1563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3" name="Freeform 2510">
            <a:extLst>
              <a:ext uri="{FF2B5EF4-FFF2-40B4-BE49-F238E27FC236}">
                <a16:creationId xmlns:a16="http://schemas.microsoft.com/office/drawing/2014/main" id="{9EEBE007-26B3-4D56-9EA3-22841F260ED7}"/>
              </a:ext>
            </a:extLst>
          </p:cNvPr>
          <p:cNvSpPr>
            <a:spLocks/>
          </p:cNvSpPr>
          <p:nvPr/>
        </p:nvSpPr>
        <p:spPr bwMode="auto">
          <a:xfrm>
            <a:off x="1293560" y="1848098"/>
            <a:ext cx="1174810" cy="375345"/>
          </a:xfrm>
          <a:custGeom>
            <a:avLst/>
            <a:gdLst>
              <a:gd name="T0" fmla="*/ 1107 w 1107"/>
              <a:gd name="T1" fmla="*/ 473 h 473"/>
              <a:gd name="T2" fmla="*/ 0 w 1107"/>
              <a:gd name="T3" fmla="*/ 2 h 473"/>
              <a:gd name="T4" fmla="*/ 1 w 1107"/>
              <a:gd name="T5" fmla="*/ 0 h 473"/>
              <a:gd name="T6" fmla="*/ 1107 w 1107"/>
              <a:gd name="T7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7" h="473">
                <a:moveTo>
                  <a:pt x="1107" y="473"/>
                </a:moveTo>
                <a:lnTo>
                  <a:pt x="0" y="2"/>
                </a:lnTo>
                <a:lnTo>
                  <a:pt x="1" y="0"/>
                </a:lnTo>
                <a:lnTo>
                  <a:pt x="1107" y="473"/>
                </a:lnTo>
                <a:close/>
              </a:path>
            </a:pathLst>
          </a:custGeom>
          <a:solidFill>
            <a:srgbClr val="2531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4" name="Freeform 2511">
            <a:extLst>
              <a:ext uri="{FF2B5EF4-FFF2-40B4-BE49-F238E27FC236}">
                <a16:creationId xmlns:a16="http://schemas.microsoft.com/office/drawing/2014/main" id="{DC0917E7-B06D-4931-9581-51B6ECBEC4B0}"/>
              </a:ext>
            </a:extLst>
          </p:cNvPr>
          <p:cNvSpPr>
            <a:spLocks/>
          </p:cNvSpPr>
          <p:nvPr/>
        </p:nvSpPr>
        <p:spPr bwMode="auto">
          <a:xfrm>
            <a:off x="708276" y="2223443"/>
            <a:ext cx="1760094" cy="2013504"/>
          </a:xfrm>
          <a:custGeom>
            <a:avLst/>
            <a:gdLst>
              <a:gd name="T0" fmla="*/ 1267 w 1658"/>
              <a:gd name="T1" fmla="*/ 2531 h 2531"/>
              <a:gd name="T2" fmla="*/ 1267 w 1658"/>
              <a:gd name="T3" fmla="*/ 2531 h 2531"/>
              <a:gd name="T4" fmla="*/ 0 w 1658"/>
              <a:gd name="T5" fmla="*/ 1092 h 2531"/>
              <a:gd name="T6" fmla="*/ 0 w 1658"/>
              <a:gd name="T7" fmla="*/ 1092 h 2531"/>
              <a:gd name="T8" fmla="*/ 1658 w 1658"/>
              <a:gd name="T9" fmla="*/ 0 h 2531"/>
              <a:gd name="T10" fmla="*/ 1267 w 1658"/>
              <a:gd name="T11" fmla="*/ 253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8" h="2531">
                <a:moveTo>
                  <a:pt x="1267" y="2531"/>
                </a:moveTo>
                <a:lnTo>
                  <a:pt x="1267" y="2531"/>
                </a:lnTo>
                <a:lnTo>
                  <a:pt x="0" y="1092"/>
                </a:lnTo>
                <a:lnTo>
                  <a:pt x="0" y="1092"/>
                </a:lnTo>
                <a:lnTo>
                  <a:pt x="1658" y="0"/>
                </a:lnTo>
                <a:lnTo>
                  <a:pt x="1267" y="2531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5" name="Freeform 2512">
            <a:extLst>
              <a:ext uri="{FF2B5EF4-FFF2-40B4-BE49-F238E27FC236}">
                <a16:creationId xmlns:a16="http://schemas.microsoft.com/office/drawing/2014/main" id="{F579B789-0320-407A-9DB4-C808DB8541AF}"/>
              </a:ext>
            </a:extLst>
          </p:cNvPr>
          <p:cNvSpPr>
            <a:spLocks/>
          </p:cNvSpPr>
          <p:nvPr/>
        </p:nvSpPr>
        <p:spPr bwMode="auto">
          <a:xfrm>
            <a:off x="708277" y="3091825"/>
            <a:ext cx="1344457" cy="1145120"/>
          </a:xfrm>
          <a:custGeom>
            <a:avLst/>
            <a:gdLst>
              <a:gd name="T0" fmla="*/ 1267 w 1267"/>
              <a:gd name="T1" fmla="*/ 1439 h 1439"/>
              <a:gd name="T2" fmla="*/ 1267 w 1267"/>
              <a:gd name="T3" fmla="*/ 1439 h 1439"/>
              <a:gd name="T4" fmla="*/ 0 w 1267"/>
              <a:gd name="T5" fmla="*/ 0 h 1439"/>
              <a:gd name="T6" fmla="*/ 0 w 1267"/>
              <a:gd name="T7" fmla="*/ 0 h 1439"/>
              <a:gd name="T8" fmla="*/ 1267 w 1267"/>
              <a:gd name="T9" fmla="*/ 1439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7" h="1439">
                <a:moveTo>
                  <a:pt x="1267" y="1439"/>
                </a:moveTo>
                <a:lnTo>
                  <a:pt x="1267" y="1439"/>
                </a:lnTo>
                <a:lnTo>
                  <a:pt x="0" y="0"/>
                </a:lnTo>
                <a:lnTo>
                  <a:pt x="0" y="0"/>
                </a:lnTo>
                <a:lnTo>
                  <a:pt x="1267" y="1439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6" name="Freeform 2513">
            <a:extLst>
              <a:ext uri="{FF2B5EF4-FFF2-40B4-BE49-F238E27FC236}">
                <a16:creationId xmlns:a16="http://schemas.microsoft.com/office/drawing/2014/main" id="{17539B8D-BC2D-4940-A7C7-9A29849A8331}"/>
              </a:ext>
            </a:extLst>
          </p:cNvPr>
          <p:cNvSpPr>
            <a:spLocks/>
          </p:cNvSpPr>
          <p:nvPr/>
        </p:nvSpPr>
        <p:spPr bwMode="auto">
          <a:xfrm>
            <a:off x="2052733" y="2223443"/>
            <a:ext cx="1586204" cy="2013504"/>
          </a:xfrm>
          <a:custGeom>
            <a:avLst/>
            <a:gdLst>
              <a:gd name="T0" fmla="*/ 0 w 1497"/>
              <a:gd name="T1" fmla="*/ 2531 h 2531"/>
              <a:gd name="T2" fmla="*/ 391 w 1497"/>
              <a:gd name="T3" fmla="*/ 0 h 2531"/>
              <a:gd name="T4" fmla="*/ 1497 w 1497"/>
              <a:gd name="T5" fmla="*/ 2145 h 2531"/>
              <a:gd name="T6" fmla="*/ 0 w 1497"/>
              <a:gd name="T7" fmla="*/ 253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7" h="2531">
                <a:moveTo>
                  <a:pt x="0" y="2531"/>
                </a:moveTo>
                <a:lnTo>
                  <a:pt x="391" y="0"/>
                </a:lnTo>
                <a:lnTo>
                  <a:pt x="1497" y="2145"/>
                </a:lnTo>
                <a:lnTo>
                  <a:pt x="0" y="2531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7" name="Freeform 2514">
            <a:extLst>
              <a:ext uri="{FF2B5EF4-FFF2-40B4-BE49-F238E27FC236}">
                <a16:creationId xmlns:a16="http://schemas.microsoft.com/office/drawing/2014/main" id="{CF336DAF-F1BB-4756-81BB-D5A53735F633}"/>
              </a:ext>
            </a:extLst>
          </p:cNvPr>
          <p:cNvSpPr>
            <a:spLocks/>
          </p:cNvSpPr>
          <p:nvPr/>
        </p:nvSpPr>
        <p:spPr bwMode="auto">
          <a:xfrm>
            <a:off x="3638938" y="3928401"/>
            <a:ext cx="2065459" cy="1215100"/>
          </a:xfrm>
          <a:custGeom>
            <a:avLst/>
            <a:gdLst>
              <a:gd name="T0" fmla="*/ 40 w 1946"/>
              <a:gd name="T1" fmla="*/ 1528 h 1528"/>
              <a:gd name="T2" fmla="*/ 0 w 1946"/>
              <a:gd name="T3" fmla="*/ 1528 h 1528"/>
              <a:gd name="T4" fmla="*/ 0 w 1946"/>
              <a:gd name="T5" fmla="*/ 0 h 1528"/>
              <a:gd name="T6" fmla="*/ 1946 w 1946"/>
              <a:gd name="T7" fmla="*/ 264 h 1528"/>
              <a:gd name="T8" fmla="*/ 40 w 1946"/>
              <a:gd name="T9" fmla="*/ 1528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6" h="1528">
                <a:moveTo>
                  <a:pt x="40" y="1528"/>
                </a:moveTo>
                <a:lnTo>
                  <a:pt x="0" y="1528"/>
                </a:lnTo>
                <a:lnTo>
                  <a:pt x="0" y="0"/>
                </a:lnTo>
                <a:lnTo>
                  <a:pt x="1946" y="264"/>
                </a:lnTo>
                <a:lnTo>
                  <a:pt x="40" y="152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8" name="Freeform 2515">
            <a:extLst>
              <a:ext uri="{FF2B5EF4-FFF2-40B4-BE49-F238E27FC236}">
                <a16:creationId xmlns:a16="http://schemas.microsoft.com/office/drawing/2014/main" id="{6F977221-B797-4B45-B472-9979EFD795AE}"/>
              </a:ext>
            </a:extLst>
          </p:cNvPr>
          <p:cNvSpPr>
            <a:spLocks/>
          </p:cNvSpPr>
          <p:nvPr/>
        </p:nvSpPr>
        <p:spPr bwMode="auto">
          <a:xfrm>
            <a:off x="1755850" y="0"/>
            <a:ext cx="1895812" cy="1122855"/>
          </a:xfrm>
          <a:custGeom>
            <a:avLst/>
            <a:gdLst>
              <a:gd name="T0" fmla="*/ 338 w 1787"/>
              <a:gd name="T1" fmla="*/ 1409 h 1409"/>
              <a:gd name="T2" fmla="*/ 0 w 1787"/>
              <a:gd name="T3" fmla="*/ 0 h 1409"/>
              <a:gd name="T4" fmla="*/ 1546 w 1787"/>
              <a:gd name="T5" fmla="*/ 0 h 1409"/>
              <a:gd name="T6" fmla="*/ 1787 w 1787"/>
              <a:gd name="T7" fmla="*/ 350 h 1409"/>
              <a:gd name="T8" fmla="*/ 338 w 1787"/>
              <a:gd name="T9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7" h="1409">
                <a:moveTo>
                  <a:pt x="338" y="1409"/>
                </a:moveTo>
                <a:lnTo>
                  <a:pt x="0" y="0"/>
                </a:lnTo>
                <a:lnTo>
                  <a:pt x="1546" y="0"/>
                </a:lnTo>
                <a:lnTo>
                  <a:pt x="1787" y="350"/>
                </a:lnTo>
                <a:lnTo>
                  <a:pt x="338" y="1409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9" name="Freeform 2516">
            <a:extLst>
              <a:ext uri="{FF2B5EF4-FFF2-40B4-BE49-F238E27FC236}">
                <a16:creationId xmlns:a16="http://schemas.microsoft.com/office/drawing/2014/main" id="{3C2C7322-76C7-436A-941A-7D96734E83D9}"/>
              </a:ext>
            </a:extLst>
          </p:cNvPr>
          <p:cNvSpPr>
            <a:spLocks/>
          </p:cNvSpPr>
          <p:nvPr/>
        </p:nvSpPr>
        <p:spPr bwMode="auto">
          <a:xfrm>
            <a:off x="2116350" y="1122856"/>
            <a:ext cx="2082424" cy="1100588"/>
          </a:xfrm>
          <a:custGeom>
            <a:avLst/>
            <a:gdLst>
              <a:gd name="T0" fmla="*/ 332 w 1965"/>
              <a:gd name="T1" fmla="*/ 1386 h 1386"/>
              <a:gd name="T2" fmla="*/ 332 w 1965"/>
              <a:gd name="T3" fmla="*/ 1386 h 1386"/>
              <a:gd name="T4" fmla="*/ 0 w 1965"/>
              <a:gd name="T5" fmla="*/ 0 h 1386"/>
              <a:gd name="T6" fmla="*/ 1965 w 1965"/>
              <a:gd name="T7" fmla="*/ 165 h 1386"/>
              <a:gd name="T8" fmla="*/ 332 w 1965"/>
              <a:gd name="T9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5" h="1386">
                <a:moveTo>
                  <a:pt x="332" y="1386"/>
                </a:moveTo>
                <a:lnTo>
                  <a:pt x="332" y="1386"/>
                </a:lnTo>
                <a:lnTo>
                  <a:pt x="0" y="0"/>
                </a:lnTo>
                <a:lnTo>
                  <a:pt x="1965" y="165"/>
                </a:lnTo>
                <a:lnTo>
                  <a:pt x="332" y="1386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0" name="Freeform 2517">
            <a:extLst>
              <a:ext uri="{FF2B5EF4-FFF2-40B4-BE49-F238E27FC236}">
                <a16:creationId xmlns:a16="http://schemas.microsoft.com/office/drawing/2014/main" id="{8C0A93D6-8E09-449D-B23D-79DA057D480F}"/>
              </a:ext>
            </a:extLst>
          </p:cNvPr>
          <p:cNvSpPr>
            <a:spLocks/>
          </p:cNvSpPr>
          <p:nvPr/>
        </p:nvSpPr>
        <p:spPr bwMode="auto">
          <a:xfrm>
            <a:off x="2116350" y="279919"/>
            <a:ext cx="2082424" cy="973352"/>
          </a:xfrm>
          <a:custGeom>
            <a:avLst/>
            <a:gdLst>
              <a:gd name="T0" fmla="*/ 1965 w 1965"/>
              <a:gd name="T1" fmla="*/ 1224 h 1224"/>
              <a:gd name="T2" fmla="*/ 1965 w 1965"/>
              <a:gd name="T3" fmla="*/ 1224 h 1224"/>
              <a:gd name="T4" fmla="*/ 0 w 1965"/>
              <a:gd name="T5" fmla="*/ 1059 h 1224"/>
              <a:gd name="T6" fmla="*/ 1449 w 1965"/>
              <a:gd name="T7" fmla="*/ 0 h 1224"/>
              <a:gd name="T8" fmla="*/ 1965 w 1965"/>
              <a:gd name="T9" fmla="*/ 752 h 1224"/>
              <a:gd name="T10" fmla="*/ 1965 w 1965"/>
              <a:gd name="T11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5" h="1224">
                <a:moveTo>
                  <a:pt x="1965" y="1224"/>
                </a:moveTo>
                <a:lnTo>
                  <a:pt x="1965" y="1224"/>
                </a:lnTo>
                <a:lnTo>
                  <a:pt x="0" y="1059"/>
                </a:lnTo>
                <a:lnTo>
                  <a:pt x="1449" y="0"/>
                </a:lnTo>
                <a:lnTo>
                  <a:pt x="1965" y="752"/>
                </a:lnTo>
                <a:lnTo>
                  <a:pt x="1965" y="122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1" name="Freeform 2518">
            <a:extLst>
              <a:ext uri="{FF2B5EF4-FFF2-40B4-BE49-F238E27FC236}">
                <a16:creationId xmlns:a16="http://schemas.microsoft.com/office/drawing/2014/main" id="{A91140DF-9DE8-4C07-93B4-ED7E88CB8AA2}"/>
              </a:ext>
            </a:extLst>
          </p:cNvPr>
          <p:cNvSpPr>
            <a:spLocks/>
          </p:cNvSpPr>
          <p:nvPr/>
        </p:nvSpPr>
        <p:spPr bwMode="auto">
          <a:xfrm>
            <a:off x="2468371" y="1253272"/>
            <a:ext cx="1980635" cy="1580903"/>
          </a:xfrm>
          <a:custGeom>
            <a:avLst/>
            <a:gdLst>
              <a:gd name="T0" fmla="*/ 1868 w 1868"/>
              <a:gd name="T1" fmla="*/ 1988 h 1988"/>
              <a:gd name="T2" fmla="*/ 0 w 1868"/>
              <a:gd name="T3" fmla="*/ 1221 h 1988"/>
              <a:gd name="T4" fmla="*/ 1633 w 1868"/>
              <a:gd name="T5" fmla="*/ 0 h 1988"/>
              <a:gd name="T6" fmla="*/ 1868 w 1868"/>
              <a:gd name="T7" fmla="*/ 1988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8" h="1988">
                <a:moveTo>
                  <a:pt x="1868" y="1988"/>
                </a:moveTo>
                <a:lnTo>
                  <a:pt x="0" y="1221"/>
                </a:lnTo>
                <a:lnTo>
                  <a:pt x="1633" y="0"/>
                </a:lnTo>
                <a:lnTo>
                  <a:pt x="1868" y="1988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2" name="Freeform 2519">
            <a:extLst>
              <a:ext uri="{FF2B5EF4-FFF2-40B4-BE49-F238E27FC236}">
                <a16:creationId xmlns:a16="http://schemas.microsoft.com/office/drawing/2014/main" id="{AA004AEE-CC76-41FF-85BD-E6EA3E6338F0}"/>
              </a:ext>
            </a:extLst>
          </p:cNvPr>
          <p:cNvSpPr>
            <a:spLocks/>
          </p:cNvSpPr>
          <p:nvPr/>
        </p:nvSpPr>
        <p:spPr bwMode="auto">
          <a:xfrm>
            <a:off x="2468371" y="2223443"/>
            <a:ext cx="1980635" cy="1704957"/>
          </a:xfrm>
          <a:custGeom>
            <a:avLst/>
            <a:gdLst>
              <a:gd name="T0" fmla="*/ 1106 w 1868"/>
              <a:gd name="T1" fmla="*/ 2145 h 2145"/>
              <a:gd name="T2" fmla="*/ 1106 w 1868"/>
              <a:gd name="T3" fmla="*/ 2145 h 2145"/>
              <a:gd name="T4" fmla="*/ 0 w 1868"/>
              <a:gd name="T5" fmla="*/ 0 h 2145"/>
              <a:gd name="T6" fmla="*/ 1868 w 1868"/>
              <a:gd name="T7" fmla="*/ 767 h 2145"/>
              <a:gd name="T8" fmla="*/ 1106 w 1868"/>
              <a:gd name="T9" fmla="*/ 2145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8" h="2145">
                <a:moveTo>
                  <a:pt x="1106" y="2145"/>
                </a:moveTo>
                <a:lnTo>
                  <a:pt x="1106" y="2145"/>
                </a:lnTo>
                <a:lnTo>
                  <a:pt x="0" y="0"/>
                </a:lnTo>
                <a:lnTo>
                  <a:pt x="1868" y="767"/>
                </a:lnTo>
                <a:lnTo>
                  <a:pt x="1106" y="2145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3" name="Freeform 2520">
            <a:extLst>
              <a:ext uri="{FF2B5EF4-FFF2-40B4-BE49-F238E27FC236}">
                <a16:creationId xmlns:a16="http://schemas.microsoft.com/office/drawing/2014/main" id="{19999FFE-C4D3-4755-93B6-8BA0BBC16D2F}"/>
              </a:ext>
            </a:extLst>
          </p:cNvPr>
          <p:cNvSpPr>
            <a:spLocks/>
          </p:cNvSpPr>
          <p:nvPr/>
        </p:nvSpPr>
        <p:spPr bwMode="auto">
          <a:xfrm>
            <a:off x="3638938" y="2834174"/>
            <a:ext cx="2065459" cy="1304165"/>
          </a:xfrm>
          <a:custGeom>
            <a:avLst/>
            <a:gdLst>
              <a:gd name="T0" fmla="*/ 1946 w 1946"/>
              <a:gd name="T1" fmla="*/ 1642 h 1642"/>
              <a:gd name="T2" fmla="*/ 0 w 1946"/>
              <a:gd name="T3" fmla="*/ 1378 h 1642"/>
              <a:gd name="T4" fmla="*/ 762 w 1946"/>
              <a:gd name="T5" fmla="*/ 0 h 1642"/>
              <a:gd name="T6" fmla="*/ 1946 w 1946"/>
              <a:gd name="T7" fmla="*/ 1642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6" h="1642">
                <a:moveTo>
                  <a:pt x="1946" y="1642"/>
                </a:moveTo>
                <a:lnTo>
                  <a:pt x="0" y="1378"/>
                </a:lnTo>
                <a:lnTo>
                  <a:pt x="762" y="0"/>
                </a:lnTo>
                <a:lnTo>
                  <a:pt x="1946" y="1642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4" name="Freeform 2521">
            <a:extLst>
              <a:ext uri="{FF2B5EF4-FFF2-40B4-BE49-F238E27FC236}">
                <a16:creationId xmlns:a16="http://schemas.microsoft.com/office/drawing/2014/main" id="{CF5D1D23-E2E7-47C6-B637-623816108E42}"/>
              </a:ext>
            </a:extLst>
          </p:cNvPr>
          <p:cNvSpPr>
            <a:spLocks/>
          </p:cNvSpPr>
          <p:nvPr/>
        </p:nvSpPr>
        <p:spPr bwMode="auto">
          <a:xfrm>
            <a:off x="3681349" y="4138339"/>
            <a:ext cx="2604088" cy="1005161"/>
          </a:xfrm>
          <a:custGeom>
            <a:avLst/>
            <a:gdLst>
              <a:gd name="T0" fmla="*/ 2456 w 2456"/>
              <a:gd name="T1" fmla="*/ 1264 h 1264"/>
              <a:gd name="T2" fmla="*/ 0 w 2456"/>
              <a:gd name="T3" fmla="*/ 1264 h 1264"/>
              <a:gd name="T4" fmla="*/ 1906 w 2456"/>
              <a:gd name="T5" fmla="*/ 0 h 1264"/>
              <a:gd name="T6" fmla="*/ 2456 w 2456"/>
              <a:gd name="T7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6" h="1264">
                <a:moveTo>
                  <a:pt x="2456" y="1264"/>
                </a:moveTo>
                <a:lnTo>
                  <a:pt x="0" y="1264"/>
                </a:lnTo>
                <a:lnTo>
                  <a:pt x="1906" y="0"/>
                </a:lnTo>
                <a:lnTo>
                  <a:pt x="2456" y="126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5" name="Freeform 2522">
            <a:extLst>
              <a:ext uri="{FF2B5EF4-FFF2-40B4-BE49-F238E27FC236}">
                <a16:creationId xmlns:a16="http://schemas.microsoft.com/office/drawing/2014/main" id="{8AFEE13F-3C05-4A7B-BF43-CFBFCB6058C8}"/>
              </a:ext>
            </a:extLst>
          </p:cNvPr>
          <p:cNvSpPr>
            <a:spLocks/>
          </p:cNvSpPr>
          <p:nvPr/>
        </p:nvSpPr>
        <p:spPr bwMode="auto">
          <a:xfrm>
            <a:off x="4449003" y="2834174"/>
            <a:ext cx="1883087" cy="1304165"/>
          </a:xfrm>
          <a:custGeom>
            <a:avLst/>
            <a:gdLst>
              <a:gd name="T0" fmla="*/ 1184 w 1777"/>
              <a:gd name="T1" fmla="*/ 1642 h 1642"/>
              <a:gd name="T2" fmla="*/ 1184 w 1777"/>
              <a:gd name="T3" fmla="*/ 1642 h 1642"/>
              <a:gd name="T4" fmla="*/ 0 w 1777"/>
              <a:gd name="T5" fmla="*/ 0 h 1642"/>
              <a:gd name="T6" fmla="*/ 1493 w 1777"/>
              <a:gd name="T7" fmla="*/ 52 h 1642"/>
              <a:gd name="T8" fmla="*/ 1777 w 1777"/>
              <a:gd name="T9" fmla="*/ 465 h 1642"/>
              <a:gd name="T10" fmla="*/ 1184 w 1777"/>
              <a:gd name="T11" fmla="*/ 1642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7" h="1642">
                <a:moveTo>
                  <a:pt x="1184" y="1642"/>
                </a:moveTo>
                <a:lnTo>
                  <a:pt x="1184" y="1642"/>
                </a:lnTo>
                <a:lnTo>
                  <a:pt x="0" y="0"/>
                </a:lnTo>
                <a:lnTo>
                  <a:pt x="1493" y="52"/>
                </a:lnTo>
                <a:lnTo>
                  <a:pt x="1777" y="465"/>
                </a:lnTo>
                <a:lnTo>
                  <a:pt x="1184" y="1642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6" name="Freeform 2523">
            <a:extLst>
              <a:ext uri="{FF2B5EF4-FFF2-40B4-BE49-F238E27FC236}">
                <a16:creationId xmlns:a16="http://schemas.microsoft.com/office/drawing/2014/main" id="{51007C94-FFBD-4474-99CB-B085A8BBBD2B}"/>
              </a:ext>
            </a:extLst>
          </p:cNvPr>
          <p:cNvSpPr>
            <a:spLocks/>
          </p:cNvSpPr>
          <p:nvPr/>
        </p:nvSpPr>
        <p:spPr bwMode="auto">
          <a:xfrm>
            <a:off x="4198775" y="1253272"/>
            <a:ext cx="1306285" cy="1580903"/>
          </a:xfrm>
          <a:custGeom>
            <a:avLst/>
            <a:gdLst>
              <a:gd name="T0" fmla="*/ 235 w 1230"/>
              <a:gd name="T1" fmla="*/ 1988 h 1988"/>
              <a:gd name="T2" fmla="*/ 235 w 1230"/>
              <a:gd name="T3" fmla="*/ 1988 h 1988"/>
              <a:gd name="T4" fmla="*/ 0 w 1230"/>
              <a:gd name="T5" fmla="*/ 0 h 1988"/>
              <a:gd name="T6" fmla="*/ 408 w 1230"/>
              <a:gd name="T7" fmla="*/ 120 h 1988"/>
              <a:gd name="T8" fmla="*/ 1230 w 1230"/>
              <a:gd name="T9" fmla="*/ 1317 h 1988"/>
              <a:gd name="T10" fmla="*/ 235 w 1230"/>
              <a:gd name="T11" fmla="*/ 1988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0" h="1988">
                <a:moveTo>
                  <a:pt x="235" y="1988"/>
                </a:moveTo>
                <a:lnTo>
                  <a:pt x="235" y="1988"/>
                </a:lnTo>
                <a:lnTo>
                  <a:pt x="0" y="0"/>
                </a:lnTo>
                <a:lnTo>
                  <a:pt x="408" y="120"/>
                </a:lnTo>
                <a:lnTo>
                  <a:pt x="1230" y="1317"/>
                </a:lnTo>
                <a:lnTo>
                  <a:pt x="235" y="198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7" name="Freeform 2524">
            <a:extLst>
              <a:ext uri="{FF2B5EF4-FFF2-40B4-BE49-F238E27FC236}">
                <a16:creationId xmlns:a16="http://schemas.microsoft.com/office/drawing/2014/main" id="{736947B3-ABA1-4102-AF50-D0F9EE1DABA7}"/>
              </a:ext>
            </a:extLst>
          </p:cNvPr>
          <p:cNvSpPr>
            <a:spLocks/>
          </p:cNvSpPr>
          <p:nvPr/>
        </p:nvSpPr>
        <p:spPr bwMode="auto">
          <a:xfrm>
            <a:off x="4198775" y="1106950"/>
            <a:ext cx="432601" cy="241748"/>
          </a:xfrm>
          <a:custGeom>
            <a:avLst/>
            <a:gdLst>
              <a:gd name="T0" fmla="*/ 408 w 408"/>
              <a:gd name="T1" fmla="*/ 303 h 303"/>
              <a:gd name="T2" fmla="*/ 0 w 408"/>
              <a:gd name="T3" fmla="*/ 183 h 303"/>
              <a:gd name="T4" fmla="*/ 200 w 408"/>
              <a:gd name="T5" fmla="*/ 0 h 303"/>
              <a:gd name="T6" fmla="*/ 408 w 408"/>
              <a:gd name="T7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8" h="303">
                <a:moveTo>
                  <a:pt x="408" y="303"/>
                </a:moveTo>
                <a:lnTo>
                  <a:pt x="0" y="183"/>
                </a:lnTo>
                <a:lnTo>
                  <a:pt x="200" y="0"/>
                </a:lnTo>
                <a:lnTo>
                  <a:pt x="408" y="303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8" name="Freeform 2525">
            <a:extLst>
              <a:ext uri="{FF2B5EF4-FFF2-40B4-BE49-F238E27FC236}">
                <a16:creationId xmlns:a16="http://schemas.microsoft.com/office/drawing/2014/main" id="{82D25032-3748-49BF-A7E2-D3ED47FE4001}"/>
              </a:ext>
            </a:extLst>
          </p:cNvPr>
          <p:cNvSpPr>
            <a:spLocks/>
          </p:cNvSpPr>
          <p:nvPr/>
        </p:nvSpPr>
        <p:spPr bwMode="auto">
          <a:xfrm>
            <a:off x="4449002" y="2299784"/>
            <a:ext cx="1581964" cy="575742"/>
          </a:xfrm>
          <a:custGeom>
            <a:avLst/>
            <a:gdLst>
              <a:gd name="T0" fmla="*/ 1493 w 1493"/>
              <a:gd name="T1" fmla="*/ 723 h 723"/>
              <a:gd name="T2" fmla="*/ 0 w 1493"/>
              <a:gd name="T3" fmla="*/ 671 h 723"/>
              <a:gd name="T4" fmla="*/ 995 w 1493"/>
              <a:gd name="T5" fmla="*/ 0 h 723"/>
              <a:gd name="T6" fmla="*/ 1493 w 1493"/>
              <a:gd name="T7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3" h="723">
                <a:moveTo>
                  <a:pt x="1493" y="723"/>
                </a:moveTo>
                <a:lnTo>
                  <a:pt x="0" y="671"/>
                </a:lnTo>
                <a:lnTo>
                  <a:pt x="995" y="0"/>
                </a:lnTo>
                <a:lnTo>
                  <a:pt x="1493" y="723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89" name="Freeform 2526">
            <a:extLst>
              <a:ext uri="{FF2B5EF4-FFF2-40B4-BE49-F238E27FC236}">
                <a16:creationId xmlns:a16="http://schemas.microsoft.com/office/drawing/2014/main" id="{A232C83A-5AA4-4D51-81C5-370C6008DC24}"/>
              </a:ext>
            </a:extLst>
          </p:cNvPr>
          <p:cNvSpPr>
            <a:spLocks/>
          </p:cNvSpPr>
          <p:nvPr/>
        </p:nvSpPr>
        <p:spPr bwMode="auto">
          <a:xfrm>
            <a:off x="5704393" y="3203157"/>
            <a:ext cx="1666788" cy="1132397"/>
          </a:xfrm>
          <a:custGeom>
            <a:avLst/>
            <a:gdLst>
              <a:gd name="T0" fmla="*/ 1573 w 1573"/>
              <a:gd name="T1" fmla="*/ 1424 h 1424"/>
              <a:gd name="T2" fmla="*/ 0 w 1573"/>
              <a:gd name="T3" fmla="*/ 1177 h 1424"/>
              <a:gd name="T4" fmla="*/ 593 w 1573"/>
              <a:gd name="T5" fmla="*/ 0 h 1424"/>
              <a:gd name="T6" fmla="*/ 1573 w 1573"/>
              <a:gd name="T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424">
                <a:moveTo>
                  <a:pt x="1573" y="1424"/>
                </a:moveTo>
                <a:lnTo>
                  <a:pt x="0" y="1177"/>
                </a:lnTo>
                <a:lnTo>
                  <a:pt x="593" y="0"/>
                </a:lnTo>
                <a:lnTo>
                  <a:pt x="1573" y="142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0" name="Freeform 2527">
            <a:extLst>
              <a:ext uri="{FF2B5EF4-FFF2-40B4-BE49-F238E27FC236}">
                <a16:creationId xmlns:a16="http://schemas.microsoft.com/office/drawing/2014/main" id="{0457A36D-D5A5-4C7F-A1B0-6410603B6C7D}"/>
              </a:ext>
            </a:extLst>
          </p:cNvPr>
          <p:cNvSpPr>
            <a:spLocks/>
          </p:cNvSpPr>
          <p:nvPr/>
        </p:nvSpPr>
        <p:spPr bwMode="auto">
          <a:xfrm>
            <a:off x="5704393" y="4138339"/>
            <a:ext cx="1721922" cy="1005161"/>
          </a:xfrm>
          <a:custGeom>
            <a:avLst/>
            <a:gdLst>
              <a:gd name="T0" fmla="*/ 590 w 1623"/>
              <a:gd name="T1" fmla="*/ 1264 h 1264"/>
              <a:gd name="T2" fmla="*/ 550 w 1623"/>
              <a:gd name="T3" fmla="*/ 1264 h 1264"/>
              <a:gd name="T4" fmla="*/ 0 w 1623"/>
              <a:gd name="T5" fmla="*/ 0 h 1264"/>
              <a:gd name="T6" fmla="*/ 1573 w 1623"/>
              <a:gd name="T7" fmla="*/ 247 h 1264"/>
              <a:gd name="T8" fmla="*/ 1623 w 1623"/>
              <a:gd name="T9" fmla="*/ 320 h 1264"/>
              <a:gd name="T10" fmla="*/ 590 w 1623"/>
              <a:gd name="T11" fmla="*/ 1264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264">
                <a:moveTo>
                  <a:pt x="590" y="1264"/>
                </a:moveTo>
                <a:lnTo>
                  <a:pt x="550" y="1264"/>
                </a:lnTo>
                <a:lnTo>
                  <a:pt x="0" y="0"/>
                </a:lnTo>
                <a:lnTo>
                  <a:pt x="1573" y="247"/>
                </a:lnTo>
                <a:lnTo>
                  <a:pt x="1623" y="320"/>
                </a:lnTo>
                <a:lnTo>
                  <a:pt x="590" y="1264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1" name="Freeform 2528">
            <a:extLst>
              <a:ext uri="{FF2B5EF4-FFF2-40B4-BE49-F238E27FC236}">
                <a16:creationId xmlns:a16="http://schemas.microsoft.com/office/drawing/2014/main" id="{9EB27DA6-3B06-4978-B726-95AD6AA4EFE3}"/>
              </a:ext>
            </a:extLst>
          </p:cNvPr>
          <p:cNvSpPr>
            <a:spLocks/>
          </p:cNvSpPr>
          <p:nvPr/>
        </p:nvSpPr>
        <p:spPr bwMode="auto">
          <a:xfrm>
            <a:off x="6327850" y="4392810"/>
            <a:ext cx="1785541" cy="750690"/>
          </a:xfrm>
          <a:custGeom>
            <a:avLst/>
            <a:gdLst>
              <a:gd name="T0" fmla="*/ 1681 w 1681"/>
              <a:gd name="T1" fmla="*/ 944 h 944"/>
              <a:gd name="T2" fmla="*/ 0 w 1681"/>
              <a:gd name="T3" fmla="*/ 944 h 944"/>
              <a:gd name="T4" fmla="*/ 1033 w 1681"/>
              <a:gd name="T5" fmla="*/ 0 h 944"/>
              <a:gd name="T6" fmla="*/ 1681 w 1681"/>
              <a:gd name="T7" fmla="*/ 94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944">
                <a:moveTo>
                  <a:pt x="1681" y="944"/>
                </a:moveTo>
                <a:lnTo>
                  <a:pt x="0" y="944"/>
                </a:lnTo>
                <a:lnTo>
                  <a:pt x="1033" y="0"/>
                </a:lnTo>
                <a:lnTo>
                  <a:pt x="1681" y="944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2" name="Freeform 2529">
            <a:extLst>
              <a:ext uri="{FF2B5EF4-FFF2-40B4-BE49-F238E27FC236}">
                <a16:creationId xmlns:a16="http://schemas.microsoft.com/office/drawing/2014/main" id="{B56B571B-1618-4FBC-8350-7B11F45E8A3A}"/>
              </a:ext>
            </a:extLst>
          </p:cNvPr>
          <p:cNvSpPr>
            <a:spLocks/>
          </p:cNvSpPr>
          <p:nvPr/>
        </p:nvSpPr>
        <p:spPr bwMode="auto">
          <a:xfrm>
            <a:off x="-1" y="2875525"/>
            <a:ext cx="712519" cy="1052876"/>
          </a:xfrm>
          <a:custGeom>
            <a:avLst/>
            <a:gdLst>
              <a:gd name="T0" fmla="*/ 298 w 672"/>
              <a:gd name="T1" fmla="*/ 1326 h 1326"/>
              <a:gd name="T2" fmla="*/ 298 w 672"/>
              <a:gd name="T3" fmla="*/ 1326 h 1326"/>
              <a:gd name="T4" fmla="*/ 0 w 672"/>
              <a:gd name="T5" fmla="*/ 920 h 1326"/>
              <a:gd name="T6" fmla="*/ 0 w 672"/>
              <a:gd name="T7" fmla="*/ 0 h 1326"/>
              <a:gd name="T8" fmla="*/ 672 w 672"/>
              <a:gd name="T9" fmla="*/ 268 h 1326"/>
              <a:gd name="T10" fmla="*/ 670 w 672"/>
              <a:gd name="T11" fmla="*/ 273 h 1326"/>
              <a:gd name="T12" fmla="*/ 298 w 672"/>
              <a:gd name="T13" fmla="*/ 1326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2" h="1326">
                <a:moveTo>
                  <a:pt x="298" y="1326"/>
                </a:moveTo>
                <a:lnTo>
                  <a:pt x="298" y="1326"/>
                </a:lnTo>
                <a:lnTo>
                  <a:pt x="0" y="920"/>
                </a:lnTo>
                <a:lnTo>
                  <a:pt x="0" y="0"/>
                </a:lnTo>
                <a:lnTo>
                  <a:pt x="672" y="268"/>
                </a:lnTo>
                <a:lnTo>
                  <a:pt x="670" y="273"/>
                </a:lnTo>
                <a:lnTo>
                  <a:pt x="298" y="1326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3" name="Freeform 2530">
            <a:extLst>
              <a:ext uri="{FF2B5EF4-FFF2-40B4-BE49-F238E27FC236}">
                <a16:creationId xmlns:a16="http://schemas.microsoft.com/office/drawing/2014/main" id="{90A6788D-8516-40B4-8D12-E413E733A3D0}"/>
              </a:ext>
            </a:extLst>
          </p:cNvPr>
          <p:cNvSpPr>
            <a:spLocks/>
          </p:cNvSpPr>
          <p:nvPr/>
        </p:nvSpPr>
        <p:spPr bwMode="auto">
          <a:xfrm>
            <a:off x="708277" y="3088645"/>
            <a:ext cx="4243" cy="3182"/>
          </a:xfrm>
          <a:custGeom>
            <a:avLst/>
            <a:gdLst>
              <a:gd name="T0" fmla="*/ 0 w 2"/>
              <a:gd name="T1" fmla="*/ 5 h 5"/>
              <a:gd name="T2" fmla="*/ 0 w 2"/>
              <a:gd name="T3" fmla="*/ 5 h 5"/>
              <a:gd name="T4" fmla="*/ 2 w 2"/>
              <a:gd name="T5" fmla="*/ 0 h 5"/>
              <a:gd name="T6" fmla="*/ 2 w 2"/>
              <a:gd name="T7" fmla="*/ 0 h 5"/>
              <a:gd name="T8" fmla="*/ 0 w 2"/>
              <a:gd name="T9" fmla="*/ 5 h 5"/>
              <a:gd name="T10" fmla="*/ 0 w 2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5">
                <a:moveTo>
                  <a:pt x="0" y="5"/>
                </a:moveTo>
                <a:lnTo>
                  <a:pt x="0" y="5"/>
                </a:lnTo>
                <a:lnTo>
                  <a:pt x="2" y="0"/>
                </a:lnTo>
                <a:lnTo>
                  <a:pt x="2" y="0"/>
                </a:lnTo>
                <a:lnTo>
                  <a:pt x="0" y="5"/>
                </a:lnTo>
                <a:lnTo>
                  <a:pt x="0" y="5"/>
                </a:lnTo>
                <a:close/>
              </a:path>
            </a:pathLst>
          </a:custGeom>
          <a:solidFill>
            <a:srgbClr val="2D3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4" name="Freeform 2531">
            <a:extLst>
              <a:ext uri="{FF2B5EF4-FFF2-40B4-BE49-F238E27FC236}">
                <a16:creationId xmlns:a16="http://schemas.microsoft.com/office/drawing/2014/main" id="{DF25ED7C-DEFE-4C28-8ACB-5CE423107791}"/>
              </a:ext>
            </a:extLst>
          </p:cNvPr>
          <p:cNvSpPr>
            <a:spLocks/>
          </p:cNvSpPr>
          <p:nvPr/>
        </p:nvSpPr>
        <p:spPr bwMode="auto">
          <a:xfrm>
            <a:off x="-1" y="1848099"/>
            <a:ext cx="1293563" cy="1240547"/>
          </a:xfrm>
          <a:custGeom>
            <a:avLst/>
            <a:gdLst>
              <a:gd name="T0" fmla="*/ 672 w 1221"/>
              <a:gd name="T1" fmla="*/ 1559 h 1559"/>
              <a:gd name="T2" fmla="*/ 0 w 1221"/>
              <a:gd name="T3" fmla="*/ 1291 h 1559"/>
              <a:gd name="T4" fmla="*/ 0 w 1221"/>
              <a:gd name="T5" fmla="*/ 511 h 1559"/>
              <a:gd name="T6" fmla="*/ 1219 w 1221"/>
              <a:gd name="T7" fmla="*/ 0 h 1559"/>
              <a:gd name="T8" fmla="*/ 1221 w 1221"/>
              <a:gd name="T9" fmla="*/ 1 h 1559"/>
              <a:gd name="T10" fmla="*/ 672 w 1221"/>
              <a:gd name="T11" fmla="*/ 1559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1" h="1559">
                <a:moveTo>
                  <a:pt x="672" y="1559"/>
                </a:moveTo>
                <a:lnTo>
                  <a:pt x="0" y="1291"/>
                </a:lnTo>
                <a:lnTo>
                  <a:pt x="0" y="511"/>
                </a:lnTo>
                <a:lnTo>
                  <a:pt x="1219" y="0"/>
                </a:lnTo>
                <a:lnTo>
                  <a:pt x="1221" y="1"/>
                </a:lnTo>
                <a:lnTo>
                  <a:pt x="672" y="1559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5" name="Freeform 2532">
            <a:extLst>
              <a:ext uri="{FF2B5EF4-FFF2-40B4-BE49-F238E27FC236}">
                <a16:creationId xmlns:a16="http://schemas.microsoft.com/office/drawing/2014/main" id="{12BBE6D2-0336-4118-9E6B-306DF2D2CF47}"/>
              </a:ext>
            </a:extLst>
          </p:cNvPr>
          <p:cNvSpPr>
            <a:spLocks/>
          </p:cNvSpPr>
          <p:nvPr/>
        </p:nvSpPr>
        <p:spPr bwMode="auto">
          <a:xfrm>
            <a:off x="1289321" y="1848098"/>
            <a:ext cx="4243" cy="0"/>
          </a:xfrm>
          <a:custGeom>
            <a:avLst/>
            <a:gdLst>
              <a:gd name="T0" fmla="*/ 2 w 3"/>
              <a:gd name="T1" fmla="*/ 2 h 2"/>
              <a:gd name="T2" fmla="*/ 0 w 3"/>
              <a:gd name="T3" fmla="*/ 1 h 2"/>
              <a:gd name="T4" fmla="*/ 3 w 3"/>
              <a:gd name="T5" fmla="*/ 0 h 2"/>
              <a:gd name="T6" fmla="*/ 2 w 3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2" y="2"/>
                </a:moveTo>
                <a:lnTo>
                  <a:pt x="0" y="1"/>
                </a:lnTo>
                <a:lnTo>
                  <a:pt x="3" y="0"/>
                </a:lnTo>
                <a:lnTo>
                  <a:pt x="2" y="2"/>
                </a:lnTo>
                <a:close/>
              </a:path>
            </a:pathLst>
          </a:custGeom>
          <a:solidFill>
            <a:srgbClr val="1B2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6" name="Freeform 69">
            <a:extLst>
              <a:ext uri="{FF2B5EF4-FFF2-40B4-BE49-F238E27FC236}">
                <a16:creationId xmlns:a16="http://schemas.microsoft.com/office/drawing/2014/main" id="{8DF36CCE-582F-461A-83A9-56F60D2AAFD5}"/>
              </a:ext>
            </a:extLst>
          </p:cNvPr>
          <p:cNvSpPr>
            <a:spLocks/>
          </p:cNvSpPr>
          <p:nvPr/>
        </p:nvSpPr>
        <p:spPr bwMode="auto">
          <a:xfrm>
            <a:off x="2" y="2026228"/>
            <a:ext cx="6578082" cy="909734"/>
          </a:xfrm>
          <a:custGeom>
            <a:avLst/>
            <a:gdLst>
              <a:gd name="connsiteX0" fmla="*/ 0 w 2462213"/>
              <a:gd name="connsiteY0" fmla="*/ 0 h 454025"/>
              <a:gd name="connsiteX1" fmla="*/ 2167687 w 2462213"/>
              <a:gd name="connsiteY1" fmla="*/ 0 h 454025"/>
              <a:gd name="connsiteX2" fmla="*/ 2462213 w 2462213"/>
              <a:gd name="connsiteY2" fmla="*/ 454025 h 454025"/>
              <a:gd name="connsiteX3" fmla="*/ 0 w 2462213"/>
              <a:gd name="connsiteY3" fmla="*/ 454025 h 45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213" h="454025">
                <a:moveTo>
                  <a:pt x="0" y="0"/>
                </a:moveTo>
                <a:lnTo>
                  <a:pt x="2167687" y="0"/>
                </a:lnTo>
                <a:lnTo>
                  <a:pt x="2462213" y="454025"/>
                </a:lnTo>
                <a:lnTo>
                  <a:pt x="0" y="454025"/>
                </a:lnTo>
                <a:close/>
              </a:path>
            </a:pathLst>
          </a:custGeom>
          <a:solidFill>
            <a:srgbClr val="7CC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97" name="Freeform 2543">
            <a:extLst>
              <a:ext uri="{FF2B5EF4-FFF2-40B4-BE49-F238E27FC236}">
                <a16:creationId xmlns:a16="http://schemas.microsoft.com/office/drawing/2014/main" id="{3D042679-BCE5-4306-B61F-08FCA057DDE4}"/>
              </a:ext>
            </a:extLst>
          </p:cNvPr>
          <p:cNvSpPr>
            <a:spLocks/>
          </p:cNvSpPr>
          <p:nvPr/>
        </p:nvSpPr>
        <p:spPr bwMode="auto">
          <a:xfrm>
            <a:off x="6090343" y="2935963"/>
            <a:ext cx="487738" cy="181312"/>
          </a:xfrm>
          <a:custGeom>
            <a:avLst/>
            <a:gdLst>
              <a:gd name="T0" fmla="*/ 460 w 460"/>
              <a:gd name="T1" fmla="*/ 0 h 227"/>
              <a:gd name="T2" fmla="*/ 156 w 460"/>
              <a:gd name="T3" fmla="*/ 227 h 227"/>
              <a:gd name="T4" fmla="*/ 0 w 460"/>
              <a:gd name="T5" fmla="*/ 0 h 227"/>
              <a:gd name="T6" fmla="*/ 460 w 460"/>
              <a:gd name="T7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" h="227">
                <a:moveTo>
                  <a:pt x="460" y="0"/>
                </a:moveTo>
                <a:lnTo>
                  <a:pt x="156" y="227"/>
                </a:lnTo>
                <a:lnTo>
                  <a:pt x="0" y="0"/>
                </a:lnTo>
                <a:lnTo>
                  <a:pt x="460" y="0"/>
                </a:lnTo>
                <a:close/>
              </a:path>
            </a:pathLst>
          </a:custGeom>
          <a:solidFill>
            <a:srgbClr val="49B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230D48FF-0EB1-4227-9F6D-25344ACC2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2847" y="2267181"/>
            <a:ext cx="6068872" cy="499401"/>
          </a:xfrm>
        </p:spPr>
        <p:txBody>
          <a:bodyPr lIns="274320" anchor="ctr">
            <a:noAutofit/>
          </a:bodyPr>
          <a:lstStyle>
            <a:lvl1pPr algn="l">
              <a:defRPr sz="3200" b="1">
                <a:solidFill>
                  <a:srgbClr val="1E273B"/>
                </a:solidFill>
                <a:latin typeface="+mn-lt"/>
              </a:defRPr>
            </a:lvl1pPr>
          </a:lstStyle>
          <a:p>
            <a:r>
              <a:rPr lang="es-E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Diseño de estrategias de respaldo y recuperación en SQL Server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2E44274-D225-4B06-858B-F7629DAE5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10009" r="6578" b="10428"/>
          <a:stretch/>
        </p:blipFill>
        <p:spPr>
          <a:xfrm>
            <a:off x="6980212" y="57615"/>
            <a:ext cx="1625600" cy="67114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819A8EF-486F-44A7-8A91-0C0DCC980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2637" r="1942" b="26411"/>
          <a:stretch/>
        </p:blipFill>
        <p:spPr>
          <a:xfrm>
            <a:off x="7493496" y="3795302"/>
            <a:ext cx="1625600" cy="844665"/>
          </a:xfrm>
          <a:prstGeom prst="rect">
            <a:avLst/>
          </a:prstGeom>
        </p:spPr>
      </p:pic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440F91FA-0F5F-4E65-BEC2-6A87267241C3}"/>
              </a:ext>
            </a:extLst>
          </p:cNvPr>
          <p:cNvSpPr txBox="1">
            <a:spLocks/>
          </p:cNvSpPr>
          <p:nvPr/>
        </p:nvSpPr>
        <p:spPr>
          <a:xfrm>
            <a:off x="-2" y="4712427"/>
            <a:ext cx="2468372" cy="352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Abril 2019</a:t>
            </a:r>
          </a:p>
        </p:txBody>
      </p:sp>
    </p:spTree>
    <p:extLst>
      <p:ext uri="{BB962C8B-B14F-4D97-AF65-F5344CB8AC3E}">
        <p14:creationId xmlns:p14="http://schemas.microsoft.com/office/powerpoint/2010/main" val="34686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2619E-94C6-4BEC-B2DD-8B505404F756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Acciones proactivas para minimizar la perdida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22D7B-9A6D-4114-A125-44C7E5BB7850}"/>
              </a:ext>
            </a:extLst>
          </p:cNvPr>
          <p:cNvSpPr txBox="1"/>
          <p:nvPr/>
        </p:nvSpPr>
        <p:spPr>
          <a:xfrm>
            <a:off x="457200" y="452551"/>
            <a:ext cx="614553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Herramientas que nos ayudaran a prevenir algún problema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AD73E1-E9AE-40ED-BC81-2C63755C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6671"/>
              </p:ext>
            </p:extLst>
          </p:nvPr>
        </p:nvGraphicFramePr>
        <p:xfrm>
          <a:off x="1602306" y="1862848"/>
          <a:ext cx="5443367" cy="273135"/>
        </p:xfrm>
        <a:graphic>
          <a:graphicData uri="http://schemas.openxmlformats.org/drawingml/2006/table">
            <a:tbl>
              <a:tblPr/>
              <a:tblGrid>
                <a:gridCol w="5443367">
                  <a:extLst>
                    <a:ext uri="{9D8B030D-6E8A-4147-A177-3AD203B41FA5}">
                      <a16:colId xmlns:a16="http://schemas.microsoft.com/office/drawing/2014/main" val="1703919731"/>
                    </a:ext>
                  </a:extLst>
                </a:gridCol>
              </a:tblGrid>
              <a:tr h="273135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inherit"/>
                        </a:rPr>
                        <a:t>ALTER</a:t>
                      </a:r>
                      <a:r>
                        <a:rPr lang="en-US" sz="13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inherit"/>
                        </a:rPr>
                        <a:t>DATABASE</a:t>
                      </a:r>
                      <a:r>
                        <a:rPr lang="en-US" sz="13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DemoSQL</a:t>
                      </a:r>
                      <a:r>
                        <a:rPr lang="en-US" sz="13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inherit"/>
                        </a:rPr>
                        <a:t>SET</a:t>
                      </a:r>
                      <a:r>
                        <a:rPr lang="en-US" sz="13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PAGE_VERIFY</a:t>
                      </a:r>
                      <a:r>
                        <a:rPr lang="en-US" sz="13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CHECKSUM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8284" marR="68284" marT="34142" marB="34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416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2C791D-6AD8-429D-9CF4-F113B44D4D56}"/>
              </a:ext>
            </a:extLst>
          </p:cNvPr>
          <p:cNvSpPr txBox="1"/>
          <p:nvPr/>
        </p:nvSpPr>
        <p:spPr>
          <a:xfrm>
            <a:off x="1499235" y="1468745"/>
            <a:ext cx="614553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1 Activar CHECKSUM a cada una de las bases de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EC11F-B060-4ED1-9FA3-C1A5DC4DFE78}"/>
              </a:ext>
            </a:extLst>
          </p:cNvPr>
          <p:cNvSpPr txBox="1"/>
          <p:nvPr/>
        </p:nvSpPr>
        <p:spPr>
          <a:xfrm>
            <a:off x="1499235" y="2419986"/>
            <a:ext cx="614553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2 Política de verificación de bases de datos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BF29F7-6A53-4503-ADEC-32C608D4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7028"/>
              </p:ext>
            </p:extLst>
          </p:nvPr>
        </p:nvGraphicFramePr>
        <p:xfrm>
          <a:off x="1602306" y="2812100"/>
          <a:ext cx="5443367" cy="273135"/>
        </p:xfrm>
        <a:graphic>
          <a:graphicData uri="http://schemas.openxmlformats.org/drawingml/2006/table">
            <a:tbl>
              <a:tblPr/>
              <a:tblGrid>
                <a:gridCol w="5443367">
                  <a:extLst>
                    <a:ext uri="{9D8B030D-6E8A-4147-A177-3AD203B41FA5}">
                      <a16:colId xmlns:a16="http://schemas.microsoft.com/office/drawing/2014/main" val="1703919731"/>
                    </a:ext>
                  </a:extLst>
                </a:gridCol>
              </a:tblGrid>
              <a:tr h="273135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sz="1300" b="0" dirty="0">
                          <a:solidFill>
                            <a:srgbClr val="0000FF"/>
                          </a:solidFill>
                          <a:effectLst/>
                          <a:latin typeface="inherit"/>
                        </a:rPr>
                        <a:t>DBCC CHECKDB (</a:t>
                      </a:r>
                      <a:r>
                        <a:rPr lang="en-US" sz="1300" b="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DemoSQL</a:t>
                      </a:r>
                      <a:r>
                        <a:rPr lang="en-US" sz="1300" b="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3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8284" marR="68284" marT="34142" marB="34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416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43E0F1-62A8-43C8-86C3-3AF431DF7774}"/>
              </a:ext>
            </a:extLst>
          </p:cNvPr>
          <p:cNvSpPr txBox="1"/>
          <p:nvPr/>
        </p:nvSpPr>
        <p:spPr>
          <a:xfrm>
            <a:off x="1485756" y="3371228"/>
            <a:ext cx="614553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3 Establecer un adecuada estrategia de </a:t>
            </a: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endParaRPr lang="es-GT" sz="1792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C266AC-B3CB-425D-AE44-60C1A176B024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30DFC728-060D-4AB4-AF60-118FE885F8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4558C9F7-F78C-41AA-9056-DA6FF5A1DC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CDDD9654-5169-43D0-942C-D974919455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0">
              <a:extLst>
                <a:ext uri="{FF2B5EF4-FFF2-40B4-BE49-F238E27FC236}">
                  <a16:creationId xmlns:a16="http://schemas.microsoft.com/office/drawing/2014/main" id="{6A623062-4070-4BC6-A80F-45EAE9BAA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2514">
              <a:extLst>
                <a:ext uri="{FF2B5EF4-FFF2-40B4-BE49-F238E27FC236}">
                  <a16:creationId xmlns:a16="http://schemas.microsoft.com/office/drawing/2014/main" id="{6272AFEE-BCE7-4840-B861-54E57B982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254921A3-E258-4D4A-BFFC-63DA29D323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0BCDC248-BD8B-4738-9E09-3129C5692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A23E159B-6B5E-48A7-8618-F93BFCAE6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22B2FBDB-2F46-42C8-8195-E3C4862C82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4">
              <a:extLst>
                <a:ext uri="{FF2B5EF4-FFF2-40B4-BE49-F238E27FC236}">
                  <a16:creationId xmlns:a16="http://schemas.microsoft.com/office/drawing/2014/main" id="{16EFA642-BFDC-4FF5-9E8D-01048ED01B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2520">
              <a:extLst>
                <a:ext uri="{FF2B5EF4-FFF2-40B4-BE49-F238E27FC236}">
                  <a16:creationId xmlns:a16="http://schemas.microsoft.com/office/drawing/2014/main" id="{ECAC583C-50B3-462D-8DAF-E443849E8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1">
              <a:extLst>
                <a:ext uri="{FF2B5EF4-FFF2-40B4-BE49-F238E27FC236}">
                  <a16:creationId xmlns:a16="http://schemas.microsoft.com/office/drawing/2014/main" id="{DB0F6055-FE44-49CB-871F-6F53EE2223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2">
              <a:extLst>
                <a:ext uri="{FF2B5EF4-FFF2-40B4-BE49-F238E27FC236}">
                  <a16:creationId xmlns:a16="http://schemas.microsoft.com/office/drawing/2014/main" id="{82B6732F-E169-47FA-8E05-3FDCFBC60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3">
              <a:extLst>
                <a:ext uri="{FF2B5EF4-FFF2-40B4-BE49-F238E27FC236}">
                  <a16:creationId xmlns:a16="http://schemas.microsoft.com/office/drawing/2014/main" id="{78F10873-3C76-405D-BBA2-CCFA706D52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4">
              <a:extLst>
                <a:ext uri="{FF2B5EF4-FFF2-40B4-BE49-F238E27FC236}">
                  <a16:creationId xmlns:a16="http://schemas.microsoft.com/office/drawing/2014/main" id="{DD26F02B-81B9-487F-9702-FE2ABC7AF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6">
              <a:extLst>
                <a:ext uri="{FF2B5EF4-FFF2-40B4-BE49-F238E27FC236}">
                  <a16:creationId xmlns:a16="http://schemas.microsoft.com/office/drawing/2014/main" id="{F70D5DF2-002E-43F4-9D51-1C7F100B9C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7">
              <a:extLst>
                <a:ext uri="{FF2B5EF4-FFF2-40B4-BE49-F238E27FC236}">
                  <a16:creationId xmlns:a16="http://schemas.microsoft.com/office/drawing/2014/main" id="{93216820-FF25-455C-9368-293C1A20F8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8">
              <a:extLst>
                <a:ext uri="{FF2B5EF4-FFF2-40B4-BE49-F238E27FC236}">
                  <a16:creationId xmlns:a16="http://schemas.microsoft.com/office/drawing/2014/main" id="{F2E798A5-FD01-4F18-ACDF-15319875A7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2887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C964E-7902-4808-8C5B-8BD440A137D4}"/>
              </a:ext>
            </a:extLst>
          </p:cNvPr>
          <p:cNvSpPr txBox="1"/>
          <p:nvPr/>
        </p:nvSpPr>
        <p:spPr>
          <a:xfrm>
            <a:off x="1951112" y="118023"/>
            <a:ext cx="680140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28CD2-1803-40CA-8E1C-7495F4F7BFDB}"/>
              </a:ext>
            </a:extLst>
          </p:cNvPr>
          <p:cNvSpPr txBox="1"/>
          <p:nvPr/>
        </p:nvSpPr>
        <p:spPr>
          <a:xfrm>
            <a:off x="403716" y="478060"/>
            <a:ext cx="614553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Modelos de Recuperación en SQL Server</a:t>
            </a:r>
          </a:p>
        </p:txBody>
      </p:sp>
      <p:pic>
        <p:nvPicPr>
          <p:cNvPr id="1026" name="Picture 2" descr="Image result for recovery model sql server">
            <a:extLst>
              <a:ext uri="{FF2B5EF4-FFF2-40B4-BE49-F238E27FC236}">
                <a16:creationId xmlns:a16="http://schemas.microsoft.com/office/drawing/2014/main" id="{283BAF4A-783B-4136-9D96-8914FF00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44" y="3445531"/>
            <a:ext cx="5050146" cy="15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7A4AF-A401-449B-942A-7A2A5DA238A1}"/>
              </a:ext>
            </a:extLst>
          </p:cNvPr>
          <p:cNvSpPr txBox="1"/>
          <p:nvPr/>
        </p:nvSpPr>
        <p:spPr>
          <a:xfrm>
            <a:off x="1485757" y="952198"/>
            <a:ext cx="5437035" cy="221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Existen 3 modelos de Recuperación en SQL Server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Bulk-logged</a:t>
            </a:r>
            <a:endParaRPr lang="es-GT" sz="1792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2D3204-CDF0-45C7-920A-071354FDA8E5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8" name="Freeform 62">
              <a:extLst>
                <a:ext uri="{FF2B5EF4-FFF2-40B4-BE49-F238E27FC236}">
                  <a16:creationId xmlns:a16="http://schemas.microsoft.com/office/drawing/2014/main" id="{B143EDFF-1A09-4550-969A-054466F053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FFCC0762-831C-478F-8BA6-C83786670B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76">
              <a:extLst>
                <a:ext uri="{FF2B5EF4-FFF2-40B4-BE49-F238E27FC236}">
                  <a16:creationId xmlns:a16="http://schemas.microsoft.com/office/drawing/2014/main" id="{48D95B13-ADAD-4463-BE09-805B2DF93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70">
              <a:extLst>
                <a:ext uri="{FF2B5EF4-FFF2-40B4-BE49-F238E27FC236}">
                  <a16:creationId xmlns:a16="http://schemas.microsoft.com/office/drawing/2014/main" id="{1D84F47C-245B-44FC-BB2C-35F48D0F0B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2514">
              <a:extLst>
                <a:ext uri="{FF2B5EF4-FFF2-40B4-BE49-F238E27FC236}">
                  <a16:creationId xmlns:a16="http://schemas.microsoft.com/office/drawing/2014/main" id="{0525337F-06A4-4AD5-818E-6C343DE12F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0339917C-9CEC-450A-A216-F682A5EB9B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60E3393-31DB-4BF4-8CD4-56D6B111A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68">
              <a:extLst>
                <a:ext uri="{FF2B5EF4-FFF2-40B4-BE49-F238E27FC236}">
                  <a16:creationId xmlns:a16="http://schemas.microsoft.com/office/drawing/2014/main" id="{54C153EF-E123-4ED9-A034-2FE76FE4B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F6F1F0DF-A999-4169-AF99-60DC2932CA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F3037D31-A954-4CBF-9283-EF7F482536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2520">
              <a:extLst>
                <a:ext uri="{FF2B5EF4-FFF2-40B4-BE49-F238E27FC236}">
                  <a16:creationId xmlns:a16="http://schemas.microsoft.com/office/drawing/2014/main" id="{1012A267-BDB6-4FE9-B698-55513409BE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1">
              <a:extLst>
                <a:ext uri="{FF2B5EF4-FFF2-40B4-BE49-F238E27FC236}">
                  <a16:creationId xmlns:a16="http://schemas.microsoft.com/office/drawing/2014/main" id="{C78204EC-0CB0-43E2-8A04-3295A25CC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2">
              <a:extLst>
                <a:ext uri="{FF2B5EF4-FFF2-40B4-BE49-F238E27FC236}">
                  <a16:creationId xmlns:a16="http://schemas.microsoft.com/office/drawing/2014/main" id="{00349930-446B-445D-9EA3-35BE529486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3">
              <a:extLst>
                <a:ext uri="{FF2B5EF4-FFF2-40B4-BE49-F238E27FC236}">
                  <a16:creationId xmlns:a16="http://schemas.microsoft.com/office/drawing/2014/main" id="{CF16AD79-736F-4790-BF58-048090ACDE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4">
              <a:extLst>
                <a:ext uri="{FF2B5EF4-FFF2-40B4-BE49-F238E27FC236}">
                  <a16:creationId xmlns:a16="http://schemas.microsoft.com/office/drawing/2014/main" id="{9BC67767-C935-47B5-AF22-A2B2297DD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6">
              <a:extLst>
                <a:ext uri="{FF2B5EF4-FFF2-40B4-BE49-F238E27FC236}">
                  <a16:creationId xmlns:a16="http://schemas.microsoft.com/office/drawing/2014/main" id="{81506265-C727-4959-9A43-177FBDAFC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7">
              <a:extLst>
                <a:ext uri="{FF2B5EF4-FFF2-40B4-BE49-F238E27FC236}">
                  <a16:creationId xmlns:a16="http://schemas.microsoft.com/office/drawing/2014/main" id="{323AA9CF-F0CD-405A-94D7-D85AE03DC2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8">
              <a:extLst>
                <a:ext uri="{FF2B5EF4-FFF2-40B4-BE49-F238E27FC236}">
                  <a16:creationId xmlns:a16="http://schemas.microsoft.com/office/drawing/2014/main" id="{90879A6B-5D48-4BE9-B70B-322149A25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9192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9A860-2BD4-4939-8C51-04C40BF664F1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CC3EB-7164-49D6-ACA9-6C892FD1A80B}"/>
              </a:ext>
            </a:extLst>
          </p:cNvPr>
          <p:cNvSpPr txBox="1"/>
          <p:nvPr/>
        </p:nvSpPr>
        <p:spPr>
          <a:xfrm>
            <a:off x="1505975" y="512128"/>
            <a:ext cx="6159009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Recovery</a:t>
            </a:r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73B74A-FE02-4A68-B626-09A6F0F9C95D}"/>
              </a:ext>
            </a:extLst>
          </p:cNvPr>
          <p:cNvGrpSpPr/>
          <p:nvPr/>
        </p:nvGrpSpPr>
        <p:grpSpPr>
          <a:xfrm>
            <a:off x="1189127" y="1083708"/>
            <a:ext cx="7238592" cy="3310848"/>
            <a:chOff x="439150" y="2086782"/>
            <a:chExt cx="8798661" cy="44336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0548D1-45B2-44E6-BB9A-DD95A88661EB}"/>
                </a:ext>
              </a:extLst>
            </p:cNvPr>
            <p:cNvSpPr txBox="1"/>
            <p:nvPr/>
          </p:nvSpPr>
          <p:spPr>
            <a:xfrm>
              <a:off x="4608099" y="2517142"/>
              <a:ext cx="4629712" cy="4003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pPr marL="213398" indent="-213398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GT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soporta </a:t>
              </a:r>
              <a:r>
                <a:rPr lang="es-GT" sz="12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backups</a:t>
              </a:r>
              <a:r>
                <a:rPr lang="es-GT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 Transacción Log</a:t>
              </a:r>
            </a:p>
            <a:p>
              <a:pPr marL="213398" indent="-213398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GT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es soportado en funcionalidades de alta disponibilidad como Log </a:t>
              </a:r>
              <a:r>
                <a:rPr lang="es-GT" sz="12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Shipping</a:t>
              </a:r>
              <a:r>
                <a:rPr lang="es-GT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s-GT" sz="12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AlwaysOn</a:t>
              </a:r>
              <a:r>
                <a:rPr lang="es-GT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 </a:t>
              </a:r>
              <a:r>
                <a:rPr lang="es-GT" sz="12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Mirroring</a:t>
              </a:r>
              <a:endPara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13398" indent="-213398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GT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soporta restauración de algún punto en el tiempo.</a:t>
              </a:r>
            </a:p>
            <a:p>
              <a:pPr marL="213398" indent="-213398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GT" sz="1200" b="1" u="sng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Perdida de datos</a:t>
              </a:r>
              <a:r>
                <a:rPr lang="es-GT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 </a:t>
              </a:r>
              <a:r>
                <a:rPr lang="es-GT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Si, solo se puede restaurar con la ultima copia de respaldo buena conocida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1E035F-65E3-4804-B48D-876BBA302BBC}"/>
                </a:ext>
              </a:extLst>
            </p:cNvPr>
            <p:cNvSpPr txBox="1"/>
            <p:nvPr/>
          </p:nvSpPr>
          <p:spPr>
            <a:xfrm>
              <a:off x="439150" y="2517142"/>
              <a:ext cx="4132850" cy="178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pPr marL="213398" indent="-213398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GT" sz="10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Soporta Full </a:t>
              </a:r>
              <a:r>
                <a:rPr lang="es-GT" sz="105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backups</a:t>
              </a:r>
              <a:r>
                <a:rPr lang="es-GT" sz="10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 diferenciales</a:t>
              </a:r>
            </a:p>
            <a:p>
              <a:pPr marL="213398" indent="-213398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GT" sz="10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hay sobrecarga de trabajo en el archivo de </a:t>
              </a:r>
              <a:r>
                <a:rPr lang="es-GT" sz="105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transaction</a:t>
              </a:r>
              <a:r>
                <a:rPr lang="es-GT" sz="10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log </a:t>
              </a:r>
            </a:p>
            <a:p>
              <a:pPr marL="213398" indent="-213398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s-GT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23A127-FF77-453A-964E-BACF7DB8FD55}"/>
                </a:ext>
              </a:extLst>
            </p:cNvPr>
            <p:cNvSpPr txBox="1"/>
            <p:nvPr/>
          </p:nvSpPr>
          <p:spPr>
            <a:xfrm>
              <a:off x="475250" y="2086782"/>
              <a:ext cx="2057401" cy="43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r>
                <a:rPr lang="es-GT" sz="1494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Ventajas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86AA9A-A666-4525-B2BF-FCCCCE652D75}"/>
                </a:ext>
              </a:extLst>
            </p:cNvPr>
            <p:cNvSpPr txBox="1"/>
            <p:nvPr/>
          </p:nvSpPr>
          <p:spPr>
            <a:xfrm>
              <a:off x="4553950" y="2086782"/>
              <a:ext cx="2057401" cy="43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r>
                <a:rPr lang="es-GT" sz="1494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Desventajas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E8F49A-5182-4CF4-9D3D-7BAE9DB28B71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9F9DC046-9EC1-4959-8E6C-0731D7F2B6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12558642-7FF9-426F-B013-E83C52B170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6">
              <a:extLst>
                <a:ext uri="{FF2B5EF4-FFF2-40B4-BE49-F238E27FC236}">
                  <a16:creationId xmlns:a16="http://schemas.microsoft.com/office/drawing/2014/main" id="{ED6A7D57-D939-4B56-B864-30D09CD207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B018BC4D-FB45-4218-87E1-49B2072F4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2514">
              <a:extLst>
                <a:ext uri="{FF2B5EF4-FFF2-40B4-BE49-F238E27FC236}">
                  <a16:creationId xmlns:a16="http://schemas.microsoft.com/office/drawing/2014/main" id="{B300197E-E75F-4842-9B7D-F18CF2F647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D921EC9E-5D52-409A-BFFE-C3413EFF9D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840E693B-BC14-40EF-A12F-526B91DC2F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E51347A3-0305-4EFD-9D59-7CFF5A939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B76FCFCC-A2F8-4A0D-9DC8-15FE3C457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DD891E23-A4DD-4CFE-B550-C4D324859A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2520">
              <a:extLst>
                <a:ext uri="{FF2B5EF4-FFF2-40B4-BE49-F238E27FC236}">
                  <a16:creationId xmlns:a16="http://schemas.microsoft.com/office/drawing/2014/main" id="{8C9C0B7F-591F-4202-B876-5BBA273DC3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1">
              <a:extLst>
                <a:ext uri="{FF2B5EF4-FFF2-40B4-BE49-F238E27FC236}">
                  <a16:creationId xmlns:a16="http://schemas.microsoft.com/office/drawing/2014/main" id="{DB3E7482-FA19-4968-B90A-47D3244A1D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2">
              <a:extLst>
                <a:ext uri="{FF2B5EF4-FFF2-40B4-BE49-F238E27FC236}">
                  <a16:creationId xmlns:a16="http://schemas.microsoft.com/office/drawing/2014/main" id="{7C83AAEB-1F41-4D2D-A7BA-3DE6B103A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3">
              <a:extLst>
                <a:ext uri="{FF2B5EF4-FFF2-40B4-BE49-F238E27FC236}">
                  <a16:creationId xmlns:a16="http://schemas.microsoft.com/office/drawing/2014/main" id="{7EA33B82-0510-472B-9A7F-23F5074EE4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4">
              <a:extLst>
                <a:ext uri="{FF2B5EF4-FFF2-40B4-BE49-F238E27FC236}">
                  <a16:creationId xmlns:a16="http://schemas.microsoft.com/office/drawing/2014/main" id="{EC32027A-6147-40AF-99E4-B29F455905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6">
              <a:extLst>
                <a:ext uri="{FF2B5EF4-FFF2-40B4-BE49-F238E27FC236}">
                  <a16:creationId xmlns:a16="http://schemas.microsoft.com/office/drawing/2014/main" id="{8BE16784-A122-48BB-A441-054DC24DB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7">
              <a:extLst>
                <a:ext uri="{FF2B5EF4-FFF2-40B4-BE49-F238E27FC236}">
                  <a16:creationId xmlns:a16="http://schemas.microsoft.com/office/drawing/2014/main" id="{8D78CB15-2AAC-422D-857D-E4C4F674A7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8">
              <a:extLst>
                <a:ext uri="{FF2B5EF4-FFF2-40B4-BE49-F238E27FC236}">
                  <a16:creationId xmlns:a16="http://schemas.microsoft.com/office/drawing/2014/main" id="{4BA50FDF-67B6-41BD-9887-025CC78D3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5653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89B86-3238-4769-AD7C-54C09F9B7A60}"/>
              </a:ext>
            </a:extLst>
          </p:cNvPr>
          <p:cNvSpPr txBox="1"/>
          <p:nvPr/>
        </p:nvSpPr>
        <p:spPr>
          <a:xfrm>
            <a:off x="1512715" y="543219"/>
            <a:ext cx="6145529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Recovery</a:t>
            </a:r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es-GT" sz="1792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BA728-92F1-4307-8D67-EFE7F91BB967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D6737-C382-4921-9BC4-2B9BD1E29E14}"/>
              </a:ext>
            </a:extLst>
          </p:cNvPr>
          <p:cNvSpPr txBox="1"/>
          <p:nvPr/>
        </p:nvSpPr>
        <p:spPr>
          <a:xfrm>
            <a:off x="989013" y="1438391"/>
            <a:ext cx="3569509" cy="2409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Soporta Full </a:t>
            </a:r>
            <a:r>
              <a:rPr lang="es-GT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GT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Diferenciales y Transacción Log </a:t>
            </a:r>
            <a:r>
              <a:rPr lang="es-GT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endParaRPr lang="es-GT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 el modelo de recuperación necesario para las funcionalidades de alta disponibilidad como Log </a:t>
            </a:r>
            <a:r>
              <a:rPr lang="es-GT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Shipping</a:t>
            </a:r>
            <a:r>
              <a:rPr lang="es-GT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GT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AlwaysOn</a:t>
            </a:r>
            <a:r>
              <a:rPr lang="es-GT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s-GT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Mirroring</a:t>
            </a:r>
            <a:endParaRPr lang="es-GT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Soporta restauración de algún punto en el tiempo.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GT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8726F-0966-4F29-9412-F89E41C102AF}"/>
              </a:ext>
            </a:extLst>
          </p:cNvPr>
          <p:cNvSpPr txBox="1"/>
          <p:nvPr/>
        </p:nvSpPr>
        <p:spPr>
          <a:xfrm>
            <a:off x="1072795" y="1081170"/>
            <a:ext cx="153638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Ventajas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300B1-1544-4ACF-BC6C-1CF531083C70}"/>
              </a:ext>
            </a:extLst>
          </p:cNvPr>
          <p:cNvSpPr txBox="1"/>
          <p:nvPr/>
        </p:nvSpPr>
        <p:spPr>
          <a:xfrm>
            <a:off x="4558521" y="1139605"/>
            <a:ext cx="153638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Desventajas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42711-F15F-49BD-AAB5-0F50239E7CDC}"/>
              </a:ext>
            </a:extLst>
          </p:cNvPr>
          <p:cNvSpPr/>
          <p:nvPr/>
        </p:nvSpPr>
        <p:spPr>
          <a:xfrm>
            <a:off x="4572000" y="1444393"/>
            <a:ext cx="3695700" cy="207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1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Perdida de datos:</a:t>
            </a:r>
            <a:r>
              <a:rPr lang="es-GT" sz="1100" dirty="0">
                <a:latin typeface="Segoe UI" panose="020B0502040204020203" pitchFamily="34" charset="0"/>
                <a:cs typeface="Segoe UI" panose="020B0502040204020203" pitchFamily="34" charset="0"/>
              </a:rPr>
              <a:t>  Si, Mínima o ninguna dependiendo de la ultima copia de respaldo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100" dirty="0">
                <a:latin typeface="Segoe UI" panose="020B0502040204020203" pitchFamily="34" charset="0"/>
                <a:cs typeface="Segoe UI" panose="020B0502040204020203" pitchFamily="34" charset="0"/>
              </a:rPr>
              <a:t>Sobrecarga de trabajo en el archivo de </a:t>
            </a:r>
            <a:r>
              <a:rPr lang="es-G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  <a:r>
              <a:rPr lang="es-GT" sz="1100" dirty="0">
                <a:latin typeface="Segoe UI" panose="020B0502040204020203" pitchFamily="34" charset="0"/>
                <a:cs typeface="Segoe UI" panose="020B0502040204020203" pitchFamily="34" charset="0"/>
              </a:rPr>
              <a:t> log dependiendo las operaciones de la base de datos.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G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1A6F3B-6B79-447C-AC9D-2603A948DBE4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AC8F746-D052-4EE8-9F94-811966AA7F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68E27407-2089-4986-97EC-C7AAD135C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6">
              <a:extLst>
                <a:ext uri="{FF2B5EF4-FFF2-40B4-BE49-F238E27FC236}">
                  <a16:creationId xmlns:a16="http://schemas.microsoft.com/office/drawing/2014/main" id="{B1FFC87E-5D8F-4093-BC23-B654D1B432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DF5EB115-841C-427C-BD23-72A1F612D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2514">
              <a:extLst>
                <a:ext uri="{FF2B5EF4-FFF2-40B4-BE49-F238E27FC236}">
                  <a16:creationId xmlns:a16="http://schemas.microsoft.com/office/drawing/2014/main" id="{A0FADC89-A1C3-4A35-8D91-BC4136B7AB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26A4F092-3249-4E23-BCDE-3B68F4AD5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431AA9C5-8270-48B3-8AEC-C879A62E6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A187BD68-4493-4B7A-9E0A-E86C7DD000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9EF4A5DD-7BB8-4774-989F-D0A3F7DAA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FE93A170-0351-4AD7-9DE6-7982AEC4B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2520">
              <a:extLst>
                <a:ext uri="{FF2B5EF4-FFF2-40B4-BE49-F238E27FC236}">
                  <a16:creationId xmlns:a16="http://schemas.microsoft.com/office/drawing/2014/main" id="{56E8E9DC-6820-4C2A-BFD8-B820AB734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1">
              <a:extLst>
                <a:ext uri="{FF2B5EF4-FFF2-40B4-BE49-F238E27FC236}">
                  <a16:creationId xmlns:a16="http://schemas.microsoft.com/office/drawing/2014/main" id="{FB302E71-CE1B-449A-902E-1264ACC56D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2">
              <a:extLst>
                <a:ext uri="{FF2B5EF4-FFF2-40B4-BE49-F238E27FC236}">
                  <a16:creationId xmlns:a16="http://schemas.microsoft.com/office/drawing/2014/main" id="{70268DF4-844A-4EA5-A882-76A56AE973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3">
              <a:extLst>
                <a:ext uri="{FF2B5EF4-FFF2-40B4-BE49-F238E27FC236}">
                  <a16:creationId xmlns:a16="http://schemas.microsoft.com/office/drawing/2014/main" id="{CDB0AEBA-BA25-4F75-981C-A34B23743A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4">
              <a:extLst>
                <a:ext uri="{FF2B5EF4-FFF2-40B4-BE49-F238E27FC236}">
                  <a16:creationId xmlns:a16="http://schemas.microsoft.com/office/drawing/2014/main" id="{D75BB1A0-0D9A-483F-A61B-BD6A6B939A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6">
              <a:extLst>
                <a:ext uri="{FF2B5EF4-FFF2-40B4-BE49-F238E27FC236}">
                  <a16:creationId xmlns:a16="http://schemas.microsoft.com/office/drawing/2014/main" id="{2AEC4D04-03A4-4C39-8205-C34C2C1BD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7">
              <a:extLst>
                <a:ext uri="{FF2B5EF4-FFF2-40B4-BE49-F238E27FC236}">
                  <a16:creationId xmlns:a16="http://schemas.microsoft.com/office/drawing/2014/main" id="{4A71C9AA-D629-42F3-A95E-9416127AA3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8">
              <a:extLst>
                <a:ext uri="{FF2B5EF4-FFF2-40B4-BE49-F238E27FC236}">
                  <a16:creationId xmlns:a16="http://schemas.microsoft.com/office/drawing/2014/main" id="{1E7A8526-6DBF-4509-8780-5F3BCC289E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9572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A117D-C99B-4487-A17E-75626F386FD3}"/>
              </a:ext>
            </a:extLst>
          </p:cNvPr>
          <p:cNvSpPr txBox="1"/>
          <p:nvPr/>
        </p:nvSpPr>
        <p:spPr>
          <a:xfrm>
            <a:off x="1499237" y="512128"/>
            <a:ext cx="6145529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Bulk-Logged</a:t>
            </a:r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Recovery</a:t>
            </a:r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es-GT" sz="1792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2944D-67B4-4474-82BF-0046597B90FB}"/>
              </a:ext>
            </a:extLst>
          </p:cNvPr>
          <p:cNvSpPr txBox="1"/>
          <p:nvPr/>
        </p:nvSpPr>
        <p:spPr>
          <a:xfrm>
            <a:off x="1088907" y="1438392"/>
            <a:ext cx="3449395" cy="188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Soporta Full </a:t>
            </a:r>
            <a:r>
              <a:rPr lang="es-GT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Diferenciales y Transacción Log </a:t>
            </a:r>
            <a:r>
              <a:rPr lang="es-GT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endParaRPr lang="es-GT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Buen rendimiento a nivel del archivo de </a:t>
            </a:r>
            <a:r>
              <a:rPr lang="es-GT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 cuando hay cargas masivas de datos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665D8-2833-47E3-BBFF-2A1B1D11CFDE}"/>
              </a:ext>
            </a:extLst>
          </p:cNvPr>
          <p:cNvSpPr txBox="1"/>
          <p:nvPr/>
        </p:nvSpPr>
        <p:spPr>
          <a:xfrm>
            <a:off x="2541270" y="106283"/>
            <a:ext cx="614553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2DBC4-1F34-4FD9-A929-D9CD73ACF081}"/>
              </a:ext>
            </a:extLst>
          </p:cNvPr>
          <p:cNvSpPr txBox="1"/>
          <p:nvPr/>
        </p:nvSpPr>
        <p:spPr>
          <a:xfrm>
            <a:off x="1512714" y="1139605"/>
            <a:ext cx="153638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Ventajas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D5F9A-42D9-47EB-B433-AA0FCB506F7B}"/>
              </a:ext>
            </a:extLst>
          </p:cNvPr>
          <p:cNvSpPr txBox="1"/>
          <p:nvPr/>
        </p:nvSpPr>
        <p:spPr>
          <a:xfrm>
            <a:off x="4558521" y="1139605"/>
            <a:ext cx="153638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Desventajas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3099F-6533-4C8F-9E85-3E6DC9553683}"/>
              </a:ext>
            </a:extLst>
          </p:cNvPr>
          <p:cNvSpPr txBox="1"/>
          <p:nvPr/>
        </p:nvSpPr>
        <p:spPr>
          <a:xfrm>
            <a:off x="4558522" y="1441777"/>
            <a:ext cx="3838718" cy="335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marL="213398" indent="-213398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es soportado para las funcionalidades de alta disponibilidad como Log </a:t>
            </a:r>
            <a:r>
              <a:rPr lang="es-GT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Shipping</a:t>
            </a: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GT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AlwaysOn</a:t>
            </a: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s-GT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Mirroring</a:t>
            </a:r>
            <a:endParaRPr lang="es-GT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soporta restauración de algún punto en el tiempo.</a:t>
            </a:r>
          </a:p>
          <a:p>
            <a:pPr marL="213398" indent="-213398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2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Perdida de datos:</a:t>
            </a:r>
            <a:r>
              <a:rPr lang="es-GT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Si, debido a que el modelo hace énfasis en el rendimiento de carga masiva de datos no en recuperación de datos, si podemos quedar expuestos a perdida de información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923ADD-8509-40F6-BA8B-FBAD1CBEFB75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141AC12C-FFE9-477F-8E28-75F868D3F7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C38E7904-754A-4B5B-A572-887C0DEFA1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C77F6064-EF7F-4A37-AEC7-265784EF6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0">
              <a:extLst>
                <a:ext uri="{FF2B5EF4-FFF2-40B4-BE49-F238E27FC236}">
                  <a16:creationId xmlns:a16="http://schemas.microsoft.com/office/drawing/2014/main" id="{768D5C05-E5C1-4345-89A0-2FB91CFEC4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2514">
              <a:extLst>
                <a:ext uri="{FF2B5EF4-FFF2-40B4-BE49-F238E27FC236}">
                  <a16:creationId xmlns:a16="http://schemas.microsoft.com/office/drawing/2014/main" id="{6DFB3BF0-A4AA-4584-AAF1-0D71AD368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1BE4D14C-8400-480E-B924-1D74763B4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D1482F87-C393-4041-BB92-E8AA53C68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C3AF687D-0FE3-49FA-A22C-F2ED3AD48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8B84906A-14DF-44F0-85A9-7E00D306A4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4">
              <a:extLst>
                <a:ext uri="{FF2B5EF4-FFF2-40B4-BE49-F238E27FC236}">
                  <a16:creationId xmlns:a16="http://schemas.microsoft.com/office/drawing/2014/main" id="{F5F1D426-8308-4B4C-8F1B-7B25F1B651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2520">
              <a:extLst>
                <a:ext uri="{FF2B5EF4-FFF2-40B4-BE49-F238E27FC236}">
                  <a16:creationId xmlns:a16="http://schemas.microsoft.com/office/drawing/2014/main" id="{4C5B7B4B-CCA5-449A-AD00-6B7C161A7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1">
              <a:extLst>
                <a:ext uri="{FF2B5EF4-FFF2-40B4-BE49-F238E27FC236}">
                  <a16:creationId xmlns:a16="http://schemas.microsoft.com/office/drawing/2014/main" id="{540F8DDA-EC68-4127-9BBB-316C34812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2">
              <a:extLst>
                <a:ext uri="{FF2B5EF4-FFF2-40B4-BE49-F238E27FC236}">
                  <a16:creationId xmlns:a16="http://schemas.microsoft.com/office/drawing/2014/main" id="{4091B28C-3164-4F6D-8799-C3326E865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3">
              <a:extLst>
                <a:ext uri="{FF2B5EF4-FFF2-40B4-BE49-F238E27FC236}">
                  <a16:creationId xmlns:a16="http://schemas.microsoft.com/office/drawing/2014/main" id="{CAC2ADAB-5405-4FD2-800E-CA0AA6DE1B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4">
              <a:extLst>
                <a:ext uri="{FF2B5EF4-FFF2-40B4-BE49-F238E27FC236}">
                  <a16:creationId xmlns:a16="http://schemas.microsoft.com/office/drawing/2014/main" id="{FADF55C3-33F1-48D6-A306-5F04C084A2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6">
              <a:extLst>
                <a:ext uri="{FF2B5EF4-FFF2-40B4-BE49-F238E27FC236}">
                  <a16:creationId xmlns:a16="http://schemas.microsoft.com/office/drawing/2014/main" id="{06A52877-D38D-4993-A579-9940ED6997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7">
              <a:extLst>
                <a:ext uri="{FF2B5EF4-FFF2-40B4-BE49-F238E27FC236}">
                  <a16:creationId xmlns:a16="http://schemas.microsoft.com/office/drawing/2014/main" id="{05D54784-AED2-4681-8E30-47C71D10FB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8">
              <a:extLst>
                <a:ext uri="{FF2B5EF4-FFF2-40B4-BE49-F238E27FC236}">
                  <a16:creationId xmlns:a16="http://schemas.microsoft.com/office/drawing/2014/main" id="{D38C1CB3-58A5-40EB-95AF-B9742B2BA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3875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C5368A-27AA-4678-9A3C-68359444E7E0}"/>
              </a:ext>
            </a:extLst>
          </p:cNvPr>
          <p:cNvSpPr txBox="1"/>
          <p:nvPr/>
        </p:nvSpPr>
        <p:spPr>
          <a:xfrm>
            <a:off x="1885391" y="73986"/>
            <a:ext cx="680140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D1D3E-9E6A-45F4-B705-35EDF4D2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36" y="1319336"/>
            <a:ext cx="5726809" cy="1659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A999B-914F-4913-A739-C7B5C77C56FC}"/>
              </a:ext>
            </a:extLst>
          </p:cNvPr>
          <p:cNvSpPr txBox="1"/>
          <p:nvPr/>
        </p:nvSpPr>
        <p:spPr>
          <a:xfrm>
            <a:off x="944880" y="512127"/>
            <a:ext cx="673824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/>
            <a:r>
              <a:rPr lang="es-GT" sz="1494" dirty="0"/>
              <a:t>¿Cómo podemos validar el modelo de recuperación de nuestras bases datos?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6EA6C-5CAA-46A0-BA6E-6D9C81A6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82" y="3367413"/>
            <a:ext cx="6132646" cy="1086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EB03CB-228D-4259-B8A6-0B984D9E3813}"/>
              </a:ext>
            </a:extLst>
          </p:cNvPr>
          <p:cNvSpPr txBox="1"/>
          <p:nvPr/>
        </p:nvSpPr>
        <p:spPr>
          <a:xfrm>
            <a:off x="6292571" y="2261851"/>
            <a:ext cx="79175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B4B1C-B93F-49D1-9733-949C9A5A1E86}"/>
              </a:ext>
            </a:extLst>
          </p:cNvPr>
          <p:cNvSpPr txBox="1"/>
          <p:nvPr/>
        </p:nvSpPr>
        <p:spPr>
          <a:xfrm>
            <a:off x="6289648" y="3921428"/>
            <a:ext cx="79175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2ECF3F-9B45-4368-8B4C-F311F5D4C145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A67E73DC-CFEE-483E-9521-78E89A127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DDCE52A1-A7B6-4366-895B-7DF7E8D1FB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76">
              <a:extLst>
                <a:ext uri="{FF2B5EF4-FFF2-40B4-BE49-F238E27FC236}">
                  <a16:creationId xmlns:a16="http://schemas.microsoft.com/office/drawing/2014/main" id="{C4F18265-FD8E-44CB-92F1-D1278808E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0">
              <a:extLst>
                <a:ext uri="{FF2B5EF4-FFF2-40B4-BE49-F238E27FC236}">
                  <a16:creationId xmlns:a16="http://schemas.microsoft.com/office/drawing/2014/main" id="{6682FDAF-A236-417A-A3FD-2D1B4063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2514">
              <a:extLst>
                <a:ext uri="{FF2B5EF4-FFF2-40B4-BE49-F238E27FC236}">
                  <a16:creationId xmlns:a16="http://schemas.microsoft.com/office/drawing/2014/main" id="{F63A3365-5CAC-43BF-B605-F14C79494A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F4F78C3E-BE6F-47FD-8061-EA7AF1CF8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963F83FF-A159-4B72-A39E-C4170EDB1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125463CB-3D98-42EA-A50C-D8AB813DDE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15D40772-30F5-41EF-8B5F-98589034E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4241A59D-A517-4164-A7F9-BFEC3FE8B8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3" name="Freeform 2520">
              <a:extLst>
                <a:ext uri="{FF2B5EF4-FFF2-40B4-BE49-F238E27FC236}">
                  <a16:creationId xmlns:a16="http://schemas.microsoft.com/office/drawing/2014/main" id="{6A1C1FFB-9830-47C0-AAE7-9134EC8AE0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1">
              <a:extLst>
                <a:ext uri="{FF2B5EF4-FFF2-40B4-BE49-F238E27FC236}">
                  <a16:creationId xmlns:a16="http://schemas.microsoft.com/office/drawing/2014/main" id="{E1905630-B387-4087-9155-BBB770506C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2">
              <a:extLst>
                <a:ext uri="{FF2B5EF4-FFF2-40B4-BE49-F238E27FC236}">
                  <a16:creationId xmlns:a16="http://schemas.microsoft.com/office/drawing/2014/main" id="{3AB85875-BE91-43CE-AB10-620A09BEAA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3">
              <a:extLst>
                <a:ext uri="{FF2B5EF4-FFF2-40B4-BE49-F238E27FC236}">
                  <a16:creationId xmlns:a16="http://schemas.microsoft.com/office/drawing/2014/main" id="{1862F6A1-71EB-4C60-AE97-8D857D3664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4">
              <a:extLst>
                <a:ext uri="{FF2B5EF4-FFF2-40B4-BE49-F238E27FC236}">
                  <a16:creationId xmlns:a16="http://schemas.microsoft.com/office/drawing/2014/main" id="{21E8AA4D-CC64-4CE2-8050-F575160904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6">
              <a:extLst>
                <a:ext uri="{FF2B5EF4-FFF2-40B4-BE49-F238E27FC236}">
                  <a16:creationId xmlns:a16="http://schemas.microsoft.com/office/drawing/2014/main" id="{333C559A-6887-40BE-A047-4F0D5B680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9" name="Freeform 2527">
              <a:extLst>
                <a:ext uri="{FF2B5EF4-FFF2-40B4-BE49-F238E27FC236}">
                  <a16:creationId xmlns:a16="http://schemas.microsoft.com/office/drawing/2014/main" id="{B95F67E0-B7A4-4477-B566-717FC5BD6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0" name="Freeform 2528">
              <a:extLst>
                <a:ext uri="{FF2B5EF4-FFF2-40B4-BE49-F238E27FC236}">
                  <a16:creationId xmlns:a16="http://schemas.microsoft.com/office/drawing/2014/main" id="{EF303D8F-7BB9-4925-8205-5E405858FB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6635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recovery model sql server">
            <a:extLst>
              <a:ext uri="{FF2B5EF4-FFF2-40B4-BE49-F238E27FC236}">
                <a16:creationId xmlns:a16="http://schemas.microsoft.com/office/drawing/2014/main" id="{3F21F334-920A-42F6-840A-17235A0D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40" y="2894076"/>
            <a:ext cx="6139325" cy="189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F2251-4829-4D92-AF51-4A932CE961E1}"/>
              </a:ext>
            </a:extLst>
          </p:cNvPr>
          <p:cNvSpPr txBox="1"/>
          <p:nvPr/>
        </p:nvSpPr>
        <p:spPr>
          <a:xfrm>
            <a:off x="504443" y="512206"/>
            <a:ext cx="673824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/>
            <a:r>
              <a:rPr lang="es-GT" sz="1494" dirty="0"/>
              <a:t>¿Cómo podemos cambiar el modelo de recuperación de nuestras bases datos?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938D-DDB3-41EA-BA8B-FB590327BEAB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DFC40-D882-4F1D-AC21-FF65834EAA56}"/>
              </a:ext>
            </a:extLst>
          </p:cNvPr>
          <p:cNvSpPr txBox="1"/>
          <p:nvPr/>
        </p:nvSpPr>
        <p:spPr>
          <a:xfrm>
            <a:off x="6846807" y="1539408"/>
            <a:ext cx="79175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1525A-232E-42EC-8B33-305CBF4FFBA2}"/>
              </a:ext>
            </a:extLst>
          </p:cNvPr>
          <p:cNvSpPr txBox="1"/>
          <p:nvPr/>
        </p:nvSpPr>
        <p:spPr>
          <a:xfrm>
            <a:off x="7663810" y="3587812"/>
            <a:ext cx="791753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C60BC-F08B-47A1-9067-D37B7E94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09" y="1207191"/>
            <a:ext cx="5191839" cy="143715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E2F19CE-59FB-4A87-9055-473F05E380F6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DC0FF7CC-95DB-4A8F-AF8D-3718DE0260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B9698327-8B45-49EC-AB79-C86859057C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3283EB47-E289-4A3F-B325-93A03E823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0">
              <a:extLst>
                <a:ext uri="{FF2B5EF4-FFF2-40B4-BE49-F238E27FC236}">
                  <a16:creationId xmlns:a16="http://schemas.microsoft.com/office/drawing/2014/main" id="{6F619703-CF59-44A3-8E90-CEA917AB39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2514">
              <a:extLst>
                <a:ext uri="{FF2B5EF4-FFF2-40B4-BE49-F238E27FC236}">
                  <a16:creationId xmlns:a16="http://schemas.microsoft.com/office/drawing/2014/main" id="{FD3F36FD-8FFC-45F5-8113-8F3189D2DA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DBDB9D73-62AF-4C79-9326-23005C381B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93416BFD-04E5-4BAF-9E7A-3B44CBD157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12A24D70-2C93-4583-8102-DC89A70EC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828DF832-4E68-4A10-8D37-A95CB794AD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4">
              <a:extLst>
                <a:ext uri="{FF2B5EF4-FFF2-40B4-BE49-F238E27FC236}">
                  <a16:creationId xmlns:a16="http://schemas.microsoft.com/office/drawing/2014/main" id="{24A8D87D-266B-4345-915C-0F660F0A16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2520">
              <a:extLst>
                <a:ext uri="{FF2B5EF4-FFF2-40B4-BE49-F238E27FC236}">
                  <a16:creationId xmlns:a16="http://schemas.microsoft.com/office/drawing/2014/main" id="{4501FEAE-7FF2-4960-9D43-548E30CBC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1">
              <a:extLst>
                <a:ext uri="{FF2B5EF4-FFF2-40B4-BE49-F238E27FC236}">
                  <a16:creationId xmlns:a16="http://schemas.microsoft.com/office/drawing/2014/main" id="{BE883D47-2B56-4523-8E00-52E2B49926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2">
              <a:extLst>
                <a:ext uri="{FF2B5EF4-FFF2-40B4-BE49-F238E27FC236}">
                  <a16:creationId xmlns:a16="http://schemas.microsoft.com/office/drawing/2014/main" id="{2F0558EE-2B20-4EC4-963F-E4FA2C0E4F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3">
              <a:extLst>
                <a:ext uri="{FF2B5EF4-FFF2-40B4-BE49-F238E27FC236}">
                  <a16:creationId xmlns:a16="http://schemas.microsoft.com/office/drawing/2014/main" id="{49DF25BF-C0BA-449C-A1CD-99034683B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4">
              <a:extLst>
                <a:ext uri="{FF2B5EF4-FFF2-40B4-BE49-F238E27FC236}">
                  <a16:creationId xmlns:a16="http://schemas.microsoft.com/office/drawing/2014/main" id="{E0729AC3-D5A0-4B67-89D8-8FEBBEFC5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6">
              <a:extLst>
                <a:ext uri="{FF2B5EF4-FFF2-40B4-BE49-F238E27FC236}">
                  <a16:creationId xmlns:a16="http://schemas.microsoft.com/office/drawing/2014/main" id="{4526783E-F021-48A4-8C5B-8CAF9E237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7">
              <a:extLst>
                <a:ext uri="{FF2B5EF4-FFF2-40B4-BE49-F238E27FC236}">
                  <a16:creationId xmlns:a16="http://schemas.microsoft.com/office/drawing/2014/main" id="{A4F0F898-FD67-4B2E-A805-06D0EF2D51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8">
              <a:extLst>
                <a:ext uri="{FF2B5EF4-FFF2-40B4-BE49-F238E27FC236}">
                  <a16:creationId xmlns:a16="http://schemas.microsoft.com/office/drawing/2014/main" id="{D0A4E632-7C8A-4A02-8288-EEDC388FB1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70433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27E28-4313-4869-97A3-0FC839B48F20}"/>
              </a:ext>
            </a:extLst>
          </p:cNvPr>
          <p:cNvSpPr txBox="1"/>
          <p:nvPr/>
        </p:nvSpPr>
        <p:spPr>
          <a:xfrm>
            <a:off x="1499235" y="499926"/>
            <a:ext cx="614553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Tipos de Respaldos Soportados en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A8B55-0207-4B87-AD09-89A7CA12B8F6}"/>
              </a:ext>
            </a:extLst>
          </p:cNvPr>
          <p:cNvSpPr txBox="1"/>
          <p:nvPr/>
        </p:nvSpPr>
        <p:spPr>
          <a:xfrm>
            <a:off x="2541270" y="106283"/>
            <a:ext cx="614553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41C0B-D739-4EE1-9270-61AF5CA007CF}"/>
              </a:ext>
            </a:extLst>
          </p:cNvPr>
          <p:cNvSpPr txBox="1"/>
          <p:nvPr/>
        </p:nvSpPr>
        <p:spPr>
          <a:xfrm>
            <a:off x="1531391" y="1024424"/>
            <a:ext cx="5437035" cy="2523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 tipos más comunes son: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</a:t>
            </a: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endParaRPr lang="es-GT" sz="1792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Differential</a:t>
            </a: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Incremental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Tail Log </a:t>
            </a: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endParaRPr lang="es-GT" sz="1792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s-GT" sz="1792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CA33-3895-4BE0-AA24-F52EFB43C061}"/>
              </a:ext>
            </a:extLst>
          </p:cNvPr>
          <p:cNvSpPr txBox="1"/>
          <p:nvPr/>
        </p:nvSpPr>
        <p:spPr>
          <a:xfrm>
            <a:off x="4894094" y="3109436"/>
            <a:ext cx="2750672" cy="169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También están: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Copy-Only</a:t>
            </a: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endParaRPr lang="es-GT" sz="1792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Partial</a:t>
            </a: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endParaRPr lang="es-GT" sz="1792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CF7D92-4E97-4E51-AF17-48A85D8AD480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7" name="Freeform 62">
              <a:extLst>
                <a:ext uri="{FF2B5EF4-FFF2-40B4-BE49-F238E27FC236}">
                  <a16:creationId xmlns:a16="http://schemas.microsoft.com/office/drawing/2014/main" id="{DCC8051F-E886-4D78-981E-C3851C773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96789695-19BE-40F3-8594-3B6A6AC3A0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76">
              <a:extLst>
                <a:ext uri="{FF2B5EF4-FFF2-40B4-BE49-F238E27FC236}">
                  <a16:creationId xmlns:a16="http://schemas.microsoft.com/office/drawing/2014/main" id="{BDC75D49-CC44-4213-AC11-58A1DA1C8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809EA05E-EF61-4DD8-A152-C37344317B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2514">
              <a:extLst>
                <a:ext uri="{FF2B5EF4-FFF2-40B4-BE49-F238E27FC236}">
                  <a16:creationId xmlns:a16="http://schemas.microsoft.com/office/drawing/2014/main" id="{8845DAB1-80CA-4B59-91B2-35413928D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8260D59-8645-4E66-AB7C-363FD65C56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66">
              <a:extLst>
                <a:ext uri="{FF2B5EF4-FFF2-40B4-BE49-F238E27FC236}">
                  <a16:creationId xmlns:a16="http://schemas.microsoft.com/office/drawing/2014/main" id="{0FE04AB6-8E2F-4173-A2E9-9D2883A74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496413E3-E191-4C95-8762-BF678FBFB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72">
              <a:extLst>
                <a:ext uri="{FF2B5EF4-FFF2-40B4-BE49-F238E27FC236}">
                  <a16:creationId xmlns:a16="http://schemas.microsoft.com/office/drawing/2014/main" id="{A068E5C3-6435-42DE-8B0B-8AAB6E363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4">
              <a:extLst>
                <a:ext uri="{FF2B5EF4-FFF2-40B4-BE49-F238E27FC236}">
                  <a16:creationId xmlns:a16="http://schemas.microsoft.com/office/drawing/2014/main" id="{EC7B490C-2B54-4D7A-B1B4-A60883A3E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2520">
              <a:extLst>
                <a:ext uri="{FF2B5EF4-FFF2-40B4-BE49-F238E27FC236}">
                  <a16:creationId xmlns:a16="http://schemas.microsoft.com/office/drawing/2014/main" id="{EB245B0C-B014-4F54-B0DE-34111DD242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1">
              <a:extLst>
                <a:ext uri="{FF2B5EF4-FFF2-40B4-BE49-F238E27FC236}">
                  <a16:creationId xmlns:a16="http://schemas.microsoft.com/office/drawing/2014/main" id="{60E841EB-A9A6-4421-B102-0A0D69C83B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2">
              <a:extLst>
                <a:ext uri="{FF2B5EF4-FFF2-40B4-BE49-F238E27FC236}">
                  <a16:creationId xmlns:a16="http://schemas.microsoft.com/office/drawing/2014/main" id="{E0F12109-1B03-46EC-8DB0-8B7405EE62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3">
              <a:extLst>
                <a:ext uri="{FF2B5EF4-FFF2-40B4-BE49-F238E27FC236}">
                  <a16:creationId xmlns:a16="http://schemas.microsoft.com/office/drawing/2014/main" id="{13A0D767-E4C2-498E-934E-8CA1AF4049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4">
              <a:extLst>
                <a:ext uri="{FF2B5EF4-FFF2-40B4-BE49-F238E27FC236}">
                  <a16:creationId xmlns:a16="http://schemas.microsoft.com/office/drawing/2014/main" id="{A3EFE279-E243-4C94-8CDB-4D8AFAD84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6">
              <a:extLst>
                <a:ext uri="{FF2B5EF4-FFF2-40B4-BE49-F238E27FC236}">
                  <a16:creationId xmlns:a16="http://schemas.microsoft.com/office/drawing/2014/main" id="{723C8623-18B6-4CE5-917E-4DF78034B7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7">
              <a:extLst>
                <a:ext uri="{FF2B5EF4-FFF2-40B4-BE49-F238E27FC236}">
                  <a16:creationId xmlns:a16="http://schemas.microsoft.com/office/drawing/2014/main" id="{A75F30A0-E6ED-48B5-8223-7471B53E0F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8">
              <a:extLst>
                <a:ext uri="{FF2B5EF4-FFF2-40B4-BE49-F238E27FC236}">
                  <a16:creationId xmlns:a16="http://schemas.microsoft.com/office/drawing/2014/main" id="{E1A17337-B007-48A0-A2F0-357920B5E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6753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A99CA-8ABE-48D1-80AC-1EEAE21390DF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857C7-A528-47A5-8B39-74D6EC8B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36" y="808175"/>
            <a:ext cx="5349351" cy="3886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E88B3-80CA-4500-8F0B-83685D277EE4}"/>
              </a:ext>
            </a:extLst>
          </p:cNvPr>
          <p:cNvSpPr txBox="1"/>
          <p:nvPr/>
        </p:nvSpPr>
        <p:spPr>
          <a:xfrm>
            <a:off x="1485756" y="1451466"/>
            <a:ext cx="614553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r"/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</a:t>
            </a:r>
            <a:r>
              <a:rPr lang="es-GT" sz="1494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endParaRPr lang="es-GT" sz="1494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DB6AA-73CE-4EA2-BB26-1D9C5C837EEF}"/>
              </a:ext>
            </a:extLst>
          </p:cNvPr>
          <p:cNvSpPr txBox="1"/>
          <p:nvPr/>
        </p:nvSpPr>
        <p:spPr>
          <a:xfrm>
            <a:off x="1535260" y="2804236"/>
            <a:ext cx="607348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r"/>
            <a:r>
              <a:rPr lang="es-GT" sz="1494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Differential</a:t>
            </a:r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494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endParaRPr lang="es-GT" sz="1494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E4B47-D0E3-44BF-A651-A77BAA24288E}"/>
              </a:ext>
            </a:extLst>
          </p:cNvPr>
          <p:cNvSpPr txBox="1"/>
          <p:nvPr/>
        </p:nvSpPr>
        <p:spPr>
          <a:xfrm>
            <a:off x="1622820" y="4396203"/>
            <a:ext cx="607348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r"/>
            <a:r>
              <a:rPr lang="es-GT" sz="1494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  <a:r>
              <a:rPr lang="es-GT" sz="1494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 </a:t>
            </a:r>
            <a:r>
              <a:rPr lang="es-GT" sz="1494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endParaRPr lang="es-GT" sz="1494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EA3ED4-8F49-4180-AE4F-0F7EF9BEEAC1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9" name="Freeform 62">
              <a:extLst>
                <a:ext uri="{FF2B5EF4-FFF2-40B4-BE49-F238E27FC236}">
                  <a16:creationId xmlns:a16="http://schemas.microsoft.com/office/drawing/2014/main" id="{77B2CC6D-3EE3-4BA0-BFDC-158CE6700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37C5218A-0C35-43E4-977C-D37A39A593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6">
              <a:extLst>
                <a:ext uri="{FF2B5EF4-FFF2-40B4-BE49-F238E27FC236}">
                  <a16:creationId xmlns:a16="http://schemas.microsoft.com/office/drawing/2014/main" id="{EB7D896A-3E85-46A6-88C7-A38E1C9DD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ABAA1113-A131-4B6B-8C3A-20CD0D084B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2514">
              <a:extLst>
                <a:ext uri="{FF2B5EF4-FFF2-40B4-BE49-F238E27FC236}">
                  <a16:creationId xmlns:a16="http://schemas.microsoft.com/office/drawing/2014/main" id="{F89F3EF7-9723-409B-A5F7-13E014E1C8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57717FAE-73B6-4A3E-874D-596FBF9AFC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3E54473E-CB5A-4D75-87BA-D449892CA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4BA460DE-26B5-40B8-8FFC-B38B07B10A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30D8B598-0289-4A1F-9F7C-1132C6ECF1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34D18A4E-3577-4DA8-A2A6-F45BC8CE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2520">
              <a:extLst>
                <a:ext uri="{FF2B5EF4-FFF2-40B4-BE49-F238E27FC236}">
                  <a16:creationId xmlns:a16="http://schemas.microsoft.com/office/drawing/2014/main" id="{80ECDEF9-FE02-410E-987C-208E6DA83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1">
              <a:extLst>
                <a:ext uri="{FF2B5EF4-FFF2-40B4-BE49-F238E27FC236}">
                  <a16:creationId xmlns:a16="http://schemas.microsoft.com/office/drawing/2014/main" id="{690370FA-6870-4431-8B36-00EB39C264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2">
              <a:extLst>
                <a:ext uri="{FF2B5EF4-FFF2-40B4-BE49-F238E27FC236}">
                  <a16:creationId xmlns:a16="http://schemas.microsoft.com/office/drawing/2014/main" id="{88EDD8D8-94CA-4503-999C-099CEDB49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3">
              <a:extLst>
                <a:ext uri="{FF2B5EF4-FFF2-40B4-BE49-F238E27FC236}">
                  <a16:creationId xmlns:a16="http://schemas.microsoft.com/office/drawing/2014/main" id="{D92067C2-F832-4412-98AB-5AD6C8F1F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4">
              <a:extLst>
                <a:ext uri="{FF2B5EF4-FFF2-40B4-BE49-F238E27FC236}">
                  <a16:creationId xmlns:a16="http://schemas.microsoft.com/office/drawing/2014/main" id="{A8833243-4F14-49B0-ABFE-B0CB71DAB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6">
              <a:extLst>
                <a:ext uri="{FF2B5EF4-FFF2-40B4-BE49-F238E27FC236}">
                  <a16:creationId xmlns:a16="http://schemas.microsoft.com/office/drawing/2014/main" id="{DB23FD21-05B0-4208-B776-BA7DC130C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7">
              <a:extLst>
                <a:ext uri="{FF2B5EF4-FFF2-40B4-BE49-F238E27FC236}">
                  <a16:creationId xmlns:a16="http://schemas.microsoft.com/office/drawing/2014/main" id="{34F83588-1B66-4790-A303-EB60612F90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8">
              <a:extLst>
                <a:ext uri="{FF2B5EF4-FFF2-40B4-BE49-F238E27FC236}">
                  <a16:creationId xmlns:a16="http://schemas.microsoft.com/office/drawing/2014/main" id="{395D97C4-1928-4B88-BBC2-E94B5DAF6D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6571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5B8A66-1C52-47E8-80AB-04F0FADABAFA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pic>
        <p:nvPicPr>
          <p:cNvPr id="1026" name="Picture 2" descr="Image result for lsn sql server">
            <a:extLst>
              <a:ext uri="{FF2B5EF4-FFF2-40B4-BE49-F238E27FC236}">
                <a16:creationId xmlns:a16="http://schemas.microsoft.com/office/drawing/2014/main" id="{68DDBE43-563A-4099-9E0A-BF9F8E06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89" y="3221737"/>
            <a:ext cx="4064747" cy="18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8F8A9-E365-43C6-8954-17137B72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35" y="958623"/>
            <a:ext cx="3978818" cy="2082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52D7E-6C22-4EDF-91A4-3A7DBA546C33}"/>
              </a:ext>
            </a:extLst>
          </p:cNvPr>
          <p:cNvSpPr txBox="1"/>
          <p:nvPr/>
        </p:nvSpPr>
        <p:spPr>
          <a:xfrm>
            <a:off x="1394184" y="499926"/>
            <a:ext cx="6373142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¿Cómo funciona internamente la recuperación en SQL Server?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A362A-E07A-48F5-AFB0-FB77B102A4C4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9" name="Freeform 62">
              <a:extLst>
                <a:ext uri="{FF2B5EF4-FFF2-40B4-BE49-F238E27FC236}">
                  <a16:creationId xmlns:a16="http://schemas.microsoft.com/office/drawing/2014/main" id="{C47A2B48-BAB3-4C81-936A-0BE711ED5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BC15DBE0-3F9D-4B60-B814-915CABBAD9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76">
              <a:extLst>
                <a:ext uri="{FF2B5EF4-FFF2-40B4-BE49-F238E27FC236}">
                  <a16:creationId xmlns:a16="http://schemas.microsoft.com/office/drawing/2014/main" id="{03297A08-1470-41AE-A431-7B0A4779E3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0">
              <a:extLst>
                <a:ext uri="{FF2B5EF4-FFF2-40B4-BE49-F238E27FC236}">
                  <a16:creationId xmlns:a16="http://schemas.microsoft.com/office/drawing/2014/main" id="{A019C1E4-885E-43EE-973C-BDF9D97C4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2514">
              <a:extLst>
                <a:ext uri="{FF2B5EF4-FFF2-40B4-BE49-F238E27FC236}">
                  <a16:creationId xmlns:a16="http://schemas.microsoft.com/office/drawing/2014/main" id="{C41F1C76-367D-48A2-A2AF-6738F3EFB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" name="Freeform 64">
              <a:extLst>
                <a:ext uri="{FF2B5EF4-FFF2-40B4-BE49-F238E27FC236}">
                  <a16:creationId xmlns:a16="http://schemas.microsoft.com/office/drawing/2014/main" id="{187EFC58-EFCD-4BF9-8DB9-8798856D78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9497FC00-A7ED-49F5-9692-E9F0AE320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3E74EA3F-D16C-4E40-BA03-A2850669A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72">
              <a:extLst>
                <a:ext uri="{FF2B5EF4-FFF2-40B4-BE49-F238E27FC236}">
                  <a16:creationId xmlns:a16="http://schemas.microsoft.com/office/drawing/2014/main" id="{0D7D01C5-F36A-4625-BFD1-FDC151127F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DF7B8076-60D0-4FFE-AEDB-980024B78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2520">
              <a:extLst>
                <a:ext uri="{FF2B5EF4-FFF2-40B4-BE49-F238E27FC236}">
                  <a16:creationId xmlns:a16="http://schemas.microsoft.com/office/drawing/2014/main" id="{F0D3E47D-63D1-463F-9AE8-8015E51614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1">
              <a:extLst>
                <a:ext uri="{FF2B5EF4-FFF2-40B4-BE49-F238E27FC236}">
                  <a16:creationId xmlns:a16="http://schemas.microsoft.com/office/drawing/2014/main" id="{8FD0C8DB-83B2-4265-8F61-E71D79F17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2">
              <a:extLst>
                <a:ext uri="{FF2B5EF4-FFF2-40B4-BE49-F238E27FC236}">
                  <a16:creationId xmlns:a16="http://schemas.microsoft.com/office/drawing/2014/main" id="{06C64C90-CCB3-43C2-AD48-D2C404544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3">
              <a:extLst>
                <a:ext uri="{FF2B5EF4-FFF2-40B4-BE49-F238E27FC236}">
                  <a16:creationId xmlns:a16="http://schemas.microsoft.com/office/drawing/2014/main" id="{69DC81D4-0975-4C3B-9A51-4C72A8345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4">
              <a:extLst>
                <a:ext uri="{FF2B5EF4-FFF2-40B4-BE49-F238E27FC236}">
                  <a16:creationId xmlns:a16="http://schemas.microsoft.com/office/drawing/2014/main" id="{81576971-6FBB-4D98-A11A-D6D94D2FD3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6">
              <a:extLst>
                <a:ext uri="{FF2B5EF4-FFF2-40B4-BE49-F238E27FC236}">
                  <a16:creationId xmlns:a16="http://schemas.microsoft.com/office/drawing/2014/main" id="{4EDC86AF-77EB-4397-91BE-564BAF2373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7">
              <a:extLst>
                <a:ext uri="{FF2B5EF4-FFF2-40B4-BE49-F238E27FC236}">
                  <a16:creationId xmlns:a16="http://schemas.microsoft.com/office/drawing/2014/main" id="{E488566D-09E3-4F16-A989-2847C02B68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8">
              <a:extLst>
                <a:ext uri="{FF2B5EF4-FFF2-40B4-BE49-F238E27FC236}">
                  <a16:creationId xmlns:a16="http://schemas.microsoft.com/office/drawing/2014/main" id="{C22F2C4C-F4E8-4F65-9F77-42BA78B479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048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fgua3-1.fna.fbcdn.net/v/t1.15752-9/56795607_410608372837195_1091909256489205760_n.jpg?_nc_cat=102&amp;_nc_ht=scontent.fgua3-1.fna&amp;oh=27dd0457db3251b59656863187a81acf&amp;oe=5D051CCC">
            <a:extLst>
              <a:ext uri="{FF2B5EF4-FFF2-40B4-BE49-F238E27FC236}">
                <a16:creationId xmlns:a16="http://schemas.microsoft.com/office/drawing/2014/main" id="{6C804A2F-A9F5-4A37-83E6-8552FFD9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3" y="527660"/>
            <a:ext cx="1149967" cy="1309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B1CD1-2B1B-4232-AE85-9F04C4A8E5F1}"/>
              </a:ext>
            </a:extLst>
          </p:cNvPr>
          <p:cNvGrpSpPr/>
          <p:nvPr/>
        </p:nvGrpSpPr>
        <p:grpSpPr>
          <a:xfrm>
            <a:off x="5348799" y="4484650"/>
            <a:ext cx="1909454" cy="469995"/>
            <a:chOff x="541679" y="3705045"/>
            <a:chExt cx="2556988" cy="629380"/>
          </a:xfrm>
        </p:grpSpPr>
        <p:pic>
          <p:nvPicPr>
            <p:cNvPr id="3" name="Picture 2">
              <a:hlinkClick r:id="rId3"/>
              <a:extLst>
                <a:ext uri="{FF2B5EF4-FFF2-40B4-BE49-F238E27FC236}">
                  <a16:creationId xmlns:a16="http://schemas.microsoft.com/office/drawing/2014/main" id="{705916C3-C71B-41ED-A6BD-10786FBC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79" y="3705045"/>
              <a:ext cx="629380" cy="629380"/>
            </a:xfrm>
            <a:prstGeom prst="rect">
              <a:avLst/>
            </a:prstGeom>
            <a:effectLst/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0DDCF8EC-DBE2-446B-8285-26565514C26C}"/>
                </a:ext>
              </a:extLst>
            </p:cNvPr>
            <p:cNvSpPr txBox="1"/>
            <p:nvPr/>
          </p:nvSpPr>
          <p:spPr>
            <a:xfrm>
              <a:off x="1082698" y="3875291"/>
              <a:ext cx="2015969" cy="36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95" dirty="0">
                  <a:solidFill>
                    <a:schemeClr val="tx2"/>
                  </a:solidFill>
                </a:rPr>
                <a:t>Francisco Aroche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EFBF3C-3238-45D1-82B6-2FB6F2AD3752}"/>
              </a:ext>
            </a:extLst>
          </p:cNvPr>
          <p:cNvGrpSpPr/>
          <p:nvPr/>
        </p:nvGrpSpPr>
        <p:grpSpPr>
          <a:xfrm>
            <a:off x="4105478" y="4530984"/>
            <a:ext cx="1718267" cy="326779"/>
            <a:chOff x="584375" y="4532583"/>
            <a:chExt cx="2300965" cy="437596"/>
          </a:xfrm>
        </p:grpSpPr>
        <p:pic>
          <p:nvPicPr>
            <p:cNvPr id="5" name="Picture 4" descr="Image result for twitter logo">
              <a:hlinkClick r:id="rId5"/>
              <a:extLst>
                <a:ext uri="{FF2B5EF4-FFF2-40B4-BE49-F238E27FC236}">
                  <a16:creationId xmlns:a16="http://schemas.microsoft.com/office/drawing/2014/main" id="{4FB140D5-E276-4A72-AD5C-55CC56CC3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75" y="4532583"/>
              <a:ext cx="538021" cy="43759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F9CF221D-20E9-48C1-A2C5-1F41D05D937B}"/>
                </a:ext>
              </a:extLst>
            </p:cNvPr>
            <p:cNvSpPr txBox="1"/>
            <p:nvPr/>
          </p:nvSpPr>
          <p:spPr>
            <a:xfrm>
              <a:off x="1093464" y="4587432"/>
              <a:ext cx="1791876" cy="36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95" dirty="0">
                  <a:solidFill>
                    <a:schemeClr val="tx2"/>
                  </a:solidFill>
                </a:rPr>
                <a:t>@faroche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F8D94-3B3D-4A65-B2F3-009DFA9C8ADA}"/>
              </a:ext>
            </a:extLst>
          </p:cNvPr>
          <p:cNvGrpSpPr/>
          <p:nvPr/>
        </p:nvGrpSpPr>
        <p:grpSpPr>
          <a:xfrm>
            <a:off x="2074962" y="4472946"/>
            <a:ext cx="2030516" cy="469996"/>
            <a:chOff x="584375" y="5154157"/>
            <a:chExt cx="2719104" cy="629381"/>
          </a:xfrm>
        </p:grpSpPr>
        <p:pic>
          <p:nvPicPr>
            <p:cNvPr id="2" name="Picture 2" descr="Image result for gmail icon">
              <a:extLst>
                <a:ext uri="{FF2B5EF4-FFF2-40B4-BE49-F238E27FC236}">
                  <a16:creationId xmlns:a16="http://schemas.microsoft.com/office/drawing/2014/main" id="{429A3DEF-62E6-4F10-81D0-28F2800F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75" y="5154157"/>
              <a:ext cx="629381" cy="629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A5A79790-1A5B-426B-B38C-BD99CB3C931B}"/>
                </a:ext>
              </a:extLst>
            </p:cNvPr>
            <p:cNvSpPr txBox="1"/>
            <p:nvPr/>
          </p:nvSpPr>
          <p:spPr>
            <a:xfrm>
              <a:off x="1213755" y="5299569"/>
              <a:ext cx="2089724" cy="36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95" dirty="0">
                  <a:solidFill>
                    <a:schemeClr val="tx2"/>
                  </a:solidFill>
                </a:rPr>
                <a:t>faroche@gmail.com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189862-98CF-42D1-8D56-5B84C4790F34}"/>
              </a:ext>
            </a:extLst>
          </p:cNvPr>
          <p:cNvSpPr txBox="1"/>
          <p:nvPr/>
        </p:nvSpPr>
        <p:spPr>
          <a:xfrm>
            <a:off x="1861874" y="860585"/>
            <a:ext cx="3813433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Hola!</a:t>
            </a:r>
          </a:p>
          <a:p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 soy Francisco Aroche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4C912-450C-46A5-BFC0-1C31D0209623}"/>
              </a:ext>
            </a:extLst>
          </p:cNvPr>
          <p:cNvSpPr txBox="1"/>
          <p:nvPr/>
        </p:nvSpPr>
        <p:spPr>
          <a:xfrm>
            <a:off x="1341120" y="2253094"/>
            <a:ext cx="5449809" cy="1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marL="256078" indent="-256078"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Experiencia en IT: +18 años en múltiples tipos de industrias.</a:t>
            </a:r>
          </a:p>
          <a:p>
            <a:pPr marL="256078" indent="-256078"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Desde el 2005 trabajando con bases de datos empezando con SQL 2000</a:t>
            </a:r>
          </a:p>
          <a:p>
            <a:pPr marL="256078" indent="-256078">
              <a:buFont typeface="Arial" panose="020B0604020202020204" pitchFamily="34" charset="0"/>
              <a:buChar char="•"/>
            </a:pP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Catedrático universitario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C2FF8C-A1CB-455D-B0C2-F3B291EE138D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8550EE5E-6A62-4044-9393-A8F623E3A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59">
              <a:extLst>
                <a:ext uri="{FF2B5EF4-FFF2-40B4-BE49-F238E27FC236}">
                  <a16:creationId xmlns:a16="http://schemas.microsoft.com/office/drawing/2014/main" id="{B6B05711-174F-4DB0-8B2A-24FF471295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76">
              <a:extLst>
                <a:ext uri="{FF2B5EF4-FFF2-40B4-BE49-F238E27FC236}">
                  <a16:creationId xmlns:a16="http://schemas.microsoft.com/office/drawing/2014/main" id="{618E7AC4-B884-4DD1-AA82-17583CA8E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3460194A-77B1-47AB-B58C-5A6CC2BAD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2514">
              <a:extLst>
                <a:ext uri="{FF2B5EF4-FFF2-40B4-BE49-F238E27FC236}">
                  <a16:creationId xmlns:a16="http://schemas.microsoft.com/office/drawing/2014/main" id="{5202E6A5-B19C-47A7-BD9B-B81028F0C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E8FB2D03-D39E-4EC6-90E1-AEA3898C7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2" name="Freeform 66">
              <a:extLst>
                <a:ext uri="{FF2B5EF4-FFF2-40B4-BE49-F238E27FC236}">
                  <a16:creationId xmlns:a16="http://schemas.microsoft.com/office/drawing/2014/main" id="{9A7F51B7-FDEE-4D9A-B2DE-58EC4538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2F0F931F-D80F-4893-9499-5C66D6F88E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E2F24229-2242-427A-B2C7-AC7C8A0A2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DAC29B19-0E47-4C3C-ADC6-722AF8C2E5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6" name="Freeform 2520">
              <a:extLst>
                <a:ext uri="{FF2B5EF4-FFF2-40B4-BE49-F238E27FC236}">
                  <a16:creationId xmlns:a16="http://schemas.microsoft.com/office/drawing/2014/main" id="{779B29CA-483E-4572-B0FE-FC8762A409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1">
              <a:extLst>
                <a:ext uri="{FF2B5EF4-FFF2-40B4-BE49-F238E27FC236}">
                  <a16:creationId xmlns:a16="http://schemas.microsoft.com/office/drawing/2014/main" id="{A0CB5799-8173-47F3-BEAC-D2271E3D7D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2">
              <a:extLst>
                <a:ext uri="{FF2B5EF4-FFF2-40B4-BE49-F238E27FC236}">
                  <a16:creationId xmlns:a16="http://schemas.microsoft.com/office/drawing/2014/main" id="{1A02B35C-29E5-4601-A4A8-F2DDC4B4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9" name="Freeform 2523">
              <a:extLst>
                <a:ext uri="{FF2B5EF4-FFF2-40B4-BE49-F238E27FC236}">
                  <a16:creationId xmlns:a16="http://schemas.microsoft.com/office/drawing/2014/main" id="{D59CF3AA-61ED-4871-9F4A-4E723B161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0" name="Freeform 2524">
              <a:extLst>
                <a:ext uri="{FF2B5EF4-FFF2-40B4-BE49-F238E27FC236}">
                  <a16:creationId xmlns:a16="http://schemas.microsoft.com/office/drawing/2014/main" id="{3ED400EA-C152-450D-BCB0-ADE88D6CD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1" name="Freeform 2526">
              <a:extLst>
                <a:ext uri="{FF2B5EF4-FFF2-40B4-BE49-F238E27FC236}">
                  <a16:creationId xmlns:a16="http://schemas.microsoft.com/office/drawing/2014/main" id="{984951A9-4C6C-443C-A9CB-85A21112CE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2" name="Freeform 2527">
              <a:extLst>
                <a:ext uri="{FF2B5EF4-FFF2-40B4-BE49-F238E27FC236}">
                  <a16:creationId xmlns:a16="http://schemas.microsoft.com/office/drawing/2014/main" id="{8B7EE41B-8C95-4077-AE55-C56815A5B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3" name="Freeform 2528">
              <a:extLst>
                <a:ext uri="{FF2B5EF4-FFF2-40B4-BE49-F238E27FC236}">
                  <a16:creationId xmlns:a16="http://schemas.microsoft.com/office/drawing/2014/main" id="{A3F81C7C-FD70-4C8F-B601-4DD74AF0FF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22757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60494-4871-40DE-B2E1-C9D41BF8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93" y="1633038"/>
            <a:ext cx="4877015" cy="185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37211-F53D-4DF6-AA2C-CF6E93361CB9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E86A-B7DB-46A0-AEA6-10D7A1A28A71}"/>
              </a:ext>
            </a:extLst>
          </p:cNvPr>
          <p:cNvSpPr txBox="1"/>
          <p:nvPr/>
        </p:nvSpPr>
        <p:spPr>
          <a:xfrm>
            <a:off x="1394184" y="499926"/>
            <a:ext cx="6373142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¿Cómo funciona internamente la recuperación en SQL Server?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B51A6A-8976-4185-9F85-C82756CD12C0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21224E2A-0799-48A4-BEC6-B8729B36F2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A06AABA9-20D4-4D51-8EEB-1BF4D8A3E6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Freeform 76">
              <a:extLst>
                <a:ext uri="{FF2B5EF4-FFF2-40B4-BE49-F238E27FC236}">
                  <a16:creationId xmlns:a16="http://schemas.microsoft.com/office/drawing/2014/main" id="{6F181A41-C8C1-4F67-B629-12B61E9DA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70">
              <a:extLst>
                <a:ext uri="{FF2B5EF4-FFF2-40B4-BE49-F238E27FC236}">
                  <a16:creationId xmlns:a16="http://schemas.microsoft.com/office/drawing/2014/main" id="{76042280-7660-4873-967B-7C4934610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2514">
              <a:extLst>
                <a:ext uri="{FF2B5EF4-FFF2-40B4-BE49-F238E27FC236}">
                  <a16:creationId xmlns:a16="http://schemas.microsoft.com/office/drawing/2014/main" id="{F68851FB-0964-4747-8D7E-64395D474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2533FAE1-41D0-4A27-8AF1-22D01C0CE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66">
              <a:extLst>
                <a:ext uri="{FF2B5EF4-FFF2-40B4-BE49-F238E27FC236}">
                  <a16:creationId xmlns:a16="http://schemas.microsoft.com/office/drawing/2014/main" id="{523F601C-9C87-4D71-B96B-6AA2AF768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68">
              <a:extLst>
                <a:ext uri="{FF2B5EF4-FFF2-40B4-BE49-F238E27FC236}">
                  <a16:creationId xmlns:a16="http://schemas.microsoft.com/office/drawing/2014/main" id="{90238E5D-D03E-41A9-A4F8-8088F5B357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2">
              <a:extLst>
                <a:ext uri="{FF2B5EF4-FFF2-40B4-BE49-F238E27FC236}">
                  <a16:creationId xmlns:a16="http://schemas.microsoft.com/office/drawing/2014/main" id="{0D26B642-0520-49D5-B345-5DE0827998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94C62933-5A2F-42D8-A00F-651A65F20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2520">
              <a:extLst>
                <a:ext uri="{FF2B5EF4-FFF2-40B4-BE49-F238E27FC236}">
                  <a16:creationId xmlns:a16="http://schemas.microsoft.com/office/drawing/2014/main" id="{E7EEAF0E-5D6E-474F-8797-8E1159221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Freeform 2521">
              <a:extLst>
                <a:ext uri="{FF2B5EF4-FFF2-40B4-BE49-F238E27FC236}">
                  <a16:creationId xmlns:a16="http://schemas.microsoft.com/office/drawing/2014/main" id="{DB763F5A-DDC7-426B-A7C0-DFE097DB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2">
              <a:extLst>
                <a:ext uri="{FF2B5EF4-FFF2-40B4-BE49-F238E27FC236}">
                  <a16:creationId xmlns:a16="http://schemas.microsoft.com/office/drawing/2014/main" id="{CA363434-9D4E-4413-82FE-6FC99BBA3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3">
              <a:extLst>
                <a:ext uri="{FF2B5EF4-FFF2-40B4-BE49-F238E27FC236}">
                  <a16:creationId xmlns:a16="http://schemas.microsoft.com/office/drawing/2014/main" id="{EA071DDC-7AAB-4B0B-854E-BA9FB0F390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4">
              <a:extLst>
                <a:ext uri="{FF2B5EF4-FFF2-40B4-BE49-F238E27FC236}">
                  <a16:creationId xmlns:a16="http://schemas.microsoft.com/office/drawing/2014/main" id="{1E33DABF-9C58-4EC5-979E-EBE7950ED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6">
              <a:extLst>
                <a:ext uri="{FF2B5EF4-FFF2-40B4-BE49-F238E27FC236}">
                  <a16:creationId xmlns:a16="http://schemas.microsoft.com/office/drawing/2014/main" id="{BAA8CED6-9C92-436C-B29A-3F4C51D1F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7">
              <a:extLst>
                <a:ext uri="{FF2B5EF4-FFF2-40B4-BE49-F238E27FC236}">
                  <a16:creationId xmlns:a16="http://schemas.microsoft.com/office/drawing/2014/main" id="{952044C1-3A7D-4214-A86A-BACCD953F0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8">
              <a:extLst>
                <a:ext uri="{FF2B5EF4-FFF2-40B4-BE49-F238E27FC236}">
                  <a16:creationId xmlns:a16="http://schemas.microsoft.com/office/drawing/2014/main" id="{4845C75E-8608-4104-8593-A32BC0F60E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61484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A64EE-C51A-44BD-BBA5-B238BCCA593D}"/>
              </a:ext>
            </a:extLst>
          </p:cNvPr>
          <p:cNvSpPr txBox="1"/>
          <p:nvPr/>
        </p:nvSpPr>
        <p:spPr>
          <a:xfrm>
            <a:off x="1252537" y="391742"/>
            <a:ext cx="6638925" cy="414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GT" sz="209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Diseño de Estrategias de Respaldos y Recuperación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D4830-CDD5-44D0-A973-C3CDAE0921DF}"/>
              </a:ext>
            </a:extLst>
          </p:cNvPr>
          <p:cNvSpPr txBox="1"/>
          <p:nvPr/>
        </p:nvSpPr>
        <p:spPr>
          <a:xfrm>
            <a:off x="1185578" y="959216"/>
            <a:ext cx="7447882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Consideraremos algunos factores importantes tales como: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Frecuencia con la que cambian los datos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Patrones de carga de datos (ETL)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Frecuencia con la que cambia el diseño de la base de datos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Frecuencia con la que cambia la configuración de las base de datos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Naturaleza de los datos en sí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RTO y RPO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Recurso para almacenar los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6D2E4F-7DAA-499D-9FD7-5AE8E6061155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CF3D6E83-F652-4A36-9B0C-DF271A540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975A5F61-764E-4889-868F-4A3D8900EA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7" name="Freeform 76">
              <a:extLst>
                <a:ext uri="{FF2B5EF4-FFF2-40B4-BE49-F238E27FC236}">
                  <a16:creationId xmlns:a16="http://schemas.microsoft.com/office/drawing/2014/main" id="{EBA059E5-93F2-41D1-A299-7003309FB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33768878-C3EC-415F-AB7A-118C689DE1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2514">
              <a:extLst>
                <a:ext uri="{FF2B5EF4-FFF2-40B4-BE49-F238E27FC236}">
                  <a16:creationId xmlns:a16="http://schemas.microsoft.com/office/drawing/2014/main" id="{E18971D8-4354-4FA5-BC30-11EB31AF6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" name="Freeform 64">
              <a:extLst>
                <a:ext uri="{FF2B5EF4-FFF2-40B4-BE49-F238E27FC236}">
                  <a16:creationId xmlns:a16="http://schemas.microsoft.com/office/drawing/2014/main" id="{C928FC24-9E1D-4A7A-AF58-9BC18C2C6A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66">
              <a:extLst>
                <a:ext uri="{FF2B5EF4-FFF2-40B4-BE49-F238E27FC236}">
                  <a16:creationId xmlns:a16="http://schemas.microsoft.com/office/drawing/2014/main" id="{F52284E5-96D1-4B6A-B619-9B80F67B95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E5C68404-DBE9-4668-AD02-48865D44C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2">
              <a:extLst>
                <a:ext uri="{FF2B5EF4-FFF2-40B4-BE49-F238E27FC236}">
                  <a16:creationId xmlns:a16="http://schemas.microsoft.com/office/drawing/2014/main" id="{E42DCFF5-C46D-45D5-86EE-56E300FBDC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1E8F044F-9071-4B1E-97DB-874A6733A6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2520">
              <a:extLst>
                <a:ext uri="{FF2B5EF4-FFF2-40B4-BE49-F238E27FC236}">
                  <a16:creationId xmlns:a16="http://schemas.microsoft.com/office/drawing/2014/main" id="{01D4DA88-9724-464E-904C-DEAEC998B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2521">
              <a:extLst>
                <a:ext uri="{FF2B5EF4-FFF2-40B4-BE49-F238E27FC236}">
                  <a16:creationId xmlns:a16="http://schemas.microsoft.com/office/drawing/2014/main" id="{9A5600E6-B8B2-458D-9DA7-3C72084429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Freeform 2522">
              <a:extLst>
                <a:ext uri="{FF2B5EF4-FFF2-40B4-BE49-F238E27FC236}">
                  <a16:creationId xmlns:a16="http://schemas.microsoft.com/office/drawing/2014/main" id="{0007F2D5-9F80-4F91-8EAE-0ACC1E126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3">
              <a:extLst>
                <a:ext uri="{FF2B5EF4-FFF2-40B4-BE49-F238E27FC236}">
                  <a16:creationId xmlns:a16="http://schemas.microsoft.com/office/drawing/2014/main" id="{96F3CFB9-0EAA-4EB1-BB0D-34FE4C7FCE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4">
              <a:extLst>
                <a:ext uri="{FF2B5EF4-FFF2-40B4-BE49-F238E27FC236}">
                  <a16:creationId xmlns:a16="http://schemas.microsoft.com/office/drawing/2014/main" id="{35601633-7848-42A9-AA50-01FF4927A3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6">
              <a:extLst>
                <a:ext uri="{FF2B5EF4-FFF2-40B4-BE49-F238E27FC236}">
                  <a16:creationId xmlns:a16="http://schemas.microsoft.com/office/drawing/2014/main" id="{E269BA12-45C0-4182-ADB4-E2A305D03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7">
              <a:extLst>
                <a:ext uri="{FF2B5EF4-FFF2-40B4-BE49-F238E27FC236}">
                  <a16:creationId xmlns:a16="http://schemas.microsoft.com/office/drawing/2014/main" id="{95F81328-B50D-4815-8DBD-3510762814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8">
              <a:extLst>
                <a:ext uri="{FF2B5EF4-FFF2-40B4-BE49-F238E27FC236}">
                  <a16:creationId xmlns:a16="http://schemas.microsoft.com/office/drawing/2014/main" id="{BB5D086E-E86C-4642-9959-1D2642EB2B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6886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B92BE-BEE1-4732-9DF6-32DFEB99A9AE}"/>
              </a:ext>
            </a:extLst>
          </p:cNvPr>
          <p:cNvSpPr txBox="1"/>
          <p:nvPr/>
        </p:nvSpPr>
        <p:spPr>
          <a:xfrm>
            <a:off x="1813835" y="96454"/>
            <a:ext cx="680140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34718-7AF6-4F58-AB2B-247DC43693FA}"/>
              </a:ext>
            </a:extLst>
          </p:cNvPr>
          <p:cNvSpPr txBox="1"/>
          <p:nvPr/>
        </p:nvSpPr>
        <p:spPr>
          <a:xfrm>
            <a:off x="1499235" y="512128"/>
            <a:ext cx="6373142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Algunos Escenarios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E08FB-59AA-4AD0-AD43-65CA19A11B86}"/>
              </a:ext>
            </a:extLst>
          </p:cNvPr>
          <p:cNvSpPr txBox="1"/>
          <p:nvPr/>
        </p:nvSpPr>
        <p:spPr>
          <a:xfrm>
            <a:off x="1499235" y="952198"/>
            <a:ext cx="6145530" cy="39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494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Bases de datos con 20 a 100  transacciones diarias.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B31CF42-5DE7-4913-9F8B-EB65B05F0A20}"/>
              </a:ext>
            </a:extLst>
          </p:cNvPr>
          <p:cNvSpPr/>
          <p:nvPr/>
        </p:nvSpPr>
        <p:spPr>
          <a:xfrm>
            <a:off x="1789119" y="1877801"/>
            <a:ext cx="1133766" cy="136567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284" tIns="34142" rIns="68284" bIns="341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7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65F1E-A3ED-4A0D-B7EE-3A9C9147B9BF}"/>
              </a:ext>
            </a:extLst>
          </p:cNvPr>
          <p:cNvSpPr/>
          <p:nvPr/>
        </p:nvSpPr>
        <p:spPr>
          <a:xfrm>
            <a:off x="3193444" y="2422137"/>
            <a:ext cx="2087162" cy="370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284" tIns="34142" rIns="68284" bIns="341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7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7046F-6322-4C55-B484-A0B952BF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38" y="2269293"/>
            <a:ext cx="582689" cy="58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4E88F-573E-4570-A1F8-A7E78DDCDFD7}"/>
              </a:ext>
            </a:extLst>
          </p:cNvPr>
          <p:cNvSpPr txBox="1"/>
          <p:nvPr/>
        </p:nvSpPr>
        <p:spPr>
          <a:xfrm>
            <a:off x="1813835" y="3336880"/>
            <a:ext cx="1447832" cy="55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7" dirty="0"/>
              <a:t>Base de </a:t>
            </a:r>
            <a:r>
              <a:rPr lang="en-US" sz="1007" dirty="0" err="1"/>
              <a:t>datos</a:t>
            </a:r>
            <a:r>
              <a:rPr lang="en-US" sz="1007" dirty="0"/>
              <a:t> </a:t>
            </a:r>
            <a:br>
              <a:rPr lang="en-US" sz="1007" dirty="0"/>
            </a:br>
            <a:r>
              <a:rPr lang="en-US" sz="1007" dirty="0"/>
              <a:t>~100MB</a:t>
            </a:r>
          </a:p>
          <a:p>
            <a:r>
              <a:rPr lang="en-US" sz="1007" dirty="0"/>
              <a:t>SIMPLE Recovery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5D960-0F32-4BBF-AE29-202925D8EAB9}"/>
              </a:ext>
            </a:extLst>
          </p:cNvPr>
          <p:cNvSpPr txBox="1"/>
          <p:nvPr/>
        </p:nvSpPr>
        <p:spPr>
          <a:xfrm>
            <a:off x="5394706" y="3283318"/>
            <a:ext cx="1273105" cy="402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7" dirty="0"/>
              <a:t>Tipo de Backup: Full</a:t>
            </a:r>
          </a:p>
          <a:p>
            <a:r>
              <a:rPr lang="en-US" sz="1007" dirty="0" err="1"/>
              <a:t>Diario</a:t>
            </a:r>
            <a:r>
              <a:rPr lang="en-US" sz="1007" dirty="0"/>
              <a:t> a las 12:00AM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A251D1-161C-4F3F-B596-8DBF40B3B050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14F55786-CCD6-49CC-978C-620154570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8ECB858A-BCF5-4CF5-B6CB-213E3B140C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6">
              <a:extLst>
                <a:ext uri="{FF2B5EF4-FFF2-40B4-BE49-F238E27FC236}">
                  <a16:creationId xmlns:a16="http://schemas.microsoft.com/office/drawing/2014/main" id="{F02986F5-4489-4B85-B08B-02220637B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C7A44A03-0A66-4CA9-9BE6-3DD3C192FB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2514">
              <a:extLst>
                <a:ext uri="{FF2B5EF4-FFF2-40B4-BE49-F238E27FC236}">
                  <a16:creationId xmlns:a16="http://schemas.microsoft.com/office/drawing/2014/main" id="{6CFCE1DC-D389-46DC-B31B-4C31B415DC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7C0250CF-D110-4DEE-AF6B-DF11D03A65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6DFC4572-C965-4D3E-B30A-AED9D2B78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8F0B5474-5E55-4758-99CF-20487A94A7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EC921EB4-15F2-49AA-99E4-7047E717A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070CAA7F-15E8-4DAF-B617-02F70435B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2520">
              <a:extLst>
                <a:ext uri="{FF2B5EF4-FFF2-40B4-BE49-F238E27FC236}">
                  <a16:creationId xmlns:a16="http://schemas.microsoft.com/office/drawing/2014/main" id="{37F5EA41-C1F7-4A50-B6AC-DAF33565A6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1">
              <a:extLst>
                <a:ext uri="{FF2B5EF4-FFF2-40B4-BE49-F238E27FC236}">
                  <a16:creationId xmlns:a16="http://schemas.microsoft.com/office/drawing/2014/main" id="{BF4A869B-50BA-486B-8B1F-A702E21D4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2">
              <a:extLst>
                <a:ext uri="{FF2B5EF4-FFF2-40B4-BE49-F238E27FC236}">
                  <a16:creationId xmlns:a16="http://schemas.microsoft.com/office/drawing/2014/main" id="{DA5ACAB6-B0B3-4C90-91A3-BA403CBF3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3">
              <a:extLst>
                <a:ext uri="{FF2B5EF4-FFF2-40B4-BE49-F238E27FC236}">
                  <a16:creationId xmlns:a16="http://schemas.microsoft.com/office/drawing/2014/main" id="{7E521A30-5D7B-4E5C-A49C-381D43A14E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4">
              <a:extLst>
                <a:ext uri="{FF2B5EF4-FFF2-40B4-BE49-F238E27FC236}">
                  <a16:creationId xmlns:a16="http://schemas.microsoft.com/office/drawing/2014/main" id="{896A9173-F959-4521-A8B2-D7C175537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6">
              <a:extLst>
                <a:ext uri="{FF2B5EF4-FFF2-40B4-BE49-F238E27FC236}">
                  <a16:creationId xmlns:a16="http://schemas.microsoft.com/office/drawing/2014/main" id="{D6B656B7-C716-4A5D-854C-B33B42C75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7">
              <a:extLst>
                <a:ext uri="{FF2B5EF4-FFF2-40B4-BE49-F238E27FC236}">
                  <a16:creationId xmlns:a16="http://schemas.microsoft.com/office/drawing/2014/main" id="{0162CA34-04B4-42F0-9B2B-BBA13F4E8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8">
              <a:extLst>
                <a:ext uri="{FF2B5EF4-FFF2-40B4-BE49-F238E27FC236}">
                  <a16:creationId xmlns:a16="http://schemas.microsoft.com/office/drawing/2014/main" id="{1FE5719B-2D7B-42E3-998C-206A4B5C0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9217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1F3F9-7377-43D9-9447-BE4283CAD69E}"/>
              </a:ext>
            </a:extLst>
          </p:cNvPr>
          <p:cNvSpPr txBox="1"/>
          <p:nvPr/>
        </p:nvSpPr>
        <p:spPr>
          <a:xfrm>
            <a:off x="1499235" y="952199"/>
            <a:ext cx="6145530" cy="73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494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Bases de datos con transacciones diarias que no pueden recuperase manualmente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04C84A0-41CC-4253-BB09-31547630C529}"/>
              </a:ext>
            </a:extLst>
          </p:cNvPr>
          <p:cNvSpPr/>
          <p:nvPr/>
        </p:nvSpPr>
        <p:spPr>
          <a:xfrm>
            <a:off x="1789119" y="1877801"/>
            <a:ext cx="1133766" cy="136567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284" tIns="34142" rIns="68284" bIns="341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573BC-6235-4E08-89AD-D33392558C52}"/>
              </a:ext>
            </a:extLst>
          </p:cNvPr>
          <p:cNvSpPr txBox="1"/>
          <p:nvPr/>
        </p:nvSpPr>
        <p:spPr>
          <a:xfrm>
            <a:off x="1813835" y="3336880"/>
            <a:ext cx="1313180" cy="557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7" dirty="0"/>
              <a:t>Base de </a:t>
            </a:r>
            <a:r>
              <a:rPr lang="en-US" sz="1007" dirty="0" err="1"/>
              <a:t>datos</a:t>
            </a:r>
            <a:r>
              <a:rPr lang="en-US" sz="1007" dirty="0"/>
              <a:t> </a:t>
            </a:r>
            <a:br>
              <a:rPr lang="en-US" sz="1007" dirty="0"/>
            </a:br>
            <a:r>
              <a:rPr lang="en-US" sz="1007" dirty="0"/>
              <a:t>~10GB</a:t>
            </a:r>
          </a:p>
          <a:p>
            <a:r>
              <a:rPr lang="en-US" sz="1007" dirty="0"/>
              <a:t>FULL Recovery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D8CB-5EFB-4414-9693-BB492B5B353C}"/>
              </a:ext>
            </a:extLst>
          </p:cNvPr>
          <p:cNvSpPr txBox="1"/>
          <p:nvPr/>
        </p:nvSpPr>
        <p:spPr>
          <a:xfrm>
            <a:off x="1932305" y="103513"/>
            <a:ext cx="680140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B3BC3-E696-40FA-9C6C-EA1F6CFB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94" y="2269293"/>
            <a:ext cx="582689" cy="58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7520E7-957B-4531-8DF5-DC214CBB3CF2}"/>
              </a:ext>
            </a:extLst>
          </p:cNvPr>
          <p:cNvSpPr txBox="1"/>
          <p:nvPr/>
        </p:nvSpPr>
        <p:spPr>
          <a:xfrm>
            <a:off x="5183976" y="3095553"/>
            <a:ext cx="2460790" cy="71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7" dirty="0"/>
              <a:t>Tipo de Backup: Full Backup y </a:t>
            </a:r>
            <a:r>
              <a:rPr lang="en-US" sz="1007" dirty="0" err="1"/>
              <a:t>Tlog</a:t>
            </a:r>
            <a:r>
              <a:rPr lang="en-US" sz="1007" dirty="0"/>
              <a:t> Backups</a:t>
            </a:r>
          </a:p>
          <a:p>
            <a:r>
              <a:rPr lang="en-US" sz="1007" dirty="0"/>
              <a:t>Full Backup </a:t>
            </a:r>
            <a:r>
              <a:rPr lang="en-US" sz="1007" dirty="0" err="1"/>
              <a:t>Diario</a:t>
            </a:r>
            <a:r>
              <a:rPr lang="en-US" sz="1007" dirty="0"/>
              <a:t> a las 12:00PM</a:t>
            </a:r>
          </a:p>
          <a:p>
            <a:r>
              <a:rPr lang="en-US" sz="1007" dirty="0" err="1"/>
              <a:t>Tlog</a:t>
            </a:r>
            <a:r>
              <a:rPr lang="en-US" sz="1007" dirty="0"/>
              <a:t> Backup </a:t>
            </a:r>
            <a:r>
              <a:rPr lang="en-US" sz="1007" dirty="0" err="1"/>
              <a:t>cada</a:t>
            </a:r>
            <a:r>
              <a:rPr lang="en-US" sz="1007" dirty="0"/>
              <a:t> 30 </a:t>
            </a:r>
            <a:r>
              <a:rPr lang="en-US" sz="1007" dirty="0" err="1"/>
              <a:t>Minutos</a:t>
            </a:r>
            <a:endParaRPr lang="en-US" sz="1007" dirty="0"/>
          </a:p>
          <a:p>
            <a:endParaRPr lang="en-US" sz="1007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7247B6-BF0F-435D-B7A5-560F51E889E1}"/>
              </a:ext>
            </a:extLst>
          </p:cNvPr>
          <p:cNvSpPr/>
          <p:nvPr/>
        </p:nvSpPr>
        <p:spPr>
          <a:xfrm>
            <a:off x="3193444" y="2422137"/>
            <a:ext cx="2087162" cy="370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284" tIns="34142" rIns="68284" bIns="341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7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1847D8-BF18-4516-B93D-8E6F01B23E05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00EA37D2-4197-4E0F-B3F4-1954A0C1D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5BE3426C-7AEC-4622-ADDD-1D083A1E1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6">
              <a:extLst>
                <a:ext uri="{FF2B5EF4-FFF2-40B4-BE49-F238E27FC236}">
                  <a16:creationId xmlns:a16="http://schemas.microsoft.com/office/drawing/2014/main" id="{9544BFAE-A1C6-49CD-B593-ED1D0259E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0B2C0B36-3B21-4605-9E81-5EF2701C5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2514">
              <a:extLst>
                <a:ext uri="{FF2B5EF4-FFF2-40B4-BE49-F238E27FC236}">
                  <a16:creationId xmlns:a16="http://schemas.microsoft.com/office/drawing/2014/main" id="{0CA83952-31FA-4D56-B463-49DDF8D938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23D9C2B6-8DFC-4559-9E16-8317BB6DDB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71B0FDD-3669-433A-9464-93F90012F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D637CDCF-8E84-436D-9E99-02DCF2FC4B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406065D6-C6AE-44FD-9819-0F3180B12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208521A5-4B11-436D-A39C-D298CA8125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2520">
              <a:extLst>
                <a:ext uri="{FF2B5EF4-FFF2-40B4-BE49-F238E27FC236}">
                  <a16:creationId xmlns:a16="http://schemas.microsoft.com/office/drawing/2014/main" id="{C04BF581-7755-4DDB-9830-607CDE07F2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1">
              <a:extLst>
                <a:ext uri="{FF2B5EF4-FFF2-40B4-BE49-F238E27FC236}">
                  <a16:creationId xmlns:a16="http://schemas.microsoft.com/office/drawing/2014/main" id="{160F7161-397A-4F48-909B-608A77037A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2">
              <a:extLst>
                <a:ext uri="{FF2B5EF4-FFF2-40B4-BE49-F238E27FC236}">
                  <a16:creationId xmlns:a16="http://schemas.microsoft.com/office/drawing/2014/main" id="{2D541F26-745F-414F-B5AB-889ED1D92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3">
              <a:extLst>
                <a:ext uri="{FF2B5EF4-FFF2-40B4-BE49-F238E27FC236}">
                  <a16:creationId xmlns:a16="http://schemas.microsoft.com/office/drawing/2014/main" id="{50BA3056-9F4E-42AB-BB4A-E141D8995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4">
              <a:extLst>
                <a:ext uri="{FF2B5EF4-FFF2-40B4-BE49-F238E27FC236}">
                  <a16:creationId xmlns:a16="http://schemas.microsoft.com/office/drawing/2014/main" id="{17595220-733B-4A86-87FB-D1B4158B89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6">
              <a:extLst>
                <a:ext uri="{FF2B5EF4-FFF2-40B4-BE49-F238E27FC236}">
                  <a16:creationId xmlns:a16="http://schemas.microsoft.com/office/drawing/2014/main" id="{F094FF65-7AC4-4B63-9A1A-39DA856E76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7">
              <a:extLst>
                <a:ext uri="{FF2B5EF4-FFF2-40B4-BE49-F238E27FC236}">
                  <a16:creationId xmlns:a16="http://schemas.microsoft.com/office/drawing/2014/main" id="{B31140CB-A936-405B-ABD9-C658E9E763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8">
              <a:extLst>
                <a:ext uri="{FF2B5EF4-FFF2-40B4-BE49-F238E27FC236}">
                  <a16:creationId xmlns:a16="http://schemas.microsoft.com/office/drawing/2014/main" id="{5199CA36-78C7-4A46-8EA4-A87DE3040D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3906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9F06F-8EFF-4B16-B395-231241C40FFD}"/>
              </a:ext>
            </a:extLst>
          </p:cNvPr>
          <p:cNvSpPr txBox="1"/>
          <p:nvPr/>
        </p:nvSpPr>
        <p:spPr>
          <a:xfrm>
            <a:off x="1157818" y="60373"/>
            <a:ext cx="7528982" cy="414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209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pic>
        <p:nvPicPr>
          <p:cNvPr id="3074" name="Picture 2" descr="https://www.sqlshack.com/wp-content/uploads/2018/04/word-image-167-2.png">
            <a:extLst>
              <a:ext uri="{FF2B5EF4-FFF2-40B4-BE49-F238E27FC236}">
                <a16:creationId xmlns:a16="http://schemas.microsoft.com/office/drawing/2014/main" id="{5DF17820-FB9F-4CDD-BD1D-D4997CCF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32" y="1257604"/>
            <a:ext cx="5070979" cy="31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6D271-A115-4333-BE2A-57AAA4444E53}"/>
              </a:ext>
            </a:extLst>
          </p:cNvPr>
          <p:cNvSpPr txBox="1"/>
          <p:nvPr/>
        </p:nvSpPr>
        <p:spPr>
          <a:xfrm>
            <a:off x="852060" y="547929"/>
            <a:ext cx="6145530" cy="39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494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Bases de datos con alta carga transacción diaria.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CCD77-D116-4A7F-952F-0F55A18AACA4}"/>
              </a:ext>
            </a:extLst>
          </p:cNvPr>
          <p:cNvSpPr txBox="1"/>
          <p:nvPr/>
        </p:nvSpPr>
        <p:spPr>
          <a:xfrm>
            <a:off x="5363085" y="4638857"/>
            <a:ext cx="3269010" cy="39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r">
              <a:lnSpc>
                <a:spcPct val="150000"/>
              </a:lnSpc>
            </a:pPr>
            <a:r>
              <a:rPr lang="es-GT" sz="1494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VLDB  = </a:t>
            </a:r>
            <a:r>
              <a:rPr lang="es-GT" sz="1494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</a:t>
            </a:r>
            <a:r>
              <a:rPr lang="es-GT" sz="1494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494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Large</a:t>
            </a:r>
            <a:r>
              <a:rPr lang="es-GT" sz="1494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494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es-GT" sz="1494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43AC53-2903-41CA-A638-549E1585424E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7" name="Freeform 62">
              <a:extLst>
                <a:ext uri="{FF2B5EF4-FFF2-40B4-BE49-F238E27FC236}">
                  <a16:creationId xmlns:a16="http://schemas.microsoft.com/office/drawing/2014/main" id="{7DA26455-2C31-4F2C-B799-52A685F63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EBC5CD60-6B85-4509-BBBE-7B0BA27479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76">
              <a:extLst>
                <a:ext uri="{FF2B5EF4-FFF2-40B4-BE49-F238E27FC236}">
                  <a16:creationId xmlns:a16="http://schemas.microsoft.com/office/drawing/2014/main" id="{AFD6DDCC-E17D-4E80-B7F0-A6560F81B5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97B2F22D-F61E-47AF-9CD4-945CD7118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2514">
              <a:extLst>
                <a:ext uri="{FF2B5EF4-FFF2-40B4-BE49-F238E27FC236}">
                  <a16:creationId xmlns:a16="http://schemas.microsoft.com/office/drawing/2014/main" id="{9C169BBD-ABA8-4FF5-A2E8-83BEA1932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AC2D7FAD-2EC0-4E3C-8C21-51155369D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66">
              <a:extLst>
                <a:ext uri="{FF2B5EF4-FFF2-40B4-BE49-F238E27FC236}">
                  <a16:creationId xmlns:a16="http://schemas.microsoft.com/office/drawing/2014/main" id="{64E26C1F-5FBE-4FCD-A023-9D999640F3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85E4B309-74D4-4752-9B3C-1CC396BE4F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72">
              <a:extLst>
                <a:ext uri="{FF2B5EF4-FFF2-40B4-BE49-F238E27FC236}">
                  <a16:creationId xmlns:a16="http://schemas.microsoft.com/office/drawing/2014/main" id="{780B24CB-47DF-4B8B-9A92-A363360F5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4">
              <a:extLst>
                <a:ext uri="{FF2B5EF4-FFF2-40B4-BE49-F238E27FC236}">
                  <a16:creationId xmlns:a16="http://schemas.microsoft.com/office/drawing/2014/main" id="{47930456-05DD-4940-92FD-04F2E3B34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2520">
              <a:extLst>
                <a:ext uri="{FF2B5EF4-FFF2-40B4-BE49-F238E27FC236}">
                  <a16:creationId xmlns:a16="http://schemas.microsoft.com/office/drawing/2014/main" id="{F0A3EF5E-4912-4BDE-A634-19E7791E7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1">
              <a:extLst>
                <a:ext uri="{FF2B5EF4-FFF2-40B4-BE49-F238E27FC236}">
                  <a16:creationId xmlns:a16="http://schemas.microsoft.com/office/drawing/2014/main" id="{B5211698-4494-40CB-B8EA-BD900A0ED8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2">
              <a:extLst>
                <a:ext uri="{FF2B5EF4-FFF2-40B4-BE49-F238E27FC236}">
                  <a16:creationId xmlns:a16="http://schemas.microsoft.com/office/drawing/2014/main" id="{68394DFA-2D3A-4F86-9790-B123AA3F2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3">
              <a:extLst>
                <a:ext uri="{FF2B5EF4-FFF2-40B4-BE49-F238E27FC236}">
                  <a16:creationId xmlns:a16="http://schemas.microsoft.com/office/drawing/2014/main" id="{A1CB3674-9EA3-478E-B47A-7FA491EB5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4">
              <a:extLst>
                <a:ext uri="{FF2B5EF4-FFF2-40B4-BE49-F238E27FC236}">
                  <a16:creationId xmlns:a16="http://schemas.microsoft.com/office/drawing/2014/main" id="{6A2860E9-C658-425A-9702-A820968421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6">
              <a:extLst>
                <a:ext uri="{FF2B5EF4-FFF2-40B4-BE49-F238E27FC236}">
                  <a16:creationId xmlns:a16="http://schemas.microsoft.com/office/drawing/2014/main" id="{A4421379-7D7E-44DC-9A37-104262986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7">
              <a:extLst>
                <a:ext uri="{FF2B5EF4-FFF2-40B4-BE49-F238E27FC236}">
                  <a16:creationId xmlns:a16="http://schemas.microsoft.com/office/drawing/2014/main" id="{8B2048F7-5DD3-43B2-BB6A-07917AB19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8">
              <a:extLst>
                <a:ext uri="{FF2B5EF4-FFF2-40B4-BE49-F238E27FC236}">
                  <a16:creationId xmlns:a16="http://schemas.microsoft.com/office/drawing/2014/main" id="{CFCE6D75-8B6E-4830-9F14-D27EE5135A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9434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E02514-6269-4653-B29A-413ABEF7F8C6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3" name="Freeform 62">
              <a:extLst>
                <a:ext uri="{FF2B5EF4-FFF2-40B4-BE49-F238E27FC236}">
                  <a16:creationId xmlns:a16="http://schemas.microsoft.com/office/drawing/2014/main" id="{A8CE3EE4-CD91-48ED-BA97-85B81548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4" name="Freeform 59">
              <a:extLst>
                <a:ext uri="{FF2B5EF4-FFF2-40B4-BE49-F238E27FC236}">
                  <a16:creationId xmlns:a16="http://schemas.microsoft.com/office/drawing/2014/main" id="{098C94CA-93A6-4E84-A049-2DD539B2AC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5" name="Freeform 76">
              <a:extLst>
                <a:ext uri="{FF2B5EF4-FFF2-40B4-BE49-F238E27FC236}">
                  <a16:creationId xmlns:a16="http://schemas.microsoft.com/office/drawing/2014/main" id="{F334B878-9E67-4060-8881-C836FC5D4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25E78054-D6DB-4721-AFED-A2DD72FF52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7" name="Freeform 2514">
              <a:extLst>
                <a:ext uri="{FF2B5EF4-FFF2-40B4-BE49-F238E27FC236}">
                  <a16:creationId xmlns:a16="http://schemas.microsoft.com/office/drawing/2014/main" id="{1E3E0A23-65FF-4D4C-BEF4-1E960E10D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2F44EF0F-4ED9-4AFC-B063-AFA15603E0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04390BA6-0D70-4455-A7F2-4EF15A74E0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68">
              <a:extLst>
                <a:ext uri="{FF2B5EF4-FFF2-40B4-BE49-F238E27FC236}">
                  <a16:creationId xmlns:a16="http://schemas.microsoft.com/office/drawing/2014/main" id="{9CEBC1E0-D139-44B2-85FF-C0E3342C9A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72">
              <a:extLst>
                <a:ext uri="{FF2B5EF4-FFF2-40B4-BE49-F238E27FC236}">
                  <a16:creationId xmlns:a16="http://schemas.microsoft.com/office/drawing/2014/main" id="{B24430FB-890A-45EE-BC56-9232CF79C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4">
              <a:extLst>
                <a:ext uri="{FF2B5EF4-FFF2-40B4-BE49-F238E27FC236}">
                  <a16:creationId xmlns:a16="http://schemas.microsoft.com/office/drawing/2014/main" id="{FA402777-A601-404A-998B-BD9EF60B7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2520">
              <a:extLst>
                <a:ext uri="{FF2B5EF4-FFF2-40B4-BE49-F238E27FC236}">
                  <a16:creationId xmlns:a16="http://schemas.microsoft.com/office/drawing/2014/main" id="{9DF1B72A-733B-4482-9941-E97E1AEB95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" name="Freeform 2521">
              <a:extLst>
                <a:ext uri="{FF2B5EF4-FFF2-40B4-BE49-F238E27FC236}">
                  <a16:creationId xmlns:a16="http://schemas.microsoft.com/office/drawing/2014/main" id="{7130F70C-5A91-4523-AE99-49CD269780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Freeform 2522">
              <a:extLst>
                <a:ext uri="{FF2B5EF4-FFF2-40B4-BE49-F238E27FC236}">
                  <a16:creationId xmlns:a16="http://schemas.microsoft.com/office/drawing/2014/main" id="{15E13364-CAD5-47B9-954B-D52D8997A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2523">
              <a:extLst>
                <a:ext uri="{FF2B5EF4-FFF2-40B4-BE49-F238E27FC236}">
                  <a16:creationId xmlns:a16="http://schemas.microsoft.com/office/drawing/2014/main" id="{B32359CF-AF38-4E4E-B761-0535BABD39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Freeform 2524">
              <a:extLst>
                <a:ext uri="{FF2B5EF4-FFF2-40B4-BE49-F238E27FC236}">
                  <a16:creationId xmlns:a16="http://schemas.microsoft.com/office/drawing/2014/main" id="{B26DDC28-0986-4C26-9A67-3DE635437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6">
              <a:extLst>
                <a:ext uri="{FF2B5EF4-FFF2-40B4-BE49-F238E27FC236}">
                  <a16:creationId xmlns:a16="http://schemas.microsoft.com/office/drawing/2014/main" id="{F0973D11-98C8-4B6A-B0F4-5D9C8E705F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7">
              <a:extLst>
                <a:ext uri="{FF2B5EF4-FFF2-40B4-BE49-F238E27FC236}">
                  <a16:creationId xmlns:a16="http://schemas.microsoft.com/office/drawing/2014/main" id="{2FD7AC9F-EFC2-4FC4-9790-12AFFEDCB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8">
              <a:extLst>
                <a:ext uri="{FF2B5EF4-FFF2-40B4-BE49-F238E27FC236}">
                  <a16:creationId xmlns:a16="http://schemas.microsoft.com/office/drawing/2014/main" id="{EF43B28B-7977-4C21-8493-C019E16577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7BEE3B-DF50-43FF-95E3-11D885210FAB}"/>
              </a:ext>
            </a:extLst>
          </p:cNvPr>
          <p:cNvSpPr txBox="1"/>
          <p:nvPr/>
        </p:nvSpPr>
        <p:spPr>
          <a:xfrm>
            <a:off x="457200" y="512763"/>
            <a:ext cx="725305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Herramientas para hacer respaldos y restauraciones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B55A5-5601-4D2B-A242-F72FEDF3D914}"/>
              </a:ext>
            </a:extLst>
          </p:cNvPr>
          <p:cNvSpPr txBox="1"/>
          <p:nvPr/>
        </p:nvSpPr>
        <p:spPr>
          <a:xfrm>
            <a:off x="940340" y="959216"/>
            <a:ext cx="7693120" cy="322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Tenemos diferentes medios y/o herramientas para crear las tareas de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inclusive automatizarlas:</a:t>
            </a:r>
          </a:p>
          <a:p>
            <a:pPr>
              <a:lnSpc>
                <a:spcPct val="150000"/>
              </a:lnSpc>
            </a:pPr>
            <a:endParaRPr lang="es-GT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 Nativas: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T-SQL, Por medio de scripts hechos a la medida o bien otros Open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como Ola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Hallegren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scripts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Management Studio – GUI y Planes de Mantenimiento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 Scripts -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Dbatools</a:t>
            </a: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E2E9D-FEC6-4B91-A9E3-45F81D896DB9}"/>
              </a:ext>
            </a:extLst>
          </p:cNvPr>
          <p:cNvSpPr txBox="1"/>
          <p:nvPr/>
        </p:nvSpPr>
        <p:spPr>
          <a:xfrm>
            <a:off x="1813835" y="96454"/>
            <a:ext cx="6872965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</p:spTree>
    <p:extLst>
      <p:ext uri="{BB962C8B-B14F-4D97-AF65-F5344CB8AC3E}">
        <p14:creationId xmlns:p14="http://schemas.microsoft.com/office/powerpoint/2010/main" val="297040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EC3E52-A8FD-4C6B-B720-C0C6A0001F75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3" name="Freeform 62">
              <a:extLst>
                <a:ext uri="{FF2B5EF4-FFF2-40B4-BE49-F238E27FC236}">
                  <a16:creationId xmlns:a16="http://schemas.microsoft.com/office/drawing/2014/main" id="{35DE2110-0353-4160-A1D6-333E198786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4" name="Freeform 59">
              <a:extLst>
                <a:ext uri="{FF2B5EF4-FFF2-40B4-BE49-F238E27FC236}">
                  <a16:creationId xmlns:a16="http://schemas.microsoft.com/office/drawing/2014/main" id="{8F5A2B22-0AF5-4006-B77C-9BBCBBD40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5" name="Freeform 76">
              <a:extLst>
                <a:ext uri="{FF2B5EF4-FFF2-40B4-BE49-F238E27FC236}">
                  <a16:creationId xmlns:a16="http://schemas.microsoft.com/office/drawing/2014/main" id="{67113B8F-4EA6-44F4-9F77-3733E09F0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6DC6558D-F956-446E-A687-4A45F5D475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7" name="Freeform 2514">
              <a:extLst>
                <a:ext uri="{FF2B5EF4-FFF2-40B4-BE49-F238E27FC236}">
                  <a16:creationId xmlns:a16="http://schemas.microsoft.com/office/drawing/2014/main" id="{70B02E3A-80EC-49A3-B305-48853C516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517A1D25-106F-4FF8-901D-4D2E7EBD0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19FB5B8A-9E27-4176-9FE1-62C482A33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68">
              <a:extLst>
                <a:ext uri="{FF2B5EF4-FFF2-40B4-BE49-F238E27FC236}">
                  <a16:creationId xmlns:a16="http://schemas.microsoft.com/office/drawing/2014/main" id="{51941FCE-1F79-436C-9A97-AD05E99D3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72">
              <a:extLst>
                <a:ext uri="{FF2B5EF4-FFF2-40B4-BE49-F238E27FC236}">
                  <a16:creationId xmlns:a16="http://schemas.microsoft.com/office/drawing/2014/main" id="{AD35EE77-BB53-4908-9CB0-52336554E2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4">
              <a:extLst>
                <a:ext uri="{FF2B5EF4-FFF2-40B4-BE49-F238E27FC236}">
                  <a16:creationId xmlns:a16="http://schemas.microsoft.com/office/drawing/2014/main" id="{BEF279C9-4380-4D75-A193-D3C3450A01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2520">
              <a:extLst>
                <a:ext uri="{FF2B5EF4-FFF2-40B4-BE49-F238E27FC236}">
                  <a16:creationId xmlns:a16="http://schemas.microsoft.com/office/drawing/2014/main" id="{6979C9C0-8F67-4BBB-947E-A7BDF1192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" name="Freeform 2521">
              <a:extLst>
                <a:ext uri="{FF2B5EF4-FFF2-40B4-BE49-F238E27FC236}">
                  <a16:creationId xmlns:a16="http://schemas.microsoft.com/office/drawing/2014/main" id="{7BBD982D-51DD-4F9B-9909-E7D0BAAC94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Freeform 2522">
              <a:extLst>
                <a:ext uri="{FF2B5EF4-FFF2-40B4-BE49-F238E27FC236}">
                  <a16:creationId xmlns:a16="http://schemas.microsoft.com/office/drawing/2014/main" id="{65A7AF21-893F-4DB3-BC4A-F32670C880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2523">
              <a:extLst>
                <a:ext uri="{FF2B5EF4-FFF2-40B4-BE49-F238E27FC236}">
                  <a16:creationId xmlns:a16="http://schemas.microsoft.com/office/drawing/2014/main" id="{19B2FC28-3DA8-4078-A3E0-BF45D9C94B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Freeform 2524">
              <a:extLst>
                <a:ext uri="{FF2B5EF4-FFF2-40B4-BE49-F238E27FC236}">
                  <a16:creationId xmlns:a16="http://schemas.microsoft.com/office/drawing/2014/main" id="{5A4C991B-5A90-4900-B042-12C59792E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6">
              <a:extLst>
                <a:ext uri="{FF2B5EF4-FFF2-40B4-BE49-F238E27FC236}">
                  <a16:creationId xmlns:a16="http://schemas.microsoft.com/office/drawing/2014/main" id="{0CDD311A-5946-4853-A7D3-084B4E4B32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7">
              <a:extLst>
                <a:ext uri="{FF2B5EF4-FFF2-40B4-BE49-F238E27FC236}">
                  <a16:creationId xmlns:a16="http://schemas.microsoft.com/office/drawing/2014/main" id="{9825235C-1937-4A6D-894C-F5645A12C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8">
              <a:extLst>
                <a:ext uri="{FF2B5EF4-FFF2-40B4-BE49-F238E27FC236}">
                  <a16:creationId xmlns:a16="http://schemas.microsoft.com/office/drawing/2014/main" id="{8097749A-5F98-4002-950C-7D4FA913CA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45CF7D-355E-47EE-ADC5-358A15D01A70}"/>
              </a:ext>
            </a:extLst>
          </p:cNvPr>
          <p:cNvSpPr txBox="1"/>
          <p:nvPr/>
        </p:nvSpPr>
        <p:spPr>
          <a:xfrm>
            <a:off x="514674" y="515394"/>
            <a:ext cx="8114651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 de Terceros: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Litespeed</a:t>
            </a: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ApexSQL</a:t>
            </a: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Avamar</a:t>
            </a: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Netbackup</a:t>
            </a: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TSM –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Tivoli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 Manager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Networker</a:t>
            </a: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B4FA8-AC0D-4B93-B752-4463D827F753}"/>
              </a:ext>
            </a:extLst>
          </p:cNvPr>
          <p:cNvSpPr txBox="1"/>
          <p:nvPr/>
        </p:nvSpPr>
        <p:spPr>
          <a:xfrm>
            <a:off x="1813835" y="96454"/>
            <a:ext cx="6872965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</p:spTree>
    <p:extLst>
      <p:ext uri="{BB962C8B-B14F-4D97-AF65-F5344CB8AC3E}">
        <p14:creationId xmlns:p14="http://schemas.microsoft.com/office/powerpoint/2010/main" val="3036795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0EA5C8-B70A-484E-8D5E-049CC24EF553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3" name="Freeform 62">
              <a:extLst>
                <a:ext uri="{FF2B5EF4-FFF2-40B4-BE49-F238E27FC236}">
                  <a16:creationId xmlns:a16="http://schemas.microsoft.com/office/drawing/2014/main" id="{A9656ADD-5B9E-48E6-9ADE-AED43D8E68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4" name="Freeform 59">
              <a:extLst>
                <a:ext uri="{FF2B5EF4-FFF2-40B4-BE49-F238E27FC236}">
                  <a16:creationId xmlns:a16="http://schemas.microsoft.com/office/drawing/2014/main" id="{C6E2024B-174D-4F71-8B20-8C634F7B73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5" name="Freeform 76">
              <a:extLst>
                <a:ext uri="{FF2B5EF4-FFF2-40B4-BE49-F238E27FC236}">
                  <a16:creationId xmlns:a16="http://schemas.microsoft.com/office/drawing/2014/main" id="{7352633E-ADF8-4434-BB6A-E9B95430E6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6" name="Freeform 70">
              <a:extLst>
                <a:ext uri="{FF2B5EF4-FFF2-40B4-BE49-F238E27FC236}">
                  <a16:creationId xmlns:a16="http://schemas.microsoft.com/office/drawing/2014/main" id="{6DF6A6BD-61D9-4866-A1DB-55ED16D232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7" name="Freeform 2514">
              <a:extLst>
                <a:ext uri="{FF2B5EF4-FFF2-40B4-BE49-F238E27FC236}">
                  <a16:creationId xmlns:a16="http://schemas.microsoft.com/office/drawing/2014/main" id="{6215B880-555E-4163-908D-2CEBAF20E5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54962767-7C3E-4B79-8E68-364F17D06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3A8789-44C3-4F50-B730-8DE351D61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68">
              <a:extLst>
                <a:ext uri="{FF2B5EF4-FFF2-40B4-BE49-F238E27FC236}">
                  <a16:creationId xmlns:a16="http://schemas.microsoft.com/office/drawing/2014/main" id="{347BAEB2-C289-4E1E-8282-8F618F4B23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72">
              <a:extLst>
                <a:ext uri="{FF2B5EF4-FFF2-40B4-BE49-F238E27FC236}">
                  <a16:creationId xmlns:a16="http://schemas.microsoft.com/office/drawing/2014/main" id="{D8A508CE-D25E-4565-9A78-25D2FE624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4">
              <a:extLst>
                <a:ext uri="{FF2B5EF4-FFF2-40B4-BE49-F238E27FC236}">
                  <a16:creationId xmlns:a16="http://schemas.microsoft.com/office/drawing/2014/main" id="{83F2184B-E4F5-4FD2-83A8-EED3189AC1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2520">
              <a:extLst>
                <a:ext uri="{FF2B5EF4-FFF2-40B4-BE49-F238E27FC236}">
                  <a16:creationId xmlns:a16="http://schemas.microsoft.com/office/drawing/2014/main" id="{1BD2573D-02D5-4695-A9AB-7C047F3AC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" name="Freeform 2521">
              <a:extLst>
                <a:ext uri="{FF2B5EF4-FFF2-40B4-BE49-F238E27FC236}">
                  <a16:creationId xmlns:a16="http://schemas.microsoft.com/office/drawing/2014/main" id="{7270D49E-DD4A-4E35-A5FA-E6C7087E3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Freeform 2522">
              <a:extLst>
                <a:ext uri="{FF2B5EF4-FFF2-40B4-BE49-F238E27FC236}">
                  <a16:creationId xmlns:a16="http://schemas.microsoft.com/office/drawing/2014/main" id="{FAAFD247-D040-4C24-AE2D-A2847413D7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2523">
              <a:extLst>
                <a:ext uri="{FF2B5EF4-FFF2-40B4-BE49-F238E27FC236}">
                  <a16:creationId xmlns:a16="http://schemas.microsoft.com/office/drawing/2014/main" id="{4E6F5EA8-D45C-4EC5-BF48-103933095C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Freeform 2524">
              <a:extLst>
                <a:ext uri="{FF2B5EF4-FFF2-40B4-BE49-F238E27FC236}">
                  <a16:creationId xmlns:a16="http://schemas.microsoft.com/office/drawing/2014/main" id="{9266D582-5556-46F1-BF43-01B04C53A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6">
              <a:extLst>
                <a:ext uri="{FF2B5EF4-FFF2-40B4-BE49-F238E27FC236}">
                  <a16:creationId xmlns:a16="http://schemas.microsoft.com/office/drawing/2014/main" id="{199C6EFA-9ED5-4216-9BDC-720BB2D782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7">
              <a:extLst>
                <a:ext uri="{FF2B5EF4-FFF2-40B4-BE49-F238E27FC236}">
                  <a16:creationId xmlns:a16="http://schemas.microsoft.com/office/drawing/2014/main" id="{C220C629-1A1E-4969-85F5-D048CA8C6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8">
              <a:extLst>
                <a:ext uri="{FF2B5EF4-FFF2-40B4-BE49-F238E27FC236}">
                  <a16:creationId xmlns:a16="http://schemas.microsoft.com/office/drawing/2014/main" id="{7F299E50-74E7-436C-81BE-740D6ED03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7874473-EFD8-4DBB-BF82-C0C5C9C6EB27}"/>
              </a:ext>
            </a:extLst>
          </p:cNvPr>
          <p:cNvSpPr txBox="1"/>
          <p:nvPr/>
        </p:nvSpPr>
        <p:spPr>
          <a:xfrm>
            <a:off x="1813835" y="96454"/>
            <a:ext cx="6872965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47892-7C42-412A-90ED-7C1F3D25E792}"/>
              </a:ext>
            </a:extLst>
          </p:cNvPr>
          <p:cNvSpPr txBox="1"/>
          <p:nvPr/>
        </p:nvSpPr>
        <p:spPr>
          <a:xfrm>
            <a:off x="457200" y="512763"/>
            <a:ext cx="725305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Restaurar Respaldos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66EB1-8AD1-4F21-9907-DEB51D3984CF}"/>
              </a:ext>
            </a:extLst>
          </p:cNvPr>
          <p:cNvSpPr txBox="1"/>
          <p:nvPr/>
        </p:nvSpPr>
        <p:spPr>
          <a:xfrm>
            <a:off x="914401" y="902628"/>
            <a:ext cx="7772400" cy="447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través de los comandos de restauración podemos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Restaurar una base de datos por completo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Restaurar un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Filegroup</a:t>
            </a: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Restaurar Páginas (Page 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Restore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Restaurar por Etapas (</a:t>
            </a:r>
            <a:r>
              <a:rPr lang="es-GT" sz="1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Piecemeal</a:t>
            </a: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13398" indent="-21339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GT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Restaurar en algún punto en el tiempo (Rolling Forward)</a:t>
            </a: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3398" indent="-21339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GT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0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16F25-8A11-4AB3-AE93-E7B23093038C}"/>
              </a:ext>
            </a:extLst>
          </p:cNvPr>
          <p:cNvSpPr txBox="1"/>
          <p:nvPr/>
        </p:nvSpPr>
        <p:spPr>
          <a:xfrm>
            <a:off x="2514600" y="12405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Estrategias de Respaldos y recuperación en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14191-9E5F-4F46-8806-D21E6DB960F0}"/>
              </a:ext>
            </a:extLst>
          </p:cNvPr>
          <p:cNvSpPr txBox="1"/>
          <p:nvPr/>
        </p:nvSpPr>
        <p:spPr>
          <a:xfrm>
            <a:off x="1499235" y="2261647"/>
            <a:ext cx="6145530" cy="597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GT" sz="3286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DEMOSTRACIÓN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E0E6DF-AABC-4FBD-9851-F76A86D2CD95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3BE8612E-1A00-4DAE-A9E4-E3A86FA078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61244EBC-603E-4976-A573-01BE121488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7" name="Freeform 76">
              <a:extLst>
                <a:ext uri="{FF2B5EF4-FFF2-40B4-BE49-F238E27FC236}">
                  <a16:creationId xmlns:a16="http://schemas.microsoft.com/office/drawing/2014/main" id="{5426DF47-DC99-4F88-89C4-5E18A61EEC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F3651CE6-3EF4-45BC-8799-EF6129229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2514">
              <a:extLst>
                <a:ext uri="{FF2B5EF4-FFF2-40B4-BE49-F238E27FC236}">
                  <a16:creationId xmlns:a16="http://schemas.microsoft.com/office/drawing/2014/main" id="{16C17302-D74A-4FCE-AFBD-EE8CA1C80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" name="Freeform 64">
              <a:extLst>
                <a:ext uri="{FF2B5EF4-FFF2-40B4-BE49-F238E27FC236}">
                  <a16:creationId xmlns:a16="http://schemas.microsoft.com/office/drawing/2014/main" id="{258B9775-C135-455B-9808-5A7B0E2183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66">
              <a:extLst>
                <a:ext uri="{FF2B5EF4-FFF2-40B4-BE49-F238E27FC236}">
                  <a16:creationId xmlns:a16="http://schemas.microsoft.com/office/drawing/2014/main" id="{17DD7328-B0FF-47DF-90A9-26F22F3FB0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7DFA2E15-18DB-43BB-A2BE-E497FEEAA2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72">
              <a:extLst>
                <a:ext uri="{FF2B5EF4-FFF2-40B4-BE49-F238E27FC236}">
                  <a16:creationId xmlns:a16="http://schemas.microsoft.com/office/drawing/2014/main" id="{1F0E0B0A-F36F-4070-97BE-FE94CBA519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8DF32648-631C-43B6-A213-C04A2E661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2520">
              <a:extLst>
                <a:ext uri="{FF2B5EF4-FFF2-40B4-BE49-F238E27FC236}">
                  <a16:creationId xmlns:a16="http://schemas.microsoft.com/office/drawing/2014/main" id="{6C9ACC02-E1B4-41AC-BDB5-120AD4F8D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Freeform 2521">
              <a:extLst>
                <a:ext uri="{FF2B5EF4-FFF2-40B4-BE49-F238E27FC236}">
                  <a16:creationId xmlns:a16="http://schemas.microsoft.com/office/drawing/2014/main" id="{E9891224-7F40-4A97-BCFD-E5C8492A5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Freeform 2522">
              <a:extLst>
                <a:ext uri="{FF2B5EF4-FFF2-40B4-BE49-F238E27FC236}">
                  <a16:creationId xmlns:a16="http://schemas.microsoft.com/office/drawing/2014/main" id="{91705554-D450-4177-9475-5B773684C2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3">
              <a:extLst>
                <a:ext uri="{FF2B5EF4-FFF2-40B4-BE49-F238E27FC236}">
                  <a16:creationId xmlns:a16="http://schemas.microsoft.com/office/drawing/2014/main" id="{036B92E6-1A4A-401E-A0B2-BDB82DFE7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4">
              <a:extLst>
                <a:ext uri="{FF2B5EF4-FFF2-40B4-BE49-F238E27FC236}">
                  <a16:creationId xmlns:a16="http://schemas.microsoft.com/office/drawing/2014/main" id="{CFD55E06-8647-45CF-A78D-DDB888111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6">
              <a:extLst>
                <a:ext uri="{FF2B5EF4-FFF2-40B4-BE49-F238E27FC236}">
                  <a16:creationId xmlns:a16="http://schemas.microsoft.com/office/drawing/2014/main" id="{0921B252-A9D7-45CC-AB4B-68A1AF7FF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7">
              <a:extLst>
                <a:ext uri="{FF2B5EF4-FFF2-40B4-BE49-F238E27FC236}">
                  <a16:creationId xmlns:a16="http://schemas.microsoft.com/office/drawing/2014/main" id="{04EC01CA-FD02-4DA4-9F29-D439C5544D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8">
              <a:extLst>
                <a:ext uri="{FF2B5EF4-FFF2-40B4-BE49-F238E27FC236}">
                  <a16:creationId xmlns:a16="http://schemas.microsoft.com/office/drawing/2014/main" id="{9970390D-5D6C-449B-9D3F-0D21064EA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14747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43BADA-D217-47E3-8FF4-1992DA7AF570}"/>
              </a:ext>
            </a:extLst>
          </p:cNvPr>
          <p:cNvSpPr/>
          <p:nvPr/>
        </p:nvSpPr>
        <p:spPr>
          <a:xfrm>
            <a:off x="0" y="0"/>
            <a:ext cx="9144000" cy="5121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751D2DF-A259-4F54-B5CB-A98B57B6FA19}"/>
              </a:ext>
            </a:extLst>
          </p:cNvPr>
          <p:cNvSpPr txBox="1">
            <a:spLocks/>
          </p:cNvSpPr>
          <p:nvPr/>
        </p:nvSpPr>
        <p:spPr>
          <a:xfrm>
            <a:off x="1506208" y="382657"/>
            <a:ext cx="5991892" cy="427324"/>
          </a:xfrm>
          <a:prstGeom prst="rect">
            <a:avLst/>
          </a:prstGeom>
        </p:spPr>
        <p:txBody>
          <a:bodyPr vert="horz" lIns="68284" tIns="34142" rIns="68284" bIns="34142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987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2987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C1948-C8EE-4170-ABC2-136543DE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4" y="147044"/>
            <a:ext cx="898549" cy="898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51133-93C1-4BD8-8A3B-AD6B8E7BE658}"/>
              </a:ext>
            </a:extLst>
          </p:cNvPr>
          <p:cNvSpPr txBox="1"/>
          <p:nvPr/>
        </p:nvSpPr>
        <p:spPr>
          <a:xfrm>
            <a:off x="1428065" y="1300609"/>
            <a:ext cx="6739928" cy="229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398" indent="-213398">
              <a:buFont typeface="Arial" panose="020B0604020202020204" pitchFamily="34" charset="0"/>
              <a:buChar char="•"/>
            </a:pPr>
            <a:r>
              <a:rPr lang="es-GT" sz="179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Importancia de los Respaldos de las Base de Datos en SQL Server</a:t>
            </a:r>
          </a:p>
          <a:p>
            <a:pPr marL="213398" indent="-213398">
              <a:buFont typeface="Arial" panose="020B0604020202020204" pitchFamily="34" charset="0"/>
              <a:buChar char="•"/>
            </a:pPr>
            <a:endParaRPr lang="es-GT" sz="1792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3398" indent="-213398">
              <a:buFont typeface="Arial" panose="020B0604020202020204" pitchFamily="34" charset="0"/>
              <a:buChar char="•"/>
            </a:pPr>
            <a:r>
              <a:rPr lang="es-GT" sz="179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Acciones proactivas para minimizar la perdida de datos</a:t>
            </a:r>
          </a:p>
          <a:p>
            <a:pPr marL="213398" indent="-213398">
              <a:buFont typeface="Arial" panose="020B0604020202020204" pitchFamily="34" charset="0"/>
              <a:buChar char="•"/>
            </a:pPr>
            <a:endParaRPr lang="es-GT" sz="1792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3398" indent="-213398">
              <a:buFont typeface="Arial" panose="020B0604020202020204" pitchFamily="34" charset="0"/>
              <a:buChar char="•"/>
            </a:pPr>
            <a:r>
              <a:rPr lang="es-GT" sz="179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Estrategias de Respaldos y Recuperación en SQL Server</a:t>
            </a:r>
          </a:p>
          <a:p>
            <a:pPr marL="213398" indent="-213398">
              <a:buFont typeface="Arial" panose="020B0604020202020204" pitchFamily="34" charset="0"/>
              <a:buChar char="•"/>
            </a:pPr>
            <a:endParaRPr lang="es-GT" sz="1792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13398" indent="-213398">
              <a:buFont typeface="Arial" panose="020B0604020202020204" pitchFamily="34" charset="0"/>
              <a:buChar char="•"/>
            </a:pPr>
            <a:r>
              <a:rPr lang="es-GT" sz="1792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Demostración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CBF4C-2C89-4EED-9D28-73C74B8147C1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7" name="Freeform 62">
              <a:extLst>
                <a:ext uri="{FF2B5EF4-FFF2-40B4-BE49-F238E27FC236}">
                  <a16:creationId xmlns:a16="http://schemas.microsoft.com/office/drawing/2014/main" id="{0BFCDDD2-B9F4-4DE4-A4BD-62E4B89F26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8C0B4BF9-9B69-478F-8A26-DCBCE5C379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76">
              <a:extLst>
                <a:ext uri="{FF2B5EF4-FFF2-40B4-BE49-F238E27FC236}">
                  <a16:creationId xmlns:a16="http://schemas.microsoft.com/office/drawing/2014/main" id="{4B49F668-3A40-4BF4-BA6B-9147BF6B7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975BF3E9-BDCF-4ADA-BE39-8C4E6AFA62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2514">
              <a:extLst>
                <a:ext uri="{FF2B5EF4-FFF2-40B4-BE49-F238E27FC236}">
                  <a16:creationId xmlns:a16="http://schemas.microsoft.com/office/drawing/2014/main" id="{8C7A2505-8F79-4458-BC75-224141819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E48C9CCB-7A32-42DD-B30C-6AD47F1444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66">
              <a:extLst>
                <a:ext uri="{FF2B5EF4-FFF2-40B4-BE49-F238E27FC236}">
                  <a16:creationId xmlns:a16="http://schemas.microsoft.com/office/drawing/2014/main" id="{B364647A-6E73-4BE6-842F-05B1917CFF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BDD5B5D0-B4E2-4A0C-928B-BAB75242E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72">
              <a:extLst>
                <a:ext uri="{FF2B5EF4-FFF2-40B4-BE49-F238E27FC236}">
                  <a16:creationId xmlns:a16="http://schemas.microsoft.com/office/drawing/2014/main" id="{2CB22F48-A242-446F-8648-2AD024C8A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4">
              <a:extLst>
                <a:ext uri="{FF2B5EF4-FFF2-40B4-BE49-F238E27FC236}">
                  <a16:creationId xmlns:a16="http://schemas.microsoft.com/office/drawing/2014/main" id="{9A2DBBA3-795B-4594-BBC0-61C0B5298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2520">
              <a:extLst>
                <a:ext uri="{FF2B5EF4-FFF2-40B4-BE49-F238E27FC236}">
                  <a16:creationId xmlns:a16="http://schemas.microsoft.com/office/drawing/2014/main" id="{CD12C8E1-2966-417C-BFD4-69327B8798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1">
              <a:extLst>
                <a:ext uri="{FF2B5EF4-FFF2-40B4-BE49-F238E27FC236}">
                  <a16:creationId xmlns:a16="http://schemas.microsoft.com/office/drawing/2014/main" id="{E4C0BA8F-09FF-4DD2-9B50-56937B6BA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2">
              <a:extLst>
                <a:ext uri="{FF2B5EF4-FFF2-40B4-BE49-F238E27FC236}">
                  <a16:creationId xmlns:a16="http://schemas.microsoft.com/office/drawing/2014/main" id="{4BAF1E5D-693A-4512-8B62-90CA1DBCB6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3">
              <a:extLst>
                <a:ext uri="{FF2B5EF4-FFF2-40B4-BE49-F238E27FC236}">
                  <a16:creationId xmlns:a16="http://schemas.microsoft.com/office/drawing/2014/main" id="{D0D86187-069B-454A-9E37-33259BF1E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4">
              <a:extLst>
                <a:ext uri="{FF2B5EF4-FFF2-40B4-BE49-F238E27FC236}">
                  <a16:creationId xmlns:a16="http://schemas.microsoft.com/office/drawing/2014/main" id="{E27A020C-E17F-4B01-BBF9-D3755CAB3F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6">
              <a:extLst>
                <a:ext uri="{FF2B5EF4-FFF2-40B4-BE49-F238E27FC236}">
                  <a16:creationId xmlns:a16="http://schemas.microsoft.com/office/drawing/2014/main" id="{A91701C1-D679-41D4-983F-427F1214E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7">
              <a:extLst>
                <a:ext uri="{FF2B5EF4-FFF2-40B4-BE49-F238E27FC236}">
                  <a16:creationId xmlns:a16="http://schemas.microsoft.com/office/drawing/2014/main" id="{C21365CB-9927-4229-9297-362431710A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8">
              <a:extLst>
                <a:ext uri="{FF2B5EF4-FFF2-40B4-BE49-F238E27FC236}">
                  <a16:creationId xmlns:a16="http://schemas.microsoft.com/office/drawing/2014/main" id="{2E6167E2-4568-4574-B3CD-9A2F79B6F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4102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84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5E8B-5AC2-41A3-A717-DD73B76FA5E4}"/>
              </a:ext>
            </a:extLst>
          </p:cNvPr>
          <p:cNvSpPr txBox="1"/>
          <p:nvPr/>
        </p:nvSpPr>
        <p:spPr>
          <a:xfrm>
            <a:off x="1499235" y="1014593"/>
            <a:ext cx="6145530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88" dirty="0">
                <a:solidFill>
                  <a:srgbClr val="C00000"/>
                </a:solidFill>
              </a:rPr>
              <a:t>¿</a:t>
            </a:r>
            <a:r>
              <a:rPr lang="en-US" sz="2688" dirty="0" err="1">
                <a:solidFill>
                  <a:srgbClr val="C00000"/>
                </a:solidFill>
              </a:rPr>
              <a:t>Qué</a:t>
            </a:r>
            <a:r>
              <a:rPr lang="en-US" sz="2688" dirty="0">
                <a:solidFill>
                  <a:srgbClr val="C00000"/>
                </a:solidFill>
              </a:rPr>
              <a:t> es un </a:t>
            </a:r>
            <a:r>
              <a:rPr lang="en-US" sz="2688" dirty="0" err="1">
                <a:solidFill>
                  <a:srgbClr val="C00000"/>
                </a:solidFill>
              </a:rPr>
              <a:t>Respaldo</a:t>
            </a:r>
            <a:r>
              <a:rPr lang="en-US" sz="2688" dirty="0">
                <a:solidFill>
                  <a:srgbClr val="C00000"/>
                </a:solidFill>
              </a:rPr>
              <a:t> (Backup)?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8AA36-56A3-4F31-BC30-F203F087ABE3}"/>
              </a:ext>
            </a:extLst>
          </p:cNvPr>
          <p:cNvSpPr txBox="1"/>
          <p:nvPr/>
        </p:nvSpPr>
        <p:spPr>
          <a:xfrm>
            <a:off x="1499235" y="1737373"/>
            <a:ext cx="6145530" cy="166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1792" dirty="0"/>
              <a:t>Es una copia exacta de la base de datos; dicha copia debe ser almacenado en una ubicación diferente de donde se almacenan las bases de datos o sistema de archivos de las aplicaciones.  </a:t>
            </a:r>
            <a:endParaRPr lang="en-US" sz="1792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77751-FC1A-4774-88E2-74F1A515C06B}"/>
              </a:ext>
            </a:extLst>
          </p:cNvPr>
          <p:cNvSpPr txBox="1"/>
          <p:nvPr/>
        </p:nvSpPr>
        <p:spPr>
          <a:xfrm>
            <a:off x="4572001" y="124565"/>
            <a:ext cx="411479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94" dirty="0" err="1">
                <a:latin typeface="Segoe UI Semibold" panose="020B0702040204020203" pitchFamily="34" charset="0"/>
              </a:rPr>
              <a:t>Importancia</a:t>
            </a:r>
            <a:r>
              <a:rPr lang="en-US" sz="1494" dirty="0">
                <a:latin typeface="Segoe UI Semibold" panose="020B0702040204020203" pitchFamily="34" charset="0"/>
              </a:rPr>
              <a:t> de los </a:t>
            </a:r>
            <a:r>
              <a:rPr lang="en-US" sz="1494" dirty="0" err="1">
                <a:latin typeface="Segoe UI Semibold" panose="020B0702040204020203" pitchFamily="34" charset="0"/>
              </a:rPr>
              <a:t>Respaldos</a:t>
            </a:r>
            <a:endParaRPr lang="en-US" sz="1494" dirty="0">
              <a:latin typeface="Segoe UI Semibold" panose="020B07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431073-AC66-4DD9-9BDE-542421695C9F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8" name="Freeform 62">
              <a:extLst>
                <a:ext uri="{FF2B5EF4-FFF2-40B4-BE49-F238E27FC236}">
                  <a16:creationId xmlns:a16="http://schemas.microsoft.com/office/drawing/2014/main" id="{F851E7D7-580B-4E21-9054-B9C2635643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B3FC041A-709A-401D-9621-4FC43E11C6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76">
              <a:extLst>
                <a:ext uri="{FF2B5EF4-FFF2-40B4-BE49-F238E27FC236}">
                  <a16:creationId xmlns:a16="http://schemas.microsoft.com/office/drawing/2014/main" id="{83E867B4-08B5-43A2-ADDF-73192AA1A6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70">
              <a:extLst>
                <a:ext uri="{FF2B5EF4-FFF2-40B4-BE49-F238E27FC236}">
                  <a16:creationId xmlns:a16="http://schemas.microsoft.com/office/drawing/2014/main" id="{9F38C6AB-5CF3-41F8-AD5F-6A724B666A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2514">
              <a:extLst>
                <a:ext uri="{FF2B5EF4-FFF2-40B4-BE49-F238E27FC236}">
                  <a16:creationId xmlns:a16="http://schemas.microsoft.com/office/drawing/2014/main" id="{1826DAB5-A7C1-4207-AC8E-7C10B9BB2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30D3DC6-2490-4385-BD56-9C0505E57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D6207DD8-E8FF-4282-9E62-1C75ACFEDD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68">
              <a:extLst>
                <a:ext uri="{FF2B5EF4-FFF2-40B4-BE49-F238E27FC236}">
                  <a16:creationId xmlns:a16="http://schemas.microsoft.com/office/drawing/2014/main" id="{3B3189E7-D94D-40BD-BDB2-535FC0D4D0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CAEB5C17-CB2F-4ACD-83A3-F1DC63E4BB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74">
              <a:extLst>
                <a:ext uri="{FF2B5EF4-FFF2-40B4-BE49-F238E27FC236}">
                  <a16:creationId xmlns:a16="http://schemas.microsoft.com/office/drawing/2014/main" id="{15B9036E-E031-4E48-A68E-9C310333AE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2520">
              <a:extLst>
                <a:ext uri="{FF2B5EF4-FFF2-40B4-BE49-F238E27FC236}">
                  <a16:creationId xmlns:a16="http://schemas.microsoft.com/office/drawing/2014/main" id="{F38371DE-6692-4935-B8A3-0E101862B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1">
              <a:extLst>
                <a:ext uri="{FF2B5EF4-FFF2-40B4-BE49-F238E27FC236}">
                  <a16:creationId xmlns:a16="http://schemas.microsoft.com/office/drawing/2014/main" id="{2DF0E268-2970-42D9-B22F-957206EBF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2">
              <a:extLst>
                <a:ext uri="{FF2B5EF4-FFF2-40B4-BE49-F238E27FC236}">
                  <a16:creationId xmlns:a16="http://schemas.microsoft.com/office/drawing/2014/main" id="{322F006A-153B-41A0-9C46-A3F952030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3">
              <a:extLst>
                <a:ext uri="{FF2B5EF4-FFF2-40B4-BE49-F238E27FC236}">
                  <a16:creationId xmlns:a16="http://schemas.microsoft.com/office/drawing/2014/main" id="{E3391BEA-639F-4973-B1AE-B35706838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4">
              <a:extLst>
                <a:ext uri="{FF2B5EF4-FFF2-40B4-BE49-F238E27FC236}">
                  <a16:creationId xmlns:a16="http://schemas.microsoft.com/office/drawing/2014/main" id="{DF2092D1-5E6F-4AC0-ADFD-B3DB35FC5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6">
              <a:extLst>
                <a:ext uri="{FF2B5EF4-FFF2-40B4-BE49-F238E27FC236}">
                  <a16:creationId xmlns:a16="http://schemas.microsoft.com/office/drawing/2014/main" id="{6E9C9323-D45D-48DD-995E-C178B0ADD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7">
              <a:extLst>
                <a:ext uri="{FF2B5EF4-FFF2-40B4-BE49-F238E27FC236}">
                  <a16:creationId xmlns:a16="http://schemas.microsoft.com/office/drawing/2014/main" id="{F056F63E-BB98-4952-83A8-B6C939D57A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8">
              <a:extLst>
                <a:ext uri="{FF2B5EF4-FFF2-40B4-BE49-F238E27FC236}">
                  <a16:creationId xmlns:a16="http://schemas.microsoft.com/office/drawing/2014/main" id="{128ADC26-5438-4529-8A2D-8A7F62EA1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93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EF4E84-E01F-4B6E-BE28-DC636B38D29E}"/>
              </a:ext>
            </a:extLst>
          </p:cNvPr>
          <p:cNvSpPr txBox="1"/>
          <p:nvPr/>
        </p:nvSpPr>
        <p:spPr>
          <a:xfrm>
            <a:off x="1499236" y="670081"/>
            <a:ext cx="5046329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/>
              <a:t>Si no tenemos respaldos estamos expuestos a:</a:t>
            </a:r>
          </a:p>
        </p:txBody>
      </p:sp>
      <p:sp>
        <p:nvSpPr>
          <p:cNvPr id="7" name="Google Shape;1904;p24">
            <a:extLst>
              <a:ext uri="{FF2B5EF4-FFF2-40B4-BE49-F238E27FC236}">
                <a16:creationId xmlns:a16="http://schemas.microsoft.com/office/drawing/2014/main" id="{E8B166A5-FEDC-4F12-88D0-B91BA8FD47CE}"/>
              </a:ext>
            </a:extLst>
          </p:cNvPr>
          <p:cNvSpPr/>
          <p:nvPr/>
        </p:nvSpPr>
        <p:spPr>
          <a:xfrm>
            <a:off x="1499235" y="1017570"/>
            <a:ext cx="1710900" cy="17109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272" tIns="68272" rIns="68272" bIns="68272" anchor="ctr" anchorCtr="0">
            <a:noAutofit/>
          </a:bodyPr>
          <a:lstStyle/>
          <a:p>
            <a:pPr algn="ctr"/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Falla</a:t>
            </a:r>
            <a:r>
              <a:rPr lang="en-US" sz="1007" dirty="0">
                <a:latin typeface="Merriweather"/>
                <a:ea typeface="Merriweather"/>
                <a:cs typeface="Merriweather"/>
                <a:sym typeface="Merriweather"/>
              </a:rPr>
              <a:t> del Hardware</a:t>
            </a:r>
            <a:endParaRPr sz="1007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Google Shape;1903;p24">
            <a:extLst>
              <a:ext uri="{FF2B5EF4-FFF2-40B4-BE49-F238E27FC236}">
                <a16:creationId xmlns:a16="http://schemas.microsoft.com/office/drawing/2014/main" id="{0F7B5534-B208-4EED-BDA2-9F7FAEF16DE2}"/>
              </a:ext>
            </a:extLst>
          </p:cNvPr>
          <p:cNvSpPr/>
          <p:nvPr/>
        </p:nvSpPr>
        <p:spPr>
          <a:xfrm>
            <a:off x="3716550" y="1014833"/>
            <a:ext cx="1710900" cy="17109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272" tIns="68272" rIns="68272" bIns="68272" anchor="ctr" anchorCtr="0">
            <a:noAutofit/>
          </a:bodyPr>
          <a:lstStyle/>
          <a:p>
            <a:pPr algn="ctr"/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Errores</a:t>
            </a:r>
            <a:r>
              <a:rPr lang="en-US" sz="1007" dirty="0"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Operación</a:t>
            </a:r>
            <a:endParaRPr sz="1007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" name="Google Shape;1903;p24">
            <a:extLst>
              <a:ext uri="{FF2B5EF4-FFF2-40B4-BE49-F238E27FC236}">
                <a16:creationId xmlns:a16="http://schemas.microsoft.com/office/drawing/2014/main" id="{A54EBC13-F798-47E0-9AF0-3A9A053A777E}"/>
              </a:ext>
            </a:extLst>
          </p:cNvPr>
          <p:cNvSpPr/>
          <p:nvPr/>
        </p:nvSpPr>
        <p:spPr>
          <a:xfrm>
            <a:off x="2354686" y="3068206"/>
            <a:ext cx="1710900" cy="17109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272" tIns="68272" rIns="68272" bIns="68272" anchor="ctr" anchorCtr="0">
            <a:noAutofit/>
          </a:bodyPr>
          <a:lstStyle/>
          <a:p>
            <a:pPr algn="ctr"/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Corrupción</a:t>
            </a:r>
            <a:r>
              <a:rPr lang="en-US" sz="1007" dirty="0"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datos</a:t>
            </a:r>
            <a:endParaRPr sz="1007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" name="Google Shape;1903;p24">
            <a:extLst>
              <a:ext uri="{FF2B5EF4-FFF2-40B4-BE49-F238E27FC236}">
                <a16:creationId xmlns:a16="http://schemas.microsoft.com/office/drawing/2014/main" id="{A5C3C91A-01B3-4015-A024-806194A55D1A}"/>
              </a:ext>
            </a:extLst>
          </p:cNvPr>
          <p:cNvSpPr/>
          <p:nvPr/>
        </p:nvSpPr>
        <p:spPr>
          <a:xfrm>
            <a:off x="5078416" y="3068206"/>
            <a:ext cx="1710900" cy="17109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272" tIns="68272" rIns="68272" bIns="68272" anchor="ctr" anchorCtr="0">
            <a:noAutofit/>
          </a:bodyPr>
          <a:lstStyle/>
          <a:p>
            <a:pPr algn="ctr"/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Cambios</a:t>
            </a:r>
            <a:r>
              <a:rPr lang="en-US" sz="1007" dirty="0">
                <a:latin typeface="Merriweather"/>
                <a:ea typeface="Merriweather"/>
                <a:cs typeface="Merriweather"/>
                <a:sym typeface="Merriweather"/>
              </a:rPr>
              <a:t> no </a:t>
            </a:r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autorizados</a:t>
            </a:r>
            <a:endParaRPr sz="1007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1903;p24">
            <a:extLst>
              <a:ext uri="{FF2B5EF4-FFF2-40B4-BE49-F238E27FC236}">
                <a16:creationId xmlns:a16="http://schemas.microsoft.com/office/drawing/2014/main" id="{D11AAC2D-B4EA-4EDC-9863-097FEFBB3CA3}"/>
              </a:ext>
            </a:extLst>
          </p:cNvPr>
          <p:cNvSpPr/>
          <p:nvPr/>
        </p:nvSpPr>
        <p:spPr>
          <a:xfrm>
            <a:off x="5933865" y="1014833"/>
            <a:ext cx="1710900" cy="17109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68272" tIns="68272" rIns="68272" bIns="68272" anchor="ctr" anchorCtr="0">
            <a:noAutofit/>
          </a:bodyPr>
          <a:lstStyle/>
          <a:p>
            <a:pPr algn="ctr"/>
            <a:r>
              <a:rPr lang="en-US" sz="1007" dirty="0" err="1">
                <a:latin typeface="Merriweather"/>
                <a:ea typeface="Merriweather"/>
                <a:cs typeface="Merriweather"/>
                <a:sym typeface="Merriweather"/>
              </a:rPr>
              <a:t>Desastres</a:t>
            </a:r>
            <a:endParaRPr lang="en-US" sz="1007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/>
            <a:r>
              <a:rPr lang="en-US" sz="1007" dirty="0">
                <a:latin typeface="Merriweather"/>
                <a:ea typeface="Merriweather"/>
                <a:cs typeface="Merriweather"/>
                <a:sym typeface="Merriweather"/>
              </a:rPr>
              <a:t>Naturales</a:t>
            </a:r>
            <a:endParaRPr sz="1007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2297F7-62B2-42C9-8CC7-843B69CC0BF7}"/>
              </a:ext>
            </a:extLst>
          </p:cNvPr>
          <p:cNvSpPr txBox="1"/>
          <p:nvPr/>
        </p:nvSpPr>
        <p:spPr>
          <a:xfrm>
            <a:off x="2514600" y="106283"/>
            <a:ext cx="6172200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94" dirty="0" err="1">
                <a:latin typeface="Segoe UI Semibold" panose="020B0702040204020203" pitchFamily="34" charset="0"/>
              </a:rPr>
              <a:t>Importancia</a:t>
            </a:r>
            <a:r>
              <a:rPr lang="en-US" sz="1494" dirty="0">
                <a:latin typeface="Segoe UI Semibold" panose="020B0702040204020203" pitchFamily="34" charset="0"/>
              </a:rPr>
              <a:t> de los </a:t>
            </a:r>
            <a:r>
              <a:rPr lang="en-US" sz="1494" dirty="0" err="1">
                <a:latin typeface="Segoe UI Semibold" panose="020B0702040204020203" pitchFamily="34" charset="0"/>
              </a:rPr>
              <a:t>Respaldos</a:t>
            </a:r>
            <a:endParaRPr lang="en-US" sz="1494" dirty="0">
              <a:latin typeface="Segoe UI Semibold" panose="020B07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6B3ABF-0561-48CC-9557-07F8BF0CEF6B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A463A7CC-E349-481F-9F02-E9541ED3F3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EDFC121B-331A-4231-A994-C071AE23D7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6">
              <a:extLst>
                <a:ext uri="{FF2B5EF4-FFF2-40B4-BE49-F238E27FC236}">
                  <a16:creationId xmlns:a16="http://schemas.microsoft.com/office/drawing/2014/main" id="{3337A92D-8AEC-4342-A88C-2CABAF40E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98087F29-1DA5-4BFC-B418-4839782C1F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2514">
              <a:extLst>
                <a:ext uri="{FF2B5EF4-FFF2-40B4-BE49-F238E27FC236}">
                  <a16:creationId xmlns:a16="http://schemas.microsoft.com/office/drawing/2014/main" id="{04BEC75A-0949-49C4-B4E3-077D6C417B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F0D9BBD7-667A-4369-9826-F01F9CA240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34F3495E-8CD4-401A-AE36-EF9E0C4CB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68">
              <a:extLst>
                <a:ext uri="{FF2B5EF4-FFF2-40B4-BE49-F238E27FC236}">
                  <a16:creationId xmlns:a16="http://schemas.microsoft.com/office/drawing/2014/main" id="{23DC778C-81CA-4364-9A30-C5156231A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7D9D0400-A16B-4260-96F4-DA284299AC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03B8BFAA-B3BB-46A3-A769-B4AFE9AA8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4" name="Freeform 2520">
              <a:extLst>
                <a:ext uri="{FF2B5EF4-FFF2-40B4-BE49-F238E27FC236}">
                  <a16:creationId xmlns:a16="http://schemas.microsoft.com/office/drawing/2014/main" id="{A0AFE363-AD3C-4CD0-9097-12FD930562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1">
              <a:extLst>
                <a:ext uri="{FF2B5EF4-FFF2-40B4-BE49-F238E27FC236}">
                  <a16:creationId xmlns:a16="http://schemas.microsoft.com/office/drawing/2014/main" id="{88AE9A85-C897-4F9E-BC85-A3E0DCFD3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2">
              <a:extLst>
                <a:ext uri="{FF2B5EF4-FFF2-40B4-BE49-F238E27FC236}">
                  <a16:creationId xmlns:a16="http://schemas.microsoft.com/office/drawing/2014/main" id="{3647B5FE-4B39-49BB-BDB1-8F847C4BEB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3">
              <a:extLst>
                <a:ext uri="{FF2B5EF4-FFF2-40B4-BE49-F238E27FC236}">
                  <a16:creationId xmlns:a16="http://schemas.microsoft.com/office/drawing/2014/main" id="{5F0C097A-EB01-4E9C-B679-BCAFF56BFD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4">
              <a:extLst>
                <a:ext uri="{FF2B5EF4-FFF2-40B4-BE49-F238E27FC236}">
                  <a16:creationId xmlns:a16="http://schemas.microsoft.com/office/drawing/2014/main" id="{4B84A853-1753-4DA1-85D8-A30403056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9" name="Freeform 2526">
              <a:extLst>
                <a:ext uri="{FF2B5EF4-FFF2-40B4-BE49-F238E27FC236}">
                  <a16:creationId xmlns:a16="http://schemas.microsoft.com/office/drawing/2014/main" id="{7B4B7A76-5864-4D2A-8C8E-E81951F5A1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0" name="Freeform 2527">
              <a:extLst>
                <a:ext uri="{FF2B5EF4-FFF2-40B4-BE49-F238E27FC236}">
                  <a16:creationId xmlns:a16="http://schemas.microsoft.com/office/drawing/2014/main" id="{6FFBCC99-B6B5-4951-AA2A-A2E826851A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1" name="Freeform 2528">
              <a:extLst>
                <a:ext uri="{FF2B5EF4-FFF2-40B4-BE49-F238E27FC236}">
                  <a16:creationId xmlns:a16="http://schemas.microsoft.com/office/drawing/2014/main" id="{8F153A3A-D0B7-4D7A-BA64-48EB4E597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0287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BD44E-C644-42FB-A9E0-65785179C792}"/>
              </a:ext>
            </a:extLst>
          </p:cNvPr>
          <p:cNvSpPr txBox="1"/>
          <p:nvPr/>
        </p:nvSpPr>
        <p:spPr>
          <a:xfrm>
            <a:off x="457200" y="499820"/>
            <a:ext cx="5046329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Donde almacenamos los </a:t>
            </a:r>
            <a:r>
              <a:rPr lang="es-GT" sz="1792" dirty="0" err="1"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18153-92CF-42E9-8937-99ECB446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32" y="1204612"/>
            <a:ext cx="1059536" cy="105953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C3AEA7E-B6A4-49B8-A8AD-AC1250C1F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8722" y="1408520"/>
            <a:ext cx="801356" cy="801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1178F-F131-49AE-9F18-E79EFC144B84}"/>
              </a:ext>
            </a:extLst>
          </p:cNvPr>
          <p:cNvSpPr txBox="1"/>
          <p:nvPr/>
        </p:nvSpPr>
        <p:spPr>
          <a:xfrm>
            <a:off x="1331223" y="2559945"/>
            <a:ext cx="2052162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Discos Locales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C7E5F-2CFC-48D2-9549-8F6C953B9107}"/>
              </a:ext>
            </a:extLst>
          </p:cNvPr>
          <p:cNvSpPr txBox="1"/>
          <p:nvPr/>
        </p:nvSpPr>
        <p:spPr>
          <a:xfrm>
            <a:off x="5603321" y="2559945"/>
            <a:ext cx="205216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Recurso de Red</a:t>
            </a:r>
          </a:p>
        </p:txBody>
      </p:sp>
      <p:pic>
        <p:nvPicPr>
          <p:cNvPr id="1026" name="Picture 2" descr="Image result for tape cartridge icon">
            <a:extLst>
              <a:ext uri="{FF2B5EF4-FFF2-40B4-BE49-F238E27FC236}">
                <a16:creationId xmlns:a16="http://schemas.microsoft.com/office/drawing/2014/main" id="{D2594C74-EFD7-488A-B98F-534C8AF7F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5" b="11676"/>
          <a:stretch/>
        </p:blipFill>
        <p:spPr bwMode="auto">
          <a:xfrm>
            <a:off x="1865849" y="3391275"/>
            <a:ext cx="1301286" cy="102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F4BDDF-26DD-4579-B086-49063A746766}"/>
              </a:ext>
            </a:extLst>
          </p:cNvPr>
          <p:cNvSpPr txBox="1"/>
          <p:nvPr/>
        </p:nvSpPr>
        <p:spPr>
          <a:xfrm>
            <a:off x="1490410" y="4412497"/>
            <a:ext cx="2052162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Cintas o VTL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E0391-D1B1-463E-B0C7-F8CC7C20E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45" y="3278128"/>
            <a:ext cx="1013908" cy="1013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4BBC97-FC54-47C1-812C-04F8147B5DFF}"/>
              </a:ext>
            </a:extLst>
          </p:cNvPr>
          <p:cNvSpPr txBox="1"/>
          <p:nvPr/>
        </p:nvSpPr>
        <p:spPr>
          <a:xfrm>
            <a:off x="5601429" y="4415559"/>
            <a:ext cx="2052161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Almacenamiento en la nube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FB4CA-7A1B-4A99-AFA9-9292539394C5}"/>
              </a:ext>
            </a:extLst>
          </p:cNvPr>
          <p:cNvSpPr txBox="1"/>
          <p:nvPr/>
        </p:nvSpPr>
        <p:spPr>
          <a:xfrm>
            <a:off x="4572000" y="106283"/>
            <a:ext cx="411479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94" dirty="0" err="1">
                <a:latin typeface="Segoe UI Semibold" panose="020B0702040204020203" pitchFamily="34" charset="0"/>
              </a:rPr>
              <a:t>Importancia</a:t>
            </a:r>
            <a:r>
              <a:rPr lang="en-US" sz="1494" dirty="0">
                <a:latin typeface="Segoe UI Semibold" panose="020B0702040204020203" pitchFamily="34" charset="0"/>
              </a:rPr>
              <a:t> de los </a:t>
            </a:r>
            <a:r>
              <a:rPr lang="en-US" sz="1494" dirty="0" err="1">
                <a:latin typeface="Segoe UI Semibold" panose="020B0702040204020203" pitchFamily="34" charset="0"/>
              </a:rPr>
              <a:t>Respaldos</a:t>
            </a:r>
            <a:endParaRPr lang="en-US" sz="1494" dirty="0">
              <a:latin typeface="Segoe UI Semibold" panose="020B07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CD82F4-0CF9-4937-9E7A-C12D9BA13ADA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15" name="Freeform 62">
              <a:extLst>
                <a:ext uri="{FF2B5EF4-FFF2-40B4-BE49-F238E27FC236}">
                  <a16:creationId xmlns:a16="http://schemas.microsoft.com/office/drawing/2014/main" id="{A68BC606-5DAA-42C3-99C4-B50D3D421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4893CD3-3253-4836-9D5B-72F86AB622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46489596-0CBE-4187-852C-D0CA1167F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DC38B3BF-6158-4049-AD92-F71B8FB34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2514">
              <a:extLst>
                <a:ext uri="{FF2B5EF4-FFF2-40B4-BE49-F238E27FC236}">
                  <a16:creationId xmlns:a16="http://schemas.microsoft.com/office/drawing/2014/main" id="{F5229398-BF2C-4829-BC50-B74E5765CC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B679024C-6C60-4BF4-800C-381D0FE4FF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BFC9B413-9B3B-4B4F-88B4-03927CAF14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87711861-F46B-44FE-9579-5731639B5F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3" name="Freeform 72">
              <a:extLst>
                <a:ext uri="{FF2B5EF4-FFF2-40B4-BE49-F238E27FC236}">
                  <a16:creationId xmlns:a16="http://schemas.microsoft.com/office/drawing/2014/main" id="{C0084CAB-E008-4014-B324-67ADDC06A6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757896C2-8FB6-4E6A-84C7-CEEE6EDDC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5" name="Freeform 2520">
              <a:extLst>
                <a:ext uri="{FF2B5EF4-FFF2-40B4-BE49-F238E27FC236}">
                  <a16:creationId xmlns:a16="http://schemas.microsoft.com/office/drawing/2014/main" id="{1D467CFB-120B-49F2-A164-328E576F3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1">
              <a:extLst>
                <a:ext uri="{FF2B5EF4-FFF2-40B4-BE49-F238E27FC236}">
                  <a16:creationId xmlns:a16="http://schemas.microsoft.com/office/drawing/2014/main" id="{C2F9D1DF-0DFD-49BB-A4E3-3D28B2D45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7" name="Freeform 2522">
              <a:extLst>
                <a:ext uri="{FF2B5EF4-FFF2-40B4-BE49-F238E27FC236}">
                  <a16:creationId xmlns:a16="http://schemas.microsoft.com/office/drawing/2014/main" id="{853FCBA2-76B9-4921-B731-40A74B9546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8" name="Freeform 2523">
              <a:extLst>
                <a:ext uri="{FF2B5EF4-FFF2-40B4-BE49-F238E27FC236}">
                  <a16:creationId xmlns:a16="http://schemas.microsoft.com/office/drawing/2014/main" id="{144F7E43-FE79-4BA7-85E8-B041420BF1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9" name="Freeform 2524">
              <a:extLst>
                <a:ext uri="{FF2B5EF4-FFF2-40B4-BE49-F238E27FC236}">
                  <a16:creationId xmlns:a16="http://schemas.microsoft.com/office/drawing/2014/main" id="{04B3C8C5-9A33-4BD3-8C4B-C18540783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0" name="Freeform 2526">
              <a:extLst>
                <a:ext uri="{FF2B5EF4-FFF2-40B4-BE49-F238E27FC236}">
                  <a16:creationId xmlns:a16="http://schemas.microsoft.com/office/drawing/2014/main" id="{D7147FAE-B6D9-4410-BEAB-6BA67073E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1" name="Freeform 2527">
              <a:extLst>
                <a:ext uri="{FF2B5EF4-FFF2-40B4-BE49-F238E27FC236}">
                  <a16:creationId xmlns:a16="http://schemas.microsoft.com/office/drawing/2014/main" id="{572082BC-DE21-43C7-887F-F41F664678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2" name="Freeform 2528">
              <a:extLst>
                <a:ext uri="{FF2B5EF4-FFF2-40B4-BE49-F238E27FC236}">
                  <a16:creationId xmlns:a16="http://schemas.microsoft.com/office/drawing/2014/main" id="{94CE5B71-5479-478D-9231-0B5DF5770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5751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A9453-5469-4438-9A5C-4F469CAB68CC}"/>
              </a:ext>
            </a:extLst>
          </p:cNvPr>
          <p:cNvSpPr txBox="1"/>
          <p:nvPr/>
        </p:nvSpPr>
        <p:spPr>
          <a:xfrm>
            <a:off x="1478299" y="660147"/>
            <a:ext cx="614553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s-GT" sz="2091" dirty="0">
                <a:latin typeface="Segoe UI" panose="020B0502040204020203" pitchFamily="34" charset="0"/>
                <a:cs typeface="Segoe UI" panose="020B0502040204020203" pitchFamily="34" charset="0"/>
              </a:rPr>
              <a:t>Entendiendo el RPO y RTO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2181D-96AF-4B90-8A72-7F677A51A67E}"/>
              </a:ext>
            </a:extLst>
          </p:cNvPr>
          <p:cNvSpPr txBox="1"/>
          <p:nvPr/>
        </p:nvSpPr>
        <p:spPr>
          <a:xfrm>
            <a:off x="1499236" y="1573965"/>
            <a:ext cx="3407743" cy="91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RPO -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Recovery</a:t>
            </a:r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Point Objetive</a:t>
            </a:r>
            <a:b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¿Cuántos datos </a:t>
            </a:r>
            <a:r>
              <a:rPr lang="es-GT" sz="1792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perdermos</a:t>
            </a:r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A75B7-302A-4C5D-9A77-AFE245D6D792}"/>
              </a:ext>
            </a:extLst>
          </p:cNvPr>
          <p:cNvSpPr txBox="1"/>
          <p:nvPr/>
        </p:nvSpPr>
        <p:spPr>
          <a:xfrm>
            <a:off x="2935769" y="3172614"/>
            <a:ext cx="4758116" cy="91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r"/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RTO - </a:t>
            </a:r>
            <a:r>
              <a:rPr lang="es-GT" sz="1792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Recovery</a:t>
            </a:r>
            <a:r>
              <a:rPr lang="es-GT" sz="1792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 Objetive</a:t>
            </a:r>
          </a:p>
          <a:p>
            <a:pPr algn="r"/>
            <a:r>
              <a:rPr lang="es-GT" sz="1792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¿Cuánto tiempo tardaremos en recuperarnos?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BBD2B-82F5-4B65-95A0-16D9E08D6629}"/>
              </a:ext>
            </a:extLst>
          </p:cNvPr>
          <p:cNvSpPr txBox="1"/>
          <p:nvPr/>
        </p:nvSpPr>
        <p:spPr>
          <a:xfrm>
            <a:off x="4572000" y="106283"/>
            <a:ext cx="411479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94" dirty="0" err="1">
                <a:latin typeface="Segoe UI Semibold" panose="020B0702040204020203" pitchFamily="34" charset="0"/>
              </a:rPr>
              <a:t>Importancia</a:t>
            </a:r>
            <a:r>
              <a:rPr lang="en-US" sz="1494" dirty="0">
                <a:latin typeface="Segoe UI Semibold" panose="020B0702040204020203" pitchFamily="34" charset="0"/>
              </a:rPr>
              <a:t> de los </a:t>
            </a:r>
            <a:r>
              <a:rPr lang="en-US" sz="1494" dirty="0" err="1">
                <a:latin typeface="Segoe UI Semibold" panose="020B0702040204020203" pitchFamily="34" charset="0"/>
              </a:rPr>
              <a:t>Respaldos</a:t>
            </a:r>
            <a:endParaRPr lang="en-US" sz="1494" dirty="0">
              <a:latin typeface="Segoe UI Semibold" panose="020B07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459B5E-AEC2-4FDC-A02A-1CD48C5193BB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9" name="Freeform 62">
              <a:extLst>
                <a:ext uri="{FF2B5EF4-FFF2-40B4-BE49-F238E27FC236}">
                  <a16:creationId xmlns:a16="http://schemas.microsoft.com/office/drawing/2014/main" id="{1D2FA03A-93BB-4D72-A3B8-B3C1867542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802C6A64-353C-4FE2-BA72-9926E6C35F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76">
              <a:extLst>
                <a:ext uri="{FF2B5EF4-FFF2-40B4-BE49-F238E27FC236}">
                  <a16:creationId xmlns:a16="http://schemas.microsoft.com/office/drawing/2014/main" id="{B98BCC6F-26EC-4B3C-9EA4-EE6AE0081E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2" name="Freeform 70">
              <a:extLst>
                <a:ext uri="{FF2B5EF4-FFF2-40B4-BE49-F238E27FC236}">
                  <a16:creationId xmlns:a16="http://schemas.microsoft.com/office/drawing/2014/main" id="{9EFFDC15-8422-46F9-9005-FBC97F82E9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2514">
              <a:extLst>
                <a:ext uri="{FF2B5EF4-FFF2-40B4-BE49-F238E27FC236}">
                  <a16:creationId xmlns:a16="http://schemas.microsoft.com/office/drawing/2014/main" id="{234B10AC-0B51-406F-B766-CB777A833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" name="Freeform 64">
              <a:extLst>
                <a:ext uri="{FF2B5EF4-FFF2-40B4-BE49-F238E27FC236}">
                  <a16:creationId xmlns:a16="http://schemas.microsoft.com/office/drawing/2014/main" id="{C08A7ABF-532F-4C4D-8837-D7B3A1780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30F758E4-41E3-418D-9C12-AB0FB1F2F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D7145E5-D457-4095-BA78-9F308F8B10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72">
              <a:extLst>
                <a:ext uri="{FF2B5EF4-FFF2-40B4-BE49-F238E27FC236}">
                  <a16:creationId xmlns:a16="http://schemas.microsoft.com/office/drawing/2014/main" id="{F1239E20-0A2D-4E60-84DD-383DBC9544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DD18D991-6486-44F0-B049-7771B9745D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9" name="Freeform 2520">
              <a:extLst>
                <a:ext uri="{FF2B5EF4-FFF2-40B4-BE49-F238E27FC236}">
                  <a16:creationId xmlns:a16="http://schemas.microsoft.com/office/drawing/2014/main" id="{C68BB1AC-829F-42AD-97D0-C1BD01B719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1">
              <a:extLst>
                <a:ext uri="{FF2B5EF4-FFF2-40B4-BE49-F238E27FC236}">
                  <a16:creationId xmlns:a16="http://schemas.microsoft.com/office/drawing/2014/main" id="{55C45040-56D7-4421-A198-243F5F31F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2">
              <a:extLst>
                <a:ext uri="{FF2B5EF4-FFF2-40B4-BE49-F238E27FC236}">
                  <a16:creationId xmlns:a16="http://schemas.microsoft.com/office/drawing/2014/main" id="{B5779982-7E50-415A-82C6-84E846FC5B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3">
              <a:extLst>
                <a:ext uri="{FF2B5EF4-FFF2-40B4-BE49-F238E27FC236}">
                  <a16:creationId xmlns:a16="http://schemas.microsoft.com/office/drawing/2014/main" id="{408E1F9C-E5B4-40F4-835E-6B63F91FCC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4">
              <a:extLst>
                <a:ext uri="{FF2B5EF4-FFF2-40B4-BE49-F238E27FC236}">
                  <a16:creationId xmlns:a16="http://schemas.microsoft.com/office/drawing/2014/main" id="{57622B8E-6687-4816-ABB6-F7EFBB2F47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6">
              <a:extLst>
                <a:ext uri="{FF2B5EF4-FFF2-40B4-BE49-F238E27FC236}">
                  <a16:creationId xmlns:a16="http://schemas.microsoft.com/office/drawing/2014/main" id="{7A9FD0AE-3C9D-479C-9B91-E973827462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5" name="Freeform 2527">
              <a:extLst>
                <a:ext uri="{FF2B5EF4-FFF2-40B4-BE49-F238E27FC236}">
                  <a16:creationId xmlns:a16="http://schemas.microsoft.com/office/drawing/2014/main" id="{3B9F7EF6-6FC8-4D60-BC37-1E3CD93E4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6" name="Freeform 2528">
              <a:extLst>
                <a:ext uri="{FF2B5EF4-FFF2-40B4-BE49-F238E27FC236}">
                  <a16:creationId xmlns:a16="http://schemas.microsoft.com/office/drawing/2014/main" id="{C2855868-F040-48EF-AAA4-5BF8A3444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3462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B0FC64-4227-4046-BE8D-AB4EC7044A22}"/>
              </a:ext>
            </a:extLst>
          </p:cNvPr>
          <p:cNvSpPr txBox="1"/>
          <p:nvPr/>
        </p:nvSpPr>
        <p:spPr>
          <a:xfrm>
            <a:off x="447114" y="523916"/>
            <a:ext cx="6145530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GT" sz="1792" dirty="0">
                <a:latin typeface="Segoe UI" panose="020B0502040204020203" pitchFamily="34" charset="0"/>
                <a:cs typeface="Segoe UI" panose="020B0502040204020203" pitchFamily="34" charset="0"/>
              </a:rPr>
              <a:t>Entendiendo el RPO y RTO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F210E6-75C1-434F-AF8C-B45717C06D27}"/>
              </a:ext>
            </a:extLst>
          </p:cNvPr>
          <p:cNvGrpSpPr/>
          <p:nvPr/>
        </p:nvGrpSpPr>
        <p:grpSpPr>
          <a:xfrm>
            <a:off x="1362996" y="954288"/>
            <a:ext cx="6418008" cy="3625452"/>
            <a:chOff x="454405" y="1693383"/>
            <a:chExt cx="8594480" cy="48549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C80F51-6F85-4D76-8A9F-938828394C8A}"/>
                </a:ext>
              </a:extLst>
            </p:cNvPr>
            <p:cNvSpPr txBox="1"/>
            <p:nvPr/>
          </p:nvSpPr>
          <p:spPr>
            <a:xfrm>
              <a:off x="785004" y="6050627"/>
              <a:ext cx="3838535" cy="49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r>
                <a:rPr lang="es-GT" sz="1792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RPO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C1AB5F-524A-4D6B-B48F-0EFF754A169D}"/>
                </a:ext>
              </a:extLst>
            </p:cNvPr>
            <p:cNvSpPr txBox="1"/>
            <p:nvPr/>
          </p:nvSpPr>
          <p:spPr>
            <a:xfrm>
              <a:off x="4679612" y="6055349"/>
              <a:ext cx="3455097" cy="49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pPr algn="r"/>
              <a:r>
                <a:rPr lang="es-GT" sz="1792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RTO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8DB85016-9FD2-40C5-BAA0-B4085EE0DAEA}"/>
                </a:ext>
              </a:extLst>
            </p:cNvPr>
            <p:cNvSpPr/>
            <p:nvPr/>
          </p:nvSpPr>
          <p:spPr>
            <a:xfrm>
              <a:off x="508740" y="3381555"/>
              <a:ext cx="8540145" cy="7919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7" b="1" dirty="0">
                  <a:latin typeface="Segoe UI" panose="020B0502040204020203" pitchFamily="34" charset="0"/>
                  <a:cs typeface="Segoe UI" panose="020B0502040204020203" pitchFamily="34" charset="0"/>
                </a:rPr>
                <a:t>TIEMPO</a:t>
              </a:r>
            </a:p>
          </p:txBody>
        </p:sp>
        <p:sp>
          <p:nvSpPr>
            <p:cNvPr id="9" name="Explosion: 8 Points 8">
              <a:extLst>
                <a:ext uri="{FF2B5EF4-FFF2-40B4-BE49-F238E27FC236}">
                  <a16:creationId xmlns:a16="http://schemas.microsoft.com/office/drawing/2014/main" id="{D91DB604-2E0C-44FC-8895-D991A1722926}"/>
                </a:ext>
              </a:extLst>
            </p:cNvPr>
            <p:cNvSpPr/>
            <p:nvPr/>
          </p:nvSpPr>
          <p:spPr>
            <a:xfrm>
              <a:off x="3450360" y="3209026"/>
              <a:ext cx="2311860" cy="1298045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7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DESASTRE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C607E0-7298-4B1A-93C2-A14862EF112C}"/>
                </a:ext>
              </a:extLst>
            </p:cNvPr>
            <p:cNvSpPr txBox="1"/>
            <p:nvPr/>
          </p:nvSpPr>
          <p:spPr>
            <a:xfrm>
              <a:off x="454405" y="1812760"/>
              <a:ext cx="3594691" cy="862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r>
                <a:rPr lang="es-GT" sz="1792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Ultimo </a:t>
              </a:r>
              <a:r>
                <a:rPr lang="es-GT" sz="1792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Backup</a:t>
              </a:r>
              <a:r>
                <a:rPr lang="es-GT" sz="1792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r>
                <a:rPr lang="es-GT" sz="1792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 puede ser utilizado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08330A-8668-4C74-92D1-AD16DAD37537}"/>
                </a:ext>
              </a:extLst>
            </p:cNvPr>
            <p:cNvCxnSpPr>
              <a:cxnSpLocks/>
            </p:cNvCxnSpPr>
            <p:nvPr/>
          </p:nvCxnSpPr>
          <p:spPr>
            <a:xfrm>
              <a:off x="948687" y="2616713"/>
              <a:ext cx="0" cy="34170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B0A88B-B773-4EB8-9246-A0C377560B2F}"/>
                </a:ext>
              </a:extLst>
            </p:cNvPr>
            <p:cNvCxnSpPr>
              <a:cxnSpLocks/>
            </p:cNvCxnSpPr>
            <p:nvPr/>
          </p:nvCxnSpPr>
          <p:spPr>
            <a:xfrm>
              <a:off x="7812438" y="2643757"/>
              <a:ext cx="0" cy="349456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ABCDBF-720C-4751-9145-A32317EAB19E}"/>
                </a:ext>
              </a:extLst>
            </p:cNvPr>
            <p:cNvSpPr txBox="1"/>
            <p:nvPr/>
          </p:nvSpPr>
          <p:spPr>
            <a:xfrm>
              <a:off x="5197986" y="2201215"/>
              <a:ext cx="2501660" cy="862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r>
                <a:rPr lang="es-GT" sz="1792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Tiempo de Restauración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93F13312-A786-42FD-B781-653259946C49}"/>
                </a:ext>
              </a:extLst>
            </p:cNvPr>
            <p:cNvSpPr/>
            <p:nvPr/>
          </p:nvSpPr>
          <p:spPr>
            <a:xfrm rot="16200000">
              <a:off x="2628991" y="1377173"/>
              <a:ext cx="394410" cy="3594692"/>
            </a:xfrm>
            <a:prstGeom prst="rightBrace">
              <a:avLst>
                <a:gd name="adj1" fmla="val 67387"/>
                <a:gd name="adj2" fmla="val 495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7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D56406B9-E8C3-4FF1-AF22-150246592058}"/>
                </a:ext>
              </a:extLst>
            </p:cNvPr>
            <p:cNvSpPr/>
            <p:nvPr/>
          </p:nvSpPr>
          <p:spPr>
            <a:xfrm rot="16200000">
              <a:off x="5987718" y="1618071"/>
              <a:ext cx="394410" cy="3122765"/>
            </a:xfrm>
            <a:prstGeom prst="rightBrace">
              <a:avLst>
                <a:gd name="adj1" fmla="val 78322"/>
                <a:gd name="adj2" fmla="val 502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7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6796A-2103-4A97-812A-20793EABDDE5}"/>
                </a:ext>
              </a:extLst>
            </p:cNvPr>
            <p:cNvSpPr txBox="1"/>
            <p:nvPr/>
          </p:nvSpPr>
          <p:spPr>
            <a:xfrm>
              <a:off x="7598586" y="1693383"/>
              <a:ext cx="1450299" cy="95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r>
                <a:rPr lang="es-GT" sz="1344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Base de datos restaurada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40C129-BDD0-48CF-B9B4-5BCA0CE1DB63}"/>
                </a:ext>
              </a:extLst>
            </p:cNvPr>
            <p:cNvSpPr txBox="1"/>
            <p:nvPr/>
          </p:nvSpPr>
          <p:spPr>
            <a:xfrm>
              <a:off x="1014820" y="4869042"/>
              <a:ext cx="3594688" cy="30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96" dirty="0" err="1"/>
                <a:t>Semanas</a:t>
              </a:r>
              <a:r>
                <a:rPr lang="en-US" sz="896" dirty="0"/>
                <a:t>, Dias, Horas, </a:t>
              </a:r>
              <a:r>
                <a:rPr lang="en-US" sz="896" dirty="0" err="1"/>
                <a:t>Minutos</a:t>
              </a:r>
              <a:r>
                <a:rPr lang="en-US" sz="896" dirty="0"/>
                <a:t>, </a:t>
              </a:r>
              <a:r>
                <a:rPr lang="en-US" sz="896" dirty="0" err="1"/>
                <a:t>Segundos</a:t>
              </a:r>
              <a:endParaRPr lang="en-US" sz="896" dirty="0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C1A5FB8-162A-44AA-86A4-F165C4718CCE}"/>
                </a:ext>
              </a:extLst>
            </p:cNvPr>
            <p:cNvSpPr/>
            <p:nvPr/>
          </p:nvSpPr>
          <p:spPr>
            <a:xfrm rot="5400000">
              <a:off x="2614961" y="2867699"/>
              <a:ext cx="394410" cy="3594692"/>
            </a:xfrm>
            <a:prstGeom prst="rightBrace">
              <a:avLst>
                <a:gd name="adj1" fmla="val 143938"/>
                <a:gd name="adj2" fmla="val 498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7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33754A-403B-4698-9994-A4B89879A718}"/>
                </a:ext>
              </a:extLst>
            </p:cNvPr>
            <p:cNvSpPr txBox="1"/>
            <p:nvPr/>
          </p:nvSpPr>
          <p:spPr>
            <a:xfrm>
              <a:off x="1028848" y="2648654"/>
              <a:ext cx="3594692" cy="36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C00000"/>
                  </a:solidFill>
                </a:defRPr>
              </a:lvl1pPr>
            </a:lstStyle>
            <a:p>
              <a:pPr algn="ctr"/>
              <a:r>
                <a:rPr lang="es-GT" sz="1195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Transacciones Perdidas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E2A4DBCC-B0C6-4390-B387-55B2CF37364A}"/>
                </a:ext>
              </a:extLst>
            </p:cNvPr>
            <p:cNvSpPr/>
            <p:nvPr/>
          </p:nvSpPr>
          <p:spPr>
            <a:xfrm rot="5400000">
              <a:off x="5980702" y="3111028"/>
              <a:ext cx="394410" cy="3136797"/>
            </a:xfrm>
            <a:prstGeom prst="rightBrace">
              <a:avLst>
                <a:gd name="adj1" fmla="val 143938"/>
                <a:gd name="adj2" fmla="val 498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7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E3A092-4E5C-4A0E-A21E-32BC04619626}"/>
                </a:ext>
              </a:extLst>
            </p:cNvPr>
            <p:cNvSpPr txBox="1"/>
            <p:nvPr/>
          </p:nvSpPr>
          <p:spPr>
            <a:xfrm>
              <a:off x="4637573" y="4901419"/>
              <a:ext cx="3136798" cy="30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96" dirty="0" err="1"/>
                <a:t>Semanas</a:t>
              </a:r>
              <a:r>
                <a:rPr lang="en-US" sz="896" dirty="0"/>
                <a:t>, Dias, Horas, </a:t>
              </a:r>
              <a:r>
                <a:rPr lang="en-US" sz="896" dirty="0" err="1"/>
                <a:t>Minutos</a:t>
              </a:r>
              <a:r>
                <a:rPr lang="en-US" sz="896" dirty="0"/>
                <a:t>, </a:t>
              </a:r>
              <a:r>
                <a:rPr lang="en-US" sz="896" dirty="0" err="1"/>
                <a:t>Segundos</a:t>
              </a:r>
              <a:endParaRPr lang="en-US" sz="896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06D711D-66FB-4551-B581-65EB8B640442}"/>
              </a:ext>
            </a:extLst>
          </p:cNvPr>
          <p:cNvSpPr txBox="1"/>
          <p:nvPr/>
        </p:nvSpPr>
        <p:spPr>
          <a:xfrm>
            <a:off x="4572000" y="106283"/>
            <a:ext cx="411479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94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Importancia</a:t>
            </a:r>
            <a:r>
              <a:rPr lang="en-US" sz="1494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de los </a:t>
            </a:r>
            <a:r>
              <a:rPr lang="en-US" sz="1494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Respaldos</a:t>
            </a:r>
            <a:endParaRPr lang="en-US" sz="1494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30DAC0-5F84-4479-B114-A4A7F4BBECF8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71B70B28-94EB-4A24-AA09-5F4D369E2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5A5DA9BF-3D56-4CFF-8B61-9334D8ABEF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38D3CF39-F393-4840-BD95-2BF528B8B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13077FB3-2606-4121-8B42-E3A3CDF69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2" name="Freeform 2514">
              <a:extLst>
                <a:ext uri="{FF2B5EF4-FFF2-40B4-BE49-F238E27FC236}">
                  <a16:creationId xmlns:a16="http://schemas.microsoft.com/office/drawing/2014/main" id="{5A138ECF-FE78-4146-A4FF-C416D9983D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FA220B29-2023-4473-AB55-9F50236CC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4" name="Freeform 66">
              <a:extLst>
                <a:ext uri="{FF2B5EF4-FFF2-40B4-BE49-F238E27FC236}">
                  <a16:creationId xmlns:a16="http://schemas.microsoft.com/office/drawing/2014/main" id="{CD473316-F4DF-4817-8A9D-DC2724A9A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5" name="Freeform 68">
              <a:extLst>
                <a:ext uri="{FF2B5EF4-FFF2-40B4-BE49-F238E27FC236}">
                  <a16:creationId xmlns:a16="http://schemas.microsoft.com/office/drawing/2014/main" id="{54BAA805-EB06-41EA-8B8B-5CC42D55D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52F6C3EC-5EF7-49E0-BC10-6C7E9EE2A2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7" name="Freeform 74">
              <a:extLst>
                <a:ext uri="{FF2B5EF4-FFF2-40B4-BE49-F238E27FC236}">
                  <a16:creationId xmlns:a16="http://schemas.microsoft.com/office/drawing/2014/main" id="{B5C182CB-75EE-4BB2-9FBF-1B2F816CD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8" name="Freeform 2520">
              <a:extLst>
                <a:ext uri="{FF2B5EF4-FFF2-40B4-BE49-F238E27FC236}">
                  <a16:creationId xmlns:a16="http://schemas.microsoft.com/office/drawing/2014/main" id="{8318C986-CBED-4D1C-A384-1999C72472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9" name="Freeform 2521">
              <a:extLst>
                <a:ext uri="{FF2B5EF4-FFF2-40B4-BE49-F238E27FC236}">
                  <a16:creationId xmlns:a16="http://schemas.microsoft.com/office/drawing/2014/main" id="{8BE9FC28-DCBA-45A7-B0E6-29BB9C1136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0" name="Freeform 2522">
              <a:extLst>
                <a:ext uri="{FF2B5EF4-FFF2-40B4-BE49-F238E27FC236}">
                  <a16:creationId xmlns:a16="http://schemas.microsoft.com/office/drawing/2014/main" id="{74F83F2E-A3A5-4C6F-B253-EBFEFB494E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1" name="Freeform 2523">
              <a:extLst>
                <a:ext uri="{FF2B5EF4-FFF2-40B4-BE49-F238E27FC236}">
                  <a16:creationId xmlns:a16="http://schemas.microsoft.com/office/drawing/2014/main" id="{56645C1B-A622-4D9D-8DC8-88A50E8FDA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2" name="Freeform 2524">
              <a:extLst>
                <a:ext uri="{FF2B5EF4-FFF2-40B4-BE49-F238E27FC236}">
                  <a16:creationId xmlns:a16="http://schemas.microsoft.com/office/drawing/2014/main" id="{9A1BF701-B726-4846-8905-79A80740A6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" name="Freeform 2526">
              <a:extLst>
                <a:ext uri="{FF2B5EF4-FFF2-40B4-BE49-F238E27FC236}">
                  <a16:creationId xmlns:a16="http://schemas.microsoft.com/office/drawing/2014/main" id="{28DE88E0-63F7-4C12-A24A-090820C55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4" name="Freeform 2527">
              <a:extLst>
                <a:ext uri="{FF2B5EF4-FFF2-40B4-BE49-F238E27FC236}">
                  <a16:creationId xmlns:a16="http://schemas.microsoft.com/office/drawing/2014/main" id="{AC428299-FCFD-4A1C-BDD0-C98B1DACFB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5" name="Freeform 2528">
              <a:extLst>
                <a:ext uri="{FF2B5EF4-FFF2-40B4-BE49-F238E27FC236}">
                  <a16:creationId xmlns:a16="http://schemas.microsoft.com/office/drawing/2014/main" id="{3336111C-52AD-4536-A02E-4595EAA6D3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6641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atabase corruption">
            <a:extLst>
              <a:ext uri="{FF2B5EF4-FFF2-40B4-BE49-F238E27FC236}">
                <a16:creationId xmlns:a16="http://schemas.microsoft.com/office/drawing/2014/main" id="{8F40002E-B64A-4951-BF34-41762D3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13" y="1580470"/>
            <a:ext cx="5234371" cy="231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98E0F-474B-4028-B598-95195A6A3623}"/>
              </a:ext>
            </a:extLst>
          </p:cNvPr>
          <p:cNvSpPr txBox="1"/>
          <p:nvPr/>
        </p:nvSpPr>
        <p:spPr>
          <a:xfrm>
            <a:off x="914400" y="898638"/>
            <a:ext cx="732282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00000"/>
                </a:solidFill>
              </a:defRPr>
            </a:lvl1pPr>
          </a:lstStyle>
          <a:p>
            <a:pPr algn="ctr"/>
            <a:r>
              <a:rPr lang="es-GT" sz="209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¿Les ha sucedido alguna vez?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482E7-8820-4287-AE2E-B90CA9104FF6}"/>
              </a:ext>
            </a:extLst>
          </p:cNvPr>
          <p:cNvSpPr txBox="1"/>
          <p:nvPr/>
        </p:nvSpPr>
        <p:spPr>
          <a:xfrm>
            <a:off x="2388311" y="106283"/>
            <a:ext cx="6801409" cy="3222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GT" sz="1494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Acciones proactivas para minimizar la perdida de datos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585496-7E2C-404E-ACF2-2B559A39C1FE}"/>
              </a:ext>
            </a:extLst>
          </p:cNvPr>
          <p:cNvGrpSpPr/>
          <p:nvPr/>
        </p:nvGrpSpPr>
        <p:grpSpPr>
          <a:xfrm>
            <a:off x="13037" y="3207724"/>
            <a:ext cx="1754188" cy="1913551"/>
            <a:chOff x="0" y="4306600"/>
            <a:chExt cx="1754188" cy="2551401"/>
          </a:xfrm>
        </p:grpSpPr>
        <p:sp>
          <p:nvSpPr>
            <p:cNvPr id="7" name="Freeform 62">
              <a:extLst>
                <a:ext uri="{FF2B5EF4-FFF2-40B4-BE49-F238E27FC236}">
                  <a16:creationId xmlns:a16="http://schemas.microsoft.com/office/drawing/2014/main" id="{BE7A45C3-2234-4EB2-9E01-5725BDE96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84522"/>
              <a:ext cx="1678667" cy="2441560"/>
            </a:xfrm>
            <a:custGeom>
              <a:avLst/>
              <a:gdLst>
                <a:gd name="connsiteX0" fmla="*/ 0 w 1678667"/>
                <a:gd name="connsiteY0" fmla="*/ 0 h 2441560"/>
                <a:gd name="connsiteX1" fmla="*/ 1678667 w 1678667"/>
                <a:gd name="connsiteY1" fmla="*/ 2441560 h 2441560"/>
                <a:gd name="connsiteX2" fmla="*/ 0 w 1678667"/>
                <a:gd name="connsiteY2" fmla="*/ 2441560 h 244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667" h="2441560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dist="355600" algn="l" rotWithShape="0">
                <a:schemeClr val="bg1">
                  <a:lumMod val="50000"/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15C7431A-4A3D-4C7C-83C0-F1404817C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6600"/>
              <a:ext cx="1754187" cy="2551401"/>
            </a:xfrm>
            <a:custGeom>
              <a:avLst/>
              <a:gdLst>
                <a:gd name="connsiteX0" fmla="*/ 0 w 1754187"/>
                <a:gd name="connsiteY0" fmla="*/ 0 h 2551401"/>
                <a:gd name="connsiteX1" fmla="*/ 1754187 w 1754187"/>
                <a:gd name="connsiteY1" fmla="*/ 2551401 h 2551401"/>
                <a:gd name="connsiteX2" fmla="*/ 0 w 1754187"/>
                <a:gd name="connsiteY2" fmla="*/ 2551401 h 255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187" h="2551401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9" name="Freeform 76">
              <a:extLst>
                <a:ext uri="{FF2B5EF4-FFF2-40B4-BE49-F238E27FC236}">
                  <a16:creationId xmlns:a16="http://schemas.microsoft.com/office/drawing/2014/main" id="{C713E8D6-D323-4B6C-9BE5-EB982F19FB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242521"/>
              <a:ext cx="54369" cy="615479"/>
            </a:xfrm>
            <a:custGeom>
              <a:avLst/>
              <a:gdLst>
                <a:gd name="connsiteX0" fmla="*/ 54369 w 54369"/>
                <a:gd name="connsiteY0" fmla="*/ 0 h 615479"/>
                <a:gd name="connsiteX1" fmla="*/ 54369 w 54369"/>
                <a:gd name="connsiteY1" fmla="*/ 615479 h 615479"/>
                <a:gd name="connsiteX2" fmla="*/ 40683 w 54369"/>
                <a:gd name="connsiteY2" fmla="*/ 615479 h 615479"/>
                <a:gd name="connsiteX3" fmla="*/ 0 w 54369"/>
                <a:gd name="connsiteY3" fmla="*/ 583702 h 615479"/>
                <a:gd name="connsiteX4" fmla="*/ 0 w 54369"/>
                <a:gd name="connsiteY4" fmla="*/ 14029 h 61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69" h="61547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CD0B7038-1083-4ECB-B7A2-AEAD50BBE6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6137709"/>
              <a:ext cx="54369" cy="119591"/>
            </a:xfrm>
            <a:custGeom>
              <a:avLst/>
              <a:gdLst>
                <a:gd name="connsiteX0" fmla="*/ 0 w 54369"/>
                <a:gd name="connsiteY0" fmla="*/ 0 h 119591"/>
                <a:gd name="connsiteX1" fmla="*/ 54369 w 54369"/>
                <a:gd name="connsiteY1" fmla="*/ 105557 h 119591"/>
                <a:gd name="connsiteX2" fmla="*/ 0 w 54369"/>
                <a:gd name="connsiteY2" fmla="*/ 119591 h 11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69" h="119591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1" name="Freeform 2514">
              <a:extLst>
                <a:ext uri="{FF2B5EF4-FFF2-40B4-BE49-F238E27FC236}">
                  <a16:creationId xmlns:a16="http://schemas.microsoft.com/office/drawing/2014/main" id="{2AC856E2-5915-4B18-8891-85930EBE4A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6242521"/>
              <a:ext cx="784656" cy="615479"/>
            </a:xfrm>
            <a:custGeom>
              <a:avLst/>
              <a:gdLst>
                <a:gd name="T0" fmla="*/ 40 w 1946"/>
                <a:gd name="T1" fmla="*/ 1528 h 1528"/>
                <a:gd name="T2" fmla="*/ 0 w 1946"/>
                <a:gd name="T3" fmla="*/ 1528 h 1528"/>
                <a:gd name="T4" fmla="*/ 0 w 1946"/>
                <a:gd name="T5" fmla="*/ 0 h 1528"/>
                <a:gd name="T6" fmla="*/ 1946 w 1946"/>
                <a:gd name="T7" fmla="*/ 264 h 1528"/>
                <a:gd name="T8" fmla="*/ 40 w 1946"/>
                <a:gd name="T9" fmla="*/ 152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1528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B5A0BFBD-8E7A-44EF-ACE3-10885A8823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307852"/>
              <a:ext cx="59203" cy="129451"/>
            </a:xfrm>
            <a:custGeom>
              <a:avLst/>
              <a:gdLst>
                <a:gd name="connsiteX0" fmla="*/ 0 w 59203"/>
                <a:gd name="connsiteY0" fmla="*/ 0 h 129451"/>
                <a:gd name="connsiteX1" fmla="*/ 59203 w 59203"/>
                <a:gd name="connsiteY1" fmla="*/ 86115 h 129451"/>
                <a:gd name="connsiteX2" fmla="*/ 0 w 59203"/>
                <a:gd name="connsiteY2" fmla="*/ 129451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03" h="129451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3" name="Freeform 66">
              <a:extLst>
                <a:ext uri="{FF2B5EF4-FFF2-40B4-BE49-F238E27FC236}">
                  <a16:creationId xmlns:a16="http://schemas.microsoft.com/office/drawing/2014/main" id="{276B1A6F-421B-460B-897F-16A059578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5405"/>
              <a:ext cx="267047" cy="221888"/>
            </a:xfrm>
            <a:custGeom>
              <a:avLst/>
              <a:gdLst>
                <a:gd name="connsiteX0" fmla="*/ 0 w 267047"/>
                <a:gd name="connsiteY0" fmla="*/ 0 h 221888"/>
                <a:gd name="connsiteX1" fmla="*/ 267047 w 267047"/>
                <a:gd name="connsiteY1" fmla="*/ 22402 h 221888"/>
                <a:gd name="connsiteX2" fmla="*/ 0 w 267047"/>
                <a:gd name="connsiteY2" fmla="*/ 221888 h 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047" h="221888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158D7F02-CA70-488B-9507-3B2357F28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94472"/>
              <a:ext cx="267047" cy="493028"/>
            </a:xfrm>
            <a:custGeom>
              <a:avLst/>
              <a:gdLst>
                <a:gd name="connsiteX0" fmla="*/ 59308 w 267047"/>
                <a:gd name="connsiteY0" fmla="*/ 0 h 493028"/>
                <a:gd name="connsiteX1" fmla="*/ 267047 w 267047"/>
                <a:gd name="connsiteY1" fmla="*/ 302906 h 493028"/>
                <a:gd name="connsiteX2" fmla="*/ 267047 w 267047"/>
                <a:gd name="connsiteY2" fmla="*/ 493028 h 493028"/>
                <a:gd name="connsiteX3" fmla="*/ 0 w 267047"/>
                <a:gd name="connsiteY3" fmla="*/ 470593 h 493028"/>
                <a:gd name="connsiteX4" fmla="*/ 0 w 267047"/>
                <a:gd name="connsiteY4" fmla="*/ 43367 h 49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047" h="493028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5" name="Freeform 72">
              <a:extLst>
                <a:ext uri="{FF2B5EF4-FFF2-40B4-BE49-F238E27FC236}">
                  <a16:creationId xmlns:a16="http://schemas.microsoft.com/office/drawing/2014/main" id="{28A61543-133C-4055-9E27-B40E5AB51B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4887500"/>
              <a:ext cx="362109" cy="800768"/>
            </a:xfrm>
            <a:custGeom>
              <a:avLst/>
              <a:gdLst>
                <a:gd name="connsiteX0" fmla="*/ 267451 w 362109"/>
                <a:gd name="connsiteY0" fmla="*/ 0 h 800768"/>
                <a:gd name="connsiteX1" fmla="*/ 362109 w 362109"/>
                <a:gd name="connsiteY1" fmla="*/ 800768 h 800768"/>
                <a:gd name="connsiteX2" fmla="*/ 0 w 362109"/>
                <a:gd name="connsiteY2" fmla="*/ 652087 h 800768"/>
                <a:gd name="connsiteX3" fmla="*/ 0 w 362109"/>
                <a:gd name="connsiteY3" fmla="*/ 199974 h 8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800768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6" name="Freeform 74">
              <a:extLst>
                <a:ext uri="{FF2B5EF4-FFF2-40B4-BE49-F238E27FC236}">
                  <a16:creationId xmlns:a16="http://schemas.microsoft.com/office/drawing/2014/main" id="{1E7D6868-9F60-4B76-BB55-756B828CF0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5539109"/>
              <a:ext cx="362109" cy="703412"/>
            </a:xfrm>
            <a:custGeom>
              <a:avLst/>
              <a:gdLst>
                <a:gd name="connsiteX0" fmla="*/ 0 w 362109"/>
                <a:gd name="connsiteY0" fmla="*/ 0 h 703412"/>
                <a:gd name="connsiteX1" fmla="*/ 362109 w 362109"/>
                <a:gd name="connsiteY1" fmla="*/ 148612 h 703412"/>
                <a:gd name="connsiteX2" fmla="*/ 55175 w 362109"/>
                <a:gd name="connsiteY2" fmla="*/ 703412 h 703412"/>
                <a:gd name="connsiteX3" fmla="*/ 0 w 362109"/>
                <a:gd name="connsiteY3" fmla="*/ 596455 h 70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109" h="703412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17" name="Freeform 2520">
              <a:extLst>
                <a:ext uri="{FF2B5EF4-FFF2-40B4-BE49-F238E27FC236}">
                  <a16:creationId xmlns:a16="http://schemas.microsoft.com/office/drawing/2014/main" id="{D140BCA4-0CE8-4AED-9B5E-B9CA1F6C5F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68" y="5688268"/>
              <a:ext cx="784656" cy="660593"/>
            </a:xfrm>
            <a:custGeom>
              <a:avLst/>
              <a:gdLst>
                <a:gd name="T0" fmla="*/ 1946 w 1946"/>
                <a:gd name="T1" fmla="*/ 1642 h 1642"/>
                <a:gd name="T2" fmla="*/ 0 w 1946"/>
                <a:gd name="T3" fmla="*/ 1378 h 1642"/>
                <a:gd name="T4" fmla="*/ 762 w 1946"/>
                <a:gd name="T5" fmla="*/ 0 h 1642"/>
                <a:gd name="T6" fmla="*/ 1946 w 1946"/>
                <a:gd name="T7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6" h="1642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Freeform 2521">
              <a:extLst>
                <a:ext uri="{FF2B5EF4-FFF2-40B4-BE49-F238E27FC236}">
                  <a16:creationId xmlns:a16="http://schemas.microsoft.com/office/drawing/2014/main" id="{4AEEB2C2-FCF5-4702-9EA8-A36C4609C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80" y="6348860"/>
              <a:ext cx="989278" cy="509140"/>
            </a:xfrm>
            <a:custGeom>
              <a:avLst/>
              <a:gdLst>
                <a:gd name="T0" fmla="*/ 2456 w 2456"/>
                <a:gd name="T1" fmla="*/ 1264 h 1264"/>
                <a:gd name="T2" fmla="*/ 0 w 2456"/>
                <a:gd name="T3" fmla="*/ 1264 h 1264"/>
                <a:gd name="T4" fmla="*/ 1906 w 2456"/>
                <a:gd name="T5" fmla="*/ 0 h 1264"/>
                <a:gd name="T6" fmla="*/ 2456 w 2456"/>
                <a:gd name="T7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6" h="1264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2522">
              <a:extLst>
                <a:ext uri="{FF2B5EF4-FFF2-40B4-BE49-F238E27FC236}">
                  <a16:creationId xmlns:a16="http://schemas.microsoft.com/office/drawing/2014/main" id="{0ED80341-E80C-4679-BCD6-A907ABB49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107" y="5688268"/>
              <a:ext cx="715374" cy="660593"/>
            </a:xfrm>
            <a:custGeom>
              <a:avLst/>
              <a:gdLst>
                <a:gd name="T0" fmla="*/ 1184 w 1777"/>
                <a:gd name="T1" fmla="*/ 1642 h 1642"/>
                <a:gd name="T2" fmla="*/ 1184 w 1777"/>
                <a:gd name="T3" fmla="*/ 1642 h 1642"/>
                <a:gd name="T4" fmla="*/ 0 w 1777"/>
                <a:gd name="T5" fmla="*/ 0 h 1642"/>
                <a:gd name="T6" fmla="*/ 1493 w 1777"/>
                <a:gd name="T7" fmla="*/ 52 h 1642"/>
                <a:gd name="T8" fmla="*/ 1777 w 1777"/>
                <a:gd name="T9" fmla="*/ 465 h 1642"/>
                <a:gd name="T10" fmla="*/ 1184 w 1777"/>
                <a:gd name="T11" fmla="*/ 1642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7" h="1642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2523">
              <a:extLst>
                <a:ext uri="{FF2B5EF4-FFF2-40B4-BE49-F238E27FC236}">
                  <a16:creationId xmlns:a16="http://schemas.microsoft.com/office/drawing/2014/main" id="{E721CD03-8D9D-43C8-91D9-646953509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87500"/>
              <a:ext cx="496250" cy="800768"/>
            </a:xfrm>
            <a:custGeom>
              <a:avLst/>
              <a:gdLst>
                <a:gd name="T0" fmla="*/ 235 w 1230"/>
                <a:gd name="T1" fmla="*/ 1988 h 1988"/>
                <a:gd name="T2" fmla="*/ 235 w 1230"/>
                <a:gd name="T3" fmla="*/ 1988 h 1988"/>
                <a:gd name="T4" fmla="*/ 0 w 1230"/>
                <a:gd name="T5" fmla="*/ 0 h 1988"/>
                <a:gd name="T6" fmla="*/ 408 w 1230"/>
                <a:gd name="T7" fmla="*/ 120 h 1988"/>
                <a:gd name="T8" fmla="*/ 1230 w 1230"/>
                <a:gd name="T9" fmla="*/ 1317 h 1988"/>
                <a:gd name="T10" fmla="*/ 235 w 1230"/>
                <a:gd name="T11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988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Freeform 2524">
              <a:extLst>
                <a:ext uri="{FF2B5EF4-FFF2-40B4-BE49-F238E27FC236}">
                  <a16:creationId xmlns:a16="http://schemas.microsoft.com/office/drawing/2014/main" id="{1E18E3C1-C07C-4E75-81D4-CB12D6B314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047" y="4813384"/>
              <a:ext cx="164343" cy="122451"/>
            </a:xfrm>
            <a:custGeom>
              <a:avLst/>
              <a:gdLst>
                <a:gd name="T0" fmla="*/ 408 w 408"/>
                <a:gd name="T1" fmla="*/ 303 h 303"/>
                <a:gd name="T2" fmla="*/ 0 w 408"/>
                <a:gd name="T3" fmla="*/ 183 h 303"/>
                <a:gd name="T4" fmla="*/ 200 w 408"/>
                <a:gd name="T5" fmla="*/ 0 h 303"/>
                <a:gd name="T6" fmla="*/ 408 w 408"/>
                <a:gd name="T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303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Freeform 2526">
              <a:extLst>
                <a:ext uri="{FF2B5EF4-FFF2-40B4-BE49-F238E27FC236}">
                  <a16:creationId xmlns:a16="http://schemas.microsoft.com/office/drawing/2014/main" id="{BDA0CDFE-C237-40FE-A2E6-18A7474AEF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5875167"/>
              <a:ext cx="633203" cy="573588"/>
            </a:xfrm>
            <a:custGeom>
              <a:avLst/>
              <a:gdLst>
                <a:gd name="T0" fmla="*/ 1573 w 1573"/>
                <a:gd name="T1" fmla="*/ 1424 h 1424"/>
                <a:gd name="T2" fmla="*/ 0 w 1573"/>
                <a:gd name="T3" fmla="*/ 1177 h 1424"/>
                <a:gd name="T4" fmla="*/ 593 w 1573"/>
                <a:gd name="T5" fmla="*/ 0 h 1424"/>
                <a:gd name="T6" fmla="*/ 1573 w 1573"/>
                <a:gd name="T7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1424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Freeform 2527">
              <a:extLst>
                <a:ext uri="{FF2B5EF4-FFF2-40B4-BE49-F238E27FC236}">
                  <a16:creationId xmlns:a16="http://schemas.microsoft.com/office/drawing/2014/main" id="{5C6CB62B-1A7F-4F46-B828-477EE32461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023" y="6348860"/>
              <a:ext cx="654148" cy="509140"/>
            </a:xfrm>
            <a:custGeom>
              <a:avLst/>
              <a:gdLst>
                <a:gd name="T0" fmla="*/ 590 w 1623"/>
                <a:gd name="T1" fmla="*/ 1264 h 1264"/>
                <a:gd name="T2" fmla="*/ 550 w 1623"/>
                <a:gd name="T3" fmla="*/ 1264 h 1264"/>
                <a:gd name="T4" fmla="*/ 0 w 1623"/>
                <a:gd name="T5" fmla="*/ 0 h 1264"/>
                <a:gd name="T6" fmla="*/ 1573 w 1623"/>
                <a:gd name="T7" fmla="*/ 247 h 1264"/>
                <a:gd name="T8" fmla="*/ 1623 w 1623"/>
                <a:gd name="T9" fmla="*/ 320 h 1264"/>
                <a:gd name="T10" fmla="*/ 590 w 1623"/>
                <a:gd name="T11" fmla="*/ 1264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3" h="1264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Freeform 2528">
              <a:extLst>
                <a:ext uri="{FF2B5EF4-FFF2-40B4-BE49-F238E27FC236}">
                  <a16:creationId xmlns:a16="http://schemas.microsoft.com/office/drawing/2014/main" id="{2ACE3409-0AAB-4466-AC00-24EEA65B82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870" y="6477756"/>
              <a:ext cx="678317" cy="380244"/>
            </a:xfrm>
            <a:custGeom>
              <a:avLst/>
              <a:gdLst>
                <a:gd name="T0" fmla="*/ 1681 w 1681"/>
                <a:gd name="T1" fmla="*/ 944 h 944"/>
                <a:gd name="T2" fmla="*/ 0 w 1681"/>
                <a:gd name="T3" fmla="*/ 944 h 944"/>
                <a:gd name="T4" fmla="*/ 1033 w 1681"/>
                <a:gd name="T5" fmla="*/ 0 h 944"/>
                <a:gd name="T6" fmla="*/ 1681 w 1681"/>
                <a:gd name="T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1" h="944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2585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1874</TotalTime>
  <Words>1141</Words>
  <Application>Microsoft Office PowerPoint</Application>
  <PresentationFormat>Custom</PresentationFormat>
  <Paragraphs>180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inherit</vt:lpstr>
      <vt:lpstr>Merriweather</vt:lpstr>
      <vt:lpstr>Segoe UI</vt:lpstr>
      <vt:lpstr>Segoe UI Black</vt:lpstr>
      <vt:lpstr>Segoe UI Semibold</vt:lpstr>
      <vt:lpstr>Segoe UI Semilight</vt:lpstr>
      <vt:lpstr>Office Theme</vt:lpstr>
      <vt:lpstr>Diseño de estrategias de respaldo y recuperación en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L. Aroche A.</dc:creator>
  <cp:lastModifiedBy>Francisco L. Aroche A.</cp:lastModifiedBy>
  <cp:revision>87</cp:revision>
  <dcterms:created xsi:type="dcterms:W3CDTF">2019-04-11T04:38:12Z</dcterms:created>
  <dcterms:modified xsi:type="dcterms:W3CDTF">2019-04-24T10:29:09Z</dcterms:modified>
</cp:coreProperties>
</file>