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Notların biçimini düzenlemek için tıklayın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tr-T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tr-T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tr-T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A71F490-B65B-48AD-91C9-BA3D4D93D93D}" type="slidenum">
              <a:rPr lang="tr-T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843141-BB05-493E-B7B4-3A164043E300}" type="slidenum">
              <a:rPr lang="tr-T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tr-T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9288E63-FC82-4E0B-891F-98A4D1FA6049}" type="slidenum">
              <a:rPr lang="tr-T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tr-T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Resim 44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  <p:pic>
        <p:nvPicPr>
          <p:cNvPr id="46" name="Resim 45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Resim 87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  <p:pic>
        <p:nvPicPr>
          <p:cNvPr id="89" name="Resim 88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tr-TR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lang="tr-T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tr-TR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lang="tr-T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8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tr-TR" sz="1000" b="1" strike="noStrike" spc="-1">
                <a:solidFill>
                  <a:srgbClr val="FFFFC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Bilgisayar Mühendisliği Bölümü</a:t>
            </a:r>
            <a:endParaRPr lang="tr-T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1066680" y="2057400"/>
            <a:ext cx="70862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8" name="CustomShape 7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15"/>
          <p:cNvPicPr/>
          <p:nvPr/>
        </p:nvPicPr>
        <p:blipFill>
          <a:blip r:embed="rId14"/>
          <a:stretch/>
        </p:blipFill>
        <p:spPr>
          <a:xfrm>
            <a:off x="152280" y="571500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1" name="Picture 16"/>
          <p:cNvPicPr/>
          <p:nvPr/>
        </p:nvPicPr>
        <p:blipFill>
          <a:blip r:embed="rId16"/>
          <a:stretch/>
        </p:blipFill>
        <p:spPr>
          <a:xfrm>
            <a:off x="3276720" y="179640"/>
            <a:ext cx="2786400" cy="1744560"/>
          </a:xfrm>
          <a:prstGeom prst="rect">
            <a:avLst/>
          </a:prstGeom>
          <a:ln>
            <a:noFill/>
          </a:ln>
        </p:spPr>
      </p:pic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tr-TR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lang="tr-T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51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tr-TR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lang="tr-T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Asıl başlık stili için tıklatın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DüzeyiAsıl metin stillerini düzenlemek için tıklatın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tr-T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düzey</a:t>
            </a:r>
            <a:endParaRPr lang="tr-T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düzey</a:t>
            </a:r>
            <a:endParaRPr lang="tr-T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düzey</a:t>
            </a:r>
            <a:endParaRPr lang="tr-T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düzey</a:t>
            </a:r>
            <a:endParaRPr lang="tr-T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2ED30CE5-CB88-4E85-BA52-AF610C6ADCB1}" type="slidenum">
              <a:rPr lang="tr-TR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Bag-of-words_model" TargetMode="External"/><Relationship Id="rId2" Type="http://schemas.openxmlformats.org/officeDocument/2006/relationships/hyperlink" Target="http://snap.stanford.edu/node2vec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networkx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52280" y="2209680"/>
            <a:ext cx="876276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Sosyal Medya Verilerden Çizge Vektörlerinin Çıkarılması</a:t>
            </a:r>
            <a:endParaRPr lang="tr-T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95280" y="3809880"/>
            <a:ext cx="6400440" cy="342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tr-T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 496</a:t>
            </a: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tr-T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İlk Sunum</a:t>
            </a: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tr-T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Hasan MEN</a:t>
            </a: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tr-T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Danışmanı: Yrd. Doç. Dr. Burcu YILMAZ</a:t>
            </a: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tr-T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 2018</a:t>
            </a: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33616ADC-B63D-4B6C-99BD-7BB6B8666CB2}" type="slidenum">
              <a:rPr lang="tr-TR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52280" y="1295280"/>
            <a:ext cx="7467120" cy="4647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Projenin Şeması ve Tanımı</a:t>
            </a:r>
          </a:p>
          <a:p>
            <a:pPr>
              <a:lnSpc>
                <a:spcPct val="90000"/>
              </a:lnSpc>
            </a:pPr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Tasarım Planı</a:t>
            </a:r>
          </a:p>
          <a:p>
            <a:pPr>
              <a:lnSpc>
                <a:spcPct val="90000"/>
              </a:lnSpc>
            </a:pPr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</a:t>
            </a:r>
          </a:p>
          <a:p>
            <a:pPr>
              <a:lnSpc>
                <a:spcPct val="90000"/>
              </a:lnSpc>
            </a:pPr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Başarı Kriterleri</a:t>
            </a:r>
          </a:p>
          <a:p>
            <a:pPr>
              <a:lnSpc>
                <a:spcPct val="90000"/>
              </a:lnSpc>
            </a:pPr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Kaynaklar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İçerik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Şeması ve Tanımı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04920" y="4876920"/>
            <a:ext cx="8229240" cy="12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3"/>
          <p:cNvSpPr txBox="1"/>
          <p:nvPr/>
        </p:nvSpPr>
        <p:spPr>
          <a:xfrm>
            <a:off x="4326330" y="2874868"/>
            <a:ext cx="4503906" cy="163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b="1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Proje Nedir?</a:t>
            </a:r>
          </a:p>
          <a:p>
            <a:pPr>
              <a:lnSpc>
                <a:spcPct val="100000"/>
              </a:lnSpc>
            </a:pPr>
            <a:r>
              <a:rPr lang="tr-TR" b="1" spc="-1" dirty="0">
                <a:uFill>
                  <a:solidFill>
                    <a:srgbClr val="FFFFFF"/>
                  </a:solidFill>
                </a:uFill>
                <a:latin typeface="Arial"/>
              </a:rPr>
              <a:t>     * </a:t>
            </a:r>
            <a:r>
              <a:rPr lang="tr-TR" spc="-1" dirty="0">
                <a:uFill>
                  <a:solidFill>
                    <a:srgbClr val="FFFFFF"/>
                  </a:solidFill>
                </a:uFill>
                <a:latin typeface="Arial"/>
              </a:rPr>
              <a:t>Sosyal medya verilerinden çizge vektörlerinin çıkarılması ve düğümler arasındaki yakınlıkların node2vec vektörleriyle gösterilmesi</a:t>
            </a:r>
            <a:endParaRPr lang="tr-TR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400" spc="-1" dirty="0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>
              <a:lnSpc>
                <a:spcPct val="100000"/>
              </a:lnSpc>
            </a:pPr>
            <a:endParaRPr lang="tr-TR" sz="1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400" spc="-1" dirty="0"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 lang="tr-TR" sz="1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455A2A2-8EE8-40CE-AFBE-4F79C16F9C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62040" y="914400"/>
            <a:ext cx="7515000" cy="1199880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DA53CF-FCEB-4488-8B0B-5AE7D525191B}"/>
              </a:ext>
            </a:extLst>
          </p:cNvPr>
          <p:cNvSpPr/>
          <p:nvPr/>
        </p:nvSpPr>
        <p:spPr>
          <a:xfrm>
            <a:off x="366463" y="2343240"/>
            <a:ext cx="826518" cy="4318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/>
              <a:t>2016</a:t>
            </a:r>
            <a:endParaRPr lang="en-US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5E7524-38D9-4AD8-ACB7-1EE32C08E2CC}"/>
              </a:ext>
            </a:extLst>
          </p:cNvPr>
          <p:cNvSpPr/>
          <p:nvPr/>
        </p:nvSpPr>
        <p:spPr>
          <a:xfrm>
            <a:off x="366463" y="3255747"/>
            <a:ext cx="1122095" cy="3339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Mayıs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5EF5C8-2D01-486F-AAB7-1C148DF5A153}"/>
              </a:ext>
            </a:extLst>
          </p:cNvPr>
          <p:cNvSpPr/>
          <p:nvPr/>
        </p:nvSpPr>
        <p:spPr>
          <a:xfrm>
            <a:off x="1553367" y="2366544"/>
            <a:ext cx="1151276" cy="38401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Nisan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F52FD1-FCCD-41ED-9F8D-2F10E66FD0FE}"/>
              </a:ext>
            </a:extLst>
          </p:cNvPr>
          <p:cNvSpPr/>
          <p:nvPr/>
        </p:nvSpPr>
        <p:spPr>
          <a:xfrm>
            <a:off x="147369" y="4083554"/>
            <a:ext cx="1280896" cy="47766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 Mayıs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8BB2C2-C7F1-4F9F-8C54-EE8E1445376E}"/>
              </a:ext>
            </a:extLst>
          </p:cNvPr>
          <p:cNvSpPr/>
          <p:nvPr/>
        </p:nvSpPr>
        <p:spPr>
          <a:xfrm>
            <a:off x="1488557" y="3685420"/>
            <a:ext cx="1280897" cy="4806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10 Mayıs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152D3D-3D4A-455C-9AA4-FA526ED50A02}"/>
              </a:ext>
            </a:extLst>
          </p:cNvPr>
          <p:cNvSpPr/>
          <p:nvPr/>
        </p:nvSpPr>
        <p:spPr>
          <a:xfrm>
            <a:off x="3065029" y="2343240"/>
            <a:ext cx="1151276" cy="531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9 Nisan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7E53DC-F9B4-4D86-899C-05858F1CFEFA}"/>
              </a:ext>
            </a:extLst>
          </p:cNvPr>
          <p:cNvSpPr/>
          <p:nvPr/>
        </p:nvSpPr>
        <p:spPr>
          <a:xfrm>
            <a:off x="2360428" y="3094075"/>
            <a:ext cx="1605516" cy="3540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15 Nisan</a:t>
            </a:r>
            <a:endParaRPr lang="en-US" dirty="0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BB4DEB8-452E-497F-B269-18318BAA78CC}"/>
              </a:ext>
            </a:extLst>
          </p:cNvPr>
          <p:cNvCxnSpPr>
            <a:endCxn id="3" idx="0"/>
          </p:cNvCxnSpPr>
          <p:nvPr/>
        </p:nvCxnSpPr>
        <p:spPr>
          <a:xfrm>
            <a:off x="776177" y="2775098"/>
            <a:ext cx="151334" cy="48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9DF8F172-6D9A-4849-99D8-693971944B99}"/>
              </a:ext>
            </a:extLst>
          </p:cNvPr>
          <p:cNvCxnSpPr>
            <a:stCxn id="2" idx="6"/>
            <a:endCxn id="8" idx="2"/>
          </p:cNvCxnSpPr>
          <p:nvPr/>
        </p:nvCxnSpPr>
        <p:spPr>
          <a:xfrm flipV="1">
            <a:off x="1192981" y="2558550"/>
            <a:ext cx="360386" cy="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098AE56D-3957-4650-959B-96DE6C3BCCA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87817" y="3589726"/>
            <a:ext cx="118856" cy="49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1092C60-180B-45E3-A3D0-51B506085956}"/>
              </a:ext>
            </a:extLst>
          </p:cNvPr>
          <p:cNvCxnSpPr>
            <a:stCxn id="3" idx="5"/>
            <a:endCxn id="10" idx="1"/>
          </p:cNvCxnSpPr>
          <p:nvPr/>
        </p:nvCxnSpPr>
        <p:spPr>
          <a:xfrm>
            <a:off x="1324231" y="3540816"/>
            <a:ext cx="351909" cy="2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332B383F-DC38-4B48-9319-663D29DF225F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1428265" y="4095680"/>
            <a:ext cx="247875" cy="22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Düz Ok Bağlayıcısı 97">
            <a:extLst>
              <a:ext uri="{FF2B5EF4-FFF2-40B4-BE49-F238E27FC236}">
                <a16:creationId xmlns:a16="http://schemas.microsoft.com/office/drawing/2014/main" id="{6F3E34A6-DC53-4F99-ABEB-428F270EF272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2704643" y="2558550"/>
            <a:ext cx="360386" cy="5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Düz Ok Bağlayıcısı 102">
            <a:extLst>
              <a:ext uri="{FF2B5EF4-FFF2-40B4-BE49-F238E27FC236}">
                <a16:creationId xmlns:a16="http://schemas.microsoft.com/office/drawing/2014/main" id="{4C3C7F12-0362-4BCE-9CB9-F65ED4AC0F17}"/>
              </a:ext>
            </a:extLst>
          </p:cNvPr>
          <p:cNvCxnSpPr>
            <a:stCxn id="8" idx="4"/>
            <a:endCxn id="6" idx="2"/>
          </p:cNvCxnSpPr>
          <p:nvPr/>
        </p:nvCxnSpPr>
        <p:spPr>
          <a:xfrm>
            <a:off x="2129005" y="2750555"/>
            <a:ext cx="231423" cy="52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8E8B253D-97A8-427B-92EE-D6A002489924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3163186" y="2797013"/>
            <a:ext cx="70443" cy="29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Dikdörtgen 107">
            <a:extLst>
              <a:ext uri="{FF2B5EF4-FFF2-40B4-BE49-F238E27FC236}">
                <a16:creationId xmlns:a16="http://schemas.microsoft.com/office/drawing/2014/main" id="{399E50EE-FD33-49CF-8896-A08B088EBC3E}"/>
              </a:ext>
            </a:extLst>
          </p:cNvPr>
          <p:cNvSpPr/>
          <p:nvPr/>
        </p:nvSpPr>
        <p:spPr>
          <a:xfrm>
            <a:off x="1500185" y="4752607"/>
            <a:ext cx="1828800" cy="529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Paragraf Vektörü</a:t>
            </a:r>
            <a:endParaRPr lang="en-US" dirty="0"/>
          </a:p>
        </p:txBody>
      </p:sp>
      <p:cxnSp>
        <p:nvCxnSpPr>
          <p:cNvPr id="110" name="Düz Ok Bağlayıcısı 109">
            <a:extLst>
              <a:ext uri="{FF2B5EF4-FFF2-40B4-BE49-F238E27FC236}">
                <a16:creationId xmlns:a16="http://schemas.microsoft.com/office/drawing/2014/main" id="{67B3A434-1E11-42EF-A69E-5F83AB24DCE8}"/>
              </a:ext>
            </a:extLst>
          </p:cNvPr>
          <p:cNvCxnSpPr>
            <a:stCxn id="10" idx="4"/>
          </p:cNvCxnSpPr>
          <p:nvPr/>
        </p:nvCxnSpPr>
        <p:spPr>
          <a:xfrm flipH="1">
            <a:off x="2129005" y="4166069"/>
            <a:ext cx="1" cy="5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Dikdörtgen 110">
            <a:extLst>
              <a:ext uri="{FF2B5EF4-FFF2-40B4-BE49-F238E27FC236}">
                <a16:creationId xmlns:a16="http://schemas.microsoft.com/office/drawing/2014/main" id="{9D84EBB5-F59C-44CD-A941-2F6583D699A2}"/>
              </a:ext>
            </a:extLst>
          </p:cNvPr>
          <p:cNvSpPr/>
          <p:nvPr/>
        </p:nvSpPr>
        <p:spPr>
          <a:xfrm>
            <a:off x="244836" y="5602362"/>
            <a:ext cx="1012586" cy="267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Ahmet</a:t>
            </a:r>
            <a:endParaRPr lang="en-US" dirty="0"/>
          </a:p>
        </p:txBody>
      </p:sp>
      <p:sp>
        <p:nvSpPr>
          <p:cNvPr id="112" name="Dikdörtgen 111">
            <a:extLst>
              <a:ext uri="{FF2B5EF4-FFF2-40B4-BE49-F238E27FC236}">
                <a16:creationId xmlns:a16="http://schemas.microsoft.com/office/drawing/2014/main" id="{7DCFA3B1-368E-4181-9B53-1BB6E6F6F7E2}"/>
              </a:ext>
            </a:extLst>
          </p:cNvPr>
          <p:cNvSpPr/>
          <p:nvPr/>
        </p:nvSpPr>
        <p:spPr>
          <a:xfrm>
            <a:off x="2222325" y="5929363"/>
            <a:ext cx="1281551" cy="533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Beyaz Saray</a:t>
            </a:r>
            <a:endParaRPr lang="en-US" dirty="0"/>
          </a:p>
        </p:txBody>
      </p:sp>
      <p:cxnSp>
        <p:nvCxnSpPr>
          <p:cNvPr id="116" name="Düz Ok Bağlayıcısı 115">
            <a:extLst>
              <a:ext uri="{FF2B5EF4-FFF2-40B4-BE49-F238E27FC236}">
                <a16:creationId xmlns:a16="http://schemas.microsoft.com/office/drawing/2014/main" id="{9C38610D-D575-4FCA-974F-4DC8F8DEBD6E}"/>
              </a:ext>
            </a:extLst>
          </p:cNvPr>
          <p:cNvCxnSpPr>
            <a:cxnSpLocks/>
            <a:stCxn id="108" idx="1"/>
            <a:endCxn id="111" idx="0"/>
          </p:cNvCxnSpPr>
          <p:nvPr/>
        </p:nvCxnSpPr>
        <p:spPr>
          <a:xfrm flipH="1">
            <a:off x="751129" y="5017312"/>
            <a:ext cx="749056" cy="58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CCEA7EB7-8D06-4D50-94CD-6C992B9A20D3}"/>
              </a:ext>
            </a:extLst>
          </p:cNvPr>
          <p:cNvCxnSpPr>
            <a:stCxn id="108" idx="2"/>
            <a:endCxn id="112" idx="0"/>
          </p:cNvCxnSpPr>
          <p:nvPr/>
        </p:nvCxnSpPr>
        <p:spPr>
          <a:xfrm>
            <a:off x="2414585" y="5282016"/>
            <a:ext cx="448516" cy="64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Metin kutusu 122">
            <a:extLst>
              <a:ext uri="{FF2B5EF4-FFF2-40B4-BE49-F238E27FC236}">
                <a16:creationId xmlns:a16="http://schemas.microsoft.com/office/drawing/2014/main" id="{59335553-0C88-4BD2-8292-FAC41B01012B}"/>
              </a:ext>
            </a:extLst>
          </p:cNvPr>
          <p:cNvSpPr txBox="1"/>
          <p:nvPr/>
        </p:nvSpPr>
        <p:spPr>
          <a:xfrm>
            <a:off x="2618531" y="5426288"/>
            <a:ext cx="117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Lokasyon</a:t>
            </a:r>
            <a:endParaRPr lang="en-US" dirty="0"/>
          </a:p>
        </p:txBody>
      </p:sp>
      <p:sp>
        <p:nvSpPr>
          <p:cNvPr id="124" name="Metin kutusu 123">
            <a:extLst>
              <a:ext uri="{FF2B5EF4-FFF2-40B4-BE49-F238E27FC236}">
                <a16:creationId xmlns:a16="http://schemas.microsoft.com/office/drawing/2014/main" id="{2DF8F3AA-CB2A-4E85-9C19-E2343DCD16FA}"/>
              </a:ext>
            </a:extLst>
          </p:cNvPr>
          <p:cNvSpPr txBox="1"/>
          <p:nvPr/>
        </p:nvSpPr>
        <p:spPr>
          <a:xfrm>
            <a:off x="685236" y="5017311"/>
            <a:ext cx="68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Kişi</a:t>
            </a:r>
            <a:endParaRPr lang="en-US" dirty="0"/>
          </a:p>
        </p:txBody>
      </p:sp>
      <p:cxnSp>
        <p:nvCxnSpPr>
          <p:cNvPr id="126" name="Düz Ok Bağlayıcısı 125">
            <a:extLst>
              <a:ext uri="{FF2B5EF4-FFF2-40B4-BE49-F238E27FC236}">
                <a16:creationId xmlns:a16="http://schemas.microsoft.com/office/drawing/2014/main" id="{9FC090C0-190B-439B-AAC3-F6C3AA70070D}"/>
              </a:ext>
            </a:extLst>
          </p:cNvPr>
          <p:cNvCxnSpPr>
            <a:stCxn id="3" idx="7"/>
            <a:endCxn id="8" idx="3"/>
          </p:cNvCxnSpPr>
          <p:nvPr/>
        </p:nvCxnSpPr>
        <p:spPr>
          <a:xfrm flipV="1">
            <a:off x="1324231" y="2694318"/>
            <a:ext cx="397736" cy="6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5F4337DF-A0D2-4867-A5EB-EF48B7DA2646}" type="slidenum">
              <a:rPr lang="tr-TR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52280" y="106200"/>
            <a:ext cx="87627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Tasarım Planı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158920" y="3124080"/>
            <a:ext cx="4419360" cy="27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50680" y="990720"/>
            <a:ext cx="2971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47BB4412-621A-4FF7-B1C6-0AF898BD9980}"/>
              </a:ext>
            </a:extLst>
          </p:cNvPr>
          <p:cNvSpPr/>
          <p:nvPr/>
        </p:nvSpPr>
        <p:spPr>
          <a:xfrm>
            <a:off x="3189767" y="990720"/>
            <a:ext cx="2083982" cy="283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Verilerin Alınması</a:t>
            </a:r>
            <a:endParaRPr lang="en-US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39370EEF-AF9E-487B-8186-793F48D1018C}"/>
              </a:ext>
            </a:extLst>
          </p:cNvPr>
          <p:cNvSpPr/>
          <p:nvPr/>
        </p:nvSpPr>
        <p:spPr>
          <a:xfrm>
            <a:off x="3189767" y="1569060"/>
            <a:ext cx="2083981" cy="579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Tweet</a:t>
            </a:r>
            <a:r>
              <a:rPr lang="tr-TR" dirty="0"/>
              <a:t> içeriklerinin düzenlenmesi</a:t>
            </a:r>
            <a:endParaRPr lang="en-US" dirty="0"/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6894BA92-90DB-4084-BB06-EF01A98332F3}"/>
              </a:ext>
            </a:extLst>
          </p:cNvPr>
          <p:cNvCxnSpPr>
            <a:stCxn id="3" idx="3"/>
          </p:cNvCxnSpPr>
          <p:nvPr/>
        </p:nvCxnSpPr>
        <p:spPr>
          <a:xfrm flipV="1">
            <a:off x="5273748" y="1856140"/>
            <a:ext cx="92377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ulut 5">
            <a:extLst>
              <a:ext uri="{FF2B5EF4-FFF2-40B4-BE49-F238E27FC236}">
                <a16:creationId xmlns:a16="http://schemas.microsoft.com/office/drawing/2014/main" id="{98BA9A28-F5D6-42B2-B9C8-BF9F9419CBDF}"/>
              </a:ext>
            </a:extLst>
          </p:cNvPr>
          <p:cNvSpPr/>
          <p:nvPr/>
        </p:nvSpPr>
        <p:spPr>
          <a:xfrm>
            <a:off x="6358270" y="1273789"/>
            <a:ext cx="1976391" cy="13342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NER’de</a:t>
            </a:r>
            <a:r>
              <a:rPr lang="tr-TR" dirty="0"/>
              <a:t> daha kesin sonuçlar</a:t>
            </a:r>
            <a:endParaRPr lang="en-US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0FA0D8E4-B4FC-4F89-8911-0D70518E324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231758" y="1273789"/>
            <a:ext cx="0" cy="29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4E238E9F-FE20-4857-A73C-4697B86C7A70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231758" y="2148300"/>
            <a:ext cx="0" cy="29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6496AF-BC5A-4F36-8A98-D056CEA46761}"/>
              </a:ext>
            </a:extLst>
          </p:cNvPr>
          <p:cNvSpPr/>
          <p:nvPr/>
        </p:nvSpPr>
        <p:spPr>
          <a:xfrm>
            <a:off x="3189767" y="2443571"/>
            <a:ext cx="2083981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NER Belirlenmesi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8F597C55-C60A-4599-BFA3-27BEAE3FCBE7}"/>
              </a:ext>
            </a:extLst>
          </p:cNvPr>
          <p:cNvSpPr/>
          <p:nvPr/>
        </p:nvSpPr>
        <p:spPr>
          <a:xfrm>
            <a:off x="3189766" y="3200400"/>
            <a:ext cx="2083982" cy="502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Çizgelerin Çizilmesi</a:t>
            </a:r>
            <a:endParaRPr lang="en-US" dirty="0"/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BEB35EDA-B35F-4020-B22E-17EE9B62C4CB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4231757" y="2900771"/>
            <a:ext cx="1" cy="29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D6BA9EE6-0303-49A8-AC56-BC801AB975B4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4231757" y="3702420"/>
            <a:ext cx="0" cy="39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kdörtgen 22">
            <a:extLst>
              <a:ext uri="{FF2B5EF4-FFF2-40B4-BE49-F238E27FC236}">
                <a16:creationId xmlns:a16="http://schemas.microsoft.com/office/drawing/2014/main" id="{507CB70B-6F16-4D5F-9A7E-24F85280A525}"/>
              </a:ext>
            </a:extLst>
          </p:cNvPr>
          <p:cNvSpPr/>
          <p:nvPr/>
        </p:nvSpPr>
        <p:spPr>
          <a:xfrm>
            <a:off x="3189766" y="4098093"/>
            <a:ext cx="2083982" cy="7841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Node2Vec algoritmasının uygulanması</a:t>
            </a:r>
            <a:endParaRPr lang="en-US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C5B1A34A-FA92-4B8B-8AB8-CFB78EA848CA}"/>
              </a:ext>
            </a:extLst>
          </p:cNvPr>
          <p:cNvSpPr/>
          <p:nvPr/>
        </p:nvSpPr>
        <p:spPr>
          <a:xfrm>
            <a:off x="3056858" y="5269368"/>
            <a:ext cx="2349797" cy="8975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Vektörler arasında anlam ilişkilerinin kurulması </a:t>
            </a:r>
            <a:endParaRPr lang="en-US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2671CD9B-850B-45B3-97D4-566B74CE94B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4231757" y="4882211"/>
            <a:ext cx="0" cy="38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ulut 96">
            <a:extLst>
              <a:ext uri="{FF2B5EF4-FFF2-40B4-BE49-F238E27FC236}">
                <a16:creationId xmlns:a16="http://schemas.microsoft.com/office/drawing/2014/main" id="{19AD021D-FE25-4417-A837-66F24AF44E2F}"/>
              </a:ext>
            </a:extLst>
          </p:cNvPr>
          <p:cNvSpPr/>
          <p:nvPr/>
        </p:nvSpPr>
        <p:spPr>
          <a:xfrm>
            <a:off x="205953" y="1950840"/>
            <a:ext cx="2505343" cy="1456309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>
                <a:solidFill>
                  <a:schemeClr val="tx1"/>
                </a:solidFill>
              </a:rPr>
              <a:t>Tweet</a:t>
            </a:r>
            <a:r>
              <a:rPr lang="tr-TR" sz="1600" dirty="0">
                <a:solidFill>
                  <a:schemeClr val="tx1"/>
                </a:solidFill>
              </a:rPr>
              <a:t> İçerikleri -&gt; </a:t>
            </a:r>
            <a:r>
              <a:rPr lang="tr-TR" sz="1600" dirty="0" err="1">
                <a:solidFill>
                  <a:schemeClr val="tx1"/>
                </a:solidFill>
              </a:rPr>
              <a:t>BoW</a:t>
            </a:r>
            <a:r>
              <a:rPr lang="tr-TR" sz="1600" dirty="0">
                <a:solidFill>
                  <a:schemeClr val="tx1"/>
                </a:solidFill>
              </a:rPr>
              <a:t>/</a:t>
            </a:r>
            <a:r>
              <a:rPr lang="tr-TR" sz="1600" dirty="0" err="1">
                <a:solidFill>
                  <a:schemeClr val="tx1"/>
                </a:solidFill>
              </a:rPr>
              <a:t>Paragraph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Vectors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Düz Ok Bağlayıcısı 98">
            <a:extLst>
              <a:ext uri="{FF2B5EF4-FFF2-40B4-BE49-F238E27FC236}">
                <a16:creationId xmlns:a16="http://schemas.microsoft.com/office/drawing/2014/main" id="{9F380370-6F12-49CC-A966-13C4A16826DC}"/>
              </a:ext>
            </a:extLst>
          </p:cNvPr>
          <p:cNvCxnSpPr>
            <a:cxnSpLocks/>
            <a:stCxn id="3" idx="1"/>
            <a:endCxn id="97" idx="0"/>
          </p:cNvCxnSpPr>
          <p:nvPr/>
        </p:nvCxnSpPr>
        <p:spPr>
          <a:xfrm flipH="1">
            <a:off x="2709208" y="1858680"/>
            <a:ext cx="480559" cy="82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6DEC4AEF-9B94-4D3C-A296-DE5DD1105EB2}" type="slidenum">
              <a:rPr lang="tr-TR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 - 1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52280" y="914400"/>
            <a:ext cx="8000640" cy="56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Kullanılacak sosyal ağ (</a:t>
            </a:r>
            <a:r>
              <a:rPr lang="tr-T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twitter</a:t>
            </a: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verilerinin toplanması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Türkçe ve İngilizce</a:t>
            </a:r>
          </a:p>
          <a:p>
            <a:pPr marL="565200" lvl="1">
              <a:buClr>
                <a:srgbClr val="000000"/>
              </a:buClr>
              <a:buSzPct val="45000"/>
            </a:pPr>
            <a:endParaRPr lang="tr-T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Sosyal ağın çizge olarak gösterilmesi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Kullanıcı ilişkileri, zaman vb.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tr-T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NER için örnek projelerin taranması ve veri seti oluşturulması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Özellikle Türkçe NER denenmesi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Named</a:t>
            </a: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Entity</a:t>
            </a: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kullanıcı ve zaman bilgisi kullanarak node2vec vektörlerinin çıkarılması</a:t>
            </a:r>
          </a:p>
          <a:p>
            <a:pPr marL="108000">
              <a:buClr>
                <a:srgbClr val="000000"/>
              </a:buClr>
              <a:buSzPct val="45000"/>
            </a:pPr>
            <a:endParaRPr lang="tr-T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Node2vec vektörlerinin tutarlılığının gösterilmesi için testlerin gerçekleştirilmesi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18202DBA-71B4-4CD8-BC33-89D78400284E}" type="slidenum">
              <a:rPr lang="tr-TR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 - 2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320" y="762120"/>
            <a:ext cx="761976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Yazılımsal</a:t>
            </a: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Gereksinimler: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Python3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Networkx</a:t>
            </a:r>
            <a:endParaRPr lang="tr-T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Jupyter</a:t>
            </a: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Notebook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tr-T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</a:t>
            </a: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AD045372-299C-4450-AC01-738F396EEB8A}" type="slidenum">
              <a:rPr lang="tr-TR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Başarı Kriterleri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52280" y="1219320"/>
            <a:ext cx="784836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Ardışık gün vektörlerinin diğer günlere göre daha yakın olması</a:t>
            </a:r>
          </a:p>
          <a:p>
            <a:pPr marL="108000">
              <a:buClr>
                <a:srgbClr val="000000"/>
              </a:buClr>
              <a:buSzPct val="45000"/>
            </a:pP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Arkadaş kişi vektörlerinin diğer kişilere göre daha yakın olması</a:t>
            </a:r>
          </a:p>
          <a:p>
            <a:pPr marL="108000">
              <a:buClr>
                <a:srgbClr val="000000"/>
              </a:buClr>
              <a:buSzPct val="45000"/>
            </a:pPr>
            <a:endParaRPr lang="tr-T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Benzer </a:t>
            </a:r>
            <a:r>
              <a:rPr lang="tr-T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konu&amp;lokasyon</a:t>
            </a: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(NER) ve</a:t>
            </a: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ktörlerinin daha yakın olması</a:t>
            </a: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CF311B66-D768-4FB3-9E21-4387CDA2334B}" type="slidenum">
              <a:rPr lang="tr-TR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tr-T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Kaynaklar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152280" y="914400"/>
            <a:ext cx="8838720" cy="540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tr-TR" sz="2000" spc="-1" dirty="0">
                <a:uFill>
                  <a:solidFill>
                    <a:srgbClr val="FFFFFF"/>
                  </a:solidFill>
                </a:uFill>
                <a:hlinkClick r:id="rId2"/>
              </a:rPr>
              <a:t>Node2Vec: http://snap.stanford.edu/node2vec/</a:t>
            </a:r>
            <a:r>
              <a:rPr lang="tr-TR" sz="2000" spc="-1" dirty="0">
                <a:uFill>
                  <a:solidFill>
                    <a:srgbClr val="FFFFFF"/>
                  </a:solidFill>
                </a:uFill>
              </a:rPr>
              <a:t> [Ziyaret Tarihi: 15/03/18]</a:t>
            </a:r>
          </a:p>
          <a:p>
            <a:pPr marL="457560" indent="-457200">
              <a:buClr>
                <a:srgbClr val="000000"/>
              </a:buClr>
              <a:buFont typeface="+mj-lt"/>
              <a:buAutoNum type="arabicPeriod"/>
            </a:pPr>
            <a:r>
              <a:rPr lang="tr-T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</a:t>
            </a:r>
            <a:r>
              <a:rPr lang="tr-T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Words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https://www.wikiwand.com/en/Bag-of-words_model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tr-TR" sz="2000" spc="-1" dirty="0">
                <a:uFill>
                  <a:solidFill>
                    <a:srgbClr val="FFFFFF"/>
                  </a:solidFill>
                </a:uFill>
              </a:rPr>
              <a:t>[Ziyaret Tarihi: 15/03/18]</a:t>
            </a:r>
            <a:endParaRPr lang="tr-T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buClr>
                <a:srgbClr val="000000"/>
              </a:buClr>
              <a:buFont typeface="+mj-lt"/>
              <a:buAutoNum type="arabicPeriod"/>
            </a:pPr>
            <a:r>
              <a:rPr lang="tr-T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Networkx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https://networkx.github.io/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tr-TR" sz="2000" spc="-1" dirty="0">
                <a:uFill>
                  <a:solidFill>
                    <a:srgbClr val="FFFFFF"/>
                  </a:solidFill>
                </a:uFill>
              </a:rPr>
              <a:t>[Ziyaret Tarihi: 15/03/18]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endParaRPr lang="tr-T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buClr>
                <a:srgbClr val="000000"/>
              </a:buClr>
              <a:buFont typeface="+mj-lt"/>
              <a:buAutoNum type="arabicPeriod"/>
            </a:pPr>
            <a:r>
              <a:rPr lang="tr-T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Paragraph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tr-T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Vectors</a:t>
            </a: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https://github.com/inejc/paragraph-vectors </a:t>
            </a:r>
            <a:r>
              <a:rPr lang="tr-TR" sz="2000" spc="-1" dirty="0">
                <a:uFill>
                  <a:solidFill>
                    <a:srgbClr val="FFFFFF"/>
                  </a:solidFill>
                </a:uFill>
              </a:rPr>
              <a:t>[Ziyaret Tarihi: 15/03/18]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tr-T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Words>293</Words>
  <Application>Microsoft Office PowerPoint</Application>
  <PresentationFormat>Ekran Gösterisi (4:3)</PresentationFormat>
  <Paragraphs>86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8</vt:i4>
      </vt:variant>
    </vt:vector>
  </HeadingPairs>
  <TitlesOfParts>
    <vt:vector size="18" baseType="lpstr">
      <vt:lpstr>바탕</vt:lpstr>
      <vt:lpstr>Arial</vt:lpstr>
      <vt:lpstr>DejaVu Sans</vt:lpstr>
      <vt:lpstr>StarSymbol</vt:lpstr>
      <vt:lpstr>Symbol</vt:lpstr>
      <vt:lpstr>Tahoma</vt:lpstr>
      <vt:lpstr>Times New Roman</vt:lpstr>
      <vt:lpstr>Wingdings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subject/>
  <dc:creator>inanc tahrali</dc:creator>
  <dc:description/>
  <cp:lastModifiedBy>HASAN MEN</cp:lastModifiedBy>
  <cp:revision>179</cp:revision>
  <dcterms:created xsi:type="dcterms:W3CDTF">2007-08-26T20:02:13Z</dcterms:created>
  <dcterms:modified xsi:type="dcterms:W3CDTF">2018-03-16T13:50:36Z</dcterms:modified>
  <dc:language>tr-TR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