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5" r:id="rId5"/>
    <p:sldId id="277" r:id="rId6"/>
    <p:sldId id="276" r:id="rId7"/>
    <p:sldId id="269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87" d="100"/>
          <a:sy n="8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200" dirty="0"/>
              <a:t>HİPERSPEKTRAL VE </a:t>
            </a:r>
            <a:r>
              <a:rPr lang="tr-TR" altLang="en-US" sz="3200" dirty="0" err="1"/>
              <a:t>LiDAR</a:t>
            </a:r>
            <a:r>
              <a:rPr lang="tr-TR" altLang="en-US" sz="3200" dirty="0"/>
              <a:t> UZAKTAN ALGILANMIŞ GÖRÜNTÜLERİN BİRLEŞİMİNE DAYALI GÖRÜNTÜ SINIFLANDIRMA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Efkan Duraklı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</a:t>
            </a:r>
            <a:r>
              <a:rPr lang="tr-TR" altLang="en-US" sz="2000" b="1" dirty="0" err="1"/>
              <a:t>Doç</a:t>
            </a:r>
            <a:r>
              <a:rPr lang="tr-TR" altLang="en-US" sz="2000" b="1" dirty="0"/>
              <a:t> Dr. </a:t>
            </a:r>
            <a:r>
              <a:rPr lang="tr-TR" altLang="en-US" sz="2000" b="1" dirty="0" err="1"/>
              <a:t>Erchan</a:t>
            </a:r>
            <a:r>
              <a:rPr lang="tr-TR" altLang="en-US" sz="2000" b="1" dirty="0"/>
              <a:t> APTOULA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Ekim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9F0D961-8DED-4823-BBF8-5B91D566AF18}"/>
              </a:ext>
            </a:extLst>
          </p:cNvPr>
          <p:cNvSpPr txBox="1"/>
          <p:nvPr/>
        </p:nvSpPr>
        <p:spPr>
          <a:xfrm>
            <a:off x="641838" y="4466272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nedir ?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LiDAR</a:t>
            </a:r>
            <a:r>
              <a:rPr lang="tr-TR" dirty="0"/>
              <a:t> görüntüsü nedir ?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r>
              <a:rPr lang="tr-TR" dirty="0"/>
              <a:t>-    Ben projede ne yapacağım 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DC750F2-FF4E-44EB-9DF1-7E492682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47359"/>
            <a:ext cx="4114799" cy="30388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0B05883-2CE3-49E4-9517-F3CFA93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028920"/>
            <a:ext cx="4638675" cy="293348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F639DA7-D1C2-4615-81D6-650A5622CA2E}"/>
              </a:ext>
            </a:extLst>
          </p:cNvPr>
          <p:cNvSpPr txBox="1"/>
          <p:nvPr/>
        </p:nvSpPr>
        <p:spPr>
          <a:xfrm>
            <a:off x="838200" y="40386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/>
              <a:t>Kaynak : [2]                                                                                                         Kaynak: [2]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BFCFB53-2469-47FD-8126-4A313A0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" y="789959"/>
            <a:ext cx="9126415" cy="242019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9A2078BB-0B99-4B9B-8F10-D3BC6D26DF6F}"/>
              </a:ext>
            </a:extLst>
          </p:cNvPr>
          <p:cNvSpPr txBox="1"/>
          <p:nvPr/>
        </p:nvSpPr>
        <p:spPr>
          <a:xfrm>
            <a:off x="685800" y="3810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1</a:t>
            </a:r>
            <a:r>
              <a:rPr lang="tr-TR" dirty="0"/>
              <a:t> </a:t>
            </a:r>
            <a:r>
              <a:rPr lang="tr-TR" b="1" dirty="0"/>
              <a:t>–</a:t>
            </a:r>
            <a:r>
              <a:rPr lang="tr-TR" dirty="0"/>
              <a:t>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verilerinden </a:t>
            </a:r>
            <a:r>
              <a:rPr lang="tr-TR" dirty="0" err="1"/>
              <a:t>Evrişimsel</a:t>
            </a:r>
            <a:r>
              <a:rPr lang="tr-TR" dirty="0"/>
              <a:t> Sinir Ağları(CNN) kullanılarak maddeleri birbirinden ayıran özelliklerin çıkarılması</a:t>
            </a:r>
          </a:p>
          <a:p>
            <a:r>
              <a:rPr lang="tr-TR" b="1" dirty="0"/>
              <a:t>2</a:t>
            </a:r>
            <a:r>
              <a:rPr lang="tr-TR" dirty="0"/>
              <a:t> </a:t>
            </a:r>
            <a:r>
              <a:rPr lang="tr-TR" b="1" dirty="0"/>
              <a:t>–</a:t>
            </a:r>
            <a:r>
              <a:rPr lang="tr-TR" dirty="0"/>
              <a:t> Derin Sinir Ağları(DNN) kullanılarak CNN tarafından çıkarılan özelliklerin birleştirilmesi</a:t>
            </a:r>
          </a:p>
          <a:p>
            <a:r>
              <a:rPr lang="tr-TR" b="1" dirty="0"/>
              <a:t>3</a:t>
            </a:r>
            <a:r>
              <a:rPr lang="tr-TR" dirty="0"/>
              <a:t> </a:t>
            </a:r>
            <a:r>
              <a:rPr lang="tr-TR" b="1" dirty="0"/>
              <a:t>–</a:t>
            </a:r>
            <a:r>
              <a:rPr lang="tr-TR" dirty="0"/>
              <a:t> Lojistik regresyon yöntemi kullanılarak sınıflandırmanın yapılması</a:t>
            </a:r>
          </a:p>
          <a:p>
            <a:r>
              <a:rPr lang="tr-TR" b="1" dirty="0"/>
              <a:t>4</a:t>
            </a:r>
            <a:r>
              <a:rPr lang="tr-TR" dirty="0"/>
              <a:t> </a:t>
            </a:r>
            <a:r>
              <a:rPr lang="tr-TR" b="1" dirty="0"/>
              <a:t>–</a:t>
            </a:r>
            <a:r>
              <a:rPr lang="tr-TR" dirty="0"/>
              <a:t> </a:t>
            </a:r>
            <a:r>
              <a:rPr lang="tr-TR" dirty="0" err="1"/>
              <a:t>Dropout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normalization</a:t>
            </a:r>
            <a:r>
              <a:rPr lang="tr-TR" dirty="0"/>
              <a:t> yöntemleri kullanılarak sınıflandırmanın doğruluğunun artırılması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FA544DD-B2B3-4DEB-A53C-8C416F3B1262}"/>
              </a:ext>
            </a:extLst>
          </p:cNvPr>
          <p:cNvSpPr txBox="1"/>
          <p:nvPr/>
        </p:nvSpPr>
        <p:spPr>
          <a:xfrm>
            <a:off x="1143000" y="3306472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/>
              <a:t>Kaynak: 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600" dirty="0"/>
          </a:p>
          <a:p>
            <a:pPr lvl="1" eaLnBrk="1" hangingPunct="1"/>
            <a:r>
              <a:rPr lang="tr-TR" altLang="en-US" sz="2000" dirty="0" err="1"/>
              <a:t>Hiperspektral</a:t>
            </a:r>
            <a:r>
              <a:rPr lang="tr-TR" altLang="en-US" sz="2000" dirty="0"/>
              <a:t> ve </a:t>
            </a:r>
            <a:r>
              <a:rPr lang="tr-TR" altLang="en-US" sz="2000" dirty="0" err="1"/>
              <a:t>LiDAR</a:t>
            </a:r>
            <a:r>
              <a:rPr lang="tr-TR" altLang="en-US" sz="2000" dirty="0"/>
              <a:t> verilerinden özellik çıkarabilmek için bir Derin </a:t>
            </a:r>
            <a:r>
              <a:rPr lang="tr-TR" altLang="en-US" sz="2000" dirty="0" err="1"/>
              <a:t>Evrişimsel</a:t>
            </a:r>
            <a:r>
              <a:rPr lang="tr-TR" altLang="en-US" sz="2000" dirty="0"/>
              <a:t> Sinir Ağı modeli oluşturmalıyım.</a:t>
            </a:r>
          </a:p>
          <a:p>
            <a:pPr lvl="1" eaLnBrk="1" hangingPunct="1"/>
            <a:endParaRPr lang="tr-TR" altLang="en-US" sz="2000" dirty="0"/>
          </a:p>
          <a:p>
            <a:pPr lvl="1" eaLnBrk="1" hangingPunct="1"/>
            <a:r>
              <a:rPr lang="tr-TR" altLang="en-US" sz="2000" dirty="0"/>
              <a:t>Çıkarılan özelliklerin </a:t>
            </a:r>
            <a:r>
              <a:rPr lang="tr-TR" altLang="en-US" sz="2000" dirty="0" err="1"/>
              <a:t>birletirilebilmesi</a:t>
            </a:r>
            <a:r>
              <a:rPr lang="tr-TR" altLang="en-US" sz="2000" dirty="0"/>
              <a:t> için kullanacağım Derin Sinir Ağı modelini oluşturmalıyım.</a:t>
            </a:r>
          </a:p>
          <a:p>
            <a:pPr lvl="1" eaLnBrk="1" hangingPunct="1"/>
            <a:endParaRPr lang="tr-TR" altLang="en-US" sz="2000" dirty="0"/>
          </a:p>
          <a:p>
            <a:pPr lvl="1" eaLnBrk="1" hangingPunct="1"/>
            <a:r>
              <a:rPr lang="tr-TR" altLang="en-US" sz="2000" dirty="0"/>
              <a:t>Son sınıflandırmanın yapılarak, sınıflandırma haritası oluşturmalıyım</a:t>
            </a:r>
          </a:p>
          <a:p>
            <a:pPr lvl="1" eaLnBrk="1" hangingPunct="1"/>
            <a:endParaRPr lang="tr-TR" altLang="en-US" sz="2000" dirty="0"/>
          </a:p>
          <a:p>
            <a:pPr lvl="1" eaLnBrk="1" hangingPunct="1"/>
            <a:r>
              <a:rPr lang="tr-TR" altLang="en-US" sz="2000" dirty="0"/>
              <a:t>Sınıflandırmanın doğruluğunu artırmak için tasarlanan sinir ağlarını optimize etmeliyim</a:t>
            </a:r>
          </a:p>
          <a:p>
            <a:pPr lvl="1" eaLnBrk="1" hangingPunct="1"/>
            <a:endParaRPr lang="tr-TR" altLang="en-US" sz="2000" dirty="0"/>
          </a:p>
          <a:p>
            <a:pPr lvl="1" eaLnBrk="1" hangingPunct="1"/>
            <a:endParaRPr lang="tr-TR" altLang="en-US" sz="2000" dirty="0"/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Proje </a:t>
            </a:r>
            <a:r>
              <a:rPr lang="tr-TR" altLang="en-US" sz="2400" dirty="0" err="1"/>
              <a:t>Python</a:t>
            </a:r>
            <a:r>
              <a:rPr lang="tr-TR" altLang="en-US" sz="2400" dirty="0"/>
              <a:t> dili ile </a:t>
            </a:r>
            <a:r>
              <a:rPr lang="tr-TR" altLang="en-US" sz="2400" dirty="0" err="1"/>
              <a:t>gerçeklenecek</a:t>
            </a:r>
            <a:r>
              <a:rPr lang="tr-TR" altLang="en-US" sz="2400" dirty="0"/>
              <a:t>.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 err="1"/>
              <a:t>Tensorflow</a:t>
            </a:r>
            <a:r>
              <a:rPr lang="tr-TR" altLang="en-US" sz="2400" dirty="0"/>
              <a:t> ya da </a:t>
            </a:r>
            <a:r>
              <a:rPr lang="tr-TR" altLang="en-US" sz="2400" dirty="0" err="1"/>
              <a:t>Keras</a:t>
            </a:r>
            <a:r>
              <a:rPr lang="tr-TR" altLang="en-US" sz="2400" dirty="0"/>
              <a:t> kütüphaneleri kullanılacak.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Projede aynı alan için çekilmiş </a:t>
            </a:r>
            <a:r>
              <a:rPr lang="tr-TR" altLang="en-US" sz="2400" dirty="0" err="1"/>
              <a:t>Hiperspektral</a:t>
            </a:r>
            <a:r>
              <a:rPr lang="tr-TR" altLang="en-US" sz="2400" dirty="0"/>
              <a:t> ve </a:t>
            </a:r>
            <a:r>
              <a:rPr lang="tr-TR" altLang="en-US" sz="2400" dirty="0" err="1"/>
              <a:t>LiDAR</a:t>
            </a:r>
            <a:r>
              <a:rPr lang="tr-TR" altLang="en-US" sz="2400" dirty="0"/>
              <a:t> verileri kullanılacak. 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Sinir ağlarını eğitmek için kendi bilgisayarımın </a:t>
            </a:r>
            <a:r>
              <a:rPr lang="tr-TR" altLang="en-US" sz="2400" dirty="0" err="1"/>
              <a:t>GPU’sunu</a:t>
            </a:r>
            <a:r>
              <a:rPr lang="tr-TR" altLang="en-US" sz="2400" dirty="0"/>
              <a:t> kullanacağım.(</a:t>
            </a:r>
            <a:r>
              <a:rPr lang="tr-TR" altLang="en-US" sz="2400" dirty="0" err="1"/>
              <a:t>GeForce</a:t>
            </a:r>
            <a:r>
              <a:rPr lang="tr-TR" altLang="en-US" sz="2400" dirty="0"/>
              <a:t> GTX 660M, 1.75 RAM)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8229600" cy="5600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400" dirty="0"/>
              <a:t>Projede temel olarak üç tane başarı kriteri olacak.</a:t>
            </a:r>
          </a:p>
          <a:p>
            <a:pPr eaLnBrk="1" hangingPunct="1"/>
            <a:r>
              <a:rPr lang="tr-TR" altLang="en-US" sz="2400" dirty="0" err="1"/>
              <a:t>Hiperspektral</a:t>
            </a:r>
            <a:r>
              <a:rPr lang="tr-TR" altLang="en-US" sz="2400" dirty="0"/>
              <a:t> veriler kullanılarak sınıflandırılamayan gölgelik alanların da sınıflandırılabilmesi</a:t>
            </a:r>
          </a:p>
          <a:p>
            <a:pPr eaLnBrk="1" hangingPunct="1"/>
            <a:r>
              <a:rPr lang="tr-TR" altLang="en-US" sz="2400" dirty="0"/>
              <a:t>Sadece </a:t>
            </a:r>
            <a:r>
              <a:rPr lang="tr-TR" altLang="en-US" sz="2400" dirty="0" err="1"/>
              <a:t>Hiperspektral</a:t>
            </a:r>
            <a:r>
              <a:rPr lang="tr-TR" altLang="en-US" sz="2400" dirty="0"/>
              <a:t> veriler ya da sadece </a:t>
            </a:r>
            <a:r>
              <a:rPr lang="tr-TR" altLang="en-US" sz="2400" dirty="0" err="1"/>
              <a:t>LiDAR</a:t>
            </a:r>
            <a:r>
              <a:rPr lang="tr-TR" altLang="en-US" sz="2400" dirty="0"/>
              <a:t> verileri kullanılarak yapılan sınıflandırmalardan daha yüksek doğruluk oranına ulaşmak</a:t>
            </a:r>
          </a:p>
          <a:p>
            <a:pPr eaLnBrk="1" hangingPunct="1"/>
            <a:r>
              <a:rPr lang="tr-TR" altLang="en-US" sz="2400" dirty="0"/>
              <a:t>Aynı maddeden yapılmış farklı sınıfların </a:t>
            </a:r>
            <a:r>
              <a:rPr lang="tr-TR" altLang="en-US" sz="2400" dirty="0" err="1"/>
              <a:t>hiperspektral</a:t>
            </a:r>
            <a:r>
              <a:rPr lang="tr-TR" altLang="en-US" sz="2400" dirty="0"/>
              <a:t> veriler kullanılarak sınıflandırmasındaki hataların minimuma indirilmesi</a:t>
            </a:r>
          </a:p>
          <a:p>
            <a:pPr eaLnBrk="1" hangingPunct="1"/>
            <a:r>
              <a:rPr lang="tr-TR" altLang="en-US" sz="2400" dirty="0"/>
              <a:t>Başarı ölçütü olarak </a:t>
            </a:r>
            <a:r>
              <a:rPr lang="tr-TR" altLang="en-US" sz="2400" dirty="0" err="1"/>
              <a:t>Overall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Accuracy</a:t>
            </a:r>
            <a:r>
              <a:rPr lang="tr-TR" altLang="en-US" sz="2400" dirty="0"/>
              <a:t>(OA), </a:t>
            </a:r>
            <a:r>
              <a:rPr lang="tr-TR" altLang="en-US" sz="2400" dirty="0" err="1"/>
              <a:t>Average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Accuracy</a:t>
            </a:r>
            <a:r>
              <a:rPr lang="tr-TR" altLang="en-US" sz="2400" dirty="0"/>
              <a:t>(AA) ve </a:t>
            </a:r>
            <a:r>
              <a:rPr lang="tr-TR" altLang="en-US" sz="2400" dirty="0" err="1"/>
              <a:t>Kappa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Coefficient</a:t>
            </a:r>
            <a:r>
              <a:rPr lang="tr-TR" altLang="en-US" sz="2400" dirty="0"/>
              <a:t>(K) kullanılacak.</a:t>
            </a:r>
          </a:p>
          <a:p>
            <a:pPr eaLnBrk="1" hangingPunct="1"/>
            <a:r>
              <a:rPr lang="tr-TR" altLang="en-US" sz="2400" dirty="0"/>
              <a:t>OA ve AA ‘ da başarı oranı en az %90 olması beklenmektedir. </a:t>
            </a:r>
            <a:r>
              <a:rPr lang="tr-TR" altLang="en-US" sz="2400" dirty="0" err="1"/>
              <a:t>Kappa</a:t>
            </a:r>
            <a:r>
              <a:rPr lang="tr-TR" altLang="en-US" sz="2400" dirty="0"/>
              <a:t> da ise en az 0,9 olması beklenmektedir.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000" dirty="0"/>
              <a:t>[1]. </a:t>
            </a:r>
            <a:r>
              <a:rPr lang="tr-TR" sz="2000" dirty="0" err="1"/>
              <a:t>Yushi</a:t>
            </a:r>
            <a:r>
              <a:rPr lang="tr-TR" sz="2000" dirty="0"/>
              <a:t> </a:t>
            </a:r>
            <a:r>
              <a:rPr lang="tr-TR" sz="2000" dirty="0" err="1"/>
              <a:t>Chen</a:t>
            </a:r>
            <a:r>
              <a:rPr lang="tr-TR" sz="2000" dirty="0"/>
              <a:t>, </a:t>
            </a:r>
            <a:r>
              <a:rPr lang="tr-TR" sz="2000" dirty="0" err="1"/>
              <a:t>Chunyang</a:t>
            </a:r>
            <a:r>
              <a:rPr lang="tr-TR" sz="2000" dirty="0"/>
              <a:t> </a:t>
            </a:r>
            <a:r>
              <a:rPr lang="tr-TR" sz="2000" dirty="0" err="1"/>
              <a:t>Li</a:t>
            </a:r>
            <a:r>
              <a:rPr lang="tr-TR" sz="2000" dirty="0"/>
              <a:t>, </a:t>
            </a:r>
            <a:r>
              <a:rPr lang="tr-TR" sz="2000" dirty="0" err="1"/>
              <a:t>Pedram</a:t>
            </a:r>
            <a:r>
              <a:rPr lang="tr-TR" sz="2000" dirty="0"/>
              <a:t> </a:t>
            </a:r>
            <a:r>
              <a:rPr lang="tr-TR" sz="2000" dirty="0" err="1"/>
              <a:t>Ghamisi</a:t>
            </a:r>
            <a:r>
              <a:rPr lang="tr-TR" sz="2000" dirty="0"/>
              <a:t>, </a:t>
            </a:r>
            <a:r>
              <a:rPr lang="tr-TR" sz="2000" dirty="0" err="1"/>
              <a:t>Xiuping</a:t>
            </a:r>
            <a:r>
              <a:rPr lang="tr-TR" sz="2000" dirty="0"/>
              <a:t> </a:t>
            </a:r>
            <a:r>
              <a:rPr lang="tr-TR" sz="2000" dirty="0" err="1"/>
              <a:t>Jia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Yanfeng</a:t>
            </a:r>
            <a:r>
              <a:rPr lang="tr-TR" sz="2000" dirty="0"/>
              <a:t> </a:t>
            </a:r>
            <a:r>
              <a:rPr lang="tr-TR" sz="2000" dirty="0" err="1"/>
              <a:t>Gu</a:t>
            </a:r>
            <a:r>
              <a:rPr lang="tr-TR" sz="2000" dirty="0"/>
              <a:t>, </a:t>
            </a:r>
            <a:r>
              <a:rPr lang="tr-TR" sz="2000" i="1" dirty="0" err="1"/>
              <a:t>Deep</a:t>
            </a:r>
            <a:r>
              <a:rPr lang="tr-TR" sz="2000" i="1" dirty="0"/>
              <a:t> </a:t>
            </a:r>
            <a:r>
              <a:rPr lang="tr-TR" sz="2000" i="1" dirty="0" err="1"/>
              <a:t>Fusion</a:t>
            </a:r>
            <a:r>
              <a:rPr lang="tr-TR" sz="2000" i="1" dirty="0"/>
              <a:t> </a:t>
            </a:r>
            <a:r>
              <a:rPr lang="tr-TR" sz="2000" i="1" dirty="0" err="1"/>
              <a:t>and</a:t>
            </a:r>
            <a:r>
              <a:rPr lang="tr-TR" sz="2000" i="1" dirty="0"/>
              <a:t> Remote </a:t>
            </a:r>
            <a:r>
              <a:rPr lang="tr-TR" sz="2000" i="1" dirty="0" err="1"/>
              <a:t>Sensing</a:t>
            </a:r>
            <a:r>
              <a:rPr lang="tr-TR" sz="2000" i="1" dirty="0"/>
              <a:t> Data </a:t>
            </a:r>
            <a:r>
              <a:rPr lang="tr-TR" sz="2000" i="1" dirty="0" err="1"/>
              <a:t>for</a:t>
            </a:r>
            <a:r>
              <a:rPr lang="tr-TR" sz="2000" i="1" dirty="0"/>
              <a:t> </a:t>
            </a:r>
            <a:r>
              <a:rPr lang="tr-TR" sz="2000" i="1" dirty="0" err="1"/>
              <a:t>Accurate</a:t>
            </a:r>
            <a:r>
              <a:rPr lang="tr-TR" sz="2000" i="1" dirty="0"/>
              <a:t> </a:t>
            </a:r>
            <a:r>
              <a:rPr lang="tr-TR" sz="2000" i="1" dirty="0" err="1"/>
              <a:t>Classification</a:t>
            </a:r>
            <a:r>
              <a:rPr lang="tr-TR" sz="2000" i="1" dirty="0"/>
              <a:t>. </a:t>
            </a:r>
            <a:r>
              <a:rPr lang="tr-TR" sz="2000" dirty="0"/>
              <a:t>IEEE </a:t>
            </a:r>
            <a:r>
              <a:rPr lang="tr-TR" sz="2000" dirty="0" err="1"/>
              <a:t>Geoscience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Remote </a:t>
            </a:r>
            <a:r>
              <a:rPr lang="tr-TR" sz="2000" dirty="0" err="1"/>
              <a:t>Sensing</a:t>
            </a:r>
            <a:r>
              <a:rPr lang="tr-TR" sz="2000" dirty="0"/>
              <a:t> </a:t>
            </a:r>
            <a:r>
              <a:rPr lang="tr-TR" sz="2000" dirty="0" err="1"/>
              <a:t>Letters</a:t>
            </a:r>
            <a:r>
              <a:rPr lang="tr-TR" sz="2000" dirty="0"/>
              <a:t>, </a:t>
            </a:r>
            <a:r>
              <a:rPr lang="tr-TR" sz="2000" dirty="0" err="1"/>
              <a:t>Vol</a:t>
            </a:r>
            <a:r>
              <a:rPr lang="tr-TR" sz="2000" dirty="0"/>
              <a:t>. 14, No. 8, </a:t>
            </a:r>
            <a:r>
              <a:rPr lang="tr-TR" sz="2000" dirty="0" err="1"/>
              <a:t>August</a:t>
            </a:r>
            <a:r>
              <a:rPr lang="tr-TR" sz="2000" dirty="0"/>
              <a:t> 2017.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[2]. Seniha Esen Yüksel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Mustafa Boyacı, </a:t>
            </a:r>
            <a:r>
              <a:rPr lang="tr-TR" altLang="en-US" sz="2000" i="1" dirty="0" err="1"/>
              <a:t>Effect</a:t>
            </a:r>
            <a:r>
              <a:rPr lang="tr-TR" altLang="en-US" sz="2000" i="1" dirty="0"/>
              <a:t> of </a:t>
            </a:r>
            <a:r>
              <a:rPr lang="tr-TR" altLang="en-US" sz="2000" i="1" dirty="0" err="1"/>
              <a:t>LiDAR</a:t>
            </a:r>
            <a:r>
              <a:rPr lang="tr-TR" altLang="en-US" sz="2000" i="1" dirty="0"/>
              <a:t> sensor on </a:t>
            </a:r>
            <a:r>
              <a:rPr lang="tr-TR" altLang="en-US" sz="2000" i="1" dirty="0" err="1"/>
              <a:t>the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success</a:t>
            </a:r>
            <a:r>
              <a:rPr lang="tr-TR" altLang="en-US" sz="2000" i="1" dirty="0"/>
              <a:t> of </a:t>
            </a:r>
            <a:r>
              <a:rPr lang="tr-TR" altLang="en-US" sz="2000" i="1" dirty="0" err="1"/>
              <a:t>shadow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detection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from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hyperspectral</a:t>
            </a:r>
            <a:r>
              <a:rPr lang="tr-TR" altLang="en-US" sz="2000" i="1" dirty="0"/>
              <a:t> data. </a:t>
            </a:r>
            <a:r>
              <a:rPr lang="en-US" sz="2000" dirty="0"/>
              <a:t>Department of Electrical and Electronics Engineering, </a:t>
            </a:r>
            <a:r>
              <a:rPr lang="en-US" sz="2000" dirty="0" err="1"/>
              <a:t>Hacettepe</a:t>
            </a:r>
            <a:r>
              <a:rPr lang="en-US" sz="2000" dirty="0"/>
              <a:t> University, Ankara, Turkey</a:t>
            </a:r>
            <a:r>
              <a:rPr lang="tr-TR" sz="2000" dirty="0"/>
              <a:t> : Pamukkale </a:t>
            </a:r>
            <a:r>
              <a:rPr lang="tr-TR" sz="2000" dirty="0" err="1"/>
              <a:t>Univ</a:t>
            </a:r>
            <a:r>
              <a:rPr lang="tr-TR" sz="2000" dirty="0"/>
              <a:t> </a:t>
            </a:r>
            <a:r>
              <a:rPr lang="tr-TR" sz="2000" dirty="0" err="1"/>
              <a:t>Muh</a:t>
            </a:r>
            <a:r>
              <a:rPr lang="tr-TR" sz="2000" dirty="0"/>
              <a:t> Bilim </a:t>
            </a:r>
            <a:r>
              <a:rPr lang="tr-TR" sz="2000" dirty="0" err="1"/>
              <a:t>Derg</a:t>
            </a:r>
            <a:r>
              <a:rPr lang="tr-TR" sz="2000" dirty="0"/>
              <a:t>. 2018; 24(2): 198-204</a:t>
            </a:r>
          </a:p>
          <a:p>
            <a:pPr marL="0" indent="0" eaLnBrk="1" hangingPunct="1">
              <a:buNone/>
            </a:pPr>
            <a:endParaRPr lang="tr-TR" sz="2000" dirty="0"/>
          </a:p>
          <a:p>
            <a:pPr marL="0" indent="0" eaLnBrk="1" hangingPunct="1">
              <a:buNone/>
            </a:pPr>
            <a:r>
              <a:rPr lang="tr-TR" sz="2000" dirty="0"/>
              <a:t>[3]. Mesut Salman </a:t>
            </a:r>
            <a:r>
              <a:rPr lang="tr-TR" sz="2000" dirty="0" err="1"/>
              <a:t>and</a:t>
            </a:r>
            <a:r>
              <a:rPr lang="tr-TR" sz="2000" dirty="0"/>
              <a:t> Seniha Esen Yüksel, </a:t>
            </a:r>
            <a:r>
              <a:rPr lang="tr-TR" sz="2000" i="1" dirty="0" err="1"/>
              <a:t>Fusion</a:t>
            </a:r>
            <a:r>
              <a:rPr lang="tr-TR" sz="2000" i="1" dirty="0"/>
              <a:t> of </a:t>
            </a:r>
            <a:r>
              <a:rPr lang="tr-TR" sz="2000" i="1" dirty="0" err="1"/>
              <a:t>Hyperspektral</a:t>
            </a:r>
            <a:r>
              <a:rPr lang="tr-TR" sz="2000" i="1" dirty="0"/>
              <a:t> Image </a:t>
            </a:r>
            <a:r>
              <a:rPr lang="tr-TR" sz="2000" i="1" dirty="0" err="1"/>
              <a:t>and</a:t>
            </a:r>
            <a:r>
              <a:rPr lang="tr-TR" sz="2000" i="1" dirty="0"/>
              <a:t> </a:t>
            </a:r>
            <a:r>
              <a:rPr lang="tr-TR" sz="2000" i="1" dirty="0" err="1"/>
              <a:t>Classification</a:t>
            </a:r>
            <a:r>
              <a:rPr lang="tr-TR" sz="2000" i="1" dirty="0"/>
              <a:t> </a:t>
            </a:r>
            <a:r>
              <a:rPr lang="tr-TR" sz="2000" i="1" dirty="0" err="1"/>
              <a:t>using</a:t>
            </a:r>
            <a:r>
              <a:rPr lang="tr-TR" sz="2000" i="1" dirty="0"/>
              <a:t> </a:t>
            </a:r>
            <a:r>
              <a:rPr lang="tr-TR" sz="2000" i="1" dirty="0" err="1"/>
              <a:t>Deep</a:t>
            </a:r>
            <a:r>
              <a:rPr lang="tr-TR" sz="2000" i="1" dirty="0"/>
              <a:t> </a:t>
            </a:r>
            <a:r>
              <a:rPr lang="tr-TR" sz="2000" i="1" dirty="0" err="1"/>
              <a:t>Convolutional</a:t>
            </a:r>
            <a:r>
              <a:rPr lang="tr-TR" sz="2000" i="1" dirty="0"/>
              <a:t> </a:t>
            </a:r>
            <a:r>
              <a:rPr lang="tr-TR" sz="2000" i="1" dirty="0" err="1"/>
              <a:t>Neural</a:t>
            </a:r>
            <a:r>
              <a:rPr lang="tr-TR" sz="2000" i="1" dirty="0"/>
              <a:t> Networks. </a:t>
            </a:r>
            <a:r>
              <a:rPr lang="en-US" sz="2000" dirty="0"/>
              <a:t>Department of Electrical and Electronics Engineering, </a:t>
            </a:r>
            <a:r>
              <a:rPr lang="en-US" sz="2000" dirty="0" err="1"/>
              <a:t>Hacettepe</a:t>
            </a:r>
            <a:r>
              <a:rPr lang="en-US" sz="2000" dirty="0"/>
              <a:t> University, Ankara, Turkey</a:t>
            </a:r>
            <a:r>
              <a:rPr lang="tr-TR" sz="2000" dirty="0"/>
              <a:t> : 2018 26th </a:t>
            </a:r>
            <a:r>
              <a:rPr lang="tr-TR" sz="2000" dirty="0" err="1"/>
              <a:t>Signal</a:t>
            </a:r>
            <a:r>
              <a:rPr lang="tr-TR" sz="2000" dirty="0"/>
              <a:t> </a:t>
            </a:r>
            <a:r>
              <a:rPr lang="tr-TR" sz="2000" dirty="0" err="1"/>
              <a:t>Processing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Communications Applications Conference(SIU). </a:t>
            </a:r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460</Words>
  <Application>Microsoft Office PowerPoint</Application>
  <PresentationFormat>Ekran Gösterisi (4:3)</PresentationFormat>
  <Paragraphs>75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Batang</vt:lpstr>
      <vt:lpstr>Arial</vt:lpstr>
      <vt:lpstr>Tahoma</vt:lpstr>
      <vt:lpstr>Default Design</vt:lpstr>
      <vt:lpstr>HİPERSPEKTRAL VE LiDAR UZAKTAN ALGILANMIŞ GÖRÜNTÜLERİN BİRLEŞİMİNE DAYALI GÖRÜNTÜ SINIFLANDIRMA</vt:lpstr>
      <vt:lpstr>İçerik</vt:lpstr>
      <vt:lpstr>Proje Şeması ve Tanımı</vt:lpstr>
      <vt:lpstr>Proje Tasarım Planı</vt:lpstr>
      <vt:lpstr>Proje Gereksinimleri - 1</vt:lpstr>
      <vt:lpstr>Proje Gereksinimleri - 2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Efkan Duraklı</cp:lastModifiedBy>
  <cp:revision>169</cp:revision>
  <dcterms:created xsi:type="dcterms:W3CDTF">2007-08-26T20:02:13Z</dcterms:created>
  <dcterms:modified xsi:type="dcterms:W3CDTF">2018-10-09T19:22:02Z</dcterms:modified>
</cp:coreProperties>
</file>