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67" r:id="rId4"/>
    <p:sldId id="275" r:id="rId5"/>
    <p:sldId id="278" r:id="rId6"/>
    <p:sldId id="277" r:id="rId7"/>
    <p:sldId id="276" r:id="rId8"/>
    <p:sldId id="269" r:id="rId9"/>
    <p:sldId id="279" r:id="rId10"/>
    <p:sldId id="280" r:id="rId11"/>
    <p:sldId id="281" r:id="rId12"/>
    <p:sldId id="286" r:id="rId13"/>
    <p:sldId id="287" r:id="rId14"/>
    <p:sldId id="288" r:id="rId15"/>
    <p:sldId id="289" r:id="rId16"/>
    <p:sldId id="282" r:id="rId17"/>
    <p:sldId id="270" r:id="rId1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4" autoAdjust="0"/>
    <p:restoredTop sz="94660"/>
  </p:normalViewPr>
  <p:slideViewPr>
    <p:cSldViewPr>
      <p:cViewPr varScale="1">
        <p:scale>
          <a:sx n="87" d="100"/>
          <a:sy n="8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200" dirty="0"/>
              <a:t>HİPERSPEKTRAL VE </a:t>
            </a:r>
            <a:r>
              <a:rPr lang="tr-TR" altLang="en-US" sz="3200" dirty="0" err="1"/>
              <a:t>LiDAR</a:t>
            </a:r>
            <a:r>
              <a:rPr lang="tr-TR" altLang="en-US" sz="3200" dirty="0"/>
              <a:t> UZAKTAN ALGILANMIŞ GÖRÜNTÜLERİN BİRLEŞİMİNE DAYALI GÖRÜNTÜ SINIFLANDIRMA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495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Son Sunum 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Efkan Duraklı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 Danışmanı: </a:t>
            </a:r>
            <a:r>
              <a:rPr lang="tr-TR" altLang="en-US" sz="2000" b="1" dirty="0" err="1"/>
              <a:t>Doç</a:t>
            </a:r>
            <a:r>
              <a:rPr lang="tr-TR" altLang="en-US" sz="2000" b="1" dirty="0"/>
              <a:t> Dr. </a:t>
            </a:r>
            <a:r>
              <a:rPr lang="tr-TR" altLang="en-US" sz="2000" b="1" dirty="0" err="1"/>
              <a:t>Erchan</a:t>
            </a:r>
            <a:r>
              <a:rPr lang="tr-TR" altLang="en-US" sz="2000" b="1" dirty="0"/>
              <a:t> APTOULA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Ekim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618891E-988F-46DA-A308-2E6A346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Deney Sonuçları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652FE1F-0B85-470A-867B-0EDC035C7A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ECFE4BA1-CCDD-4931-8C47-3BB7D524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536714"/>
              </p:ext>
            </p:extLst>
          </p:nvPr>
        </p:nvGraphicFramePr>
        <p:xfrm>
          <a:off x="457200" y="2064658"/>
          <a:ext cx="8229600" cy="3026920"/>
        </p:xfrm>
        <a:graphic>
          <a:graphicData uri="http://schemas.openxmlformats.org/drawingml/2006/table">
            <a:tbl>
              <a:tblPr/>
              <a:tblGrid>
                <a:gridCol w="2143686">
                  <a:extLst>
                    <a:ext uri="{9D8B030D-6E8A-4147-A177-3AD203B41FA5}">
                      <a16:colId xmlns:a16="http://schemas.microsoft.com/office/drawing/2014/main" val="2282305402"/>
                    </a:ext>
                  </a:extLst>
                </a:gridCol>
                <a:gridCol w="1361514">
                  <a:extLst>
                    <a:ext uri="{9D8B030D-6E8A-4147-A177-3AD203B41FA5}">
                      <a16:colId xmlns:a16="http://schemas.microsoft.com/office/drawing/2014/main" val="420884543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62894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631630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5848671"/>
                    </a:ext>
                  </a:extLst>
                </a:gridCol>
              </a:tblGrid>
              <a:tr h="220852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Yöntem / Girdi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 + LiDAR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HSG TBA 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>
                          <a:effectLst/>
                        </a:rPr>
                        <a:t>HSG TBA + LiDAR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28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Derin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Evrişimsel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Sinir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Ağı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%55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%57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%60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1. katman = 128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2. katman = 64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3. katman = 32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4. katman = 16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%66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68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En Yakın Komşu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1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1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K = 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824810"/>
                  </a:ext>
                </a:extLst>
              </a:tr>
              <a:tr h="607936"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Rastgele Ormanlar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num_est = 100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max_depth = 25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num_est</a:t>
                      </a:r>
                      <a:r>
                        <a:rPr lang="en-US" sz="1400" dirty="0">
                          <a:effectLst/>
                        </a:rPr>
                        <a:t> = 100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max_depth</a:t>
                      </a:r>
                      <a:r>
                        <a:rPr lang="en-US" sz="1400" dirty="0">
                          <a:effectLst/>
                        </a:rPr>
                        <a:t> = 17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 dirty="0">
                          <a:effectLst/>
                        </a:rPr>
                        <a:t>OA = %73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num_est = 100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>
                          <a:effectLst/>
                        </a:rPr>
                        <a:t>max_depth = 15</a:t>
                      </a:r>
                      <a:endParaRPr lang="en-US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>
                          <a:effectLst/>
                        </a:rPr>
                        <a:t>OA = %71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num_est</a:t>
                      </a:r>
                      <a:r>
                        <a:rPr lang="en-US" sz="1400" dirty="0">
                          <a:effectLst/>
                        </a:rPr>
                        <a:t> = 100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dirty="0" err="1">
                          <a:effectLst/>
                        </a:rPr>
                        <a:t>max_depth</a:t>
                      </a:r>
                      <a:r>
                        <a:rPr lang="en-US" sz="1400" dirty="0">
                          <a:effectLst/>
                        </a:rPr>
                        <a:t> = 14</a:t>
                      </a:r>
                      <a:endParaRPr lang="en-US" dirty="0">
                        <a:effectLst/>
                      </a:endParaRPr>
                    </a:p>
                    <a:p>
                      <a:pPr rtl="0">
                        <a:lnSpc>
                          <a:spcPct val="120000"/>
                        </a:lnSpc>
                      </a:pPr>
                      <a:r>
                        <a:rPr lang="en-US" sz="1400" b="1" dirty="0">
                          <a:effectLst/>
                        </a:rPr>
                        <a:t>OA = %78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70512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C52B2552-51D1-45D4-A5EE-F819230FCCE3}"/>
              </a:ext>
            </a:extLst>
          </p:cNvPr>
          <p:cNvSpPr txBox="1"/>
          <p:nvPr/>
        </p:nvSpPr>
        <p:spPr>
          <a:xfrm>
            <a:off x="1101970" y="1138535"/>
            <a:ext cx="758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YAPILAN DENEYLERİN SONUÇLARI</a:t>
            </a:r>
          </a:p>
        </p:txBody>
      </p:sp>
    </p:spTree>
    <p:extLst>
      <p:ext uri="{BB962C8B-B14F-4D97-AF65-F5344CB8AC3E}">
        <p14:creationId xmlns:p14="http://schemas.microsoft.com/office/powerpoint/2010/main" val="174950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561DFD-A401-4461-A95A-4B362D0A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Çıkarımlar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2503EA3-60FF-4357-9AEB-7D865BFA3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11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3244C13-44A5-41EA-8353-AD467FEE2135}"/>
              </a:ext>
            </a:extLst>
          </p:cNvPr>
          <p:cNvSpPr txBox="1"/>
          <p:nvPr/>
        </p:nvSpPr>
        <p:spPr>
          <a:xfrm>
            <a:off x="550985" y="2014835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Görüntülerdeki </a:t>
            </a:r>
            <a:r>
              <a:rPr lang="tr-TR" dirty="0" err="1"/>
              <a:t>gereksi</a:t>
            </a:r>
            <a:r>
              <a:rPr lang="tr-TR" dirty="0"/>
              <a:t> tekrarlanan bantları azaltmanın sınıflandırma sonucunu olumlu yönde etkilediği 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verileri eklenerek yapılan sınıflandırmaların, sadece </a:t>
            </a:r>
            <a:r>
              <a:rPr lang="tr-TR" dirty="0" err="1"/>
              <a:t>hiperspektral</a:t>
            </a:r>
            <a:r>
              <a:rPr lang="tr-TR" dirty="0"/>
              <a:t> veriler kullanılarak yapılan sınıflandırmaya oranla daha iyi sonuç verdiği. Dolayısıyla birleştirme yönteminin sınıflandırma sonucunu yüksek oranda etkilediği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Sadece </a:t>
            </a:r>
            <a:r>
              <a:rPr lang="tr-TR" dirty="0" err="1"/>
              <a:t>hiperspektral</a:t>
            </a:r>
            <a:r>
              <a:rPr lang="tr-TR" dirty="0"/>
              <a:t> verilere bakılarak yapılan sınıflandırmanın yeterli sonuç vermediği, uzamsal verilerin de dikkate alınması gerektiği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C25A097-9ED9-4CC3-AFD1-0CDE9F52A7ED}"/>
              </a:ext>
            </a:extLst>
          </p:cNvPr>
          <p:cNvSpPr txBox="1"/>
          <p:nvPr/>
        </p:nvSpPr>
        <p:spPr>
          <a:xfrm>
            <a:off x="1066800" y="12192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Yapılan Deneylerden Elde Edilen Çıkarımlar</a:t>
            </a:r>
          </a:p>
        </p:txBody>
      </p:sp>
    </p:spTree>
    <p:extLst>
      <p:ext uri="{BB962C8B-B14F-4D97-AF65-F5344CB8AC3E}">
        <p14:creationId xmlns:p14="http://schemas.microsoft.com/office/powerpoint/2010/main" val="336140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28BB84-EBB0-4B42-976C-75F8EFEA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	Yama Tabanlı CNN - 1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3C1F4F-72A6-4605-96E9-9595A6B35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12</a:t>
            </a:fld>
            <a:endParaRPr lang="tr-TR" alt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C778C45-32A2-44B1-AE5D-C1AA5F384AC5}"/>
              </a:ext>
            </a:extLst>
          </p:cNvPr>
          <p:cNvSpPr/>
          <p:nvPr/>
        </p:nvSpPr>
        <p:spPr bwMode="auto">
          <a:xfrm>
            <a:off x="1569553" y="897279"/>
            <a:ext cx="6997641" cy="3733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0FB8B9BD-DC08-4511-94A3-0C46DACB2F28}"/>
              </a:ext>
            </a:extLst>
          </p:cNvPr>
          <p:cNvSpPr/>
          <p:nvPr/>
        </p:nvSpPr>
        <p:spPr bwMode="auto">
          <a:xfrm rot="5400000">
            <a:off x="-540431" y="2320590"/>
            <a:ext cx="24384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patch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661489CA-421B-4E0B-A70B-54AA2E58F0F1}"/>
              </a:ext>
            </a:extLst>
          </p:cNvPr>
          <p:cNvSpPr/>
          <p:nvPr/>
        </p:nvSpPr>
        <p:spPr bwMode="auto">
          <a:xfrm>
            <a:off x="956052" y="2282490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87DB57F3-7A3B-463D-ABC3-34E7EEE49251}"/>
              </a:ext>
            </a:extLst>
          </p:cNvPr>
          <p:cNvSpPr/>
          <p:nvPr/>
        </p:nvSpPr>
        <p:spPr bwMode="auto">
          <a:xfrm>
            <a:off x="2422571" y="2263479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F9471F40-FC95-40F0-ABD7-A26A04F5074C}"/>
              </a:ext>
            </a:extLst>
          </p:cNvPr>
          <p:cNvSpPr/>
          <p:nvPr/>
        </p:nvSpPr>
        <p:spPr bwMode="auto">
          <a:xfrm>
            <a:off x="3480057" y="2240419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14E25934-2B28-4246-BF12-B8EFFC60160A}"/>
              </a:ext>
            </a:extLst>
          </p:cNvPr>
          <p:cNvSpPr/>
          <p:nvPr/>
        </p:nvSpPr>
        <p:spPr bwMode="auto">
          <a:xfrm>
            <a:off x="4566168" y="2235713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52BB1EAE-0D09-4020-86F9-102ABC480195}"/>
              </a:ext>
            </a:extLst>
          </p:cNvPr>
          <p:cNvSpPr/>
          <p:nvPr/>
        </p:nvSpPr>
        <p:spPr bwMode="auto">
          <a:xfrm>
            <a:off x="5535986" y="224381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4518B35D-A1B8-4333-AF6B-48448C695133}"/>
              </a:ext>
            </a:extLst>
          </p:cNvPr>
          <p:cNvSpPr/>
          <p:nvPr/>
        </p:nvSpPr>
        <p:spPr bwMode="auto">
          <a:xfrm>
            <a:off x="6495206" y="2239340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26D19E09-A444-456E-A8E3-F08E8D8F16D8}"/>
              </a:ext>
            </a:extLst>
          </p:cNvPr>
          <p:cNvSpPr/>
          <p:nvPr/>
        </p:nvSpPr>
        <p:spPr bwMode="auto">
          <a:xfrm>
            <a:off x="7505659" y="224381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D9CE24CF-C6DC-4578-A015-4444080B98FD}"/>
              </a:ext>
            </a:extLst>
          </p:cNvPr>
          <p:cNvSpPr/>
          <p:nvPr/>
        </p:nvSpPr>
        <p:spPr bwMode="auto">
          <a:xfrm rot="5400000">
            <a:off x="901950" y="2277440"/>
            <a:ext cx="2438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Conv_1</a:t>
            </a: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C918F06-7103-40DD-8DE5-5AE4817B8792}"/>
              </a:ext>
            </a:extLst>
          </p:cNvPr>
          <p:cNvSpPr/>
          <p:nvPr/>
        </p:nvSpPr>
        <p:spPr bwMode="auto">
          <a:xfrm rot="5400000">
            <a:off x="3025435" y="2281914"/>
            <a:ext cx="2438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Conv_2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02B1EC25-5E84-42D4-A73F-2B2B7E11E59C}"/>
              </a:ext>
            </a:extLst>
          </p:cNvPr>
          <p:cNvSpPr/>
          <p:nvPr/>
        </p:nvSpPr>
        <p:spPr bwMode="auto">
          <a:xfrm rot="5400000">
            <a:off x="1999267" y="2273813"/>
            <a:ext cx="243840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8E86C4C1-4AC1-40C6-88EB-EF1C57E8691C}"/>
              </a:ext>
            </a:extLst>
          </p:cNvPr>
          <p:cNvSpPr/>
          <p:nvPr/>
        </p:nvSpPr>
        <p:spPr bwMode="auto">
          <a:xfrm rot="5400000">
            <a:off x="5047066" y="2277440"/>
            <a:ext cx="2438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66899B5-03BD-4478-88D7-62B0CA1EA7FF}"/>
              </a:ext>
            </a:extLst>
          </p:cNvPr>
          <p:cNvSpPr/>
          <p:nvPr/>
        </p:nvSpPr>
        <p:spPr bwMode="auto">
          <a:xfrm rot="5400000">
            <a:off x="6021808" y="2277440"/>
            <a:ext cx="2438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Fc_2</a:t>
            </a: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1306686F-ACF0-43B9-ABED-375CC16EE628}"/>
              </a:ext>
            </a:extLst>
          </p:cNvPr>
          <p:cNvSpPr/>
          <p:nvPr/>
        </p:nvSpPr>
        <p:spPr bwMode="auto">
          <a:xfrm rot="5400000">
            <a:off x="4063667" y="2267028"/>
            <a:ext cx="243840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58215392-B306-402B-91E0-A745BBF9923D}"/>
              </a:ext>
            </a:extLst>
          </p:cNvPr>
          <p:cNvSpPr/>
          <p:nvPr/>
        </p:nvSpPr>
        <p:spPr bwMode="auto">
          <a:xfrm rot="5400000">
            <a:off x="7042999" y="2265021"/>
            <a:ext cx="24384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Fc_out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47094D30-8609-4209-996F-A8E9EC0DD9C4}"/>
              </a:ext>
            </a:extLst>
          </p:cNvPr>
          <p:cNvSpPr txBox="1"/>
          <p:nvPr/>
        </p:nvSpPr>
        <p:spPr>
          <a:xfrm>
            <a:off x="1740150" y="386984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500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F3DFA3F5-8A8B-412A-AEB7-67EBF4C616B9}"/>
              </a:ext>
            </a:extLst>
          </p:cNvPr>
          <p:cNvSpPr txBox="1"/>
          <p:nvPr/>
        </p:nvSpPr>
        <p:spPr>
          <a:xfrm>
            <a:off x="2934868" y="386984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C31D4F3D-1E19-4101-9AD9-7905E94EAD35}"/>
              </a:ext>
            </a:extLst>
          </p:cNvPr>
          <p:cNvSpPr txBox="1"/>
          <p:nvPr/>
        </p:nvSpPr>
        <p:spPr>
          <a:xfrm>
            <a:off x="3863635" y="389973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100</a:t>
            </a: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F15A754C-E41A-4916-B586-64733A3E0E45}"/>
              </a:ext>
            </a:extLst>
          </p:cNvPr>
          <p:cNvSpPr txBox="1"/>
          <p:nvPr/>
        </p:nvSpPr>
        <p:spPr>
          <a:xfrm>
            <a:off x="4901867" y="389973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  2 x 2</a:t>
            </a:r>
          </a:p>
        </p:txBody>
      </p:sp>
      <p:sp>
        <p:nvSpPr>
          <p:cNvPr id="33" name="Metin kutusu 32">
            <a:extLst>
              <a:ext uri="{FF2B5EF4-FFF2-40B4-BE49-F238E27FC236}">
                <a16:creationId xmlns:a16="http://schemas.microsoft.com/office/drawing/2014/main" id="{BA7B6166-920E-462F-8958-1EE64978B535}"/>
              </a:ext>
            </a:extLst>
          </p:cNvPr>
          <p:cNvSpPr txBox="1"/>
          <p:nvPr/>
        </p:nvSpPr>
        <p:spPr>
          <a:xfrm>
            <a:off x="5987120" y="387197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200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857E97D-291D-48F1-9676-3A489924CC31}"/>
              </a:ext>
            </a:extLst>
          </p:cNvPr>
          <p:cNvSpPr txBox="1"/>
          <p:nvPr/>
        </p:nvSpPr>
        <p:spPr>
          <a:xfrm>
            <a:off x="6995986" y="387197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84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CFFA32C2-F415-448E-8A4C-8B07E507D8B9}"/>
              </a:ext>
            </a:extLst>
          </p:cNvPr>
          <p:cNvSpPr txBox="1"/>
          <p:nvPr/>
        </p:nvSpPr>
        <p:spPr>
          <a:xfrm>
            <a:off x="8004852" y="389387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8188CAC-0ABF-4179-A3E9-1C6D3DFFF523}"/>
              </a:ext>
            </a:extLst>
          </p:cNvPr>
          <p:cNvSpPr txBox="1"/>
          <p:nvPr/>
        </p:nvSpPr>
        <p:spPr>
          <a:xfrm>
            <a:off x="179178" y="3846170"/>
            <a:ext cx="1040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27x27x4, 500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AF62438-C592-4938-A0FB-668C986727A0}"/>
              </a:ext>
            </a:extLst>
          </p:cNvPr>
          <p:cNvSpPr txBox="1"/>
          <p:nvPr/>
        </p:nvSpPr>
        <p:spPr>
          <a:xfrm>
            <a:off x="1306886" y="516967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Girdi</a:t>
            </a:r>
            <a:r>
              <a:rPr lang="tr-TR" dirty="0"/>
              <a:t> : Temel Bileşen Analiz Yapılmış HSI (3 bant) +  </a:t>
            </a:r>
            <a:r>
              <a:rPr lang="tr-TR" dirty="0" err="1"/>
              <a:t>Lidar</a:t>
            </a:r>
            <a:r>
              <a:rPr lang="tr-TR" dirty="0"/>
              <a:t> (1 bant) </a:t>
            </a:r>
          </a:p>
        </p:txBody>
      </p:sp>
    </p:spTree>
    <p:extLst>
      <p:ext uri="{BB962C8B-B14F-4D97-AF65-F5344CB8AC3E}">
        <p14:creationId xmlns:p14="http://schemas.microsoft.com/office/powerpoint/2010/main" val="202919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3582DC-A4CF-4A42-82CE-4A32ED5F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Yama Tabanlı CNN –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B19051-BEC5-4B4A-8BC6-576847447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13</a:t>
            </a:fld>
            <a:endParaRPr lang="tr-TR" alt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898F3A5-5B76-4E61-BC15-F20E1CE47EDD}"/>
              </a:ext>
            </a:extLst>
          </p:cNvPr>
          <p:cNvSpPr/>
          <p:nvPr/>
        </p:nvSpPr>
        <p:spPr bwMode="auto">
          <a:xfrm>
            <a:off x="1009554" y="838200"/>
            <a:ext cx="8006861" cy="4267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AB88CC99-A5D8-4AF4-8F41-149BD5261ABD}"/>
              </a:ext>
            </a:extLst>
          </p:cNvPr>
          <p:cNvSpPr/>
          <p:nvPr/>
        </p:nvSpPr>
        <p:spPr bwMode="auto">
          <a:xfrm rot="5400000">
            <a:off x="-381194" y="1484145"/>
            <a:ext cx="137511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HSI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5104789-CBC8-4629-9BD7-7A0FBA56235D}"/>
              </a:ext>
            </a:extLst>
          </p:cNvPr>
          <p:cNvSpPr/>
          <p:nvPr/>
        </p:nvSpPr>
        <p:spPr bwMode="auto">
          <a:xfrm rot="5400000">
            <a:off x="-381195" y="3504024"/>
            <a:ext cx="137511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LiDAR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E751A682-45ED-47DC-AC93-F3ABFE89F4F1}"/>
              </a:ext>
            </a:extLst>
          </p:cNvPr>
          <p:cNvSpPr txBox="1"/>
          <p:nvPr/>
        </p:nvSpPr>
        <p:spPr>
          <a:xfrm>
            <a:off x="-23256" y="2532685"/>
            <a:ext cx="1040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27x27x3, 500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DF2C4CD-A03B-490E-9F70-C3825FB39BA7}"/>
              </a:ext>
            </a:extLst>
          </p:cNvPr>
          <p:cNvSpPr txBox="1"/>
          <p:nvPr/>
        </p:nvSpPr>
        <p:spPr>
          <a:xfrm>
            <a:off x="-76010" y="4699411"/>
            <a:ext cx="10402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41x41x1, 500</a:t>
            </a:r>
          </a:p>
        </p:txBody>
      </p:sp>
      <p:sp>
        <p:nvSpPr>
          <p:cNvPr id="11" name="Ok: Sağ 10">
            <a:extLst>
              <a:ext uri="{FF2B5EF4-FFF2-40B4-BE49-F238E27FC236}">
                <a16:creationId xmlns:a16="http://schemas.microsoft.com/office/drawing/2014/main" id="{4368D493-E86A-4C70-9B35-2C1EDA12E12B}"/>
              </a:ext>
            </a:extLst>
          </p:cNvPr>
          <p:cNvSpPr/>
          <p:nvPr/>
        </p:nvSpPr>
        <p:spPr bwMode="auto">
          <a:xfrm>
            <a:off x="565638" y="1461932"/>
            <a:ext cx="372207" cy="1995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854E537A-3ED4-4229-B505-52C7D9207493}"/>
              </a:ext>
            </a:extLst>
          </p:cNvPr>
          <p:cNvSpPr/>
          <p:nvPr/>
        </p:nvSpPr>
        <p:spPr bwMode="auto">
          <a:xfrm>
            <a:off x="580976" y="3642946"/>
            <a:ext cx="372207" cy="1995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FF9571A-9D4E-4A25-8257-4647B3AAD83C}"/>
              </a:ext>
            </a:extLst>
          </p:cNvPr>
          <p:cNvSpPr/>
          <p:nvPr/>
        </p:nvSpPr>
        <p:spPr bwMode="auto">
          <a:xfrm rot="5400000">
            <a:off x="843870" y="1485900"/>
            <a:ext cx="13716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Conv_1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77C54E6-772B-4B28-9940-A59101D50F6D}"/>
              </a:ext>
            </a:extLst>
          </p:cNvPr>
          <p:cNvSpPr/>
          <p:nvPr/>
        </p:nvSpPr>
        <p:spPr bwMode="auto">
          <a:xfrm rot="5400000">
            <a:off x="843871" y="3452446"/>
            <a:ext cx="13716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Conv_1</a:t>
            </a: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026FBE9E-95E5-4B31-A9E3-5B66E1DA7267}"/>
              </a:ext>
            </a:extLst>
          </p:cNvPr>
          <p:cNvSpPr/>
          <p:nvPr/>
        </p:nvSpPr>
        <p:spPr bwMode="auto">
          <a:xfrm>
            <a:off x="1803602" y="1429943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786B7F0E-A443-4956-9284-F9AD9980D96E}"/>
              </a:ext>
            </a:extLst>
          </p:cNvPr>
          <p:cNvSpPr/>
          <p:nvPr/>
        </p:nvSpPr>
        <p:spPr bwMode="auto">
          <a:xfrm>
            <a:off x="1776542" y="3590442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5774C9A9-338D-48AB-9169-8CBA6F9BFFC1}"/>
              </a:ext>
            </a:extLst>
          </p:cNvPr>
          <p:cNvSpPr/>
          <p:nvPr/>
        </p:nvSpPr>
        <p:spPr bwMode="auto">
          <a:xfrm rot="5400000">
            <a:off x="1885278" y="1484145"/>
            <a:ext cx="137511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3F3BD33-0E39-4DFF-8F0E-C6F4480A4FE6}"/>
              </a:ext>
            </a:extLst>
          </p:cNvPr>
          <p:cNvSpPr/>
          <p:nvPr/>
        </p:nvSpPr>
        <p:spPr bwMode="auto">
          <a:xfrm rot="5400000">
            <a:off x="1870624" y="3450691"/>
            <a:ext cx="137511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B2EFBDD5-70C7-4D9D-A25D-5A210E602075}"/>
              </a:ext>
            </a:extLst>
          </p:cNvPr>
          <p:cNvSpPr/>
          <p:nvPr/>
        </p:nvSpPr>
        <p:spPr bwMode="auto">
          <a:xfrm>
            <a:off x="2846765" y="1429943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C82AB735-2756-48F5-87E5-B97171ACEE2B}"/>
              </a:ext>
            </a:extLst>
          </p:cNvPr>
          <p:cNvSpPr/>
          <p:nvPr/>
        </p:nvSpPr>
        <p:spPr bwMode="auto">
          <a:xfrm>
            <a:off x="2892174" y="358022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A4F561CA-5001-488E-B9CF-17373FBBA840}"/>
              </a:ext>
            </a:extLst>
          </p:cNvPr>
          <p:cNvSpPr/>
          <p:nvPr/>
        </p:nvSpPr>
        <p:spPr bwMode="auto">
          <a:xfrm rot="5400000">
            <a:off x="2997586" y="1485900"/>
            <a:ext cx="13716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Conv_2</a:t>
            </a: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2FEFFB67-62E2-4F17-B56C-ED7375441AFD}"/>
              </a:ext>
            </a:extLst>
          </p:cNvPr>
          <p:cNvSpPr/>
          <p:nvPr/>
        </p:nvSpPr>
        <p:spPr bwMode="auto">
          <a:xfrm rot="5400000">
            <a:off x="2973949" y="3399942"/>
            <a:ext cx="13716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Conv_2</a:t>
            </a:r>
          </a:p>
        </p:txBody>
      </p:sp>
      <p:sp>
        <p:nvSpPr>
          <p:cNvPr id="24" name="Ok: Sağ 23">
            <a:extLst>
              <a:ext uri="{FF2B5EF4-FFF2-40B4-BE49-F238E27FC236}">
                <a16:creationId xmlns:a16="http://schemas.microsoft.com/office/drawing/2014/main" id="{32950DDC-3A8E-4E93-A96F-BA00371A5FCC}"/>
              </a:ext>
            </a:extLst>
          </p:cNvPr>
          <p:cNvSpPr/>
          <p:nvPr/>
        </p:nvSpPr>
        <p:spPr bwMode="auto">
          <a:xfrm>
            <a:off x="4027638" y="1461932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k: Sağ 24">
            <a:extLst>
              <a:ext uri="{FF2B5EF4-FFF2-40B4-BE49-F238E27FC236}">
                <a16:creationId xmlns:a16="http://schemas.microsoft.com/office/drawing/2014/main" id="{946BCE6B-D773-4F5B-8F6E-405D74B0A881}"/>
              </a:ext>
            </a:extLst>
          </p:cNvPr>
          <p:cNvSpPr/>
          <p:nvPr/>
        </p:nvSpPr>
        <p:spPr bwMode="auto">
          <a:xfrm>
            <a:off x="4055126" y="358022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9DCEB499-59B3-48D0-B6E6-19BAD1442A7E}"/>
              </a:ext>
            </a:extLst>
          </p:cNvPr>
          <p:cNvSpPr/>
          <p:nvPr/>
        </p:nvSpPr>
        <p:spPr bwMode="auto">
          <a:xfrm rot="5400000">
            <a:off x="4068283" y="1484145"/>
            <a:ext cx="137511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D666A16-53E5-467A-9FBE-35E9B4F8B4CF}"/>
              </a:ext>
            </a:extLst>
          </p:cNvPr>
          <p:cNvSpPr/>
          <p:nvPr/>
        </p:nvSpPr>
        <p:spPr bwMode="auto">
          <a:xfrm rot="5400000">
            <a:off x="4078959" y="3389724"/>
            <a:ext cx="137511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6833B883-53E9-404F-81AE-AFA8824C0394}"/>
              </a:ext>
            </a:extLst>
          </p:cNvPr>
          <p:cNvSpPr/>
          <p:nvPr/>
        </p:nvSpPr>
        <p:spPr bwMode="auto">
          <a:xfrm rot="5400000">
            <a:off x="4713244" y="2476241"/>
            <a:ext cx="1952412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Concatenate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k: Sağ 28">
            <a:extLst>
              <a:ext uri="{FF2B5EF4-FFF2-40B4-BE49-F238E27FC236}">
                <a16:creationId xmlns:a16="http://schemas.microsoft.com/office/drawing/2014/main" id="{7F152C27-52C3-4548-83F2-8057E7853EFA}"/>
              </a:ext>
            </a:extLst>
          </p:cNvPr>
          <p:cNvSpPr/>
          <p:nvPr/>
        </p:nvSpPr>
        <p:spPr bwMode="auto">
          <a:xfrm rot="19824932">
            <a:off x="4970726" y="300872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F5F797C8-B68F-4EE4-84B1-76C9C88114B0}"/>
              </a:ext>
            </a:extLst>
          </p:cNvPr>
          <p:cNvSpPr/>
          <p:nvPr/>
        </p:nvSpPr>
        <p:spPr bwMode="auto">
          <a:xfrm rot="1557171">
            <a:off x="4996418" y="1897134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00E29491-F1CC-4567-9271-C57F735CEEEF}"/>
              </a:ext>
            </a:extLst>
          </p:cNvPr>
          <p:cNvSpPr/>
          <p:nvPr/>
        </p:nvSpPr>
        <p:spPr bwMode="auto">
          <a:xfrm rot="5400000">
            <a:off x="5682339" y="2460245"/>
            <a:ext cx="1984403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0BAD492D-0CC9-43C1-B994-8CAF4206E5FC}"/>
              </a:ext>
            </a:extLst>
          </p:cNvPr>
          <p:cNvSpPr/>
          <p:nvPr/>
        </p:nvSpPr>
        <p:spPr bwMode="auto">
          <a:xfrm rot="5400000">
            <a:off x="6719353" y="2458490"/>
            <a:ext cx="1984403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CB9BBB49-121A-41CE-9D7C-BF7FA8160C8B}"/>
              </a:ext>
            </a:extLst>
          </p:cNvPr>
          <p:cNvSpPr/>
          <p:nvPr/>
        </p:nvSpPr>
        <p:spPr bwMode="auto">
          <a:xfrm rot="5400000">
            <a:off x="7655656" y="2465859"/>
            <a:ext cx="1984403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Fc_out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k: Sağ 33">
            <a:extLst>
              <a:ext uri="{FF2B5EF4-FFF2-40B4-BE49-F238E27FC236}">
                <a16:creationId xmlns:a16="http://schemas.microsoft.com/office/drawing/2014/main" id="{25A65532-0D4B-47B8-BADB-D289EEF25E4B}"/>
              </a:ext>
            </a:extLst>
          </p:cNvPr>
          <p:cNvSpPr/>
          <p:nvPr/>
        </p:nvSpPr>
        <p:spPr bwMode="auto">
          <a:xfrm>
            <a:off x="5920229" y="2522552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757E9F9A-A6D2-4ADA-93D8-C22C5C2E44C5}"/>
              </a:ext>
            </a:extLst>
          </p:cNvPr>
          <p:cNvSpPr/>
          <p:nvPr/>
        </p:nvSpPr>
        <p:spPr bwMode="auto">
          <a:xfrm>
            <a:off x="6936483" y="2549190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k: Sağ 35">
            <a:extLst>
              <a:ext uri="{FF2B5EF4-FFF2-40B4-BE49-F238E27FC236}">
                <a16:creationId xmlns:a16="http://schemas.microsoft.com/office/drawing/2014/main" id="{109DE19D-AD3A-4F21-8D1D-F3BED2185BFC}"/>
              </a:ext>
            </a:extLst>
          </p:cNvPr>
          <p:cNvSpPr/>
          <p:nvPr/>
        </p:nvSpPr>
        <p:spPr bwMode="auto">
          <a:xfrm>
            <a:off x="7941545" y="2569529"/>
            <a:ext cx="492369" cy="22860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9B1D865E-9F28-4A2F-B51B-819912401E78}"/>
              </a:ext>
            </a:extLst>
          </p:cNvPr>
          <p:cNvSpPr txBox="1"/>
          <p:nvPr/>
        </p:nvSpPr>
        <p:spPr>
          <a:xfrm>
            <a:off x="1009554" y="5257800"/>
            <a:ext cx="798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HSI Girdi       :   </a:t>
            </a:r>
            <a:r>
              <a:rPr lang="tr-TR" dirty="0"/>
              <a:t>Temel Bileşen Analizi Yapılmış HSI (3 bant )</a:t>
            </a:r>
          </a:p>
          <a:p>
            <a:r>
              <a:rPr lang="tr-TR" b="1" dirty="0" err="1"/>
              <a:t>LiDAR</a:t>
            </a:r>
            <a:r>
              <a:rPr lang="tr-TR" b="1" dirty="0"/>
              <a:t> Girdi  :    </a:t>
            </a:r>
            <a:r>
              <a:rPr lang="tr-TR" dirty="0" err="1"/>
              <a:t>Lidar</a:t>
            </a:r>
            <a:r>
              <a:rPr lang="tr-TR" dirty="0"/>
              <a:t> verisi (1 bant )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9E68407-F7FC-4E28-87C5-5E814FDD9928}"/>
              </a:ext>
            </a:extLst>
          </p:cNvPr>
          <p:cNvSpPr txBox="1"/>
          <p:nvPr/>
        </p:nvSpPr>
        <p:spPr>
          <a:xfrm>
            <a:off x="1241945" y="252555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500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FE706EA4-FBBA-4181-9CD4-166EE31A1587}"/>
              </a:ext>
            </a:extLst>
          </p:cNvPr>
          <p:cNvSpPr txBox="1"/>
          <p:nvPr/>
        </p:nvSpPr>
        <p:spPr>
          <a:xfrm>
            <a:off x="1235033" y="452154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1x1, 500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6756C871-7EC0-4230-A57A-A3C3DBDC4A0B}"/>
              </a:ext>
            </a:extLst>
          </p:cNvPr>
          <p:cNvSpPr txBox="1"/>
          <p:nvPr/>
        </p:nvSpPr>
        <p:spPr>
          <a:xfrm>
            <a:off x="2361817" y="255842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AC5DDDC0-0222-41B3-A648-5BF963302BD7}"/>
              </a:ext>
            </a:extLst>
          </p:cNvPr>
          <p:cNvSpPr txBox="1"/>
          <p:nvPr/>
        </p:nvSpPr>
        <p:spPr>
          <a:xfrm>
            <a:off x="2300320" y="447792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17D0D2C4-041E-4735-95F1-C627659DB3B5}"/>
              </a:ext>
            </a:extLst>
          </p:cNvPr>
          <p:cNvSpPr txBox="1"/>
          <p:nvPr/>
        </p:nvSpPr>
        <p:spPr>
          <a:xfrm>
            <a:off x="4465982" y="252555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1D1AEBE-BC10-464E-8BD0-6B5299B8F6DE}"/>
              </a:ext>
            </a:extLst>
          </p:cNvPr>
          <p:cNvSpPr txBox="1"/>
          <p:nvPr/>
        </p:nvSpPr>
        <p:spPr>
          <a:xfrm>
            <a:off x="4546908" y="446150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3064C367-C0C0-4EA5-843E-5376D0887773}"/>
              </a:ext>
            </a:extLst>
          </p:cNvPr>
          <p:cNvSpPr txBox="1"/>
          <p:nvPr/>
        </p:nvSpPr>
        <p:spPr>
          <a:xfrm>
            <a:off x="3339134" y="2525554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100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DAC3E753-E790-43B6-B0FE-EB7CC697498E}"/>
              </a:ext>
            </a:extLst>
          </p:cNvPr>
          <p:cNvSpPr txBox="1"/>
          <p:nvPr/>
        </p:nvSpPr>
        <p:spPr>
          <a:xfrm>
            <a:off x="3364000" y="446209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1x1, 100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BF8651B4-E5DA-40E2-9FE1-81CD5B2442AB}"/>
              </a:ext>
            </a:extLst>
          </p:cNvPr>
          <p:cNvSpPr txBox="1"/>
          <p:nvPr/>
        </p:nvSpPr>
        <p:spPr>
          <a:xfrm>
            <a:off x="6460594" y="383667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200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377AEF5E-106C-4C52-8617-6DFE133807C8}"/>
              </a:ext>
            </a:extLst>
          </p:cNvPr>
          <p:cNvSpPr txBox="1"/>
          <p:nvPr/>
        </p:nvSpPr>
        <p:spPr>
          <a:xfrm>
            <a:off x="7493404" y="381904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84</a:t>
            </a: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604C6387-154D-4691-A933-8CC579F4CBA2}"/>
              </a:ext>
            </a:extLst>
          </p:cNvPr>
          <p:cNvSpPr txBox="1"/>
          <p:nvPr/>
        </p:nvSpPr>
        <p:spPr>
          <a:xfrm>
            <a:off x="8433914" y="3836676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8949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D8ED3C-1925-4257-B0F2-E59FD762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Yama Tabanlı CNN - 3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1C6E12-193D-428A-AE87-7B8A9ED0E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98DD835-8A6D-4C2D-B439-847BB5529C46}"/>
              </a:ext>
            </a:extLst>
          </p:cNvPr>
          <p:cNvSpPr/>
          <p:nvPr/>
        </p:nvSpPr>
        <p:spPr bwMode="auto">
          <a:xfrm>
            <a:off x="1043359" y="838200"/>
            <a:ext cx="6348042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12F9FB-E0D2-45E6-9EEC-840618C6A646}"/>
              </a:ext>
            </a:extLst>
          </p:cNvPr>
          <p:cNvSpPr/>
          <p:nvPr/>
        </p:nvSpPr>
        <p:spPr bwMode="auto">
          <a:xfrm>
            <a:off x="984738" y="2438400"/>
            <a:ext cx="6406663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8346D40-B38B-4C61-B7FB-BEBAB874A4F6}"/>
              </a:ext>
            </a:extLst>
          </p:cNvPr>
          <p:cNvSpPr/>
          <p:nvPr/>
        </p:nvSpPr>
        <p:spPr bwMode="auto">
          <a:xfrm>
            <a:off x="984737" y="4114800"/>
            <a:ext cx="5187463" cy="1676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4ED82F6-897B-4EA1-9D40-DB1E5134C888}"/>
              </a:ext>
            </a:extLst>
          </p:cNvPr>
          <p:cNvSpPr/>
          <p:nvPr/>
        </p:nvSpPr>
        <p:spPr bwMode="auto">
          <a:xfrm rot="5400000">
            <a:off x="-210431" y="1225187"/>
            <a:ext cx="1030455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HSI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583262E-21F1-499E-93A8-DE4970CD8A02}"/>
              </a:ext>
            </a:extLst>
          </p:cNvPr>
          <p:cNvSpPr/>
          <p:nvPr/>
        </p:nvSpPr>
        <p:spPr bwMode="auto">
          <a:xfrm rot="5400000">
            <a:off x="-172328" y="2831584"/>
            <a:ext cx="1030455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LiDAR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92DEDE58-B911-443B-93ED-1D8E5E620CB7}"/>
              </a:ext>
            </a:extLst>
          </p:cNvPr>
          <p:cNvSpPr/>
          <p:nvPr/>
        </p:nvSpPr>
        <p:spPr bwMode="auto">
          <a:xfrm rot="5400000">
            <a:off x="-210432" y="4648201"/>
            <a:ext cx="1030455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Stacked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6DC478BD-ECF7-4A7F-A7E1-C252F4DC85FA}"/>
              </a:ext>
            </a:extLst>
          </p:cNvPr>
          <p:cNvSpPr/>
          <p:nvPr/>
        </p:nvSpPr>
        <p:spPr bwMode="auto">
          <a:xfrm>
            <a:off x="556844" y="1273129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3C4D189C-1CA0-441B-88C0-333D38136D3B}"/>
              </a:ext>
            </a:extLst>
          </p:cNvPr>
          <p:cNvSpPr/>
          <p:nvPr/>
        </p:nvSpPr>
        <p:spPr bwMode="auto">
          <a:xfrm>
            <a:off x="556844" y="2934748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k: Sağ 15">
            <a:extLst>
              <a:ext uri="{FF2B5EF4-FFF2-40B4-BE49-F238E27FC236}">
                <a16:creationId xmlns:a16="http://schemas.microsoft.com/office/drawing/2014/main" id="{9A5A2817-95CE-4F7F-82DC-E23DF6FEA546}"/>
              </a:ext>
            </a:extLst>
          </p:cNvPr>
          <p:cNvSpPr/>
          <p:nvPr/>
        </p:nvSpPr>
        <p:spPr bwMode="auto">
          <a:xfrm>
            <a:off x="549516" y="4751364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170B090-28A1-499F-94CB-10702E992141}"/>
              </a:ext>
            </a:extLst>
          </p:cNvPr>
          <p:cNvSpPr/>
          <p:nvPr/>
        </p:nvSpPr>
        <p:spPr bwMode="auto">
          <a:xfrm rot="5400000">
            <a:off x="736990" y="1199593"/>
            <a:ext cx="1081649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Conv_1</a:t>
            </a:r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251B2DA2-2071-44AB-8EE0-C292F7693780}"/>
              </a:ext>
            </a:extLst>
          </p:cNvPr>
          <p:cNvSpPr/>
          <p:nvPr/>
        </p:nvSpPr>
        <p:spPr bwMode="auto">
          <a:xfrm>
            <a:off x="1515210" y="1285439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D7050A47-BD70-4A5A-B76D-1A5BFEA431E0}"/>
              </a:ext>
            </a:extLst>
          </p:cNvPr>
          <p:cNvSpPr/>
          <p:nvPr/>
        </p:nvSpPr>
        <p:spPr bwMode="auto">
          <a:xfrm rot="5400000">
            <a:off x="2495452" y="1199591"/>
            <a:ext cx="1081647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Conv_2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CB8A4795-5563-4A6C-B5C5-E2EB4C191DAE}"/>
              </a:ext>
            </a:extLst>
          </p:cNvPr>
          <p:cNvSpPr/>
          <p:nvPr/>
        </p:nvSpPr>
        <p:spPr bwMode="auto">
          <a:xfrm rot="5400000">
            <a:off x="1617897" y="1206705"/>
            <a:ext cx="1095873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863E454F-3B9A-430E-9BC3-3BF00EFC23FA}"/>
              </a:ext>
            </a:extLst>
          </p:cNvPr>
          <p:cNvSpPr/>
          <p:nvPr/>
        </p:nvSpPr>
        <p:spPr bwMode="auto">
          <a:xfrm>
            <a:off x="2409102" y="1273128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k: Sağ 22">
            <a:extLst>
              <a:ext uri="{FF2B5EF4-FFF2-40B4-BE49-F238E27FC236}">
                <a16:creationId xmlns:a16="http://schemas.microsoft.com/office/drawing/2014/main" id="{70BF8848-186B-4C5F-A294-546EA43BABD5}"/>
              </a:ext>
            </a:extLst>
          </p:cNvPr>
          <p:cNvSpPr/>
          <p:nvPr/>
        </p:nvSpPr>
        <p:spPr bwMode="auto">
          <a:xfrm>
            <a:off x="3294209" y="1273127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F180359-0EAD-46C9-9292-CF6F99EDC3C9}"/>
              </a:ext>
            </a:extLst>
          </p:cNvPr>
          <p:cNvSpPr/>
          <p:nvPr/>
        </p:nvSpPr>
        <p:spPr bwMode="auto">
          <a:xfrm rot="5400000">
            <a:off x="3376361" y="1199591"/>
            <a:ext cx="1095873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597C0F77-3906-4D11-9231-36740DAAB855}"/>
              </a:ext>
            </a:extLst>
          </p:cNvPr>
          <p:cNvSpPr/>
          <p:nvPr/>
        </p:nvSpPr>
        <p:spPr bwMode="auto">
          <a:xfrm rot="5400000">
            <a:off x="4265063" y="1207389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k: Sağ 25">
            <a:extLst>
              <a:ext uri="{FF2B5EF4-FFF2-40B4-BE49-F238E27FC236}">
                <a16:creationId xmlns:a16="http://schemas.microsoft.com/office/drawing/2014/main" id="{0BE8EB03-D2E3-4139-81AC-C559205E9C57}"/>
              </a:ext>
            </a:extLst>
          </p:cNvPr>
          <p:cNvSpPr/>
          <p:nvPr/>
        </p:nvSpPr>
        <p:spPr bwMode="auto">
          <a:xfrm>
            <a:off x="4167562" y="1285438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k: Sağ 26">
            <a:extLst>
              <a:ext uri="{FF2B5EF4-FFF2-40B4-BE49-F238E27FC236}">
                <a16:creationId xmlns:a16="http://schemas.microsoft.com/office/drawing/2014/main" id="{4DE5AECB-4E5E-46C4-A4E6-072E883C42E9}"/>
              </a:ext>
            </a:extLst>
          </p:cNvPr>
          <p:cNvSpPr/>
          <p:nvPr/>
        </p:nvSpPr>
        <p:spPr bwMode="auto">
          <a:xfrm>
            <a:off x="5099541" y="1283677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6B59BB9D-F252-4F74-B01A-401519F7AF3B}"/>
              </a:ext>
            </a:extLst>
          </p:cNvPr>
          <p:cNvSpPr/>
          <p:nvPr/>
        </p:nvSpPr>
        <p:spPr bwMode="auto">
          <a:xfrm rot="5400000">
            <a:off x="5201447" y="1200275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FFB21D5D-ACF1-4982-B238-D7E33346F95D}"/>
              </a:ext>
            </a:extLst>
          </p:cNvPr>
          <p:cNvSpPr/>
          <p:nvPr/>
        </p:nvSpPr>
        <p:spPr bwMode="auto">
          <a:xfrm rot="5400000">
            <a:off x="6023527" y="1206020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Fc_out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E033EFF4-5EEC-4F01-A3BC-2EBE5ECE3DCC}"/>
              </a:ext>
            </a:extLst>
          </p:cNvPr>
          <p:cNvSpPr/>
          <p:nvPr/>
        </p:nvSpPr>
        <p:spPr bwMode="auto">
          <a:xfrm>
            <a:off x="5989030" y="1309184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1C035067-B870-413F-AE82-6EE93ABD7082}"/>
              </a:ext>
            </a:extLst>
          </p:cNvPr>
          <p:cNvSpPr/>
          <p:nvPr/>
        </p:nvSpPr>
        <p:spPr bwMode="auto">
          <a:xfrm rot="5400000">
            <a:off x="775082" y="2888175"/>
            <a:ext cx="1081649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Conv_1</a:t>
            </a:r>
          </a:p>
        </p:txBody>
      </p:sp>
      <p:sp>
        <p:nvSpPr>
          <p:cNvPr id="33" name="Ok: Sağ 32">
            <a:extLst>
              <a:ext uri="{FF2B5EF4-FFF2-40B4-BE49-F238E27FC236}">
                <a16:creationId xmlns:a16="http://schemas.microsoft.com/office/drawing/2014/main" id="{9480D353-E9AE-4E7E-B80A-2CB313CF6590}"/>
              </a:ext>
            </a:extLst>
          </p:cNvPr>
          <p:cNvSpPr/>
          <p:nvPr/>
        </p:nvSpPr>
        <p:spPr bwMode="auto">
          <a:xfrm>
            <a:off x="1594333" y="2949529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k: Sağ 33">
            <a:extLst>
              <a:ext uri="{FF2B5EF4-FFF2-40B4-BE49-F238E27FC236}">
                <a16:creationId xmlns:a16="http://schemas.microsoft.com/office/drawing/2014/main" id="{26808762-4FEE-4416-8B4D-D0D896653578}"/>
              </a:ext>
            </a:extLst>
          </p:cNvPr>
          <p:cNvSpPr/>
          <p:nvPr/>
        </p:nvSpPr>
        <p:spPr bwMode="auto">
          <a:xfrm>
            <a:off x="2511666" y="2949858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BC69D8E7-84D9-4C2A-94D6-44CF186726D8}"/>
              </a:ext>
            </a:extLst>
          </p:cNvPr>
          <p:cNvSpPr/>
          <p:nvPr/>
        </p:nvSpPr>
        <p:spPr bwMode="auto">
          <a:xfrm>
            <a:off x="3373282" y="2953635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k: Sağ 35">
            <a:extLst>
              <a:ext uri="{FF2B5EF4-FFF2-40B4-BE49-F238E27FC236}">
                <a16:creationId xmlns:a16="http://schemas.microsoft.com/office/drawing/2014/main" id="{66C5AB88-A61C-4E37-895B-86B38AA5AB61}"/>
              </a:ext>
            </a:extLst>
          </p:cNvPr>
          <p:cNvSpPr/>
          <p:nvPr/>
        </p:nvSpPr>
        <p:spPr bwMode="auto">
          <a:xfrm>
            <a:off x="4211512" y="2949528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913E3D36-5CB3-4764-82D3-FF65B5ED6184}"/>
              </a:ext>
            </a:extLst>
          </p:cNvPr>
          <p:cNvSpPr/>
          <p:nvPr/>
        </p:nvSpPr>
        <p:spPr bwMode="auto">
          <a:xfrm>
            <a:off x="5185951" y="2950450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k: Sağ 37">
            <a:extLst>
              <a:ext uri="{FF2B5EF4-FFF2-40B4-BE49-F238E27FC236}">
                <a16:creationId xmlns:a16="http://schemas.microsoft.com/office/drawing/2014/main" id="{B12F1508-6C19-49B8-9023-02C9E45A685E}"/>
              </a:ext>
            </a:extLst>
          </p:cNvPr>
          <p:cNvSpPr/>
          <p:nvPr/>
        </p:nvSpPr>
        <p:spPr bwMode="auto">
          <a:xfrm>
            <a:off x="6078387" y="2956565"/>
            <a:ext cx="381000" cy="1746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52FE63C-6A6B-47AF-9D57-481A5B0565E9}"/>
              </a:ext>
            </a:extLst>
          </p:cNvPr>
          <p:cNvSpPr/>
          <p:nvPr/>
        </p:nvSpPr>
        <p:spPr bwMode="auto">
          <a:xfrm rot="5400000">
            <a:off x="1701393" y="2881063"/>
            <a:ext cx="1095873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7A8B481A-DF76-4AC3-BA53-AAC49C05206B}"/>
              </a:ext>
            </a:extLst>
          </p:cNvPr>
          <p:cNvSpPr/>
          <p:nvPr/>
        </p:nvSpPr>
        <p:spPr bwMode="auto">
          <a:xfrm rot="5400000">
            <a:off x="2612680" y="2864924"/>
            <a:ext cx="1081647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Conv_2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41954682-8EF7-44DC-9272-6837E6844AAB}"/>
              </a:ext>
            </a:extLst>
          </p:cNvPr>
          <p:cNvSpPr/>
          <p:nvPr/>
        </p:nvSpPr>
        <p:spPr bwMode="auto">
          <a:xfrm rot="5400000">
            <a:off x="3389506" y="2864293"/>
            <a:ext cx="1095873" cy="381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Maxpool_2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2857407B-9713-4042-B447-7F4DBEDCDE19}"/>
              </a:ext>
            </a:extLst>
          </p:cNvPr>
          <p:cNvSpPr/>
          <p:nvPr/>
        </p:nvSpPr>
        <p:spPr bwMode="auto">
          <a:xfrm rot="5400000">
            <a:off x="4330994" y="2863609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A5F7A6F6-636C-4C0A-BEA9-C6779D007921}"/>
              </a:ext>
            </a:extLst>
          </p:cNvPr>
          <p:cNvSpPr/>
          <p:nvPr/>
        </p:nvSpPr>
        <p:spPr bwMode="auto">
          <a:xfrm rot="5400000">
            <a:off x="5300299" y="2864977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586D129C-4C97-42AA-9233-61419D1C2E38}"/>
              </a:ext>
            </a:extLst>
          </p:cNvPr>
          <p:cNvSpPr/>
          <p:nvPr/>
        </p:nvSpPr>
        <p:spPr bwMode="auto">
          <a:xfrm rot="5400000">
            <a:off x="6159428" y="2846363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Fc_out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EE08A022-87E6-4733-B1A0-1FB8DB67DC9B}"/>
              </a:ext>
            </a:extLst>
          </p:cNvPr>
          <p:cNvSpPr/>
          <p:nvPr/>
        </p:nvSpPr>
        <p:spPr bwMode="auto">
          <a:xfrm rot="5400000">
            <a:off x="897980" y="4616176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Fc_1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C0D20375-25FA-4954-A2FD-0A211FF4DBF8}"/>
              </a:ext>
            </a:extLst>
          </p:cNvPr>
          <p:cNvSpPr/>
          <p:nvPr/>
        </p:nvSpPr>
        <p:spPr bwMode="auto">
          <a:xfrm rot="5400000">
            <a:off x="2298701" y="4578664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Fc_2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699998FB-D450-4E45-BD39-08CD278D9AA4}"/>
              </a:ext>
            </a:extLst>
          </p:cNvPr>
          <p:cNvSpPr/>
          <p:nvPr/>
        </p:nvSpPr>
        <p:spPr bwMode="auto">
          <a:xfrm rot="5400000">
            <a:off x="5024303" y="4549945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 err="1"/>
              <a:t>Fc_out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5094DB1F-1DEC-474C-B442-5D8D5B320295}"/>
              </a:ext>
            </a:extLst>
          </p:cNvPr>
          <p:cNvSpPr/>
          <p:nvPr/>
        </p:nvSpPr>
        <p:spPr bwMode="auto">
          <a:xfrm rot="5400000">
            <a:off x="3686829" y="4548776"/>
            <a:ext cx="1094506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dirty="0"/>
              <a:t>Fc_3</a:t>
            </a:r>
            <a:endParaRPr kumimoji="0" 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k: Sağ 49">
            <a:extLst>
              <a:ext uri="{FF2B5EF4-FFF2-40B4-BE49-F238E27FC236}">
                <a16:creationId xmlns:a16="http://schemas.microsoft.com/office/drawing/2014/main" id="{3FC03A3B-43C9-45BE-8020-6599F13CBFD0}"/>
              </a:ext>
            </a:extLst>
          </p:cNvPr>
          <p:cNvSpPr/>
          <p:nvPr/>
        </p:nvSpPr>
        <p:spPr bwMode="auto">
          <a:xfrm>
            <a:off x="1855586" y="4572000"/>
            <a:ext cx="656079" cy="23020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k: Sağ 52">
            <a:extLst>
              <a:ext uri="{FF2B5EF4-FFF2-40B4-BE49-F238E27FC236}">
                <a16:creationId xmlns:a16="http://schemas.microsoft.com/office/drawing/2014/main" id="{AAE5A3E9-B279-4356-907E-7899A0516E8F}"/>
              </a:ext>
            </a:extLst>
          </p:cNvPr>
          <p:cNvSpPr/>
          <p:nvPr/>
        </p:nvSpPr>
        <p:spPr bwMode="auto">
          <a:xfrm>
            <a:off x="3235742" y="4592730"/>
            <a:ext cx="656079" cy="23020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k: Sağ 53">
            <a:extLst>
              <a:ext uri="{FF2B5EF4-FFF2-40B4-BE49-F238E27FC236}">
                <a16:creationId xmlns:a16="http://schemas.microsoft.com/office/drawing/2014/main" id="{01577B66-71ED-4861-971B-D86120547698}"/>
              </a:ext>
            </a:extLst>
          </p:cNvPr>
          <p:cNvSpPr/>
          <p:nvPr/>
        </p:nvSpPr>
        <p:spPr bwMode="auto">
          <a:xfrm>
            <a:off x="4616536" y="4573305"/>
            <a:ext cx="656079" cy="23020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A22F8DA1-D157-4310-A15F-C9DBA0A6891E}"/>
              </a:ext>
            </a:extLst>
          </p:cNvPr>
          <p:cNvSpPr txBox="1"/>
          <p:nvPr/>
        </p:nvSpPr>
        <p:spPr>
          <a:xfrm>
            <a:off x="1005254" y="20243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500</a:t>
            </a:r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F418D4FF-D53B-45B7-BCA7-543BB4F8C656}"/>
              </a:ext>
            </a:extLst>
          </p:cNvPr>
          <p:cNvSpPr txBox="1"/>
          <p:nvPr/>
        </p:nvSpPr>
        <p:spPr>
          <a:xfrm>
            <a:off x="1896210" y="201583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C8269E92-2677-47F0-8615-07718A9DA58D}"/>
              </a:ext>
            </a:extLst>
          </p:cNvPr>
          <p:cNvSpPr txBox="1"/>
          <p:nvPr/>
        </p:nvSpPr>
        <p:spPr>
          <a:xfrm>
            <a:off x="2684760" y="200868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100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47590A5A-3775-4BB5-887B-406A81C6592F}"/>
              </a:ext>
            </a:extLst>
          </p:cNvPr>
          <p:cNvSpPr txBox="1"/>
          <p:nvPr/>
        </p:nvSpPr>
        <p:spPr>
          <a:xfrm>
            <a:off x="3695700" y="2008687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60" name="Metin kutusu 59">
            <a:extLst>
              <a:ext uri="{FF2B5EF4-FFF2-40B4-BE49-F238E27FC236}">
                <a16:creationId xmlns:a16="http://schemas.microsoft.com/office/drawing/2014/main" id="{38975FBE-D881-42A8-8B29-0EB2114C2101}"/>
              </a:ext>
            </a:extLst>
          </p:cNvPr>
          <p:cNvSpPr txBox="1"/>
          <p:nvPr/>
        </p:nvSpPr>
        <p:spPr>
          <a:xfrm>
            <a:off x="4522182" y="20243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200</a:t>
            </a:r>
          </a:p>
        </p:txBody>
      </p:sp>
      <p:sp>
        <p:nvSpPr>
          <p:cNvPr id="61" name="Metin kutusu 60">
            <a:extLst>
              <a:ext uri="{FF2B5EF4-FFF2-40B4-BE49-F238E27FC236}">
                <a16:creationId xmlns:a16="http://schemas.microsoft.com/office/drawing/2014/main" id="{79C0F8B3-18AF-450C-B4E2-FC998BE26642}"/>
              </a:ext>
            </a:extLst>
          </p:cNvPr>
          <p:cNvSpPr txBox="1"/>
          <p:nvPr/>
        </p:nvSpPr>
        <p:spPr>
          <a:xfrm>
            <a:off x="5466552" y="20243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84</a:t>
            </a:r>
          </a:p>
        </p:txBody>
      </p:sp>
      <p:sp>
        <p:nvSpPr>
          <p:cNvPr id="62" name="Metin kutusu 61">
            <a:extLst>
              <a:ext uri="{FF2B5EF4-FFF2-40B4-BE49-F238E27FC236}">
                <a16:creationId xmlns:a16="http://schemas.microsoft.com/office/drawing/2014/main" id="{009CC498-EAE5-4B38-A892-9AFFB52F3D82}"/>
              </a:ext>
            </a:extLst>
          </p:cNvPr>
          <p:cNvSpPr txBox="1"/>
          <p:nvPr/>
        </p:nvSpPr>
        <p:spPr>
          <a:xfrm>
            <a:off x="6365622" y="20243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</a:t>
            </a:r>
          </a:p>
        </p:txBody>
      </p:sp>
      <p:sp>
        <p:nvSpPr>
          <p:cNvPr id="63" name="Metin kutusu 62">
            <a:extLst>
              <a:ext uri="{FF2B5EF4-FFF2-40B4-BE49-F238E27FC236}">
                <a16:creationId xmlns:a16="http://schemas.microsoft.com/office/drawing/2014/main" id="{76018B19-26D9-474E-AF1C-7B5D5C5CD68D}"/>
              </a:ext>
            </a:extLst>
          </p:cNvPr>
          <p:cNvSpPr txBox="1"/>
          <p:nvPr/>
        </p:nvSpPr>
        <p:spPr>
          <a:xfrm>
            <a:off x="1005254" y="3626245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500</a:t>
            </a:r>
          </a:p>
        </p:txBody>
      </p:sp>
      <p:sp>
        <p:nvSpPr>
          <p:cNvPr id="64" name="Metin kutusu 63">
            <a:extLst>
              <a:ext uri="{FF2B5EF4-FFF2-40B4-BE49-F238E27FC236}">
                <a16:creationId xmlns:a16="http://schemas.microsoft.com/office/drawing/2014/main" id="{08209EC2-B4A3-4718-A731-CAB97F644A4D}"/>
              </a:ext>
            </a:extLst>
          </p:cNvPr>
          <p:cNvSpPr txBox="1"/>
          <p:nvPr/>
        </p:nvSpPr>
        <p:spPr>
          <a:xfrm>
            <a:off x="1975334" y="36195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923E2714-B0BC-49CC-B57F-04325F8F7C4E}"/>
              </a:ext>
            </a:extLst>
          </p:cNvPr>
          <p:cNvSpPr txBox="1"/>
          <p:nvPr/>
        </p:nvSpPr>
        <p:spPr>
          <a:xfrm>
            <a:off x="2722709" y="3638761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3x3, 100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5497AF2D-762F-4F51-9007-A9CBAE3A6CF4}"/>
              </a:ext>
            </a:extLst>
          </p:cNvPr>
          <p:cNvSpPr txBox="1"/>
          <p:nvPr/>
        </p:nvSpPr>
        <p:spPr>
          <a:xfrm>
            <a:off x="3733798" y="359449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 x 2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636E24BE-A3A0-49D3-BA80-E8FD014D676C}"/>
              </a:ext>
            </a:extLst>
          </p:cNvPr>
          <p:cNvSpPr txBox="1"/>
          <p:nvPr/>
        </p:nvSpPr>
        <p:spPr>
          <a:xfrm>
            <a:off x="4621816" y="36013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200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EA6428F7-08C9-499F-B2A3-E66DC99D3CB5}"/>
              </a:ext>
            </a:extLst>
          </p:cNvPr>
          <p:cNvSpPr txBox="1"/>
          <p:nvPr/>
        </p:nvSpPr>
        <p:spPr>
          <a:xfrm>
            <a:off x="5603622" y="36195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84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F7B13DCA-B048-4C58-BF42-05DBD8422790}"/>
              </a:ext>
            </a:extLst>
          </p:cNvPr>
          <p:cNvSpPr txBox="1"/>
          <p:nvPr/>
        </p:nvSpPr>
        <p:spPr>
          <a:xfrm>
            <a:off x="6435960" y="361950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AEF39671-1F2C-4F8F-BFFE-9B3AE0FFCC7A}"/>
              </a:ext>
            </a:extLst>
          </p:cNvPr>
          <p:cNvSpPr txBox="1"/>
          <p:nvPr/>
        </p:nvSpPr>
        <p:spPr>
          <a:xfrm>
            <a:off x="1240078" y="545526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512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7089BAA4-4729-4914-A750-C40935D270D1}"/>
              </a:ext>
            </a:extLst>
          </p:cNvPr>
          <p:cNvSpPr txBox="1"/>
          <p:nvPr/>
        </p:nvSpPr>
        <p:spPr>
          <a:xfrm>
            <a:off x="2593719" y="5458003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256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AA5355AB-C2DD-4CEE-AF28-B5EB1E8BB005}"/>
              </a:ext>
            </a:extLst>
          </p:cNvPr>
          <p:cNvSpPr txBox="1"/>
          <p:nvPr/>
        </p:nvSpPr>
        <p:spPr>
          <a:xfrm>
            <a:off x="4001959" y="5408059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128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FC843AFD-4BF8-4283-9F69-B69C00557D06}"/>
              </a:ext>
            </a:extLst>
          </p:cNvPr>
          <p:cNvSpPr txBox="1"/>
          <p:nvPr/>
        </p:nvSpPr>
        <p:spPr>
          <a:xfrm>
            <a:off x="5325021" y="540798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0187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F86719-D365-4BA5-BFE6-104FDAE6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8229600" cy="579437"/>
          </a:xfrm>
        </p:spPr>
        <p:txBody>
          <a:bodyPr/>
          <a:lstStyle/>
          <a:p>
            <a:r>
              <a:rPr lang="tr-TR" dirty="0"/>
              <a:t>Yama Tabanlı Deney Sonuçları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8931B51-7AEA-474B-8160-2C39CA5A8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15</a:t>
            </a:fld>
            <a:endParaRPr lang="tr-TR" altLang="en-US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9AFED6E8-406F-4DB3-8323-9B2FE6B00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39179"/>
              </p:ext>
            </p:extLst>
          </p:nvPr>
        </p:nvGraphicFramePr>
        <p:xfrm>
          <a:off x="914400" y="1397000"/>
          <a:ext cx="7467600" cy="2299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075093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1777936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48439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7399317"/>
                    </a:ext>
                  </a:extLst>
                </a:gridCol>
              </a:tblGrid>
              <a:tr h="591194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Deney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Deney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Deney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0417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r>
                        <a:rPr lang="tr-TR" dirty="0" err="1"/>
                        <a:t>Overall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63174"/>
                  </a:ext>
                </a:extLst>
              </a:tr>
              <a:tr h="591194">
                <a:tc>
                  <a:txBody>
                    <a:bodyPr/>
                    <a:lstStyle/>
                    <a:p>
                      <a:r>
                        <a:rPr lang="tr-TR" dirty="0" err="1"/>
                        <a:t>Average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%85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589467"/>
                  </a:ext>
                </a:extLst>
              </a:tr>
              <a:tr h="591194">
                <a:tc>
                  <a:txBody>
                    <a:bodyPr/>
                    <a:lstStyle/>
                    <a:p>
                      <a:r>
                        <a:rPr lang="tr-TR" dirty="0" err="1"/>
                        <a:t>Kappa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1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5742AA-18D7-4E13-BCDD-27554491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Tartışma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8996C5-328C-4EE3-AFED-BBEA705AC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16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794BBC1-B2BB-4C5C-B335-FA0796EA2FE0}"/>
              </a:ext>
            </a:extLst>
          </p:cNvPr>
          <p:cNvSpPr txBox="1"/>
          <p:nvPr/>
        </p:nvSpPr>
        <p:spPr>
          <a:xfrm>
            <a:off x="381000" y="13716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veriyle birlikte </a:t>
            </a:r>
            <a:r>
              <a:rPr lang="tr-TR" dirty="0" err="1"/>
              <a:t>LiDAR</a:t>
            </a:r>
            <a:r>
              <a:rPr lang="tr-TR" dirty="0"/>
              <a:t> verisinin kullanımı sınıflandırmanın başarımını önemli ölçüde artırmıştır.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Spektral ve uzamsal veriyi beraber kullanarak yapılan sınıflandırma sonuçlarının, sadece spektral veriyi kullanan sınıflandırma sonuçlarına göre daha yüksek başarım elde ettiği görülmüştür. 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verilerini birleştirme yöntemlerinin sınıflandırma başarım oranını önemli ölçüde etkilediği görülmüştür.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verisini birleştirme yöntemleri geliştirilerek sınıflandırma sonuçların artırılabilir. </a:t>
            </a:r>
          </a:p>
          <a:p>
            <a:pPr marL="285750" indent="-285750">
              <a:buFontTx/>
              <a:buChar char="-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77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/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tr-TR" sz="1600" dirty="0"/>
              <a:t>[1] Salman, Mesut, </a:t>
            </a:r>
            <a:r>
              <a:rPr lang="tr-TR" sz="1600" dirty="0" err="1"/>
              <a:t>and</a:t>
            </a:r>
            <a:r>
              <a:rPr lang="tr-TR" sz="1600" dirty="0"/>
              <a:t> Seniha Esen Yüksel. "</a:t>
            </a:r>
            <a:r>
              <a:rPr lang="tr-TR" sz="1600" dirty="0" err="1"/>
              <a:t>Fusion</a:t>
            </a:r>
            <a:r>
              <a:rPr lang="tr-TR" sz="1600" dirty="0"/>
              <a:t> of </a:t>
            </a:r>
            <a:r>
              <a:rPr lang="tr-TR" sz="1600" dirty="0" err="1"/>
              <a:t>hyperspectral</a:t>
            </a:r>
            <a:r>
              <a:rPr lang="tr-TR" sz="1600" dirty="0"/>
              <a:t> </a:t>
            </a:r>
            <a:r>
              <a:rPr lang="tr-TR" sz="1600" dirty="0" err="1"/>
              <a:t>image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LiDAR</a:t>
            </a:r>
            <a:r>
              <a:rPr lang="tr-TR" sz="1600" dirty="0"/>
              <a:t> data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classification</a:t>
            </a:r>
            <a:r>
              <a:rPr lang="tr-TR" sz="1600" dirty="0"/>
              <a:t> </a:t>
            </a:r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deep</a:t>
            </a:r>
            <a:r>
              <a:rPr lang="tr-TR" sz="1600" dirty="0"/>
              <a:t> </a:t>
            </a:r>
            <a:r>
              <a:rPr lang="tr-TR" sz="1600" dirty="0" err="1"/>
              <a:t>convolutional</a:t>
            </a:r>
            <a:r>
              <a:rPr lang="tr-TR" sz="1600" dirty="0"/>
              <a:t> </a:t>
            </a:r>
            <a:r>
              <a:rPr lang="tr-TR" sz="1600" dirty="0" err="1"/>
              <a:t>neural</a:t>
            </a:r>
            <a:r>
              <a:rPr lang="tr-TR" sz="1600" dirty="0"/>
              <a:t> </a:t>
            </a:r>
            <a:r>
              <a:rPr lang="tr-TR" sz="1600" dirty="0" err="1"/>
              <a:t>networks</a:t>
            </a:r>
            <a:r>
              <a:rPr lang="tr-TR" sz="1600" dirty="0"/>
              <a:t>." </a:t>
            </a:r>
            <a:r>
              <a:rPr lang="tr-TR" sz="1600" i="1" dirty="0"/>
              <a:t>2018 26th </a:t>
            </a:r>
            <a:r>
              <a:rPr lang="tr-TR" sz="1600" i="1" dirty="0" err="1"/>
              <a:t>Signal</a:t>
            </a:r>
            <a:r>
              <a:rPr lang="tr-TR" sz="1600" i="1" dirty="0"/>
              <a:t> </a:t>
            </a:r>
            <a:r>
              <a:rPr lang="tr-TR" sz="1600" i="1" dirty="0" err="1"/>
              <a:t>Processing</a:t>
            </a:r>
            <a:r>
              <a:rPr lang="tr-TR" sz="1600" i="1" dirty="0"/>
              <a:t> </a:t>
            </a:r>
            <a:r>
              <a:rPr lang="tr-TR" sz="1600" i="1" dirty="0" err="1"/>
              <a:t>and</a:t>
            </a:r>
            <a:r>
              <a:rPr lang="tr-TR" sz="1600" i="1" dirty="0"/>
              <a:t> Communications Applications Conference (SIU)</a:t>
            </a:r>
            <a:r>
              <a:rPr lang="tr-TR" sz="1600" dirty="0"/>
              <a:t>. IEEE, </a:t>
            </a:r>
            <a:r>
              <a:rPr lang="tr-TR" sz="1600" b="1" dirty="0"/>
              <a:t>2018</a:t>
            </a:r>
            <a:r>
              <a:rPr lang="tr-TR" sz="1600" dirty="0"/>
              <a:t>. </a:t>
            </a:r>
          </a:p>
          <a:p>
            <a:pPr marL="0" indent="0" eaLnBrk="1" hangingPunct="1">
              <a:buNone/>
            </a:pPr>
            <a:endParaRPr lang="tr-TR" altLang="en-US" sz="1600" dirty="0"/>
          </a:p>
          <a:p>
            <a:pPr marL="0" indent="0" eaLnBrk="1" hangingPunct="1">
              <a:buNone/>
            </a:pPr>
            <a:r>
              <a:rPr lang="en-US" sz="1600" dirty="0"/>
              <a:t>[2] Chen, </a:t>
            </a:r>
            <a:r>
              <a:rPr lang="en-US" sz="1600" dirty="0" err="1"/>
              <a:t>Yushi</a:t>
            </a:r>
            <a:r>
              <a:rPr lang="en-US" sz="1600" dirty="0"/>
              <a:t>, et al. "Deep fusion of remote sensing data for accurate classification." </a:t>
            </a:r>
            <a:r>
              <a:rPr lang="en-US" sz="1600" i="1" dirty="0"/>
              <a:t>IEEE Geoscience and Remote Sensing Letters </a:t>
            </a:r>
            <a:r>
              <a:rPr lang="en-US" sz="1600" dirty="0"/>
              <a:t>14.8 (</a:t>
            </a:r>
            <a:r>
              <a:rPr lang="en-US" sz="1600" b="1" dirty="0"/>
              <a:t>2017</a:t>
            </a:r>
            <a:r>
              <a:rPr lang="en-US" sz="1600" dirty="0"/>
              <a:t>): 1253-1257. </a:t>
            </a:r>
            <a:endParaRPr lang="tr-TR" sz="16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sz="1600" dirty="0"/>
              <a:t> </a:t>
            </a:r>
            <a:r>
              <a:rPr lang="tr-TR" sz="1600" dirty="0"/>
              <a:t>[3] </a:t>
            </a:r>
            <a:r>
              <a:rPr lang="tr-TR" sz="1600" dirty="0" err="1"/>
              <a:t>Sabale</a:t>
            </a:r>
            <a:r>
              <a:rPr lang="tr-TR" sz="1600" dirty="0"/>
              <a:t>, </a:t>
            </a:r>
            <a:r>
              <a:rPr lang="tr-TR" sz="1600" dirty="0" err="1"/>
              <a:t>Savita</a:t>
            </a:r>
            <a:r>
              <a:rPr lang="tr-TR" sz="1600" dirty="0"/>
              <a:t> P.,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Chhaya</a:t>
            </a:r>
            <a:r>
              <a:rPr lang="tr-TR" sz="1600" dirty="0"/>
              <a:t> R. </a:t>
            </a:r>
            <a:r>
              <a:rPr lang="tr-TR" sz="1600" dirty="0" err="1"/>
              <a:t>Jadhav</a:t>
            </a:r>
            <a:r>
              <a:rPr lang="tr-TR" sz="1600" dirty="0"/>
              <a:t>. "</a:t>
            </a:r>
            <a:r>
              <a:rPr lang="tr-TR" sz="1600" dirty="0" err="1"/>
              <a:t>Hyperspectral</a:t>
            </a:r>
            <a:r>
              <a:rPr lang="tr-TR" sz="1600" dirty="0"/>
              <a:t> Image </a:t>
            </a:r>
            <a:r>
              <a:rPr lang="tr-TR" sz="1600" dirty="0" err="1"/>
              <a:t>Classification</a:t>
            </a:r>
            <a:r>
              <a:rPr lang="tr-TR" sz="1600" dirty="0"/>
              <a:t> </a:t>
            </a:r>
            <a:r>
              <a:rPr lang="tr-TR" sz="1600" dirty="0" err="1"/>
              <a:t>Methods</a:t>
            </a:r>
            <a:r>
              <a:rPr lang="tr-TR" sz="1600" dirty="0"/>
              <a:t> in Remote </a:t>
            </a:r>
            <a:r>
              <a:rPr lang="tr-TR" sz="1600" dirty="0" err="1"/>
              <a:t>Sensing</a:t>
            </a:r>
            <a:r>
              <a:rPr lang="tr-TR" sz="1600" dirty="0"/>
              <a:t>-A </a:t>
            </a:r>
            <a:r>
              <a:rPr lang="tr-TR" sz="1600" dirty="0" err="1"/>
              <a:t>Review</a:t>
            </a:r>
            <a:r>
              <a:rPr lang="tr-TR" sz="1600" dirty="0"/>
              <a:t>." </a:t>
            </a:r>
            <a:r>
              <a:rPr lang="tr-TR" sz="1600" i="1" dirty="0"/>
              <a:t>Computing </a:t>
            </a:r>
            <a:r>
              <a:rPr lang="tr-TR" sz="1600" i="1" dirty="0" err="1"/>
              <a:t>Communication</a:t>
            </a:r>
            <a:r>
              <a:rPr lang="tr-TR" sz="1600" i="1" dirty="0"/>
              <a:t> Control </a:t>
            </a:r>
            <a:r>
              <a:rPr lang="tr-TR" sz="1600" i="1" dirty="0" err="1"/>
              <a:t>and</a:t>
            </a:r>
            <a:r>
              <a:rPr lang="tr-TR" sz="1600" i="1" dirty="0"/>
              <a:t> </a:t>
            </a:r>
            <a:r>
              <a:rPr lang="tr-TR" sz="1600" i="1" dirty="0" err="1"/>
              <a:t>Automation</a:t>
            </a:r>
            <a:r>
              <a:rPr lang="tr-TR" sz="1600" i="1" dirty="0"/>
              <a:t> (ICCUBEA), 2015 International Conference on</a:t>
            </a:r>
            <a:r>
              <a:rPr lang="tr-TR" sz="1600" dirty="0"/>
              <a:t>. IEEE, </a:t>
            </a:r>
            <a:r>
              <a:rPr lang="tr-TR" sz="1600" b="1" dirty="0"/>
              <a:t>2015</a:t>
            </a:r>
            <a:r>
              <a:rPr lang="tr-TR" sz="1600" dirty="0"/>
              <a:t>. </a:t>
            </a:r>
          </a:p>
          <a:p>
            <a:pPr marL="0" indent="0" eaLnBrk="1" hangingPunct="1">
              <a:buNone/>
            </a:pPr>
            <a:endParaRPr lang="tr-TR" altLang="en-US" sz="1600" dirty="0"/>
          </a:p>
          <a:p>
            <a:pPr marL="0" indent="0" eaLnBrk="1" hangingPunct="1">
              <a:buNone/>
            </a:pPr>
            <a:r>
              <a:rPr lang="en-US" sz="1600" dirty="0"/>
              <a:t>[4] Luo, </a:t>
            </a:r>
            <a:r>
              <a:rPr lang="en-US" sz="1600" dirty="0" err="1"/>
              <a:t>Renbo</a:t>
            </a:r>
            <a:r>
              <a:rPr lang="en-US" sz="1600" dirty="0"/>
              <a:t>, et al. "Fusion of hyperspectral and LiDAR data for classification of cloud-shadow mixed remote sensed scene." </a:t>
            </a:r>
            <a:r>
              <a:rPr lang="en-US" sz="1600" i="1" dirty="0"/>
              <a:t>IEEE Journal of Selected Topics in Applied Earth Observations and Remote Sensing </a:t>
            </a:r>
            <a:r>
              <a:rPr lang="en-US" sz="1600" dirty="0"/>
              <a:t>10.8 (</a:t>
            </a:r>
            <a:r>
              <a:rPr lang="en-US" sz="1600" b="1" dirty="0"/>
              <a:t>2017</a:t>
            </a:r>
            <a:r>
              <a:rPr lang="en-US" sz="1600" dirty="0"/>
              <a:t>): 3768-3781. </a:t>
            </a:r>
            <a:endParaRPr lang="tr-TR" sz="1600" dirty="0"/>
          </a:p>
          <a:p>
            <a:pPr marL="0" indent="0" eaLnBrk="1" hangingPunct="1">
              <a:buNone/>
            </a:pPr>
            <a:endParaRPr lang="tr-TR" sz="1600" dirty="0"/>
          </a:p>
          <a:p>
            <a:pPr marL="0" indent="0" eaLnBrk="1" hangingPunct="1">
              <a:buNone/>
            </a:pPr>
            <a:r>
              <a:rPr lang="en-US" sz="1600" dirty="0"/>
              <a:t>[5] Chen, </a:t>
            </a:r>
            <a:r>
              <a:rPr lang="en-US" sz="1600" dirty="0" err="1"/>
              <a:t>Yushi</a:t>
            </a:r>
            <a:r>
              <a:rPr lang="en-US" sz="1600" dirty="0"/>
              <a:t>, et al. "Deep feature extraction and classification of hyperspectral images based on convolutional neural networks." </a:t>
            </a:r>
            <a:r>
              <a:rPr lang="en-US" sz="1600" i="1" dirty="0"/>
              <a:t>IEEE Transactions on Geoscience and Remote Sensing </a:t>
            </a:r>
            <a:r>
              <a:rPr lang="en-US" sz="1600" dirty="0"/>
              <a:t>54.10 (</a:t>
            </a:r>
            <a:r>
              <a:rPr lang="en-US" sz="1600" b="1" dirty="0"/>
              <a:t>2016</a:t>
            </a:r>
            <a:r>
              <a:rPr lang="en-US" sz="1600" dirty="0"/>
              <a:t>): 6232-6251. </a:t>
            </a:r>
            <a:endParaRPr lang="tr-TR" sz="1600" dirty="0"/>
          </a:p>
          <a:p>
            <a:pPr marL="0" indent="0" eaLnBrk="1" hangingPunct="1">
              <a:buNone/>
            </a:pPr>
            <a:endParaRPr lang="tr-TR" altLang="en-US" sz="1600" dirty="0"/>
          </a:p>
          <a:p>
            <a:pPr marL="0" indent="0" eaLnBrk="1" hangingPunct="1">
              <a:buNone/>
            </a:pPr>
            <a:r>
              <a:rPr lang="tr-TR" altLang="en-US" sz="1600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685" y="1095252"/>
            <a:ext cx="7696200" cy="385774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Projenin İçeriği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Proje Kapsamında Kullanılan Veri Kümesi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Temel Bileşen Analizi (TBA)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Spektral Tabanlı Deneyler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Yama Tabanlı CNN Deneyleri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Deney Sonuçlar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Tartışma</a:t>
            </a:r>
          </a:p>
          <a:p>
            <a:pPr eaLnBrk="1" hangingPunct="1">
              <a:lnSpc>
                <a:spcPct val="90000"/>
              </a:lnSpc>
            </a:pPr>
            <a:r>
              <a:rPr lang="tr-TR" altLang="en-US" sz="2400" dirty="0"/>
              <a:t>Kaynaklar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İçerik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522"/>
            <a:ext cx="8382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Projenin Hatırlatılması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9F0D961-8DED-4823-BBF8-5B91D566AF18}"/>
              </a:ext>
            </a:extLst>
          </p:cNvPr>
          <p:cNvSpPr txBox="1"/>
          <p:nvPr/>
        </p:nvSpPr>
        <p:spPr>
          <a:xfrm>
            <a:off x="641838" y="4466272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nedir ?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LiDAR</a:t>
            </a:r>
            <a:r>
              <a:rPr lang="tr-TR" dirty="0"/>
              <a:t> görüntüsü nedir ?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r>
              <a:rPr lang="tr-TR" dirty="0"/>
              <a:t>-    Ben projede ne yaptım 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DC750F2-FF4E-44EB-9DF1-7E492682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47359"/>
            <a:ext cx="4114799" cy="303884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0B05883-2CE3-49E4-9517-F3CFA937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028920"/>
            <a:ext cx="4638675" cy="293348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F639DA7-D1C2-4615-81D6-650A5622CA2E}"/>
              </a:ext>
            </a:extLst>
          </p:cNvPr>
          <p:cNvSpPr txBox="1"/>
          <p:nvPr/>
        </p:nvSpPr>
        <p:spPr>
          <a:xfrm>
            <a:off x="838200" y="40386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i="1" dirty="0"/>
              <a:t>Kaynak : [2]                                                                                                         Kaynak: [2]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Kullanılan Veri Kümesi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A2078BB-0B99-4B9B-8F10-D3BC6D26DF6F}"/>
              </a:ext>
            </a:extLst>
          </p:cNvPr>
          <p:cNvSpPr txBox="1"/>
          <p:nvPr/>
        </p:nvSpPr>
        <p:spPr>
          <a:xfrm>
            <a:off x="685800" y="3810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2EBAB5-6CDD-404E-A93A-645B71C75DA6}"/>
              </a:ext>
            </a:extLst>
          </p:cNvPr>
          <p:cNvSpPr txBox="1"/>
          <p:nvPr/>
        </p:nvSpPr>
        <p:spPr>
          <a:xfrm>
            <a:off x="304800" y="1046708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Houston Veri Seti </a:t>
            </a:r>
          </a:p>
          <a:p>
            <a:endParaRPr lang="tr-TR" sz="2400" b="1" dirty="0"/>
          </a:p>
          <a:p>
            <a:r>
              <a:rPr lang="tr-TR" dirty="0"/>
              <a:t>-  Houston Üniversitesi’nde bir bölgeye ait çekilmiş </a:t>
            </a:r>
            <a:r>
              <a:rPr lang="tr-TR" dirty="0" err="1"/>
              <a:t>Hiperspektral</a:t>
            </a:r>
            <a:r>
              <a:rPr lang="tr-TR" dirty="0"/>
              <a:t> ve </a:t>
            </a:r>
            <a:r>
              <a:rPr lang="tr-TR" dirty="0" err="1"/>
              <a:t>LiDAR</a:t>
            </a:r>
            <a:r>
              <a:rPr lang="tr-TR" dirty="0"/>
              <a:t> görüntüleri </a:t>
            </a:r>
          </a:p>
          <a:p>
            <a:endParaRPr lang="tr-TR" dirty="0"/>
          </a:p>
          <a:p>
            <a:r>
              <a:rPr lang="tr-TR" dirty="0"/>
              <a:t>-  349 x 1905 x 144 boyutunda </a:t>
            </a:r>
            <a:r>
              <a:rPr lang="tr-TR" dirty="0" err="1"/>
              <a:t>Hiperspektral</a:t>
            </a:r>
            <a:r>
              <a:rPr lang="tr-TR" dirty="0"/>
              <a:t> görüntü</a:t>
            </a:r>
          </a:p>
          <a:p>
            <a:endParaRPr lang="tr-TR" dirty="0"/>
          </a:p>
          <a:p>
            <a:r>
              <a:rPr lang="tr-TR" dirty="0"/>
              <a:t>-  349 x 1905 boyutunda </a:t>
            </a:r>
            <a:r>
              <a:rPr lang="tr-TR" dirty="0" err="1"/>
              <a:t>LiDAR</a:t>
            </a:r>
            <a:r>
              <a:rPr lang="tr-TR" dirty="0"/>
              <a:t> görüntüsü</a:t>
            </a:r>
          </a:p>
          <a:p>
            <a:endParaRPr lang="tr-TR" dirty="0"/>
          </a:p>
          <a:p>
            <a:r>
              <a:rPr lang="tr-TR" dirty="0"/>
              <a:t>-  15 farklı sınıf </a:t>
            </a:r>
          </a:p>
          <a:p>
            <a:endParaRPr lang="tr-TR" dirty="0"/>
          </a:p>
          <a:p>
            <a:r>
              <a:rPr lang="tr-TR" dirty="0"/>
              <a:t>-  2832 piksel eğitim verisi</a:t>
            </a:r>
          </a:p>
          <a:p>
            <a:endParaRPr lang="tr-TR" dirty="0"/>
          </a:p>
          <a:p>
            <a:r>
              <a:rPr lang="tr-TR" dirty="0"/>
              <a:t>-  12197 piksel test verisi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DDFB55-23F9-4B47-AA89-57BD56B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Houston Veri Kümesi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CF61B9A-7515-41AC-A62C-B9DD4AEE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7543800" cy="5410200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87D421-574A-434B-8FC8-9AEDA4C2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342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Bileşen Analizi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2362200"/>
            <a:ext cx="800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lvl="1" indent="0" eaLnBrk="1" hangingPunct="1">
              <a:buNone/>
            </a:pPr>
            <a:endParaRPr lang="tr-TR" altLang="en-US" sz="2000" dirty="0"/>
          </a:p>
          <a:p>
            <a:pPr lvl="1" eaLnBrk="1" hangingPunct="1"/>
            <a:endParaRPr lang="tr-TR" altLang="en-US" sz="20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56CADA4-C087-4326-84B1-A3BFDCAF8EE6}"/>
              </a:ext>
            </a:extLst>
          </p:cNvPr>
          <p:cNvSpPr txBox="1"/>
          <p:nvPr/>
        </p:nvSpPr>
        <p:spPr>
          <a:xfrm>
            <a:off x="381000" y="990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Temel Bileşen Analizi (</a:t>
            </a:r>
            <a:r>
              <a:rPr lang="tr-TR" sz="2400" b="1" dirty="0" err="1"/>
              <a:t>Principal</a:t>
            </a:r>
            <a:r>
              <a:rPr lang="tr-TR" sz="2400" b="1" dirty="0"/>
              <a:t> Component Analysis)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DF20C-4427-4CC1-8F51-6FD577E7988A}"/>
              </a:ext>
            </a:extLst>
          </p:cNvPr>
          <p:cNvSpPr txBox="1"/>
          <p:nvPr/>
        </p:nvSpPr>
        <p:spPr>
          <a:xfrm>
            <a:off x="533400" y="1676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</a:t>
            </a:r>
            <a:r>
              <a:rPr lang="tr-TR" dirty="0" err="1"/>
              <a:t>Hiperspektral</a:t>
            </a:r>
            <a:r>
              <a:rPr lang="tr-TR" dirty="0"/>
              <a:t> görüntüdeki bant sayısını azaltmak, gereksiz tekrarlanan verileri atmak için yapıldı.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48A32FB-9768-4814-8887-FE67C4DEA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394438"/>
            <a:ext cx="6096000" cy="38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Spektral Tabanlı Deneyler - 1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8153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marL="0" indent="0" eaLnBrk="1" hangingPunct="1">
              <a:buNone/>
            </a:pPr>
            <a:endParaRPr lang="tr-TR" alt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9915F41-5968-43AE-8D9E-602AE58CFC2A}"/>
              </a:ext>
            </a:extLst>
          </p:cNvPr>
          <p:cNvSpPr txBox="1"/>
          <p:nvPr/>
        </p:nvSpPr>
        <p:spPr>
          <a:xfrm>
            <a:off x="1524000" y="142050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Derin </a:t>
            </a:r>
            <a:r>
              <a:rPr lang="tr-TR" sz="2400" b="1" dirty="0" err="1"/>
              <a:t>Evrişimsel</a:t>
            </a:r>
            <a:r>
              <a:rPr lang="tr-TR" sz="2400" b="1" dirty="0"/>
              <a:t> Sinir Ağı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1146E4F-3FE6-4F4E-B5D2-C98EB332B723}"/>
              </a:ext>
            </a:extLst>
          </p:cNvPr>
          <p:cNvSpPr txBox="1"/>
          <p:nvPr/>
        </p:nvSpPr>
        <p:spPr>
          <a:xfrm>
            <a:off x="838200" y="22860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   Piksel tabanlı sınıflandırma yapıldı.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görüntüsü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Görüntüsü (3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Spektral Tabanlı Deneyler - 2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96B2BA7-C048-4503-9DB1-3AEF6B97A49F}"/>
              </a:ext>
            </a:extLst>
          </p:cNvPr>
          <p:cNvSpPr txBox="1"/>
          <p:nvPr/>
        </p:nvSpPr>
        <p:spPr>
          <a:xfrm>
            <a:off x="914400" y="1157626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K En Yakın Komşu Sınıflandırma Algoritması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0A8EF4B-F886-4A3F-82FA-F8C26CBD556D}"/>
              </a:ext>
            </a:extLst>
          </p:cNvPr>
          <p:cNvSpPr txBox="1"/>
          <p:nvPr/>
        </p:nvSpPr>
        <p:spPr>
          <a:xfrm>
            <a:off x="914400" y="19812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Piksel tabanlı sınıflandırma yapıldı.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+ </a:t>
            </a:r>
            <a:r>
              <a:rPr lang="tr-TR" dirty="0" err="1"/>
              <a:t>LiDAR</a:t>
            </a:r>
            <a:r>
              <a:rPr lang="tr-TR" dirty="0"/>
              <a:t>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 (3 bant) 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K parametresi 1 den 25’e kadar değiştirilerek sonuçlar kaydedildi.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9480AA-190F-444C-B975-0F205A6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Spektral Tabanlı Deneyler - 3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9C8897B-7B52-4DA1-BF4F-0862895DDF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6E2B5D3-E4D6-4CCB-B6BA-936B1E1A4C42}"/>
              </a:ext>
            </a:extLst>
          </p:cNvPr>
          <p:cNvSpPr txBox="1"/>
          <p:nvPr/>
        </p:nvSpPr>
        <p:spPr>
          <a:xfrm>
            <a:off x="152400" y="1143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Rastgele Orman (</a:t>
            </a:r>
            <a:r>
              <a:rPr lang="tr-TR" sz="2400" b="1" dirty="0" err="1"/>
              <a:t>Random</a:t>
            </a:r>
            <a:r>
              <a:rPr lang="tr-TR" sz="2400" b="1" dirty="0"/>
              <a:t> </a:t>
            </a:r>
            <a:r>
              <a:rPr lang="tr-TR" sz="2400" b="1" dirty="0" err="1"/>
              <a:t>Forest</a:t>
            </a:r>
            <a:r>
              <a:rPr lang="tr-TR" sz="2400" b="1" dirty="0"/>
              <a:t>) Sınıflandırma Algoritması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CBB4DAB-84B5-4160-9B61-231ED9C444E3}"/>
              </a:ext>
            </a:extLst>
          </p:cNvPr>
          <p:cNvSpPr txBox="1"/>
          <p:nvPr/>
        </p:nvSpPr>
        <p:spPr>
          <a:xfrm>
            <a:off x="342900" y="2061865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dirty="0"/>
              <a:t>Piksel tabanlı sınıflandırma yapıldı.</a:t>
            </a:r>
          </a:p>
          <a:p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 (144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 err="1"/>
              <a:t>Hiperspektral</a:t>
            </a:r>
            <a:r>
              <a:rPr lang="tr-TR" dirty="0"/>
              <a:t> Görüntüsü + </a:t>
            </a:r>
            <a:r>
              <a:rPr lang="tr-TR" dirty="0" err="1"/>
              <a:t>LiDAR</a:t>
            </a:r>
            <a:r>
              <a:rPr lang="tr-TR" dirty="0"/>
              <a:t> (145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(3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Temel Bileşen Analizinden sonra </a:t>
            </a:r>
            <a:r>
              <a:rPr lang="tr-TR" dirty="0" err="1"/>
              <a:t>Hiperspektral</a:t>
            </a:r>
            <a:r>
              <a:rPr lang="tr-TR" dirty="0"/>
              <a:t> + </a:t>
            </a:r>
            <a:r>
              <a:rPr lang="tr-TR" dirty="0" err="1"/>
              <a:t>LiDAR</a:t>
            </a:r>
            <a:r>
              <a:rPr lang="tr-TR" dirty="0"/>
              <a:t> (4 bant)</a:t>
            </a:r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r>
              <a:rPr lang="tr-TR" dirty="0"/>
              <a:t>Tahmin edicilerin(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estimators</a:t>
            </a:r>
            <a:r>
              <a:rPr lang="tr-TR" dirty="0"/>
              <a:t>) sayısı 100 olarak seçildi. Maximum derinliğin 1’den 25’e kadar farklı değerleri için sınıflandırma sonuçları kaydedildi.</a:t>
            </a:r>
          </a:p>
        </p:txBody>
      </p:sp>
    </p:spTree>
    <p:extLst>
      <p:ext uri="{BB962C8B-B14F-4D97-AF65-F5344CB8AC3E}">
        <p14:creationId xmlns:p14="http://schemas.microsoft.com/office/powerpoint/2010/main" val="13827307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1043</Words>
  <Application>Microsoft Office PowerPoint</Application>
  <PresentationFormat>Ekran Gösterisi (4:3)</PresentationFormat>
  <Paragraphs>280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Batang</vt:lpstr>
      <vt:lpstr>Arial</vt:lpstr>
      <vt:lpstr>Tahoma</vt:lpstr>
      <vt:lpstr>Default Design</vt:lpstr>
      <vt:lpstr>HİPERSPEKTRAL VE LiDAR UZAKTAN ALGILANMIŞ GÖRÜNTÜLERİN BİRLEŞİMİNE DAYALI GÖRÜNTÜ SINIFLANDIRMA</vt:lpstr>
      <vt:lpstr>İçerik</vt:lpstr>
      <vt:lpstr>Projenin Hatırlatılması</vt:lpstr>
      <vt:lpstr>Kullanılan Veri Kümesi</vt:lpstr>
      <vt:lpstr>Houston Veri Kümesi</vt:lpstr>
      <vt:lpstr>Temel Bileşen Analizi</vt:lpstr>
      <vt:lpstr>Spektral Tabanlı Deneyler - 1</vt:lpstr>
      <vt:lpstr>Spektral Tabanlı Deneyler - 2</vt:lpstr>
      <vt:lpstr>Spektral Tabanlı Deneyler - 3</vt:lpstr>
      <vt:lpstr>Deney Sonuçları</vt:lpstr>
      <vt:lpstr>Çıkarımlar</vt:lpstr>
      <vt:lpstr>  Yama Tabanlı CNN - 1</vt:lpstr>
      <vt:lpstr>Yama Tabanlı CNN – 2</vt:lpstr>
      <vt:lpstr>Yama Tabanlı CNN - 3</vt:lpstr>
      <vt:lpstr>Yama Tabanlı Deney Sonuçları</vt:lpstr>
      <vt:lpstr>Tartışma</vt:lpstr>
      <vt:lpstr>Kaynaklar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Efkan Duraklı</cp:lastModifiedBy>
  <cp:revision>221</cp:revision>
  <dcterms:created xsi:type="dcterms:W3CDTF">2007-08-26T20:02:13Z</dcterms:created>
  <dcterms:modified xsi:type="dcterms:W3CDTF">2019-01-15T18:41:22Z</dcterms:modified>
</cp:coreProperties>
</file>