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67" r:id="rId4"/>
    <p:sldId id="275" r:id="rId5"/>
    <p:sldId id="278" r:id="rId6"/>
    <p:sldId id="277" r:id="rId7"/>
    <p:sldId id="276" r:id="rId8"/>
    <p:sldId id="269" r:id="rId9"/>
    <p:sldId id="270" r:id="rId10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4" autoAdjust="0"/>
    <p:restoredTop sz="94660"/>
  </p:normalViewPr>
  <p:slideViewPr>
    <p:cSldViewPr>
      <p:cViewPr>
        <p:scale>
          <a:sx n="75" d="100"/>
          <a:sy n="75" d="100"/>
        </p:scale>
        <p:origin x="1906" y="3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200" dirty="0"/>
              <a:t>HİPERSPEKTRAL VE </a:t>
            </a:r>
            <a:r>
              <a:rPr lang="tr-TR" altLang="en-US" sz="3200" dirty="0" err="1"/>
              <a:t>LiDAR</a:t>
            </a:r>
            <a:r>
              <a:rPr lang="tr-TR" altLang="en-US" sz="3200" dirty="0"/>
              <a:t> UZAKTAN ALGILANMIŞ GÖRÜNTÜLERİN BİRLEŞİMİNE DAYALI GÖRÜNTÜ SINIFLANDIRMA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BIL 496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Ara Sunum 1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Efkan Duraklı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 Danışmanı: </a:t>
            </a:r>
            <a:r>
              <a:rPr lang="tr-TR" altLang="en-US" sz="2000" b="1" dirty="0" err="1"/>
              <a:t>Doç</a:t>
            </a:r>
            <a:r>
              <a:rPr lang="tr-TR" altLang="en-US" sz="2000" b="1" dirty="0"/>
              <a:t> Dr. </a:t>
            </a:r>
            <a:r>
              <a:rPr lang="tr-TR" altLang="en-US" sz="2000" b="1" dirty="0" err="1"/>
              <a:t>Erchan</a:t>
            </a:r>
            <a:r>
              <a:rPr lang="tr-TR" altLang="en-US" sz="2000" b="1" dirty="0"/>
              <a:t> APTOULA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Ekim 2018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Projenin Hatırlatılması 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 Gereksinimlerinin Halledilmesi 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Projenin </a:t>
            </a:r>
            <a:r>
              <a:rPr lang="tr-TR" altLang="en-US" sz="2400" dirty="0" err="1"/>
              <a:t>Gerçeklenmesine</a:t>
            </a:r>
            <a:r>
              <a:rPr lang="tr-TR" altLang="en-US" sz="2400" dirty="0"/>
              <a:t> Başlanması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Projenin gelecek planları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Kaynaklar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İçerik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522"/>
            <a:ext cx="8382000" cy="579437"/>
          </a:xfrm>
        </p:spPr>
        <p:txBody>
          <a:bodyPr/>
          <a:lstStyle/>
          <a:p>
            <a:pPr eaLnBrk="1" hangingPunct="1"/>
            <a:r>
              <a:rPr lang="tr-TR" altLang="en-US" sz="3600" dirty="0"/>
              <a:t>Projenin Hatırlatılması</a:t>
            </a: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9F0D961-8DED-4823-BBF8-5B91D566AF18}"/>
              </a:ext>
            </a:extLst>
          </p:cNvPr>
          <p:cNvSpPr txBox="1"/>
          <p:nvPr/>
        </p:nvSpPr>
        <p:spPr>
          <a:xfrm>
            <a:off x="641838" y="4466272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dirty="0" err="1"/>
              <a:t>Hiperspektral</a:t>
            </a:r>
            <a:r>
              <a:rPr lang="tr-TR" dirty="0"/>
              <a:t> görüntü nedir ?</a:t>
            </a:r>
          </a:p>
          <a:p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 err="1"/>
              <a:t>LiDAR</a:t>
            </a:r>
            <a:r>
              <a:rPr lang="tr-TR" dirty="0"/>
              <a:t> görüntüsü nedir ?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r>
              <a:rPr lang="tr-TR" dirty="0"/>
              <a:t>-    Ben projede ne yapacağım ?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DC750F2-FF4E-44EB-9DF1-7E492682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847359"/>
            <a:ext cx="4114799" cy="303884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0B05883-2CE3-49E4-9517-F3CFA937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5" y="1028920"/>
            <a:ext cx="4638675" cy="293348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6F639DA7-D1C2-4615-81D6-650A5622CA2E}"/>
              </a:ext>
            </a:extLst>
          </p:cNvPr>
          <p:cNvSpPr txBox="1"/>
          <p:nvPr/>
        </p:nvSpPr>
        <p:spPr>
          <a:xfrm>
            <a:off x="838200" y="4038600"/>
            <a:ext cx="746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1" dirty="0"/>
              <a:t>Kaynak : [2]                                                                                                         Kaynak: [2]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3600" dirty="0"/>
              <a:t>Proje Gereksinimlerinin Halledilmesi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A2078BB-0B99-4B9B-8F10-D3BC6D26DF6F}"/>
              </a:ext>
            </a:extLst>
          </p:cNvPr>
          <p:cNvSpPr txBox="1"/>
          <p:nvPr/>
        </p:nvSpPr>
        <p:spPr>
          <a:xfrm>
            <a:off x="685800" y="38100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  <a:p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42EBAB5-6CDD-404E-A93A-645B71C75DA6}"/>
              </a:ext>
            </a:extLst>
          </p:cNvPr>
          <p:cNvSpPr txBox="1"/>
          <p:nvPr/>
        </p:nvSpPr>
        <p:spPr>
          <a:xfrm>
            <a:off x="25400" y="892212"/>
            <a:ext cx="830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Houston Veri Seti </a:t>
            </a:r>
          </a:p>
          <a:p>
            <a:endParaRPr lang="tr-TR" sz="2400" b="1" dirty="0"/>
          </a:p>
          <a:p>
            <a:r>
              <a:rPr lang="tr-TR" dirty="0"/>
              <a:t>●  Houston Üniversitesi’nde bir bölgeye ait çekilmiş </a:t>
            </a:r>
            <a:r>
              <a:rPr lang="tr-TR" dirty="0" err="1"/>
              <a:t>Hiperspektral</a:t>
            </a:r>
            <a:r>
              <a:rPr lang="tr-TR" dirty="0"/>
              <a:t> ve </a:t>
            </a:r>
            <a:r>
              <a:rPr lang="tr-TR" dirty="0" err="1"/>
              <a:t>LiDAR</a:t>
            </a:r>
            <a:r>
              <a:rPr lang="tr-TR" dirty="0"/>
              <a:t> görüntüleri </a:t>
            </a:r>
          </a:p>
          <a:p>
            <a:endParaRPr lang="tr-TR" dirty="0"/>
          </a:p>
          <a:p>
            <a:r>
              <a:rPr lang="tr-TR" dirty="0"/>
              <a:t>●  349 x 1905 x 144 boyutunda </a:t>
            </a:r>
            <a:r>
              <a:rPr lang="tr-TR" dirty="0" err="1"/>
              <a:t>Hiperspektral</a:t>
            </a:r>
            <a:r>
              <a:rPr lang="tr-TR" dirty="0"/>
              <a:t> görüntü</a:t>
            </a:r>
          </a:p>
          <a:p>
            <a:endParaRPr lang="tr-TR" dirty="0"/>
          </a:p>
          <a:p>
            <a:r>
              <a:rPr lang="tr-TR" dirty="0"/>
              <a:t>●  349 x 1905 boyutunda </a:t>
            </a:r>
            <a:r>
              <a:rPr lang="tr-TR" dirty="0" err="1"/>
              <a:t>LiDAR</a:t>
            </a:r>
            <a:r>
              <a:rPr lang="tr-TR" dirty="0"/>
              <a:t> görüntüsü</a:t>
            </a:r>
          </a:p>
          <a:p>
            <a:endParaRPr lang="tr-TR" dirty="0"/>
          </a:p>
          <a:p>
            <a:r>
              <a:rPr lang="tr-TR" dirty="0"/>
              <a:t>●  15 farklı sınıf </a:t>
            </a:r>
          </a:p>
          <a:p>
            <a:endParaRPr lang="tr-TR" dirty="0"/>
          </a:p>
          <a:p>
            <a:r>
              <a:rPr lang="tr-TR" dirty="0"/>
              <a:t>●  2832 piksel eğitim verisi</a:t>
            </a:r>
          </a:p>
          <a:p>
            <a:endParaRPr lang="tr-TR" dirty="0"/>
          </a:p>
          <a:p>
            <a:r>
              <a:rPr lang="tr-TR" dirty="0"/>
              <a:t>● 12197 piksel test verisi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DDDFB55-23F9-4B47-AA89-57BD56B9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Houston Veri Seti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CF61B9A-7515-41AC-A62C-B9DD4AEE6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14400"/>
            <a:ext cx="7543800" cy="5410200"/>
          </a:xfrm>
          <a:prstGeom prst="rect">
            <a:avLst/>
          </a:prstGeo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887D421-574A-434B-8FC8-9AEDA4C2F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5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4342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Gerekli Kütüphanelerin Kurulumu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14400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endParaRPr lang="tr-TR" altLang="en-US" sz="2600" dirty="0"/>
          </a:p>
          <a:p>
            <a:pPr lvl="1" eaLnBrk="1" hangingPunct="1"/>
            <a:r>
              <a:rPr lang="tr-TR" altLang="en-US" sz="2000" dirty="0" err="1"/>
              <a:t>Hiperspektral</a:t>
            </a:r>
            <a:r>
              <a:rPr lang="tr-TR" altLang="en-US" sz="2000" dirty="0"/>
              <a:t> ve </a:t>
            </a:r>
            <a:r>
              <a:rPr lang="tr-TR" altLang="en-US" sz="2000" dirty="0" err="1"/>
              <a:t>LiDAR</a:t>
            </a:r>
            <a:r>
              <a:rPr lang="tr-TR" altLang="en-US" sz="2000" dirty="0"/>
              <a:t> görüntülerinin okunabilmesi için kütüphane araştırması yapıldı.</a:t>
            </a:r>
          </a:p>
          <a:p>
            <a:pPr marL="457200" lvl="1" indent="0" eaLnBrk="1" hangingPunct="1">
              <a:buNone/>
            </a:pPr>
            <a:endParaRPr lang="tr-TR" altLang="en-US" sz="2000" dirty="0"/>
          </a:p>
          <a:p>
            <a:pPr lvl="1" eaLnBrk="1" hangingPunct="1"/>
            <a:r>
              <a:rPr lang="tr-TR" altLang="en-US" sz="2000" dirty="0" err="1"/>
              <a:t>Geospatial</a:t>
            </a:r>
            <a:r>
              <a:rPr lang="tr-TR" altLang="en-US" sz="2000" dirty="0"/>
              <a:t> Data </a:t>
            </a:r>
            <a:r>
              <a:rPr lang="tr-TR" altLang="en-US" sz="2000" dirty="0" err="1"/>
              <a:t>Abstraction</a:t>
            </a:r>
            <a:r>
              <a:rPr lang="tr-TR" altLang="en-US" sz="2000" dirty="0"/>
              <a:t> Library(GDAL) kütüphanesinin kurulumu gerçekleştirildi.</a:t>
            </a:r>
          </a:p>
          <a:p>
            <a:pPr lvl="1" eaLnBrk="1" hangingPunct="1"/>
            <a:endParaRPr lang="tr-TR" altLang="en-US" sz="2000" dirty="0"/>
          </a:p>
          <a:p>
            <a:pPr lvl="1" eaLnBrk="1" hangingPunct="1"/>
            <a:r>
              <a:rPr lang="tr-TR" altLang="en-US" sz="2000" dirty="0"/>
              <a:t>Derin Öğrenmede kullanılacak olan </a:t>
            </a:r>
            <a:r>
              <a:rPr lang="tr-TR" altLang="en-US" sz="2000" dirty="0" err="1"/>
              <a:t>Tensorflow</a:t>
            </a:r>
            <a:r>
              <a:rPr lang="tr-TR" altLang="en-US" sz="2000" dirty="0"/>
              <a:t> kütüphanesinin GPU versiyonun kurulumu gerçekleştirildi.</a:t>
            </a:r>
          </a:p>
          <a:p>
            <a:pPr lvl="1" eaLnBrk="1" hangingPunct="1"/>
            <a:endParaRPr lang="tr-TR" altLang="en-US" sz="2000" dirty="0"/>
          </a:p>
          <a:p>
            <a:pPr lvl="1" eaLnBrk="1" hangingPunct="1"/>
            <a:endParaRPr lang="tr-T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839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3200" dirty="0"/>
              <a:t>Projenin </a:t>
            </a:r>
            <a:r>
              <a:rPr lang="tr-TR" altLang="en-US" sz="3200" dirty="0" err="1"/>
              <a:t>Gerçeklenmesine</a:t>
            </a:r>
            <a:r>
              <a:rPr lang="tr-TR" altLang="en-US" sz="3200" dirty="0"/>
              <a:t> Başlanması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" y="762000"/>
            <a:ext cx="8153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endParaRPr lang="tr-TR" altLang="en-US" sz="2400" dirty="0"/>
          </a:p>
          <a:p>
            <a:pPr marL="0" indent="0" eaLnBrk="1" hangingPunct="1">
              <a:buNone/>
            </a:pPr>
            <a:endParaRPr lang="tr-TR" altLang="en-US" sz="2400" dirty="0"/>
          </a:p>
          <a:p>
            <a:pPr marL="0" indent="0" eaLnBrk="1" hangingPunct="1">
              <a:buNone/>
            </a:pPr>
            <a:endParaRPr lang="tr-TR" altLang="en-US" sz="24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6E20326E-85F2-4D49-AF26-95DF43E9D1A6}"/>
              </a:ext>
            </a:extLst>
          </p:cNvPr>
          <p:cNvSpPr txBox="1"/>
          <p:nvPr/>
        </p:nvSpPr>
        <p:spPr>
          <a:xfrm>
            <a:off x="228600" y="1371600"/>
            <a:ext cx="8686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●  </a:t>
            </a:r>
            <a:r>
              <a:rPr lang="tr-TR" dirty="0" err="1"/>
              <a:t>Hiperspektral</a:t>
            </a:r>
            <a:r>
              <a:rPr lang="tr-TR" dirty="0"/>
              <a:t> verilerin sınıflandırılması için 1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, 3 </a:t>
            </a:r>
            <a:r>
              <a:rPr lang="tr-TR" dirty="0" err="1"/>
              <a:t>hidden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ve 1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içeren bir ağ tasarlandı.</a:t>
            </a:r>
          </a:p>
          <a:p>
            <a:endParaRPr lang="tr-TR" dirty="0"/>
          </a:p>
          <a:p>
            <a:r>
              <a:rPr lang="tr-TR" dirty="0"/>
              <a:t>●  1. </a:t>
            </a:r>
            <a:r>
              <a:rPr lang="tr-TR" dirty="0" err="1"/>
              <a:t>hidden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128, 2. </a:t>
            </a:r>
            <a:r>
              <a:rPr lang="tr-TR" dirty="0" err="1"/>
              <a:t>hidden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64, 3. </a:t>
            </a:r>
            <a:r>
              <a:rPr lang="tr-TR" dirty="0" err="1"/>
              <a:t>hidden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32 adet nöron içermekte.</a:t>
            </a:r>
          </a:p>
          <a:p>
            <a:endParaRPr lang="tr-TR" dirty="0"/>
          </a:p>
          <a:p>
            <a:r>
              <a:rPr lang="tr-TR" dirty="0"/>
              <a:t>●  Sinir ağına </a:t>
            </a:r>
            <a:r>
              <a:rPr lang="tr-TR" dirty="0" err="1"/>
              <a:t>input</a:t>
            </a:r>
            <a:r>
              <a:rPr lang="tr-TR" dirty="0"/>
              <a:t> olarak her bir pikselin 144 farklı dalga boyundaki değerleri bir vektör halinde verildi.</a:t>
            </a:r>
          </a:p>
          <a:p>
            <a:endParaRPr lang="tr-TR" dirty="0"/>
          </a:p>
          <a:p>
            <a:r>
              <a:rPr lang="tr-TR" dirty="0"/>
              <a:t>●  Sinir ağı 2832 adet eğitim pikselleriyle eğitildi.</a:t>
            </a:r>
          </a:p>
          <a:p>
            <a:endParaRPr lang="tr-TR" dirty="0"/>
          </a:p>
          <a:p>
            <a:r>
              <a:rPr lang="tr-TR" dirty="0"/>
              <a:t>●  Eğitilmiş olan ağ test pikselleriyle test edildi.  </a:t>
            </a:r>
          </a:p>
          <a:p>
            <a:endParaRPr lang="tr-TR" dirty="0"/>
          </a:p>
          <a:p>
            <a:r>
              <a:rPr lang="tr-TR" dirty="0"/>
              <a:t>●  Eğitim verilerinde ortalama %60 tahmin oranı, test verilerinde %30 tahmin oranı elde edildi.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Projenin Gelecek Planları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ADC6DF-2953-4EFF-B4EC-3B702BE1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410200"/>
          </a:xfrm>
        </p:spPr>
        <p:txBody>
          <a:bodyPr/>
          <a:lstStyle/>
          <a:p>
            <a:r>
              <a:rPr lang="tr-TR" dirty="0" err="1"/>
              <a:t>Hiperspektral</a:t>
            </a:r>
            <a:r>
              <a:rPr lang="tr-TR" dirty="0"/>
              <a:t> verilerinin sınıflandırabilmek için birkaç farklı CNN ağı tasarlanması ve bu ağın eğitilerek test edilmesi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LiDAR</a:t>
            </a:r>
            <a:r>
              <a:rPr lang="tr-TR" dirty="0"/>
              <a:t> verileri için birkaç farklı CNN ağının  tasarlanması ve bu ağın eğitilerek test edilmesi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Hiperspektral</a:t>
            </a:r>
            <a:r>
              <a:rPr lang="tr-TR" dirty="0"/>
              <a:t> ve </a:t>
            </a:r>
            <a:r>
              <a:rPr lang="tr-TR" dirty="0" err="1"/>
              <a:t>LiDAR</a:t>
            </a:r>
            <a:r>
              <a:rPr lang="tr-TR" dirty="0"/>
              <a:t> verilerinin </a:t>
            </a:r>
            <a:r>
              <a:rPr lang="tr-TR" dirty="0" err="1"/>
              <a:t>tümleştirmesinde</a:t>
            </a:r>
            <a:r>
              <a:rPr lang="tr-TR" dirty="0"/>
              <a:t> kullanılan yaklaşımların test edilerek optimum sonuç veren yaklaşıma karar verilmesi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/>
              <a:t>Kaynaklar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86800" cy="5410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tr-TR" altLang="en-US" sz="2000" dirty="0"/>
              <a:t>[1]. </a:t>
            </a:r>
            <a:r>
              <a:rPr lang="tr-TR" sz="2000" dirty="0" err="1"/>
              <a:t>Yushi</a:t>
            </a:r>
            <a:r>
              <a:rPr lang="tr-TR" sz="2000" dirty="0"/>
              <a:t> </a:t>
            </a:r>
            <a:r>
              <a:rPr lang="tr-TR" sz="2000" dirty="0" err="1"/>
              <a:t>Chen</a:t>
            </a:r>
            <a:r>
              <a:rPr lang="tr-TR" sz="2000" dirty="0"/>
              <a:t>, </a:t>
            </a:r>
            <a:r>
              <a:rPr lang="tr-TR" sz="2000" dirty="0" err="1"/>
              <a:t>Chunyang</a:t>
            </a:r>
            <a:r>
              <a:rPr lang="tr-TR" sz="2000" dirty="0"/>
              <a:t> </a:t>
            </a:r>
            <a:r>
              <a:rPr lang="tr-TR" sz="2000" dirty="0" err="1"/>
              <a:t>Li</a:t>
            </a:r>
            <a:r>
              <a:rPr lang="tr-TR" sz="2000" dirty="0"/>
              <a:t>, </a:t>
            </a:r>
            <a:r>
              <a:rPr lang="tr-TR" sz="2000" dirty="0" err="1"/>
              <a:t>Pedram</a:t>
            </a:r>
            <a:r>
              <a:rPr lang="tr-TR" sz="2000" dirty="0"/>
              <a:t> </a:t>
            </a:r>
            <a:r>
              <a:rPr lang="tr-TR" sz="2000" dirty="0" err="1"/>
              <a:t>Ghamisi</a:t>
            </a:r>
            <a:r>
              <a:rPr lang="tr-TR" sz="2000" dirty="0"/>
              <a:t>, </a:t>
            </a:r>
            <a:r>
              <a:rPr lang="tr-TR" sz="2000" dirty="0" err="1"/>
              <a:t>Xiuping</a:t>
            </a:r>
            <a:r>
              <a:rPr lang="tr-TR" sz="2000" dirty="0"/>
              <a:t> </a:t>
            </a:r>
            <a:r>
              <a:rPr lang="tr-TR" sz="2000" dirty="0" err="1"/>
              <a:t>Jia</a:t>
            </a:r>
            <a:r>
              <a:rPr lang="tr-TR" sz="2000" dirty="0"/>
              <a:t>,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Yanfeng</a:t>
            </a:r>
            <a:r>
              <a:rPr lang="tr-TR" sz="2000" dirty="0"/>
              <a:t> </a:t>
            </a:r>
            <a:r>
              <a:rPr lang="tr-TR" sz="2000" dirty="0" err="1"/>
              <a:t>Gu</a:t>
            </a:r>
            <a:r>
              <a:rPr lang="tr-TR" sz="2000" dirty="0"/>
              <a:t>, </a:t>
            </a:r>
            <a:r>
              <a:rPr lang="tr-TR" sz="2000" i="1" dirty="0" err="1"/>
              <a:t>Deep</a:t>
            </a:r>
            <a:r>
              <a:rPr lang="tr-TR" sz="2000" i="1" dirty="0"/>
              <a:t> </a:t>
            </a:r>
            <a:r>
              <a:rPr lang="tr-TR" sz="2000" i="1" dirty="0" err="1"/>
              <a:t>Fusion</a:t>
            </a:r>
            <a:r>
              <a:rPr lang="tr-TR" sz="2000" i="1" dirty="0"/>
              <a:t> </a:t>
            </a:r>
            <a:r>
              <a:rPr lang="tr-TR" sz="2000" i="1" dirty="0" err="1"/>
              <a:t>and</a:t>
            </a:r>
            <a:r>
              <a:rPr lang="tr-TR" sz="2000" i="1" dirty="0"/>
              <a:t> Remote </a:t>
            </a:r>
            <a:r>
              <a:rPr lang="tr-TR" sz="2000" i="1" dirty="0" err="1"/>
              <a:t>Sensing</a:t>
            </a:r>
            <a:r>
              <a:rPr lang="tr-TR" sz="2000" i="1" dirty="0"/>
              <a:t> Data </a:t>
            </a:r>
            <a:r>
              <a:rPr lang="tr-TR" sz="2000" i="1" dirty="0" err="1"/>
              <a:t>for</a:t>
            </a:r>
            <a:r>
              <a:rPr lang="tr-TR" sz="2000" i="1" dirty="0"/>
              <a:t> </a:t>
            </a:r>
            <a:r>
              <a:rPr lang="tr-TR" sz="2000" i="1" dirty="0" err="1"/>
              <a:t>Accurate</a:t>
            </a:r>
            <a:r>
              <a:rPr lang="tr-TR" sz="2000" i="1" dirty="0"/>
              <a:t> </a:t>
            </a:r>
            <a:r>
              <a:rPr lang="tr-TR" sz="2000" i="1" dirty="0" err="1"/>
              <a:t>Classification</a:t>
            </a:r>
            <a:r>
              <a:rPr lang="tr-TR" sz="2000" i="1" dirty="0"/>
              <a:t>. </a:t>
            </a:r>
            <a:r>
              <a:rPr lang="tr-TR" sz="2000" dirty="0"/>
              <a:t>IEEE </a:t>
            </a:r>
            <a:r>
              <a:rPr lang="tr-TR" sz="2000" dirty="0" err="1"/>
              <a:t>Geoscience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Remote </a:t>
            </a:r>
            <a:r>
              <a:rPr lang="tr-TR" sz="2000" dirty="0" err="1"/>
              <a:t>Sensing</a:t>
            </a:r>
            <a:r>
              <a:rPr lang="tr-TR" sz="2000" dirty="0"/>
              <a:t> </a:t>
            </a:r>
            <a:r>
              <a:rPr lang="tr-TR" sz="2000" dirty="0" err="1"/>
              <a:t>Letters</a:t>
            </a:r>
            <a:r>
              <a:rPr lang="tr-TR" sz="2000" dirty="0"/>
              <a:t>, </a:t>
            </a:r>
            <a:r>
              <a:rPr lang="tr-TR" sz="2000" dirty="0" err="1"/>
              <a:t>Vol</a:t>
            </a:r>
            <a:r>
              <a:rPr lang="tr-TR" sz="2000" dirty="0"/>
              <a:t>. 14, No. 8, </a:t>
            </a:r>
            <a:r>
              <a:rPr lang="tr-TR" sz="2000" dirty="0" err="1"/>
              <a:t>August</a:t>
            </a:r>
            <a:r>
              <a:rPr lang="tr-TR" sz="2000" dirty="0"/>
              <a:t> 2017.</a:t>
            </a:r>
          </a:p>
          <a:p>
            <a:pPr marL="0" indent="0" eaLnBrk="1" hangingPunct="1">
              <a:buNone/>
            </a:pPr>
            <a:endParaRPr lang="tr-TR" altLang="en-US" sz="2000" dirty="0"/>
          </a:p>
          <a:p>
            <a:pPr marL="0" indent="0" eaLnBrk="1" hangingPunct="1">
              <a:buNone/>
            </a:pPr>
            <a:r>
              <a:rPr lang="tr-TR" altLang="en-US" sz="2000" dirty="0"/>
              <a:t>[2]. Seniha Esen Yüksel </a:t>
            </a:r>
            <a:r>
              <a:rPr lang="tr-TR" altLang="en-US" sz="2000" dirty="0" err="1"/>
              <a:t>and</a:t>
            </a:r>
            <a:r>
              <a:rPr lang="tr-TR" altLang="en-US" sz="2000" dirty="0"/>
              <a:t> Mustafa Boyacı, </a:t>
            </a:r>
            <a:r>
              <a:rPr lang="tr-TR" altLang="en-US" sz="2000" i="1" dirty="0" err="1"/>
              <a:t>Effect</a:t>
            </a:r>
            <a:r>
              <a:rPr lang="tr-TR" altLang="en-US" sz="2000" i="1" dirty="0"/>
              <a:t> of </a:t>
            </a:r>
            <a:r>
              <a:rPr lang="tr-TR" altLang="en-US" sz="2000" i="1" dirty="0" err="1"/>
              <a:t>LiDAR</a:t>
            </a:r>
            <a:r>
              <a:rPr lang="tr-TR" altLang="en-US" sz="2000" i="1" dirty="0"/>
              <a:t> sensor on </a:t>
            </a:r>
            <a:r>
              <a:rPr lang="tr-TR" altLang="en-US" sz="2000" i="1" dirty="0" err="1"/>
              <a:t>the</a:t>
            </a:r>
            <a:r>
              <a:rPr lang="tr-TR" altLang="en-US" sz="2000" i="1" dirty="0"/>
              <a:t> </a:t>
            </a:r>
            <a:r>
              <a:rPr lang="tr-TR" altLang="en-US" sz="2000" i="1" dirty="0" err="1"/>
              <a:t>success</a:t>
            </a:r>
            <a:r>
              <a:rPr lang="tr-TR" altLang="en-US" sz="2000" i="1" dirty="0"/>
              <a:t> of </a:t>
            </a:r>
            <a:r>
              <a:rPr lang="tr-TR" altLang="en-US" sz="2000" i="1" dirty="0" err="1"/>
              <a:t>shadow</a:t>
            </a:r>
            <a:r>
              <a:rPr lang="tr-TR" altLang="en-US" sz="2000" i="1" dirty="0"/>
              <a:t> </a:t>
            </a:r>
            <a:r>
              <a:rPr lang="tr-TR" altLang="en-US" sz="2000" i="1" dirty="0" err="1"/>
              <a:t>detection</a:t>
            </a:r>
            <a:r>
              <a:rPr lang="tr-TR" altLang="en-US" sz="2000" i="1" dirty="0"/>
              <a:t> </a:t>
            </a:r>
            <a:r>
              <a:rPr lang="tr-TR" altLang="en-US" sz="2000" i="1" dirty="0" err="1"/>
              <a:t>from</a:t>
            </a:r>
            <a:r>
              <a:rPr lang="tr-TR" altLang="en-US" sz="2000" i="1" dirty="0"/>
              <a:t> </a:t>
            </a:r>
            <a:r>
              <a:rPr lang="tr-TR" altLang="en-US" sz="2000" i="1" dirty="0" err="1"/>
              <a:t>hyperspectral</a:t>
            </a:r>
            <a:r>
              <a:rPr lang="tr-TR" altLang="en-US" sz="2000" i="1" dirty="0"/>
              <a:t> data. </a:t>
            </a:r>
            <a:r>
              <a:rPr lang="en-US" sz="2000" dirty="0"/>
              <a:t>Department of Electrical and Electronics Engineering, </a:t>
            </a:r>
            <a:r>
              <a:rPr lang="en-US" sz="2000" dirty="0" err="1"/>
              <a:t>Hacettepe</a:t>
            </a:r>
            <a:r>
              <a:rPr lang="en-US" sz="2000" dirty="0"/>
              <a:t> University, Ankara, Turkey</a:t>
            </a:r>
            <a:r>
              <a:rPr lang="tr-TR" sz="2000" dirty="0"/>
              <a:t> : Pamukkale </a:t>
            </a:r>
            <a:r>
              <a:rPr lang="tr-TR" sz="2000" dirty="0" err="1"/>
              <a:t>Univ</a:t>
            </a:r>
            <a:r>
              <a:rPr lang="tr-TR" sz="2000" dirty="0"/>
              <a:t> </a:t>
            </a:r>
            <a:r>
              <a:rPr lang="tr-TR" sz="2000" dirty="0" err="1"/>
              <a:t>Muh</a:t>
            </a:r>
            <a:r>
              <a:rPr lang="tr-TR" sz="2000" dirty="0"/>
              <a:t> Bilim </a:t>
            </a:r>
            <a:r>
              <a:rPr lang="tr-TR" sz="2000" dirty="0" err="1"/>
              <a:t>Derg</a:t>
            </a:r>
            <a:r>
              <a:rPr lang="tr-TR" sz="2000" dirty="0"/>
              <a:t>. 2018; 24(2): 198-204</a:t>
            </a:r>
          </a:p>
          <a:p>
            <a:pPr marL="0" indent="0" eaLnBrk="1" hangingPunct="1">
              <a:buNone/>
            </a:pPr>
            <a:endParaRPr lang="tr-TR" sz="2000" dirty="0"/>
          </a:p>
          <a:p>
            <a:pPr marL="0" indent="0" eaLnBrk="1" hangingPunct="1">
              <a:buNone/>
            </a:pPr>
            <a:r>
              <a:rPr lang="tr-TR" sz="2000" dirty="0"/>
              <a:t>[3]. Mesut Salman </a:t>
            </a:r>
            <a:r>
              <a:rPr lang="tr-TR" sz="2000" dirty="0" err="1"/>
              <a:t>and</a:t>
            </a:r>
            <a:r>
              <a:rPr lang="tr-TR" sz="2000" dirty="0"/>
              <a:t> Seniha Esen Yüksel, </a:t>
            </a:r>
            <a:r>
              <a:rPr lang="tr-TR" sz="2000" i="1" dirty="0" err="1"/>
              <a:t>Fusion</a:t>
            </a:r>
            <a:r>
              <a:rPr lang="tr-TR" sz="2000" i="1" dirty="0"/>
              <a:t> of </a:t>
            </a:r>
            <a:r>
              <a:rPr lang="tr-TR" sz="2000" i="1" dirty="0" err="1"/>
              <a:t>Hyperspektral</a:t>
            </a:r>
            <a:r>
              <a:rPr lang="tr-TR" sz="2000" i="1" dirty="0"/>
              <a:t> Image </a:t>
            </a:r>
            <a:r>
              <a:rPr lang="tr-TR" sz="2000" i="1" dirty="0" err="1"/>
              <a:t>and</a:t>
            </a:r>
            <a:r>
              <a:rPr lang="tr-TR" sz="2000" i="1" dirty="0"/>
              <a:t> </a:t>
            </a:r>
            <a:r>
              <a:rPr lang="tr-TR" sz="2000" i="1" dirty="0" err="1"/>
              <a:t>Classification</a:t>
            </a:r>
            <a:r>
              <a:rPr lang="tr-TR" sz="2000" i="1" dirty="0"/>
              <a:t> </a:t>
            </a:r>
            <a:r>
              <a:rPr lang="tr-TR" sz="2000" i="1" dirty="0" err="1"/>
              <a:t>using</a:t>
            </a:r>
            <a:r>
              <a:rPr lang="tr-TR" sz="2000" i="1" dirty="0"/>
              <a:t> </a:t>
            </a:r>
            <a:r>
              <a:rPr lang="tr-TR" sz="2000" i="1" dirty="0" err="1"/>
              <a:t>Deep</a:t>
            </a:r>
            <a:r>
              <a:rPr lang="tr-TR" sz="2000" i="1" dirty="0"/>
              <a:t> </a:t>
            </a:r>
            <a:r>
              <a:rPr lang="tr-TR" sz="2000" i="1" dirty="0" err="1"/>
              <a:t>Convolutional</a:t>
            </a:r>
            <a:r>
              <a:rPr lang="tr-TR" sz="2000" i="1" dirty="0"/>
              <a:t> </a:t>
            </a:r>
            <a:r>
              <a:rPr lang="tr-TR" sz="2000" i="1" dirty="0" err="1"/>
              <a:t>Neural</a:t>
            </a:r>
            <a:r>
              <a:rPr lang="tr-TR" sz="2000" i="1" dirty="0"/>
              <a:t> Networks. </a:t>
            </a:r>
            <a:r>
              <a:rPr lang="en-US" sz="2000" dirty="0"/>
              <a:t>Department of Electrical and Electronics Engineering, </a:t>
            </a:r>
            <a:r>
              <a:rPr lang="en-US" sz="2000" dirty="0" err="1"/>
              <a:t>Hacettepe</a:t>
            </a:r>
            <a:r>
              <a:rPr lang="en-US" sz="2000" dirty="0"/>
              <a:t> University, Ankara, Turkey</a:t>
            </a:r>
            <a:r>
              <a:rPr lang="tr-TR" sz="2000" dirty="0"/>
              <a:t> : 2018 26th </a:t>
            </a:r>
            <a:r>
              <a:rPr lang="tr-TR" sz="2000" dirty="0" err="1"/>
              <a:t>Signal</a:t>
            </a:r>
            <a:r>
              <a:rPr lang="tr-TR" sz="2000" dirty="0"/>
              <a:t> </a:t>
            </a:r>
            <a:r>
              <a:rPr lang="tr-TR" sz="2000" dirty="0" err="1"/>
              <a:t>Processing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Communications Applications Conference(SIU). </a:t>
            </a:r>
          </a:p>
          <a:p>
            <a:pPr marL="514350" indent="-514350" eaLnBrk="1" hangingPunct="1">
              <a:buFontTx/>
              <a:buNone/>
            </a:pPr>
            <a:br>
              <a:rPr lang="tr-TR" altLang="en-US" sz="2000" dirty="0"/>
            </a:br>
            <a:r>
              <a:rPr lang="tr-TR" alt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</TotalTime>
  <Words>452</Words>
  <Application>Microsoft Office PowerPoint</Application>
  <PresentationFormat>Ekran Gösterisi (4:3)</PresentationFormat>
  <Paragraphs>88</Paragraphs>
  <Slides>9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Batang</vt:lpstr>
      <vt:lpstr>Arial</vt:lpstr>
      <vt:lpstr>Tahoma</vt:lpstr>
      <vt:lpstr>Default Design</vt:lpstr>
      <vt:lpstr>HİPERSPEKTRAL VE LiDAR UZAKTAN ALGILANMIŞ GÖRÜNTÜLERİN BİRLEŞİMİNE DAYALI GÖRÜNTÜ SINIFLANDIRMA</vt:lpstr>
      <vt:lpstr>İçerik</vt:lpstr>
      <vt:lpstr>Projenin Hatırlatılması</vt:lpstr>
      <vt:lpstr>Proje Gereksinimlerinin Halledilmesi</vt:lpstr>
      <vt:lpstr>Houston Veri Seti</vt:lpstr>
      <vt:lpstr>Gerekli Kütüphanelerin Kurulumu</vt:lpstr>
      <vt:lpstr>Projenin Gerçeklenmesine Başlanması</vt:lpstr>
      <vt:lpstr>Projenin Gelecek Planları</vt:lpstr>
      <vt:lpstr>Kaynaklar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Efkan Duraklı</cp:lastModifiedBy>
  <cp:revision>178</cp:revision>
  <dcterms:created xsi:type="dcterms:W3CDTF">2007-08-26T20:02:13Z</dcterms:created>
  <dcterms:modified xsi:type="dcterms:W3CDTF">2018-11-06T18:26:59Z</dcterms:modified>
</cp:coreProperties>
</file>