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75" r:id="rId5"/>
    <p:sldId id="278" r:id="rId6"/>
    <p:sldId id="277" r:id="rId7"/>
    <p:sldId id="276" r:id="rId8"/>
    <p:sldId id="269" r:id="rId9"/>
    <p:sldId id="279" r:id="rId10"/>
    <p:sldId id="280" r:id="rId11"/>
    <p:sldId id="281" r:id="rId12"/>
    <p:sldId id="283" r:id="rId13"/>
    <p:sldId id="284" r:id="rId14"/>
    <p:sldId id="285" r:id="rId15"/>
    <p:sldId id="282" r:id="rId16"/>
    <p:sldId id="270" r:id="rId17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87" d="100"/>
          <a:sy n="8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fkandurakli\Desktop\Yeni%20Microsoft%20Excel%20&#199;al&#305;&#351;ma%20Sayfas&#30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800" b="1"/>
              <a:t>Yama</a:t>
            </a:r>
            <a:r>
              <a:rPr lang="tr-TR" sz="1800" b="1" baseline="0"/>
              <a:t> Tabanlı CNN Deney Sonuçları</a:t>
            </a:r>
            <a:endParaRPr lang="tr-TR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0.15284984981272945"/>
          <c:y val="0.20421423099624506"/>
          <c:w val="0.80528725118151445"/>
          <c:h val="0.605433172993453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11 X 11</c:v>
                </c:pt>
                <c:pt idx="1">
                  <c:v>21 X 21</c:v>
                </c:pt>
                <c:pt idx="2">
                  <c:v>37 X 37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0.71</c:v>
                </c:pt>
                <c:pt idx="1">
                  <c:v>0.65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2-4620-B64D-CC5D66DEA2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5482584"/>
        <c:axId val="445480616"/>
      </c:barChart>
      <c:catAx>
        <c:axId val="445482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400" b="1"/>
                  <a:t>Yama</a:t>
                </a:r>
                <a:r>
                  <a:rPr lang="tr-TR" sz="1400" b="1" baseline="0"/>
                  <a:t> Boyutu</a:t>
                </a:r>
              </a:p>
            </c:rich>
          </c:tx>
          <c:layout>
            <c:manualLayout>
              <c:xMode val="edge"/>
              <c:yMode val="edge"/>
              <c:x val="0.35379217707676652"/>
              <c:y val="0.8856829798189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45480616"/>
        <c:crosses val="autoZero"/>
        <c:auto val="1"/>
        <c:lblAlgn val="ctr"/>
        <c:lblOffset val="100"/>
        <c:noMultiLvlLbl val="0"/>
      </c:catAx>
      <c:valAx>
        <c:axId val="44548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400" b="1"/>
                  <a:t>Doğruluk</a:t>
                </a:r>
                <a:r>
                  <a:rPr lang="tr-TR" sz="1400" b="1" baseline="0"/>
                  <a:t> Oranı</a:t>
                </a:r>
                <a:endParaRPr lang="tr-TR" sz="1400" b="1"/>
              </a:p>
            </c:rich>
          </c:tx>
          <c:layout>
            <c:manualLayout>
              <c:xMode val="edge"/>
              <c:yMode val="edge"/>
              <c:x val="1.5698587127158554E-2"/>
              <c:y val="0.2667338532444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45482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HİPERSPEKTRAL VE </a:t>
            </a:r>
            <a:r>
              <a:rPr lang="tr-TR" altLang="en-US" sz="3200" dirty="0" err="1"/>
              <a:t>LiDAR</a:t>
            </a:r>
            <a:r>
              <a:rPr lang="tr-TR" altLang="en-US" sz="3200" dirty="0"/>
              <a:t> UZAKTAN ALGILANMIŞ GÖRÜNTÜLERİN BİRLEŞİMİNE DAYALI GÖRÜNTÜ SINIFLANDIRMA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Ara Sunum 2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Efkan Duraklı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tr-TR" altLang="en-US" sz="2000" b="1" dirty="0" err="1"/>
              <a:t>Doç</a:t>
            </a:r>
            <a:r>
              <a:rPr lang="tr-TR" altLang="en-US" sz="2000" b="1" dirty="0"/>
              <a:t>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APTOULA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18891E-988F-46DA-A308-2E6A346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 Sonuçları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52FE1F-0B85-470A-867B-0EDC035C7A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ECFE4BA1-CCDD-4931-8C47-3BB7D524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36714"/>
              </p:ext>
            </p:extLst>
          </p:nvPr>
        </p:nvGraphicFramePr>
        <p:xfrm>
          <a:off x="457200" y="2064658"/>
          <a:ext cx="8229600" cy="3026920"/>
        </p:xfrm>
        <a:graphic>
          <a:graphicData uri="http://schemas.openxmlformats.org/drawingml/2006/table">
            <a:tbl>
              <a:tblPr/>
              <a:tblGrid>
                <a:gridCol w="2143686">
                  <a:extLst>
                    <a:ext uri="{9D8B030D-6E8A-4147-A177-3AD203B41FA5}">
                      <a16:colId xmlns:a16="http://schemas.microsoft.com/office/drawing/2014/main" val="2282305402"/>
                    </a:ext>
                  </a:extLst>
                </a:gridCol>
                <a:gridCol w="1361514">
                  <a:extLst>
                    <a:ext uri="{9D8B030D-6E8A-4147-A177-3AD203B41FA5}">
                      <a16:colId xmlns:a16="http://schemas.microsoft.com/office/drawing/2014/main" val="420884543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62894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31630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5848671"/>
                    </a:ext>
                  </a:extLst>
                </a:gridCol>
              </a:tblGrid>
              <a:tr h="220852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Yöntem / Girdi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 + LiDAR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 TBA 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HSG TBA + LiDAR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28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Derin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Evrişimsel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Sinir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Ağı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%55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%57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%60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%66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6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En Yakın Komşu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1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1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24810"/>
                  </a:ext>
                </a:extLst>
              </a:tr>
              <a:tr h="607936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Rastgele Ormanlar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num_est = 100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max_depth = 25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num_est</a:t>
                      </a:r>
                      <a:r>
                        <a:rPr lang="en-US" sz="1400" dirty="0">
                          <a:effectLst/>
                        </a:rPr>
                        <a:t> = 100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max_depth</a:t>
                      </a:r>
                      <a:r>
                        <a:rPr lang="en-US" sz="1400" dirty="0">
                          <a:effectLst/>
                        </a:rPr>
                        <a:t> = 17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 dirty="0">
                          <a:effectLst/>
                        </a:rPr>
                        <a:t>OA = %73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num_est = 100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max_depth = 15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num_est</a:t>
                      </a:r>
                      <a:r>
                        <a:rPr lang="en-US" sz="1400" dirty="0">
                          <a:effectLst/>
                        </a:rPr>
                        <a:t> = 100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max_depth</a:t>
                      </a:r>
                      <a:r>
                        <a:rPr lang="en-US" sz="1400" dirty="0">
                          <a:effectLst/>
                        </a:rPr>
                        <a:t> = 14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 dirty="0">
                          <a:effectLst/>
                        </a:rPr>
                        <a:t>OA = %78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70512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C52B2552-51D1-45D4-A5EE-F819230FCCE3}"/>
              </a:ext>
            </a:extLst>
          </p:cNvPr>
          <p:cNvSpPr txBox="1"/>
          <p:nvPr/>
        </p:nvSpPr>
        <p:spPr>
          <a:xfrm>
            <a:off x="1101970" y="1138535"/>
            <a:ext cx="758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YAPILAN DENEYLERİN SONUÇLARI</a:t>
            </a:r>
          </a:p>
        </p:txBody>
      </p:sp>
    </p:spTree>
    <p:extLst>
      <p:ext uri="{BB962C8B-B14F-4D97-AF65-F5344CB8AC3E}">
        <p14:creationId xmlns:p14="http://schemas.microsoft.com/office/powerpoint/2010/main" val="174950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561DFD-A401-4461-A95A-4B362D0A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2503EA3-60FF-4357-9AEB-7D865BFA3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3244C13-44A5-41EA-8353-AD467FEE2135}"/>
              </a:ext>
            </a:extLst>
          </p:cNvPr>
          <p:cNvSpPr txBox="1"/>
          <p:nvPr/>
        </p:nvSpPr>
        <p:spPr>
          <a:xfrm>
            <a:off x="550985" y="2014835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Görüntülerinin çok fazla gürültülü olduğu ve bu gürültülerin giderilmiş olarak sınıflandırıcıya verilmesinin daha iyi sonuç verdiği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verileri eklenerek yapılan sınıflandırmaların, sadece </a:t>
            </a:r>
            <a:r>
              <a:rPr lang="tr-TR" dirty="0" err="1"/>
              <a:t>hiperspektral</a:t>
            </a:r>
            <a:r>
              <a:rPr lang="tr-TR" dirty="0"/>
              <a:t> veriler kullanılarak yapılan sınıflandırmaya oranla daha iyi sonuç verdiği. Dolayısıyla birleştirme yönteminin sınıflandırma sonucunu yüksek oranda etkilediği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Sadece </a:t>
            </a:r>
            <a:r>
              <a:rPr lang="tr-TR" dirty="0" err="1"/>
              <a:t>hiperspektral</a:t>
            </a:r>
            <a:r>
              <a:rPr lang="tr-TR" dirty="0"/>
              <a:t> verilere bakılarak yapılan sınıflandırmanın yeterli sonuç vermediği, uzamsal verilerin de dikkate alınması gerektiği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25A097-9ED9-4CC3-AFD1-0CDE9F52A7ED}"/>
              </a:ext>
            </a:extLst>
          </p:cNvPr>
          <p:cNvSpPr txBox="1"/>
          <p:nvPr/>
        </p:nvSpPr>
        <p:spPr>
          <a:xfrm>
            <a:off x="1066800" y="1219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Yapılan Deneylerden Elde Edilen Çıkarımlar</a:t>
            </a:r>
          </a:p>
        </p:txBody>
      </p:sp>
    </p:spTree>
    <p:extLst>
      <p:ext uri="{BB962C8B-B14F-4D97-AF65-F5344CB8AC3E}">
        <p14:creationId xmlns:p14="http://schemas.microsoft.com/office/powerpoint/2010/main" val="336140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51E63B-7739-43D0-8515-C038E412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Yama Tabanlı CNN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8F594FB-EDC0-4E5B-8EF1-6809125F8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C7C028-1299-453F-8C57-EA7B7DE509C1}"/>
              </a:ext>
            </a:extLst>
          </p:cNvPr>
          <p:cNvSpPr txBox="1"/>
          <p:nvPr/>
        </p:nvSpPr>
        <p:spPr>
          <a:xfrm>
            <a:off x="618392" y="8382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Uzamsal bilgiyi dikkate alarak sınıflandırmanın yapılması için hedef piksel merkezde olacak şekilde yamalar alınarak </a:t>
            </a:r>
            <a:r>
              <a:rPr lang="tr-TR" dirty="0" err="1"/>
              <a:t>evrişimsel</a:t>
            </a:r>
            <a:r>
              <a:rPr lang="tr-TR" dirty="0"/>
              <a:t> sinir ağına verildi.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Yamalar sırasıyla 500 ve 100 katmandan oluşan </a:t>
            </a:r>
            <a:r>
              <a:rPr lang="tr-TR" dirty="0" err="1"/>
              <a:t>evrişimsel</a:t>
            </a:r>
            <a:r>
              <a:rPr lang="tr-TR" dirty="0"/>
              <a:t> katmanlardan geçirildi. Her katmandan sonra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 uygulandı.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Evrişimsel</a:t>
            </a:r>
            <a:r>
              <a:rPr lang="tr-TR" dirty="0"/>
              <a:t> katmanlardan sonra elde edilen çıktılar sırasıyla 200, 84 ve 16 katman içeren tam bağlı katmandan geçirilerek sınıflandırma işlemi gerçekleştirildi.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 yapılmış </a:t>
            </a:r>
            <a:r>
              <a:rPr lang="tr-TR" dirty="0" err="1"/>
              <a:t>hiperspektral</a:t>
            </a:r>
            <a:r>
              <a:rPr lang="tr-TR" dirty="0"/>
              <a:t> görüntüler ve </a:t>
            </a:r>
            <a:r>
              <a:rPr lang="tr-TR" dirty="0" err="1"/>
              <a:t>LiDAR</a:t>
            </a:r>
            <a:r>
              <a:rPr lang="tr-TR" dirty="0"/>
              <a:t> görüntüleri üst üste eklenerek toplamda 4 bant olacak şekilde modele girdi olarak verildi.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Sınıflandırmanın doğruluğunu artırabilmek için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normalization</a:t>
            </a:r>
            <a:r>
              <a:rPr lang="tr-TR" dirty="0"/>
              <a:t> ve </a:t>
            </a:r>
            <a:r>
              <a:rPr lang="tr-TR" dirty="0" err="1"/>
              <a:t>dropout</a:t>
            </a:r>
            <a:r>
              <a:rPr lang="tr-TR" dirty="0"/>
              <a:t> uygulandı.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Yama boyutu 11, 21 ve 37 için eğitimler gerçekleştirildi ve sonuçlar kaydedildi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798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E14A21-918F-4E96-B2BD-CAEFE2D5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Yama Tabanlı CNN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DD2356-AF33-4A67-8D4C-EDD135658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BBC13B12-A921-413C-B985-8F0C7A7C4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825455"/>
              </p:ext>
            </p:extLst>
          </p:nvPr>
        </p:nvGraphicFramePr>
        <p:xfrm>
          <a:off x="762000" y="1143000"/>
          <a:ext cx="7924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133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A4F3A8-799C-4419-A2F7-6643EA7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Houston Veri Kümesi Kullanan Diğer Çalışmalar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9C73EAF-FD52-475D-8D36-A860ADCF7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B44EC0D-7146-4AED-9ADB-34D10FB04497}"/>
              </a:ext>
            </a:extLst>
          </p:cNvPr>
          <p:cNvSpPr txBox="1"/>
          <p:nvPr/>
        </p:nvSpPr>
        <p:spPr>
          <a:xfrm>
            <a:off x="762000" y="7620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– </a:t>
            </a:r>
            <a:r>
              <a:rPr lang="tr-TR" dirty="0" err="1"/>
              <a:t>Liao</a:t>
            </a:r>
            <a:r>
              <a:rPr lang="tr-TR" dirty="0"/>
              <a:t> vd. tarafından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verilerinin çizge tabanlı birleştirilmesi gerçekleştirilmiş (OA = %94 )</a:t>
            </a:r>
          </a:p>
          <a:p>
            <a:endParaRPr lang="tr-TR" dirty="0"/>
          </a:p>
          <a:p>
            <a:r>
              <a:rPr lang="tr-TR" dirty="0"/>
              <a:t>2 – </a:t>
            </a:r>
            <a:r>
              <a:rPr lang="tr-TR" dirty="0" err="1"/>
              <a:t>Khodadadzadeh</a:t>
            </a:r>
            <a:r>
              <a:rPr lang="tr-TR" dirty="0"/>
              <a:t> vd. tarafından EMAP yöntemi ile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görüntülerinden morfolojik profiller çıkarılmış ve lojistik regresyon yöntemiyle sınıflandırma </a:t>
            </a:r>
            <a:r>
              <a:rPr lang="tr-TR" dirty="0" err="1"/>
              <a:t>gerçekleitirilmiş</a:t>
            </a:r>
            <a:r>
              <a:rPr lang="tr-TR" dirty="0"/>
              <a:t> (OA = %92.5)</a:t>
            </a:r>
          </a:p>
          <a:p>
            <a:endParaRPr lang="tr-TR" dirty="0"/>
          </a:p>
          <a:p>
            <a:r>
              <a:rPr lang="tr-TR" dirty="0"/>
              <a:t>3 – </a:t>
            </a:r>
            <a:r>
              <a:rPr lang="tr-TR" dirty="0" err="1"/>
              <a:t>Aytaylan</a:t>
            </a:r>
            <a:r>
              <a:rPr lang="tr-TR" dirty="0"/>
              <a:t> vd. tarafından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görüntülerinin birleşiminin anlamsal </a:t>
            </a:r>
            <a:r>
              <a:rPr lang="tr-TR" dirty="0" err="1"/>
              <a:t>bölütlenmesi</a:t>
            </a:r>
            <a:r>
              <a:rPr lang="tr-TR" dirty="0"/>
              <a:t> yapılmış (OA = %89.87)</a:t>
            </a:r>
          </a:p>
          <a:p>
            <a:endParaRPr lang="tr-TR" dirty="0"/>
          </a:p>
          <a:p>
            <a:r>
              <a:rPr lang="tr-TR" dirty="0"/>
              <a:t>4 – </a:t>
            </a:r>
            <a:r>
              <a:rPr lang="tr-TR" dirty="0" err="1"/>
              <a:t>Rasti</a:t>
            </a:r>
            <a:r>
              <a:rPr lang="tr-TR" dirty="0"/>
              <a:t> vd. tarafından yapılan çalışma (OA = %92.45)</a:t>
            </a:r>
          </a:p>
          <a:p>
            <a:endParaRPr lang="tr-TR" dirty="0"/>
          </a:p>
          <a:p>
            <a:r>
              <a:rPr lang="tr-TR" dirty="0"/>
              <a:t>5 – </a:t>
            </a:r>
            <a:r>
              <a:rPr lang="tr-TR" dirty="0" err="1"/>
              <a:t>Luo</a:t>
            </a:r>
            <a:r>
              <a:rPr lang="tr-TR" dirty="0"/>
              <a:t> vd. tarafından yapılan çalışma (OA = %95.92)</a:t>
            </a:r>
          </a:p>
          <a:p>
            <a:endParaRPr lang="tr-TR" dirty="0"/>
          </a:p>
          <a:p>
            <a:r>
              <a:rPr lang="tr-TR" dirty="0"/>
              <a:t>6 – </a:t>
            </a:r>
            <a:r>
              <a:rPr lang="tr-TR" dirty="0" err="1"/>
              <a:t>Ghamisi</a:t>
            </a:r>
            <a:r>
              <a:rPr lang="tr-TR" dirty="0"/>
              <a:t> vd. tarafından yapılan çalışma (OA = %91.02)</a:t>
            </a:r>
          </a:p>
          <a:p>
            <a:endParaRPr lang="tr-TR" dirty="0"/>
          </a:p>
          <a:p>
            <a:r>
              <a:rPr lang="tr-TR" dirty="0"/>
              <a:t>7 – </a:t>
            </a:r>
            <a:r>
              <a:rPr lang="tr-TR" dirty="0" err="1"/>
              <a:t>Ghamisi</a:t>
            </a:r>
            <a:r>
              <a:rPr lang="tr-TR" dirty="0"/>
              <a:t> vd. tarafından yapılan başka bir çalışma (OA = %98.61)</a:t>
            </a:r>
          </a:p>
          <a:p>
            <a:endParaRPr lang="tr-TR" dirty="0"/>
          </a:p>
          <a:p>
            <a:r>
              <a:rPr lang="tr-TR" dirty="0"/>
              <a:t>7 – </a:t>
            </a:r>
            <a:r>
              <a:rPr lang="tr-TR" dirty="0" err="1"/>
              <a:t>Chen</a:t>
            </a:r>
            <a:r>
              <a:rPr lang="tr-TR" dirty="0"/>
              <a:t> vd. tarafından yapılan çalışma (OA = %91.32)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63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5742AA-18D7-4E13-BCDD-27554491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Gelecek Planı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8996C5-328C-4EE3-AFED-BBEA705AC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15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794BBC1-B2BB-4C5C-B335-FA0796EA2FE0}"/>
              </a:ext>
            </a:extLst>
          </p:cNvPr>
          <p:cNvSpPr txBox="1"/>
          <p:nvPr/>
        </p:nvSpPr>
        <p:spPr>
          <a:xfrm>
            <a:off x="838200" y="16002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Hedeflenen sınıflandırmaya ulaşabilmek için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 için farklı birleştirme yöntemlerinin denenmesi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Sınıflandırma sonucunu artıracak uygun </a:t>
            </a:r>
            <a:r>
              <a:rPr lang="tr-TR" dirty="0" err="1"/>
              <a:t>hiperparametrelerin</a:t>
            </a:r>
            <a:r>
              <a:rPr lang="tr-TR" dirty="0"/>
              <a:t> bulunması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Veri kümesinin az olması problemini çözebilmek için veri kümesinin büyütülmesi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77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[1]. </a:t>
            </a:r>
            <a:r>
              <a:rPr lang="tr-TR" sz="2000" dirty="0" err="1"/>
              <a:t>Yushi</a:t>
            </a:r>
            <a:r>
              <a:rPr lang="tr-TR" sz="2000" dirty="0"/>
              <a:t> </a:t>
            </a:r>
            <a:r>
              <a:rPr lang="tr-TR" sz="2000" dirty="0" err="1"/>
              <a:t>Chen</a:t>
            </a:r>
            <a:r>
              <a:rPr lang="tr-TR" sz="2000" dirty="0"/>
              <a:t>, </a:t>
            </a:r>
            <a:r>
              <a:rPr lang="tr-TR" sz="2000" dirty="0" err="1"/>
              <a:t>Chunyang</a:t>
            </a:r>
            <a:r>
              <a:rPr lang="tr-TR" sz="2000" dirty="0"/>
              <a:t> </a:t>
            </a:r>
            <a:r>
              <a:rPr lang="tr-TR" sz="2000" dirty="0" err="1"/>
              <a:t>Li</a:t>
            </a:r>
            <a:r>
              <a:rPr lang="tr-TR" sz="2000" dirty="0"/>
              <a:t>, </a:t>
            </a:r>
            <a:r>
              <a:rPr lang="tr-TR" sz="2000" dirty="0" err="1"/>
              <a:t>Pedram</a:t>
            </a:r>
            <a:r>
              <a:rPr lang="tr-TR" sz="2000" dirty="0"/>
              <a:t> </a:t>
            </a:r>
            <a:r>
              <a:rPr lang="tr-TR" sz="2000" dirty="0" err="1"/>
              <a:t>Ghamisi</a:t>
            </a:r>
            <a:r>
              <a:rPr lang="tr-TR" sz="2000" dirty="0"/>
              <a:t>, </a:t>
            </a:r>
            <a:r>
              <a:rPr lang="tr-TR" sz="2000" dirty="0" err="1"/>
              <a:t>Xiuping</a:t>
            </a:r>
            <a:r>
              <a:rPr lang="tr-TR" sz="2000" dirty="0"/>
              <a:t> </a:t>
            </a:r>
            <a:r>
              <a:rPr lang="tr-TR" sz="2000" dirty="0" err="1"/>
              <a:t>Jia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Yanfeng</a:t>
            </a:r>
            <a:r>
              <a:rPr lang="tr-TR" sz="2000" dirty="0"/>
              <a:t> </a:t>
            </a:r>
            <a:r>
              <a:rPr lang="tr-TR" sz="2000" dirty="0" err="1"/>
              <a:t>Gu</a:t>
            </a:r>
            <a:r>
              <a:rPr lang="tr-TR" sz="2000" dirty="0"/>
              <a:t>,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Fusion</a:t>
            </a:r>
            <a:r>
              <a:rPr lang="tr-TR" sz="2000" i="1" dirty="0"/>
              <a:t> </a:t>
            </a:r>
            <a:r>
              <a:rPr lang="tr-TR" sz="2000" i="1" dirty="0" err="1"/>
              <a:t>and</a:t>
            </a:r>
            <a:r>
              <a:rPr lang="tr-TR" sz="2000" i="1" dirty="0"/>
              <a:t> Remote </a:t>
            </a:r>
            <a:r>
              <a:rPr lang="tr-TR" sz="2000" i="1" dirty="0" err="1"/>
              <a:t>Sensing</a:t>
            </a:r>
            <a:r>
              <a:rPr lang="tr-TR" sz="2000" i="1" dirty="0"/>
              <a:t> Data </a:t>
            </a:r>
            <a:r>
              <a:rPr lang="tr-TR" sz="2000" i="1" dirty="0" err="1"/>
              <a:t>for</a:t>
            </a:r>
            <a:r>
              <a:rPr lang="tr-TR" sz="2000" i="1" dirty="0"/>
              <a:t> </a:t>
            </a:r>
            <a:r>
              <a:rPr lang="tr-TR" sz="2000" i="1" dirty="0" err="1"/>
              <a:t>Accurate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. </a:t>
            </a:r>
            <a:r>
              <a:rPr lang="tr-TR" sz="2000" dirty="0"/>
              <a:t>IEEE </a:t>
            </a:r>
            <a:r>
              <a:rPr lang="tr-TR" sz="2000" dirty="0" err="1"/>
              <a:t>Geoscience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Remote </a:t>
            </a:r>
            <a:r>
              <a:rPr lang="tr-TR" sz="2000" dirty="0" err="1"/>
              <a:t>Sensing</a:t>
            </a:r>
            <a:r>
              <a:rPr lang="tr-TR" sz="2000" dirty="0"/>
              <a:t> </a:t>
            </a:r>
            <a:r>
              <a:rPr lang="tr-TR" sz="2000" dirty="0" err="1"/>
              <a:t>Letters</a:t>
            </a:r>
            <a:r>
              <a:rPr lang="tr-TR" sz="2000" dirty="0"/>
              <a:t>, </a:t>
            </a:r>
            <a:r>
              <a:rPr lang="tr-TR" sz="2000" dirty="0" err="1"/>
              <a:t>Vol</a:t>
            </a:r>
            <a:r>
              <a:rPr lang="tr-TR" sz="2000" dirty="0"/>
              <a:t>. 14, No. 8, </a:t>
            </a:r>
            <a:r>
              <a:rPr lang="tr-TR" sz="2000" dirty="0" err="1"/>
              <a:t>August</a:t>
            </a:r>
            <a:r>
              <a:rPr lang="tr-TR" sz="2000" dirty="0"/>
              <a:t> 2017.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[2]. Seniha Esen Yüksel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Mustafa Boyacı, </a:t>
            </a:r>
            <a:r>
              <a:rPr lang="tr-TR" altLang="en-US" sz="2000" i="1" dirty="0" err="1"/>
              <a:t>Effect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LiDAR</a:t>
            </a:r>
            <a:r>
              <a:rPr lang="tr-TR" altLang="en-US" sz="2000" i="1" dirty="0"/>
              <a:t> sensor on </a:t>
            </a:r>
            <a:r>
              <a:rPr lang="tr-TR" altLang="en-US" sz="2000" i="1" dirty="0" err="1"/>
              <a:t>the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success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shadow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detection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from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hyperspectral</a:t>
            </a:r>
            <a:r>
              <a:rPr lang="tr-TR" altLang="en-US" sz="2000" i="1" dirty="0"/>
              <a:t> data.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Pamukkale </a:t>
            </a:r>
            <a:r>
              <a:rPr lang="tr-TR" sz="2000" dirty="0" err="1"/>
              <a:t>Univ</a:t>
            </a:r>
            <a:r>
              <a:rPr lang="tr-TR" sz="2000" dirty="0"/>
              <a:t> </a:t>
            </a:r>
            <a:r>
              <a:rPr lang="tr-TR" sz="2000" dirty="0" err="1"/>
              <a:t>Muh</a:t>
            </a:r>
            <a:r>
              <a:rPr lang="tr-TR" sz="2000" dirty="0"/>
              <a:t> Bilim </a:t>
            </a:r>
            <a:r>
              <a:rPr lang="tr-TR" sz="2000" dirty="0" err="1"/>
              <a:t>Derg</a:t>
            </a:r>
            <a:r>
              <a:rPr lang="tr-TR" sz="2000" dirty="0"/>
              <a:t>. 2018; 24(2): 198-204</a:t>
            </a:r>
          </a:p>
          <a:p>
            <a:pPr marL="0" indent="0" eaLnBrk="1" hangingPunct="1">
              <a:buNone/>
            </a:pPr>
            <a:endParaRPr lang="tr-TR" sz="2000" dirty="0"/>
          </a:p>
          <a:p>
            <a:pPr marL="0" indent="0" eaLnBrk="1" hangingPunct="1">
              <a:buNone/>
            </a:pPr>
            <a:r>
              <a:rPr lang="tr-TR" sz="2000" dirty="0"/>
              <a:t>[3]. Mesut Salman </a:t>
            </a:r>
            <a:r>
              <a:rPr lang="tr-TR" sz="2000" dirty="0" err="1"/>
              <a:t>and</a:t>
            </a:r>
            <a:r>
              <a:rPr lang="tr-TR" sz="2000" dirty="0"/>
              <a:t> Seniha Esen Yüksel, </a:t>
            </a:r>
            <a:r>
              <a:rPr lang="tr-TR" sz="2000" i="1" dirty="0" err="1"/>
              <a:t>Fusion</a:t>
            </a:r>
            <a:r>
              <a:rPr lang="tr-TR" sz="2000" i="1" dirty="0"/>
              <a:t> of </a:t>
            </a:r>
            <a:r>
              <a:rPr lang="tr-TR" sz="2000" i="1" dirty="0" err="1"/>
              <a:t>Hyperspektral</a:t>
            </a:r>
            <a:r>
              <a:rPr lang="tr-TR" sz="2000" i="1" dirty="0"/>
              <a:t> Image </a:t>
            </a:r>
            <a:r>
              <a:rPr lang="tr-TR" sz="2000" i="1" dirty="0" err="1"/>
              <a:t>and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 </a:t>
            </a:r>
            <a:r>
              <a:rPr lang="tr-TR" sz="2000" i="1" dirty="0" err="1"/>
              <a:t>using</a:t>
            </a:r>
            <a:r>
              <a:rPr lang="tr-TR" sz="2000" i="1" dirty="0"/>
              <a:t>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Convolutional</a:t>
            </a:r>
            <a:r>
              <a:rPr lang="tr-TR" sz="2000" i="1" dirty="0"/>
              <a:t> </a:t>
            </a:r>
            <a:r>
              <a:rPr lang="tr-TR" sz="2000" i="1" dirty="0" err="1"/>
              <a:t>Neural</a:t>
            </a:r>
            <a:r>
              <a:rPr lang="tr-TR" sz="2000" i="1" dirty="0"/>
              <a:t> Networks.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2018 26th </a:t>
            </a:r>
            <a:r>
              <a:rPr lang="tr-TR" sz="2000" dirty="0" err="1"/>
              <a:t>Signal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Communications Applications Conference(SIU). </a:t>
            </a:r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696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Hatırlatılması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Kullanılan Veri Kümesi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Yapılan Deneyler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Çıkarımlar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Yama Tabanlı CNN Deneyleri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Gelecek Planları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522"/>
            <a:ext cx="8382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Projenin Hatırlatılması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F0D961-8DED-4823-BBF8-5B91D566AF18}"/>
              </a:ext>
            </a:extLst>
          </p:cNvPr>
          <p:cNvSpPr txBox="1"/>
          <p:nvPr/>
        </p:nvSpPr>
        <p:spPr>
          <a:xfrm>
            <a:off x="641838" y="4466272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nedir ?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görüntüsü nedir ?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-    Ben projede ne yapıyorum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DC750F2-FF4E-44EB-9DF1-7E492682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47359"/>
            <a:ext cx="4114799" cy="30388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0B05883-2CE3-49E4-9517-F3CFA93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028920"/>
            <a:ext cx="4638675" cy="293348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F639DA7-D1C2-4615-81D6-650A5622CA2E}"/>
              </a:ext>
            </a:extLst>
          </p:cNvPr>
          <p:cNvSpPr txBox="1"/>
          <p:nvPr/>
        </p:nvSpPr>
        <p:spPr>
          <a:xfrm>
            <a:off x="838200" y="40386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/>
              <a:t>Kaynak : [2]                                                                                                         Kaynak: [2]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Kullanılan Veri Kümesi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A2078BB-0B99-4B9B-8F10-D3BC6D26DF6F}"/>
              </a:ext>
            </a:extLst>
          </p:cNvPr>
          <p:cNvSpPr txBox="1"/>
          <p:nvPr/>
        </p:nvSpPr>
        <p:spPr>
          <a:xfrm>
            <a:off x="685800" y="3810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2EBAB5-6CDD-404E-A93A-645B71C75DA6}"/>
              </a:ext>
            </a:extLst>
          </p:cNvPr>
          <p:cNvSpPr txBox="1"/>
          <p:nvPr/>
        </p:nvSpPr>
        <p:spPr>
          <a:xfrm>
            <a:off x="304800" y="1046708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Houston Veri Seti </a:t>
            </a:r>
          </a:p>
          <a:p>
            <a:endParaRPr lang="tr-TR" sz="2400" b="1" dirty="0"/>
          </a:p>
          <a:p>
            <a:r>
              <a:rPr lang="tr-TR" dirty="0"/>
              <a:t>-  Houston Üniversitesi’nde bir bölgeye ait çekilmiş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 </a:t>
            </a:r>
          </a:p>
          <a:p>
            <a:endParaRPr lang="tr-TR" dirty="0"/>
          </a:p>
          <a:p>
            <a:r>
              <a:rPr lang="tr-TR" dirty="0"/>
              <a:t>-  349 x 1905 x 144 boyutunda </a:t>
            </a:r>
            <a:r>
              <a:rPr lang="tr-TR" dirty="0" err="1"/>
              <a:t>Hiperspektral</a:t>
            </a:r>
            <a:r>
              <a:rPr lang="tr-TR" dirty="0"/>
              <a:t> görüntü</a:t>
            </a:r>
          </a:p>
          <a:p>
            <a:endParaRPr lang="tr-TR" dirty="0"/>
          </a:p>
          <a:p>
            <a:r>
              <a:rPr lang="tr-TR" dirty="0"/>
              <a:t>-  349 x 1905 boyutunda </a:t>
            </a:r>
            <a:r>
              <a:rPr lang="tr-TR" dirty="0" err="1"/>
              <a:t>LiDAR</a:t>
            </a:r>
            <a:r>
              <a:rPr lang="tr-TR" dirty="0"/>
              <a:t> görüntüsü</a:t>
            </a:r>
          </a:p>
          <a:p>
            <a:endParaRPr lang="tr-TR" dirty="0"/>
          </a:p>
          <a:p>
            <a:r>
              <a:rPr lang="tr-TR" dirty="0"/>
              <a:t>-  15 farklı sınıf </a:t>
            </a:r>
          </a:p>
          <a:p>
            <a:endParaRPr lang="tr-TR" dirty="0"/>
          </a:p>
          <a:p>
            <a:r>
              <a:rPr lang="tr-TR" dirty="0"/>
              <a:t>-  2832 piksel eğitim verisi</a:t>
            </a:r>
          </a:p>
          <a:p>
            <a:endParaRPr lang="tr-TR" dirty="0"/>
          </a:p>
          <a:p>
            <a:r>
              <a:rPr lang="tr-TR" dirty="0"/>
              <a:t>-  12197 piksel test verisi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DDFB55-23F9-4B47-AA89-57BD56B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Houston Veri Kümesi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CF61B9A-7515-41AC-A62C-B9DD4AEE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54102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87D421-574A-434B-8FC8-9AEDA4C2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34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Yapılan Deneyler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2362200"/>
            <a:ext cx="800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endParaRPr lang="tr-TR" altLang="en-US" sz="2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56CADA4-C087-4326-84B1-A3BFDCAF8EE6}"/>
              </a:ext>
            </a:extLst>
          </p:cNvPr>
          <p:cNvSpPr txBox="1"/>
          <p:nvPr/>
        </p:nvSpPr>
        <p:spPr>
          <a:xfrm>
            <a:off x="381000" y="99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Temel Bileşen Analizi (</a:t>
            </a:r>
            <a:r>
              <a:rPr lang="tr-TR" sz="2400" b="1" dirty="0" err="1"/>
              <a:t>Principal</a:t>
            </a:r>
            <a:r>
              <a:rPr lang="tr-TR" sz="2400" b="1" dirty="0"/>
              <a:t> Component Analysis)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DF20C-4427-4CC1-8F51-6FD577E7988A}"/>
              </a:ext>
            </a:extLst>
          </p:cNvPr>
          <p:cNvSpPr txBox="1"/>
          <p:nvPr/>
        </p:nvSpPr>
        <p:spPr>
          <a:xfrm>
            <a:off x="533400" y="1676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Hiperspektral</a:t>
            </a:r>
            <a:r>
              <a:rPr lang="tr-TR" dirty="0"/>
              <a:t> görüntüdeki gürültüyü gidermek amacıyla yapıldı.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48A32FB-9768-4814-8887-FE67C4DE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64005"/>
            <a:ext cx="6096000" cy="38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Yapılan Deneyler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9915F41-5968-43AE-8D9E-602AE58CFC2A}"/>
              </a:ext>
            </a:extLst>
          </p:cNvPr>
          <p:cNvSpPr txBox="1"/>
          <p:nvPr/>
        </p:nvSpPr>
        <p:spPr>
          <a:xfrm>
            <a:off x="1524000" y="142050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Derin </a:t>
            </a:r>
            <a:r>
              <a:rPr lang="tr-TR" sz="2400" b="1" dirty="0" err="1"/>
              <a:t>Evrişimsel</a:t>
            </a:r>
            <a:r>
              <a:rPr lang="tr-TR" sz="2400" b="1" dirty="0"/>
              <a:t> Sinir Ağı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1146E4F-3FE6-4F4E-B5D2-C98EB332B723}"/>
              </a:ext>
            </a:extLst>
          </p:cNvPr>
          <p:cNvSpPr txBox="1"/>
          <p:nvPr/>
        </p:nvSpPr>
        <p:spPr>
          <a:xfrm>
            <a:off x="838200" y="22860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görüntüsü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Görüntüsü (3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Yapılan Deneyler - 3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6B2BA7-C048-4503-9DB1-3AEF6B97A49F}"/>
              </a:ext>
            </a:extLst>
          </p:cNvPr>
          <p:cNvSpPr txBox="1"/>
          <p:nvPr/>
        </p:nvSpPr>
        <p:spPr>
          <a:xfrm>
            <a:off x="914400" y="1157626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K En Yakın Komşu Sınıflandırma Algoritması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A8EF4B-F886-4A3F-82FA-F8C26CBD556D}"/>
              </a:ext>
            </a:extLst>
          </p:cNvPr>
          <p:cNvSpPr txBox="1"/>
          <p:nvPr/>
        </p:nvSpPr>
        <p:spPr>
          <a:xfrm>
            <a:off x="914400" y="19812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+ </a:t>
            </a:r>
            <a:r>
              <a:rPr lang="tr-TR" dirty="0" err="1"/>
              <a:t>LiDAR</a:t>
            </a:r>
            <a:r>
              <a:rPr lang="tr-TR" dirty="0"/>
              <a:t>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 (3 bant) 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K parametresi 1 den 25’e kadar değiştirilerek sonuçlar kaydedildi.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9480AA-190F-444C-B975-0F205A6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Yapılan Deneyler - 4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C8897B-7B52-4DA1-BF4F-0862895DD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E2B5D3-E4D6-4CCB-B6BA-936B1E1A4C42}"/>
              </a:ext>
            </a:extLst>
          </p:cNvPr>
          <p:cNvSpPr txBox="1"/>
          <p:nvPr/>
        </p:nvSpPr>
        <p:spPr>
          <a:xfrm>
            <a:off x="152400" y="1143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Rastgele Orman (</a:t>
            </a:r>
            <a:r>
              <a:rPr lang="tr-TR" sz="2400" b="1" dirty="0" err="1"/>
              <a:t>Random</a:t>
            </a:r>
            <a:r>
              <a:rPr lang="tr-TR" sz="2400" b="1" dirty="0"/>
              <a:t> </a:t>
            </a:r>
            <a:r>
              <a:rPr lang="tr-TR" sz="2400" b="1" dirty="0" err="1"/>
              <a:t>Forest</a:t>
            </a:r>
            <a:r>
              <a:rPr lang="tr-TR" sz="2400" b="1" dirty="0"/>
              <a:t>) Sınıflandırma Algoritması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BB4DAB-84B5-4160-9B61-231ED9C444E3}"/>
              </a:ext>
            </a:extLst>
          </p:cNvPr>
          <p:cNvSpPr txBox="1"/>
          <p:nvPr/>
        </p:nvSpPr>
        <p:spPr>
          <a:xfrm>
            <a:off x="228600" y="22098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Görüntüsü + </a:t>
            </a:r>
            <a:r>
              <a:rPr lang="tr-TR" dirty="0" err="1"/>
              <a:t>LiDAR</a:t>
            </a:r>
            <a:r>
              <a:rPr lang="tr-TR" dirty="0"/>
              <a:t>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(3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Tahmin edicilerin(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estimators</a:t>
            </a:r>
            <a:r>
              <a:rPr lang="tr-TR" dirty="0"/>
              <a:t>) sayısı 100 olarak seçildi. Maximum derinliğin 1’den 25’e kadar farklı değerleri için sınıflandırma sonuçları kaydedildi.</a:t>
            </a:r>
          </a:p>
        </p:txBody>
      </p:sp>
    </p:spTree>
    <p:extLst>
      <p:ext uri="{BB962C8B-B14F-4D97-AF65-F5344CB8AC3E}">
        <p14:creationId xmlns:p14="http://schemas.microsoft.com/office/powerpoint/2010/main" val="13827307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1038</Words>
  <Application>Microsoft Office PowerPoint</Application>
  <PresentationFormat>Ekran Gösterisi (4:3)</PresentationFormat>
  <Paragraphs>202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Batang</vt:lpstr>
      <vt:lpstr>Arial</vt:lpstr>
      <vt:lpstr>Tahoma</vt:lpstr>
      <vt:lpstr>Default Design</vt:lpstr>
      <vt:lpstr>HİPERSPEKTRAL VE LiDAR UZAKTAN ALGILANMIŞ GÖRÜNTÜLERİN BİRLEŞİMİNE DAYALI GÖRÜNTÜ SINIFLANDIRMA</vt:lpstr>
      <vt:lpstr>İçerik</vt:lpstr>
      <vt:lpstr>Projenin Hatırlatılması</vt:lpstr>
      <vt:lpstr>Kullanılan Veri Kümesi</vt:lpstr>
      <vt:lpstr>Houston Veri Kümesi</vt:lpstr>
      <vt:lpstr>Yapılan Deneyler - 1</vt:lpstr>
      <vt:lpstr>Yapılan Deneyler - 2</vt:lpstr>
      <vt:lpstr>Yapılan Deneyler - 3</vt:lpstr>
      <vt:lpstr>Yapılan Deneyler - 4</vt:lpstr>
      <vt:lpstr>Deney Sonuçları</vt:lpstr>
      <vt:lpstr>Çıkarımlar</vt:lpstr>
      <vt:lpstr>Yama Tabanlı CNN</vt:lpstr>
      <vt:lpstr>Yama Tabanlı CNN</vt:lpstr>
      <vt:lpstr>Houston Veri Kümesi Kullanan Diğer Çalışmalar</vt:lpstr>
      <vt:lpstr>Projenin Gelecek Planı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Efkan Duraklı</cp:lastModifiedBy>
  <cp:revision>203</cp:revision>
  <dcterms:created xsi:type="dcterms:W3CDTF">2007-08-26T20:02:13Z</dcterms:created>
  <dcterms:modified xsi:type="dcterms:W3CDTF">2018-12-11T23:38:24Z</dcterms:modified>
</cp:coreProperties>
</file>