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62b285a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62b285a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2b285ab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2b285ab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2b285ab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2b285ab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2b285ab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2b285ab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62b285ab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62b285ab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62b285ab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62b285ab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62b285ab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62b285ab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2b285ab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2b285ab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8839197" cy="36820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INTRODUCTION</a:t>
            </a:r>
            <a:endParaRPr sz="282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  </a:t>
            </a:r>
            <a:endParaRPr sz="2100">
              <a:solidFill>
                <a:schemeClr val="dk1"/>
              </a:solidFill>
            </a:endParaRPr>
          </a:p>
          <a:p>
            <a:pPr indent="0" lvl="0" marL="0" rtl="0" algn="l">
              <a:spcBef>
                <a:spcPts val="1200"/>
              </a:spcBef>
              <a:spcAft>
                <a:spcPts val="0"/>
              </a:spcAft>
              <a:buNone/>
            </a:pPr>
            <a:r>
              <a:rPr lang="en" sz="2100">
                <a:solidFill>
                  <a:schemeClr val="dk1"/>
                </a:solidFill>
              </a:rPr>
              <a:t>  The main aim of the  projec  is to  deal with the analysis and come up with a predictive model for Credit Card Customer Churn. This is to support companies suffering from customer churn so  that they can detect Churning Customers as early as possible and can take necessary action in order to retain the Churning Customers.</a:t>
            </a:r>
            <a:endParaRPr sz="2100">
              <a:solidFill>
                <a:srgbClr val="333333"/>
              </a:solidFill>
            </a:endParaRPr>
          </a:p>
          <a:p>
            <a:pPr indent="0" lvl="0" marL="0" rtl="0" algn="l">
              <a:spcBef>
                <a:spcPts val="1200"/>
              </a:spcBef>
              <a:spcAft>
                <a:spcPts val="1200"/>
              </a:spcAft>
              <a:buNone/>
            </a:pPr>
            <a:r>
              <a:t/>
            </a:r>
            <a:endParaRPr sz="2100">
              <a:solidFill>
                <a:srgbClr val="33333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PREDICTION IMPORTANT?</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90000"/>
              </a:lnSpc>
              <a:spcBef>
                <a:spcPts val="1000"/>
              </a:spcBef>
              <a:spcAft>
                <a:spcPts val="0"/>
              </a:spcAft>
              <a:buNone/>
            </a:pPr>
            <a:r>
              <a:rPr lang="en" sz="2800">
                <a:solidFill>
                  <a:schemeClr val="dk1"/>
                </a:solidFill>
              </a:rPr>
              <a:t>It  is said that</a:t>
            </a:r>
            <a:endParaRPr sz="2800">
              <a:solidFill>
                <a:schemeClr val="dk1"/>
              </a:solidFill>
            </a:endParaRPr>
          </a:p>
          <a:p>
            <a:pPr indent="0" lvl="0" marL="0" rtl="0" algn="l">
              <a:lnSpc>
                <a:spcPct val="90000"/>
              </a:lnSpc>
              <a:spcBef>
                <a:spcPts val="1000"/>
              </a:spcBef>
              <a:spcAft>
                <a:spcPts val="0"/>
              </a:spcAft>
              <a:buNone/>
            </a:pPr>
            <a:r>
              <a:rPr lang="en" sz="2800">
                <a:solidFill>
                  <a:schemeClr val="dk1"/>
                </a:solidFill>
              </a:rPr>
              <a:t> "A bank can increase its profits by up to 85 % by improving the retention rate by up to 5 % "</a:t>
            </a:r>
            <a:endParaRPr sz="2800">
              <a:solidFill>
                <a:schemeClr val="dk1"/>
              </a:solidFill>
            </a:endParaRPr>
          </a:p>
          <a:p>
            <a:pPr indent="0" lvl="0" marL="0" rtl="0" algn="l">
              <a:lnSpc>
                <a:spcPct val="90000"/>
              </a:lnSpc>
              <a:spcBef>
                <a:spcPts val="1000"/>
              </a:spcBef>
              <a:spcAft>
                <a:spcPts val="0"/>
              </a:spcAft>
              <a:buNone/>
            </a:pPr>
            <a:r>
              <a:t/>
            </a:r>
            <a:endParaRPr sz="2800">
              <a:solidFill>
                <a:schemeClr val="dk1"/>
              </a:solidFill>
            </a:endParaRPr>
          </a:p>
          <a:p>
            <a:pPr indent="0" lvl="0" marL="0" rtl="0" algn="l">
              <a:lnSpc>
                <a:spcPct val="90000"/>
              </a:lnSpc>
              <a:spcBef>
                <a:spcPts val="1000"/>
              </a:spcBef>
              <a:spcAft>
                <a:spcPts val="0"/>
              </a:spcAft>
              <a:buNone/>
            </a:pPr>
            <a:r>
              <a:t/>
            </a:r>
            <a:endParaRPr sz="3574">
              <a:solidFill>
                <a:schemeClr val="dk1"/>
              </a:solidFill>
            </a:endParaRPr>
          </a:p>
          <a:p>
            <a:pPr indent="0" lvl="0" marL="0" rtl="0" algn="l">
              <a:lnSpc>
                <a:spcPct val="90000"/>
              </a:lnSpc>
              <a:spcBef>
                <a:spcPts val="1000"/>
              </a:spcBef>
              <a:spcAft>
                <a:spcPts val="0"/>
              </a:spcAft>
              <a:buNone/>
            </a:pPr>
            <a:r>
              <a:t/>
            </a:r>
            <a:endParaRPr sz="2800">
              <a:solidFill>
                <a:schemeClr val="dk1"/>
              </a:solidFill>
            </a:endParaRPr>
          </a:p>
          <a:p>
            <a:pPr indent="0" lvl="0" marL="0" rtl="0" algn="l">
              <a:lnSpc>
                <a:spcPct val="90000"/>
              </a:lnSpc>
              <a:spcBef>
                <a:spcPts val="1000"/>
              </a:spcBef>
              <a:spcAft>
                <a:spcPts val="0"/>
              </a:spcAft>
              <a:buNone/>
            </a:pPr>
            <a:r>
              <a:t/>
            </a:r>
            <a:endParaRPr sz="2800">
              <a:solidFill>
                <a:schemeClr val="dk1"/>
              </a:solidFill>
            </a:endParaRPr>
          </a:p>
          <a:p>
            <a:pPr indent="0" lvl="0" marL="0" rtl="0" algn="l">
              <a:lnSpc>
                <a:spcPct val="90000"/>
              </a:lnSpc>
              <a:spcBef>
                <a:spcPts val="1000"/>
              </a:spcBef>
              <a:spcAft>
                <a:spcPts val="0"/>
              </a:spcAft>
              <a:buClr>
                <a:schemeClr val="dk1"/>
              </a:buClr>
              <a:buSzPct val="39285"/>
              <a:buFont typeface="Arial"/>
              <a:buNone/>
            </a:pPr>
            <a:r>
              <a:t/>
            </a:r>
            <a:endParaRPr sz="2800">
              <a:solidFill>
                <a:schemeClr val="dk1"/>
              </a:solidFill>
            </a:endParaRPr>
          </a:p>
          <a:p>
            <a:pPr indent="0" lvl="0" marL="0" rtl="0" algn="l">
              <a:spcBef>
                <a:spcPts val="0"/>
              </a:spcBef>
              <a:spcAft>
                <a:spcPts val="1200"/>
              </a:spcAft>
              <a:buNone/>
            </a:pPr>
            <a:r>
              <a:t/>
            </a:r>
            <a:endParaRPr/>
          </a:p>
        </p:txBody>
      </p:sp>
      <p:pic>
        <p:nvPicPr>
          <p:cNvPr id="67" name="Google Shape;67;p15"/>
          <p:cNvPicPr preferRelativeResize="0"/>
          <p:nvPr/>
        </p:nvPicPr>
        <p:blipFill>
          <a:blip r:embed="rId3">
            <a:alphaModFix/>
          </a:blip>
          <a:stretch>
            <a:fillRect/>
          </a:stretch>
        </p:blipFill>
        <p:spPr>
          <a:xfrm>
            <a:off x="489875" y="2392574"/>
            <a:ext cx="7551975" cy="2510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Insights:</a:t>
            </a:r>
            <a:endParaRPr/>
          </a:p>
          <a:p>
            <a:pPr indent="0" lvl="0" marL="0" rtl="0" algn="l">
              <a:spcBef>
                <a:spcPts val="0"/>
              </a:spcBef>
              <a:spcAft>
                <a:spcPts val="0"/>
              </a:spcAft>
              <a:buNone/>
            </a:pPr>
            <a:r>
              <a:t/>
            </a:r>
            <a:endParaRPr/>
          </a:p>
        </p:txBody>
      </p:sp>
      <p:pic>
        <p:nvPicPr>
          <p:cNvPr id="73" name="Google Shape;73;p16"/>
          <p:cNvPicPr preferRelativeResize="0"/>
          <p:nvPr/>
        </p:nvPicPr>
        <p:blipFill rotWithShape="1">
          <a:blip r:embed="rId3">
            <a:alphaModFix/>
          </a:blip>
          <a:srcRect b="22440" l="0" r="-3359" t="-3569"/>
          <a:stretch/>
        </p:blipFill>
        <p:spPr>
          <a:xfrm>
            <a:off x="3439225" y="0"/>
            <a:ext cx="6233625" cy="4934175"/>
          </a:xfrm>
          <a:prstGeom prst="rect">
            <a:avLst/>
          </a:prstGeom>
          <a:noFill/>
          <a:ln>
            <a:noFill/>
          </a:ln>
        </p:spPr>
      </p:pic>
      <p:pic>
        <p:nvPicPr>
          <p:cNvPr id="74" name="Google Shape;74;p16"/>
          <p:cNvPicPr preferRelativeResize="0"/>
          <p:nvPr/>
        </p:nvPicPr>
        <p:blipFill rotWithShape="1">
          <a:blip r:embed="rId4">
            <a:alphaModFix/>
          </a:blip>
          <a:srcRect b="0" l="0" r="0" t="2591"/>
          <a:stretch/>
        </p:blipFill>
        <p:spPr>
          <a:xfrm>
            <a:off x="152400" y="1259000"/>
            <a:ext cx="3513425" cy="3342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IMPLEMENATION AND VALDIDATION :</a:t>
            </a:r>
            <a:endParaRPr/>
          </a:p>
        </p:txBody>
      </p:sp>
      <p:sp>
        <p:nvSpPr>
          <p:cNvPr id="80" name="Google Shape;80;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Find the link for implementation and evaluation :</a:t>
            </a:r>
            <a:endParaRPr/>
          </a:p>
          <a:p>
            <a:pPr indent="0" lvl="0" marL="0" rtl="0" algn="l">
              <a:spcBef>
                <a:spcPts val="1200"/>
              </a:spcBef>
              <a:spcAft>
                <a:spcPts val="1200"/>
              </a:spcAft>
              <a:buNone/>
            </a:pPr>
            <a:r>
              <a:rPr lang="en"/>
              <a:t>https://colab.research.google.com/drive/1s6LBM0Te9XXLsNfwVCAVE85vBftVKLm8#scrollTo=L69lsAE2aowd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and Their Accuracy: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426463" y="1535375"/>
            <a:ext cx="8291075" cy="230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07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Confusion matrices of the Model:</a:t>
            </a:r>
            <a:endParaRPr/>
          </a:p>
          <a:p>
            <a:pPr indent="0" lvl="0" marL="0" rtl="0" algn="l">
              <a:spcBef>
                <a:spcPts val="0"/>
              </a:spcBef>
              <a:spcAft>
                <a:spcPts val="0"/>
              </a:spcAft>
              <a:buNone/>
            </a:pPr>
            <a:r>
              <a:t/>
            </a:r>
            <a:endParaRPr/>
          </a:p>
        </p:txBody>
      </p:sp>
      <p:pic>
        <p:nvPicPr>
          <p:cNvPr id="93" name="Google Shape;93;p19"/>
          <p:cNvPicPr preferRelativeResize="0"/>
          <p:nvPr/>
        </p:nvPicPr>
        <p:blipFill>
          <a:blip r:embed="rId3">
            <a:alphaModFix/>
          </a:blip>
          <a:stretch>
            <a:fillRect/>
          </a:stretch>
        </p:blipFill>
        <p:spPr>
          <a:xfrm>
            <a:off x="2025525" y="679925"/>
            <a:ext cx="2826225" cy="42994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198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t>
            </a:r>
            <a:endParaRPr/>
          </a:p>
        </p:txBody>
      </p:sp>
      <p:sp>
        <p:nvSpPr>
          <p:cNvPr id="99" name="Google Shape;99;p20"/>
          <p:cNvSpPr txBox="1"/>
          <p:nvPr>
            <p:ph idx="1" type="body"/>
          </p:nvPr>
        </p:nvSpPr>
        <p:spPr>
          <a:xfrm>
            <a:off x="137775" y="459250"/>
            <a:ext cx="8940000" cy="4684200"/>
          </a:xfrm>
          <a:prstGeom prst="rect">
            <a:avLst/>
          </a:prstGeom>
        </p:spPr>
        <p:txBody>
          <a:bodyPr anchorCtr="0" anchor="t" bIns="91425" lIns="91425" spcFirstLastPara="1" rIns="91425" wrap="square" tIns="91425">
            <a:normAutofit fontScale="62500" lnSpcReduction="20000"/>
          </a:bodyPr>
          <a:lstStyle/>
          <a:p>
            <a:pPr indent="-330364" lvl="0" marL="685800" rtl="0" algn="l">
              <a:spcBef>
                <a:spcPts val="0"/>
              </a:spcBef>
              <a:spcAft>
                <a:spcPts val="0"/>
              </a:spcAft>
              <a:buClr>
                <a:schemeClr val="dk1"/>
              </a:buClr>
              <a:buSzPct val="100000"/>
              <a:buFont typeface="Times New Roman"/>
              <a:buAutoNum type="arabicPeriod"/>
            </a:pPr>
            <a:r>
              <a:rPr lang="en" sz="2564">
                <a:solidFill>
                  <a:schemeClr val="dk1"/>
                </a:solidFill>
                <a:highlight>
                  <a:srgbClr val="FFFFFF"/>
                </a:highlight>
                <a:latin typeface="Times New Roman"/>
                <a:ea typeface="Times New Roman"/>
                <a:cs typeface="Times New Roman"/>
                <a:sym typeface="Times New Roman"/>
              </a:rPr>
              <a:t>There are about 16 % of customers who have churned in the dataset.  </a:t>
            </a:r>
            <a:endParaRPr sz="2564">
              <a:solidFill>
                <a:schemeClr val="dk1"/>
              </a:solidFill>
              <a:highlight>
                <a:srgbClr val="FFFFFF"/>
              </a:highlight>
              <a:latin typeface="Times New Roman"/>
              <a:ea typeface="Times New Roman"/>
              <a:cs typeface="Times New Roman"/>
              <a:sym typeface="Times New Roman"/>
            </a:endParaRPr>
          </a:p>
          <a:p>
            <a:pPr indent="-330364" lvl="0" marL="685800" rtl="0" algn="l">
              <a:spcBef>
                <a:spcPts val="0"/>
              </a:spcBef>
              <a:spcAft>
                <a:spcPts val="0"/>
              </a:spcAft>
              <a:buClr>
                <a:schemeClr val="dk1"/>
              </a:buClr>
              <a:buSzPct val="100000"/>
              <a:buFont typeface="Times New Roman"/>
              <a:buAutoNum type="arabicPeriod" startAt="2"/>
            </a:pPr>
            <a:r>
              <a:rPr lang="en" sz="2564">
                <a:solidFill>
                  <a:schemeClr val="dk1"/>
                </a:solidFill>
                <a:highlight>
                  <a:srgbClr val="FFFFFF"/>
                </a:highlight>
                <a:latin typeface="Times New Roman"/>
                <a:ea typeface="Times New Roman"/>
                <a:cs typeface="Times New Roman"/>
                <a:sym typeface="Times New Roman"/>
              </a:rPr>
              <a:t>The proportion of gender count is almost equally distributed </a:t>
            </a:r>
            <a:endParaRPr sz="2564">
              <a:solidFill>
                <a:schemeClr val="dk1"/>
              </a:solidFill>
              <a:highlight>
                <a:srgbClr val="FFFFFF"/>
              </a:highlight>
              <a:latin typeface="Times New Roman"/>
              <a:ea typeface="Times New Roman"/>
              <a:cs typeface="Times New Roman"/>
              <a:sym typeface="Times New Roman"/>
            </a:endParaRPr>
          </a:p>
          <a:p>
            <a:pPr indent="-330364" lvl="0" marL="1143000" rtl="0" algn="l">
              <a:spcBef>
                <a:spcPts val="0"/>
              </a:spcBef>
              <a:spcAft>
                <a:spcPts val="0"/>
              </a:spcAft>
              <a:buClr>
                <a:schemeClr val="dk1"/>
              </a:buClr>
              <a:buSzPct val="100000"/>
              <a:buFont typeface="Times New Roman"/>
              <a:buChar char="○"/>
            </a:pPr>
            <a:r>
              <a:rPr lang="en" sz="2564">
                <a:solidFill>
                  <a:schemeClr val="dk1"/>
                </a:solidFill>
                <a:highlight>
                  <a:srgbClr val="FFFFFF"/>
                </a:highlight>
                <a:latin typeface="Times New Roman"/>
                <a:ea typeface="Times New Roman"/>
                <a:cs typeface="Times New Roman"/>
                <a:sym typeface="Times New Roman"/>
              </a:rPr>
              <a:t>57.2% female existing customers, 52.1% attrited female customers </a:t>
            </a:r>
            <a:endParaRPr sz="2564">
              <a:solidFill>
                <a:schemeClr val="dk1"/>
              </a:solidFill>
              <a:highlight>
                <a:srgbClr val="FFFFFF"/>
              </a:highlight>
              <a:latin typeface="Times New Roman"/>
              <a:ea typeface="Times New Roman"/>
              <a:cs typeface="Times New Roman"/>
              <a:sym typeface="Times New Roman"/>
            </a:endParaRPr>
          </a:p>
          <a:p>
            <a:pPr indent="-330364" lvl="0" marL="1143000" rtl="0" algn="l">
              <a:spcBef>
                <a:spcPts val="0"/>
              </a:spcBef>
              <a:spcAft>
                <a:spcPts val="0"/>
              </a:spcAft>
              <a:buClr>
                <a:schemeClr val="dk1"/>
              </a:buClr>
              <a:buSzPct val="100000"/>
              <a:buFont typeface="Times New Roman"/>
              <a:buChar char="○"/>
            </a:pPr>
            <a:r>
              <a:rPr lang="en" sz="2564">
                <a:solidFill>
                  <a:schemeClr val="dk1"/>
                </a:solidFill>
                <a:highlight>
                  <a:srgbClr val="FFFFFF"/>
                </a:highlight>
                <a:latin typeface="Times New Roman"/>
                <a:ea typeface="Times New Roman"/>
                <a:cs typeface="Times New Roman"/>
                <a:sym typeface="Times New Roman"/>
              </a:rPr>
              <a:t>42.9% existing male customers, 47.9% attrited customers </a:t>
            </a:r>
            <a:endParaRPr sz="2564">
              <a:solidFill>
                <a:schemeClr val="dk1"/>
              </a:solidFill>
              <a:highlight>
                <a:srgbClr val="FFFFFF"/>
              </a:highlight>
              <a:latin typeface="Times New Roman"/>
              <a:ea typeface="Times New Roman"/>
              <a:cs typeface="Times New Roman"/>
              <a:sym typeface="Times New Roman"/>
            </a:endParaRPr>
          </a:p>
          <a:p>
            <a:pPr indent="0" lvl="0" marL="457200" rtl="0" algn="just">
              <a:spcBef>
                <a:spcPts val="0"/>
              </a:spcBef>
              <a:spcAft>
                <a:spcPts val="0"/>
              </a:spcAft>
              <a:buClr>
                <a:schemeClr val="dk1"/>
              </a:buClr>
              <a:buSzPct val="42899"/>
              <a:buFont typeface="Arial"/>
              <a:buNone/>
            </a:pPr>
            <a:r>
              <a:rPr lang="en" sz="2564">
                <a:solidFill>
                  <a:schemeClr val="dk1"/>
                </a:solidFill>
                <a:highlight>
                  <a:srgbClr val="FFFFFF"/>
                </a:highlight>
                <a:latin typeface="Times New Roman"/>
                <a:ea typeface="Times New Roman"/>
                <a:cs typeface="Times New Roman"/>
                <a:sym typeface="Times New Roman"/>
              </a:rPr>
              <a:t>compared to proportion of existing and attributed customer count (83.9% and 16.1%) which is highly imbalanced. </a:t>
            </a:r>
            <a:endParaRPr sz="2564">
              <a:solidFill>
                <a:schemeClr val="dk1"/>
              </a:solidFill>
              <a:highlight>
                <a:srgbClr val="FFFFFF"/>
              </a:highlight>
              <a:latin typeface="Times New Roman"/>
              <a:ea typeface="Times New Roman"/>
              <a:cs typeface="Times New Roman"/>
              <a:sym typeface="Times New Roman"/>
            </a:endParaRPr>
          </a:p>
          <a:p>
            <a:pPr indent="-330364" lvl="0" marL="685800" rtl="0" algn="l">
              <a:spcBef>
                <a:spcPts val="0"/>
              </a:spcBef>
              <a:spcAft>
                <a:spcPts val="0"/>
              </a:spcAft>
              <a:buClr>
                <a:schemeClr val="dk1"/>
              </a:buClr>
              <a:buSzPct val="100000"/>
              <a:buFont typeface="Times New Roman"/>
              <a:buAutoNum type="arabicPeriod" startAt="3"/>
            </a:pPr>
            <a:r>
              <a:rPr lang="en" sz="2564">
                <a:solidFill>
                  <a:schemeClr val="dk1"/>
                </a:solidFill>
                <a:highlight>
                  <a:srgbClr val="FFFFFF"/>
                </a:highlight>
                <a:latin typeface="Times New Roman"/>
                <a:ea typeface="Times New Roman"/>
                <a:cs typeface="Times New Roman"/>
                <a:sym typeface="Times New Roman"/>
              </a:rPr>
              <a:t>For the proportion of churned customers by gender there are 4.2% more female than male who have churned. </a:t>
            </a:r>
            <a:endParaRPr sz="2564">
              <a:solidFill>
                <a:schemeClr val="dk1"/>
              </a:solidFill>
              <a:highlight>
                <a:srgbClr val="FFFFFF"/>
              </a:highlight>
              <a:latin typeface="Times New Roman"/>
              <a:ea typeface="Times New Roman"/>
              <a:cs typeface="Times New Roman"/>
              <a:sym typeface="Times New Roman"/>
            </a:endParaRPr>
          </a:p>
          <a:p>
            <a:pPr indent="-330364" lvl="0" marL="685800" rtl="0" algn="l">
              <a:spcBef>
                <a:spcPts val="0"/>
              </a:spcBef>
              <a:spcAft>
                <a:spcPts val="0"/>
              </a:spcAft>
              <a:buClr>
                <a:schemeClr val="dk1"/>
              </a:buClr>
              <a:buSzPct val="100000"/>
              <a:buFont typeface="Times New Roman"/>
              <a:buAutoNum type="arabicPeriod" startAt="4"/>
            </a:pPr>
            <a:r>
              <a:rPr lang="en" sz="2564">
                <a:solidFill>
                  <a:schemeClr val="dk1"/>
                </a:solidFill>
                <a:highlight>
                  <a:srgbClr val="FFFFFF"/>
                </a:highlight>
                <a:latin typeface="Times New Roman"/>
                <a:ea typeface="Times New Roman"/>
                <a:cs typeface="Times New Roman"/>
                <a:sym typeface="Times New Roman"/>
              </a:rPr>
              <a:t>Customers who have churned are highly educated - A high proportion of education level of attrited customer is Graduate level (30.9 %) </a:t>
            </a:r>
            <a:endParaRPr sz="2564">
              <a:solidFill>
                <a:schemeClr val="dk1"/>
              </a:solidFill>
              <a:highlight>
                <a:srgbClr val="FFFFFF"/>
              </a:highlight>
              <a:latin typeface="Times New Roman"/>
              <a:ea typeface="Times New Roman"/>
              <a:cs typeface="Times New Roman"/>
              <a:sym typeface="Times New Roman"/>
            </a:endParaRPr>
          </a:p>
          <a:p>
            <a:pPr indent="-330364" lvl="0" marL="685800" rtl="0" algn="l">
              <a:spcBef>
                <a:spcPts val="0"/>
              </a:spcBef>
              <a:spcAft>
                <a:spcPts val="0"/>
              </a:spcAft>
              <a:buClr>
                <a:schemeClr val="dk1"/>
              </a:buClr>
              <a:buSzPct val="100000"/>
              <a:buFont typeface="Times New Roman"/>
              <a:buAutoNum type="arabicPeriod" startAt="5"/>
            </a:pPr>
            <a:r>
              <a:rPr lang="en" sz="2564">
                <a:solidFill>
                  <a:schemeClr val="dk1"/>
                </a:solidFill>
                <a:highlight>
                  <a:srgbClr val="FFFFFF"/>
                </a:highlight>
                <a:latin typeface="Times New Roman"/>
                <a:ea typeface="Times New Roman"/>
                <a:cs typeface="Times New Roman"/>
                <a:sym typeface="Times New Roman"/>
              </a:rPr>
              <a:t>A high proportion of marital status of customers who have churned is Married (46.3%), followed by Single (38.9%) compared to Divorced (7.4%) and Unknown (7.4%) status - Marital status of the attributed customers are highly clustered in Married status and Single. </a:t>
            </a:r>
            <a:endParaRPr sz="2564">
              <a:solidFill>
                <a:schemeClr val="dk1"/>
              </a:solidFill>
              <a:highlight>
                <a:srgbClr val="FFFFFF"/>
              </a:highlight>
              <a:latin typeface="Times New Roman"/>
              <a:ea typeface="Times New Roman"/>
              <a:cs typeface="Times New Roman"/>
              <a:sym typeface="Times New Roman"/>
            </a:endParaRPr>
          </a:p>
          <a:p>
            <a:pPr indent="-330364" lvl="0" marL="685800" rtl="0" algn="l">
              <a:spcBef>
                <a:spcPts val="0"/>
              </a:spcBef>
              <a:spcAft>
                <a:spcPts val="0"/>
              </a:spcAft>
              <a:buClr>
                <a:schemeClr val="dk1"/>
              </a:buClr>
              <a:buSzPct val="100000"/>
              <a:buFont typeface="Times New Roman"/>
              <a:buAutoNum type="arabicPeriod" startAt="6"/>
            </a:pPr>
            <a:r>
              <a:rPr lang="en" sz="2564">
                <a:solidFill>
                  <a:schemeClr val="dk1"/>
                </a:solidFill>
                <a:highlight>
                  <a:srgbClr val="FFFFFF"/>
                </a:highlight>
                <a:latin typeface="Times New Roman"/>
                <a:ea typeface="Times New Roman"/>
                <a:cs typeface="Times New Roman"/>
                <a:sym typeface="Times New Roman"/>
              </a:rPr>
              <a:t>Also, we can see that the proportion of income category of attrited customer, it is highly concentrated around “Less than 40K” income. </a:t>
            </a:r>
            <a:endParaRPr sz="2564">
              <a:solidFill>
                <a:schemeClr val="dk1"/>
              </a:solidFill>
              <a:highlight>
                <a:srgbClr val="FFFFFF"/>
              </a:highlight>
              <a:latin typeface="Times New Roman"/>
              <a:ea typeface="Times New Roman"/>
              <a:cs typeface="Times New Roman"/>
              <a:sym typeface="Times New Roman"/>
            </a:endParaRPr>
          </a:p>
          <a:p>
            <a:pPr indent="-272256" lvl="0" marL="685800" rtl="0" algn="l">
              <a:spcBef>
                <a:spcPts val="0"/>
              </a:spcBef>
              <a:spcAft>
                <a:spcPts val="0"/>
              </a:spcAft>
              <a:buClr>
                <a:schemeClr val="dk1"/>
              </a:buClr>
              <a:buSzPct val="41289"/>
              <a:buFont typeface="Times New Roman"/>
              <a:buAutoNum type="arabicPeriod" startAt="7"/>
            </a:pPr>
            <a:r>
              <a:rPr lang="en" sz="2664">
                <a:solidFill>
                  <a:schemeClr val="dk1"/>
                </a:solidFill>
                <a:highlight>
                  <a:srgbClr val="FFFFFF"/>
                </a:highlight>
                <a:latin typeface="Times New Roman"/>
                <a:ea typeface="Times New Roman"/>
                <a:cs typeface="Times New Roman"/>
                <a:sym typeface="Times New Roman"/>
              </a:rPr>
              <a:t>The Gradient Boosting in our case gave the highest accuracy of 96.69% whereas all the other model also produced an accuracy of more than 90% as shown in the above table</a:t>
            </a:r>
            <a:r>
              <a:rPr lang="en" sz="1100">
                <a:solidFill>
                  <a:schemeClr val="dk1"/>
                </a:solidFill>
                <a:highlight>
                  <a:srgbClr val="FFFFFF"/>
                </a:highlight>
                <a:latin typeface="Times New Roman"/>
                <a:ea typeface="Times New Roman"/>
                <a:cs typeface="Times New Roman"/>
                <a:sym typeface="Times New Roman"/>
              </a:rPr>
              <a:t>. </a:t>
            </a:r>
            <a:endParaRPr sz="11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475000" cy="3871800"/>
          </a:xfrm>
          <a:prstGeom prst="rect">
            <a:avLst/>
          </a:prstGeom>
        </p:spPr>
        <p:txBody>
          <a:bodyPr anchorCtr="0" anchor="t" bIns="91425" lIns="91425" spcFirstLastPara="1" rIns="91425" wrap="square" tIns="91425">
            <a:normAutofit/>
          </a:bodyPr>
          <a:lstStyle/>
          <a:p>
            <a:pPr indent="0" lvl="0" marL="2286000" rtl="0" algn="l">
              <a:spcBef>
                <a:spcPts val="0"/>
              </a:spcBef>
              <a:spcAft>
                <a:spcPts val="0"/>
              </a:spcAft>
              <a:buNone/>
            </a:pPr>
            <a:r>
              <a:t/>
            </a:r>
            <a:endParaRPr sz="4900"/>
          </a:p>
          <a:p>
            <a:pPr indent="0" lvl="0" marL="2286000" rtl="0" algn="l">
              <a:spcBef>
                <a:spcPts val="0"/>
              </a:spcBef>
              <a:spcAft>
                <a:spcPts val="0"/>
              </a:spcAft>
              <a:buNone/>
            </a:pPr>
            <a:r>
              <a:t/>
            </a:r>
            <a:endParaRPr sz="4900"/>
          </a:p>
          <a:p>
            <a:pPr indent="0" lvl="0" marL="2286000" rtl="0" algn="l">
              <a:spcBef>
                <a:spcPts val="0"/>
              </a:spcBef>
              <a:spcAft>
                <a:spcPts val="0"/>
              </a:spcAft>
              <a:buNone/>
            </a:pPr>
            <a:r>
              <a:rPr lang="en" sz="4900"/>
              <a:t>THANK YOU </a:t>
            </a:r>
            <a:endParaRPr sz="4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