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58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1-0FE5-4F76-A534-DABE0BA8731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2"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3-0FE5-4F76-A534-DABE0BA8731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3"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5-0FE5-4F76-A534-DABE0BA8731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Лист1!$A$1:$C$1</c:f>
              <c:strCache>
                <c:ptCount val="3"/>
                <c:pt idx="0">
                  <c:v>Vue</c:v>
                </c:pt>
                <c:pt idx="1">
                  <c:v>React</c:v>
                </c:pt>
                <c:pt idx="2">
                  <c:v>Angular</c:v>
                </c:pt>
              </c:strCache>
            </c:strRef>
          </c:cat>
          <c:val>
            <c:numRef>
              <c:f>Лист1!$A$2:$C$2</c:f>
              <c:numCache>
                <c:formatCode>0.00%</c:formatCode>
                <c:ptCount val="3"/>
                <c:pt idx="0" formatCode="0%">
                  <c:v>0.42</c:v>
                </c:pt>
                <c:pt idx="1">
                  <c:v>0.45500000000000002</c:v>
                </c:pt>
                <c:pt idx="2">
                  <c:v>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FE5-4F76-A534-DABE0BA8731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2588" cy="2971801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ДИПЛОМНЫЙ </a:t>
            </a:r>
            <a:r>
              <a:rPr lang="ru-RU" b="1" dirty="0" smtClean="0"/>
              <a:t>ПРОЕКТ</a:t>
            </a:r>
            <a:r>
              <a:rPr lang="en-US" b="1" dirty="0" smtClean="0"/>
              <a:t>:</a:t>
            </a:r>
            <a:r>
              <a:rPr lang="ru-RU" dirty="0"/>
              <a:t/>
            </a:r>
            <a:br>
              <a:rPr lang="ru-RU" dirty="0"/>
            </a:br>
            <a:r>
              <a:rPr lang="ru-RU" b="1" dirty="0" smtClean="0"/>
              <a:t>Внедрение </a:t>
            </a:r>
            <a:r>
              <a:rPr lang="ru-RU" b="1" dirty="0"/>
              <a:t>и адаптация веб сервиса для учебных </a:t>
            </a:r>
            <a:r>
              <a:rPr lang="ru-RU" b="1" dirty="0" smtClean="0"/>
              <a:t>учреждений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Группа:</a:t>
            </a:r>
            <a:endParaRPr lang="en-US" b="1" dirty="0" smtClean="0"/>
          </a:p>
          <a:p>
            <a:r>
              <a:rPr lang="ru-RU" b="1" dirty="0" smtClean="0"/>
              <a:t>395</a:t>
            </a:r>
            <a:endParaRPr lang="ru-RU" dirty="0"/>
          </a:p>
          <a:p>
            <a:endParaRPr lang="ru-RU" dirty="0"/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2399712" y="3899505"/>
            <a:ext cx="4834982" cy="1947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b="1" dirty="0" smtClean="0"/>
              <a:t>Подготовил</a:t>
            </a:r>
            <a:r>
              <a:rPr lang="en-US" b="1" dirty="0" smtClean="0"/>
              <a:t>:</a:t>
            </a:r>
          </a:p>
          <a:p>
            <a:pPr algn="r"/>
            <a:r>
              <a:rPr lang="ru-RU" b="1" dirty="0" err="1" smtClean="0"/>
              <a:t>Бакакин</a:t>
            </a:r>
            <a:r>
              <a:rPr lang="ru-RU" b="1" dirty="0" smtClean="0"/>
              <a:t> Р. 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626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285750"/>
            <a:ext cx="8534401" cy="2018529"/>
          </a:xfrm>
        </p:spPr>
        <p:txBody>
          <a:bodyPr>
            <a:normAutofit/>
          </a:bodyPr>
          <a:lstStyle/>
          <a:p>
            <a:r>
              <a:rPr lang="ru-RU" dirty="0" smtClean="0"/>
              <a:t>Использование специализированных тегов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4214" y="2188029"/>
            <a:ext cx="4426629" cy="4484007"/>
          </a:xfrm>
        </p:spPr>
        <p:txBody>
          <a:bodyPr/>
          <a:lstStyle/>
          <a:p>
            <a:r>
              <a:rPr lang="ru-RU" dirty="0"/>
              <a:t>Так же вместо обычного &lt;</a:t>
            </a:r>
            <a:r>
              <a:rPr lang="ru-RU" dirty="0" err="1"/>
              <a:t>img</a:t>
            </a:r>
            <a:r>
              <a:rPr lang="ru-RU" dirty="0"/>
              <a:t>&gt; тега должен быть специализированный &lt;</a:t>
            </a:r>
            <a:r>
              <a:rPr lang="ru-RU" dirty="0" err="1"/>
              <a:t>picture</a:t>
            </a:r>
            <a:r>
              <a:rPr lang="ru-RU" dirty="0"/>
              <a:t>&gt; который помогает браузеру в зависимости от его возможностей загрузить подходящий тип картинки.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654" y="2188029"/>
            <a:ext cx="4217014" cy="322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3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77636"/>
            <a:ext cx="8534401" cy="867364"/>
          </a:xfrm>
        </p:spPr>
        <p:txBody>
          <a:bodyPr/>
          <a:lstStyle/>
          <a:p>
            <a:r>
              <a:rPr lang="en-US" dirty="0" smtClean="0"/>
              <a:t>UX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8899" y="2010750"/>
            <a:ext cx="4557258" cy="4259421"/>
          </a:xfrm>
        </p:spPr>
        <p:txBody>
          <a:bodyPr>
            <a:normAutofit/>
          </a:bodyPr>
          <a:lstStyle/>
          <a:p>
            <a:r>
              <a:rPr lang="ru-RU" dirty="0"/>
              <a:t>Но помимо использования лишнего трафика пользователей, на сайте так же плохо проработан UX то есть опыт пользователя, опыт </a:t>
            </a:r>
            <a:r>
              <a:rPr lang="ru-RU" dirty="0" smtClean="0"/>
              <a:t>взаимодействия</a:t>
            </a:r>
          </a:p>
          <a:p>
            <a:r>
              <a:rPr lang="ru-RU" dirty="0"/>
              <a:t>Банальным примером является дёргающаяся кнопка в которой не задан размер и в зависимости от размера контента ширина кнопки меняется.</a:t>
            </a:r>
          </a:p>
          <a:p>
            <a:r>
              <a:rPr lang="ru-RU" dirty="0"/>
              <a:t> </a:t>
            </a:r>
          </a:p>
        </p:txBody>
      </p:sp>
      <p:pic>
        <p:nvPicPr>
          <p:cNvPr id="4" name="image5.png"/>
          <p:cNvPicPr/>
          <p:nvPr/>
        </p:nvPicPr>
        <p:blipFill rotWithShape="1">
          <a:blip r:embed="rId2"/>
          <a:srcRect l="13778" t="29408" b="20049"/>
          <a:stretch/>
        </p:blipFill>
        <p:spPr>
          <a:xfrm>
            <a:off x="5486400" y="2930979"/>
            <a:ext cx="2970211" cy="857250"/>
          </a:xfrm>
          <a:prstGeom prst="rect">
            <a:avLst/>
          </a:prstGeom>
          <a:ln/>
        </p:spPr>
      </p:pic>
      <p:pic>
        <p:nvPicPr>
          <p:cNvPr id="5" name="image4.png"/>
          <p:cNvPicPr/>
          <p:nvPr/>
        </p:nvPicPr>
        <p:blipFill rotWithShape="1">
          <a:blip r:embed="rId3"/>
          <a:srcRect l="30636" t="19930" b="34510"/>
          <a:stretch/>
        </p:blipFill>
        <p:spPr>
          <a:xfrm>
            <a:off x="6025242" y="2010751"/>
            <a:ext cx="2431369" cy="81642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734904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710293"/>
            <a:ext cx="8534401" cy="883692"/>
          </a:xfrm>
        </p:spPr>
        <p:txBody>
          <a:bodyPr/>
          <a:lstStyle/>
          <a:p>
            <a:r>
              <a:rPr lang="ru-RU" dirty="0"/>
              <a:t>Выбор технологи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4213" y="2160813"/>
            <a:ext cx="8534400" cy="410935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Самое основное что должно быть на сайте, это HTML и CSS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/>
              <a:t>Для данной задачи, а именно создание сервиса для отдачи HTML и CSS файлов может подойти любой язык программирования (далее ЯП), но есть основные критерии которыми должен придерживаться каждый разработчик для выбора оптимального </a:t>
            </a:r>
            <a:r>
              <a:rPr lang="ru-RU" dirty="0" smtClean="0"/>
              <a:t>языка такие как</a:t>
            </a:r>
            <a:r>
              <a:rPr lang="en-US" dirty="0" smtClean="0"/>
              <a:t>:</a:t>
            </a:r>
            <a:endParaRPr lang="ru-RU" dirty="0" smtClean="0"/>
          </a:p>
          <a:p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Объём данных по языку (материалы для изучения, подводные камни и прочие вспомогательные знания)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Легкость в использовании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Легкость в переносе на новое оборудование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Возможность использования на сервере для использования бесплатного хостинга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8730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481693"/>
            <a:ext cx="8534401" cy="1985871"/>
          </a:xfrm>
        </p:spPr>
        <p:txBody>
          <a:bodyPr>
            <a:normAutofit/>
          </a:bodyPr>
          <a:lstStyle/>
          <a:p>
            <a:r>
              <a:rPr lang="ru-RU" dirty="0"/>
              <a:t>основные критерии </a:t>
            </a:r>
            <a:r>
              <a:rPr lang="ru-RU" dirty="0" smtClean="0"/>
              <a:t>разработчик </a:t>
            </a:r>
            <a:r>
              <a:rPr lang="ru-RU" dirty="0"/>
              <a:t>для выбора оптимального языка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4213" y="2789463"/>
            <a:ext cx="8534400" cy="2705101"/>
          </a:xfrm>
        </p:spPr>
        <p:txBody>
          <a:bodyPr>
            <a:norm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dirty="0"/>
              <a:t>Объём данных по языку (материалы для изучения, подводные камни и прочие вспомогательные знания)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Легкость в использовании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Легкость в переносе на новое оборудование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Возможность использования на сервере для использования бесплатного </a:t>
            </a:r>
            <a:r>
              <a:rPr lang="ru-RU" dirty="0" smtClean="0"/>
              <a:t>хостинга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1331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375557"/>
            <a:ext cx="8534401" cy="793886"/>
          </a:xfrm>
        </p:spPr>
        <p:txBody>
          <a:bodyPr/>
          <a:lstStyle/>
          <a:p>
            <a:r>
              <a:rPr lang="ru-RU" dirty="0" smtClean="0"/>
              <a:t>Окончательный выбор ЯП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4213" y="1387929"/>
            <a:ext cx="8534400" cy="4606471"/>
          </a:xfrm>
        </p:spPr>
        <p:txBody>
          <a:bodyPr>
            <a:normAutofit/>
          </a:bodyPr>
          <a:lstStyle/>
          <a:p>
            <a:r>
              <a:rPr lang="ru-RU" dirty="0"/>
              <a:t>Учитывая критериев выше, основными языками для выбора становятся: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err="1"/>
              <a:t>JavaScript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err="1"/>
              <a:t>Java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C#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err="1"/>
              <a:t>Python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PHP</a:t>
            </a:r>
          </a:p>
          <a:p>
            <a:r>
              <a:rPr lang="ru-RU" dirty="0"/>
              <a:t>Мой выбор пал на </a:t>
            </a:r>
            <a:r>
              <a:rPr lang="ru-RU" dirty="0" err="1"/>
              <a:t>JavaScript</a:t>
            </a:r>
            <a:r>
              <a:rPr lang="ru-RU" dirty="0"/>
              <a:t> так как он единственный язык, который можно легко использовать и в браузере, а не только в серверной части </a:t>
            </a:r>
          </a:p>
        </p:txBody>
      </p:sp>
    </p:spTree>
    <p:extLst>
      <p:ext uri="{BB962C8B-B14F-4D97-AF65-F5344CB8AC3E}">
        <p14:creationId xmlns:p14="http://schemas.microsoft.com/office/powerpoint/2010/main" val="573154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408214"/>
            <a:ext cx="8534401" cy="1414371"/>
          </a:xfrm>
        </p:spPr>
        <p:txBody>
          <a:bodyPr/>
          <a:lstStyle/>
          <a:p>
            <a:r>
              <a:rPr lang="ru-RU" dirty="0"/>
              <a:t>Технологии системы с использованием </a:t>
            </a:r>
            <a:r>
              <a:rPr lang="ru-RU" dirty="0" err="1"/>
              <a:t>JavaScript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4214" y="2381250"/>
            <a:ext cx="8534400" cy="1498600"/>
          </a:xfrm>
        </p:spPr>
        <p:txBody>
          <a:bodyPr/>
          <a:lstStyle/>
          <a:p>
            <a:r>
              <a:rPr lang="ru-RU" dirty="0" smtClean="0"/>
              <a:t>Основные виды где будет использоваться </a:t>
            </a:r>
            <a:r>
              <a:rPr lang="en-US" dirty="0" smtClean="0"/>
              <a:t>JAVASCRIPT(</a:t>
            </a:r>
            <a:r>
              <a:rPr lang="ru-RU" dirty="0" smtClean="0"/>
              <a:t>далее </a:t>
            </a:r>
            <a:r>
              <a:rPr lang="en-US" dirty="0" smtClean="0"/>
              <a:t>JS)</a:t>
            </a:r>
            <a:r>
              <a:rPr lang="ru-RU" dirty="0"/>
              <a:t> </a:t>
            </a:r>
            <a:r>
              <a:rPr lang="ru-RU" dirty="0" smtClean="0"/>
              <a:t>это серверная часть приложения и клиентская часть, так же для обоих видов иметься множественное количество технологий.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2436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97972"/>
            <a:ext cx="8534401" cy="2067514"/>
          </a:xfrm>
        </p:spPr>
        <p:txBody>
          <a:bodyPr/>
          <a:lstStyle/>
          <a:p>
            <a:r>
              <a:rPr lang="ru-RU" dirty="0"/>
              <a:t>Выбор основного </a:t>
            </a:r>
            <a:r>
              <a:rPr lang="ru-RU" dirty="0" err="1"/>
              <a:t>фреймворка</a:t>
            </a:r>
            <a:r>
              <a:rPr lang="ru-RU" dirty="0"/>
              <a:t> для клиентской части приложения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4212" y="2410415"/>
            <a:ext cx="8534400" cy="1498600"/>
          </a:xfrm>
        </p:spPr>
        <p:txBody>
          <a:bodyPr/>
          <a:lstStyle/>
          <a:p>
            <a:r>
              <a:rPr lang="ru-RU" dirty="0"/>
              <a:t>Фреймворки </a:t>
            </a:r>
            <a:r>
              <a:rPr lang="ru-RU" dirty="0" err="1"/>
              <a:t>JavaScript</a:t>
            </a:r>
            <a:r>
              <a:rPr lang="ru-RU" dirty="0"/>
              <a:t> развиваются очень быстрыми темпами, поэтому сегодня у нас есть часто обновляемые версии </a:t>
            </a:r>
            <a:r>
              <a:rPr lang="ru-RU" dirty="0" err="1"/>
              <a:t>Angular</a:t>
            </a:r>
            <a:r>
              <a:rPr lang="ru-RU" dirty="0"/>
              <a:t> и </a:t>
            </a:r>
            <a:r>
              <a:rPr lang="ru-RU" dirty="0" err="1"/>
              <a:t>ReactJS</a:t>
            </a:r>
            <a:r>
              <a:rPr lang="ru-RU" dirty="0"/>
              <a:t>, а также версии нового игрока на этом рынке — Vue.js.</a:t>
            </a:r>
          </a:p>
          <a:p>
            <a:endParaRPr lang="ru-RU" dirty="0"/>
          </a:p>
        </p:txBody>
      </p:sp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1742698149"/>
              </p:ext>
            </p:extLst>
          </p:nvPr>
        </p:nvGraphicFramePr>
        <p:xfrm>
          <a:off x="5127172" y="3274015"/>
          <a:ext cx="5187859" cy="3126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4212" y="3479074"/>
            <a:ext cx="57476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Проанализировав количество открытых вакансий во всем мире, которые требуют конкретных знаний определенного </a:t>
            </a:r>
            <a:r>
              <a:rPr lang="ru-RU" dirty="0" err="1"/>
              <a:t>фреймворка</a:t>
            </a:r>
            <a:r>
              <a:rPr lang="ru-RU" dirty="0"/>
              <a:t>. В качестве источника взяв сайт Indeed.com можно получить следующие данные среди более 60 000 вакансий.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4212" y="5438459"/>
            <a:ext cx="5659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Беря во внимание полученные данные, можно выделить </a:t>
            </a:r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React </a:t>
            </a:r>
            <a:r>
              <a:rPr lang="ru-RU" dirty="0" smtClean="0"/>
              <a:t>и для данного проекта я выбрал </a:t>
            </a:r>
            <a:r>
              <a:rPr lang="en-US" dirty="0" err="1" smtClean="0"/>
              <a:t>Vue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478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236763"/>
            <a:ext cx="8534401" cy="2034857"/>
          </a:xfrm>
        </p:spPr>
        <p:txBody>
          <a:bodyPr/>
          <a:lstStyle/>
          <a:p>
            <a:r>
              <a:rPr lang="ru-RU" dirty="0"/>
              <a:t>Выбор основного </a:t>
            </a:r>
            <a:r>
              <a:rPr lang="ru-RU" dirty="0" err="1"/>
              <a:t>фреймворка</a:t>
            </a:r>
            <a:r>
              <a:rPr lang="ru-RU" dirty="0"/>
              <a:t> для </a:t>
            </a:r>
            <a:r>
              <a:rPr lang="ru-RU" dirty="0" smtClean="0"/>
              <a:t>Серверной </a:t>
            </a:r>
            <a:r>
              <a:rPr lang="ru-RU" dirty="0"/>
              <a:t>части приложения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4213" y="2699657"/>
            <a:ext cx="8534400" cy="2884714"/>
          </a:xfrm>
        </p:spPr>
        <p:txBody>
          <a:bodyPr>
            <a:normAutofit/>
          </a:bodyPr>
          <a:lstStyle/>
          <a:p>
            <a:r>
              <a:rPr lang="ru-RU" dirty="0"/>
              <a:t>Основные преимущества Фреймворков Node.js</a:t>
            </a:r>
          </a:p>
          <a:p>
            <a:r>
              <a:rPr lang="ru-RU" dirty="0"/>
              <a:t>Такие особенности, как лучшая производительность, функциональность, высокая скорость и масштабируемость, делают Node.js выбором номер один для разработки приложений корпоративного уровня для крупных </a:t>
            </a:r>
            <a:r>
              <a:rPr lang="ru-RU" dirty="0" smtClean="0"/>
              <a:t>компаний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Для основного </a:t>
            </a:r>
            <a:r>
              <a:rPr lang="ru-RU" dirty="0" err="1" smtClean="0"/>
              <a:t>фреймворка</a:t>
            </a:r>
            <a:r>
              <a:rPr lang="ru-RU" dirty="0" smtClean="0"/>
              <a:t> было анализировано 10 </a:t>
            </a:r>
            <a:r>
              <a:rPr lang="ru-RU" dirty="0" err="1" smtClean="0"/>
              <a:t>фрейморвков</a:t>
            </a:r>
            <a:r>
              <a:rPr lang="ru-RU" dirty="0"/>
              <a:t> </a:t>
            </a:r>
            <a:r>
              <a:rPr lang="ru-RU" dirty="0" smtClean="0"/>
              <a:t>из которых выбор пал на </a:t>
            </a:r>
            <a:r>
              <a:rPr lang="en-US" dirty="0" smtClean="0"/>
              <a:t>Koa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157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489857"/>
            <a:ext cx="8534401" cy="1830750"/>
          </a:xfrm>
        </p:spPr>
        <p:txBody>
          <a:bodyPr/>
          <a:lstStyle/>
          <a:p>
            <a:r>
              <a:rPr lang="ru-RU" dirty="0"/>
              <a:t>РАЗРАБОТКА ТЕХНИЧЕСКОГО ПРОЕКТА И ЕГО РЕАЛИЗАЦИЯ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4213" y="2797628"/>
            <a:ext cx="8534400" cy="1498600"/>
          </a:xfrm>
        </p:spPr>
        <p:txBody>
          <a:bodyPr/>
          <a:lstStyle/>
          <a:p>
            <a:r>
              <a:rPr lang="ru-RU" dirty="0" smtClean="0"/>
              <a:t>Далее будут рассмотрено </a:t>
            </a:r>
            <a:r>
              <a:rPr lang="ru-RU" dirty="0"/>
              <a:t>емкое описание функциональной части приложения с описанием работы внутренних алгоритмов и визуализацией этих частей, а так же описание конфигурации для запуска.</a:t>
            </a:r>
          </a:p>
        </p:txBody>
      </p:sp>
    </p:spTree>
    <p:extLst>
      <p:ext uri="{BB962C8B-B14F-4D97-AF65-F5344CB8AC3E}">
        <p14:creationId xmlns:p14="http://schemas.microsoft.com/office/powerpoint/2010/main" val="720773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555171"/>
            <a:ext cx="8534401" cy="687750"/>
          </a:xfrm>
        </p:spPr>
        <p:txBody>
          <a:bodyPr/>
          <a:lstStyle/>
          <a:p>
            <a:r>
              <a:rPr lang="ru-RU" dirty="0"/>
              <a:t>Модули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4213" y="1613808"/>
            <a:ext cx="8534400" cy="1498600"/>
          </a:xfrm>
        </p:spPr>
        <p:txBody>
          <a:bodyPr/>
          <a:lstStyle/>
          <a:p>
            <a:r>
              <a:rPr lang="ru-RU" dirty="0"/>
              <a:t>Для создания программы, Node.js необходимо использовать как один из многочисленных модулей платформы </a:t>
            </a:r>
            <a:r>
              <a:rPr lang="ru-RU" dirty="0" err="1"/>
              <a:t>CommonJS</a:t>
            </a:r>
            <a:r>
              <a:rPr lang="ru-RU" dirty="0"/>
              <a:t>. Модуль представляет собой набор файлов </a:t>
            </a:r>
            <a:r>
              <a:rPr lang="ru-RU" dirty="0" err="1"/>
              <a:t>JavaScript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273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693964"/>
            <a:ext cx="8534401" cy="810214"/>
          </a:xfrm>
        </p:spPr>
        <p:txBody>
          <a:bodyPr/>
          <a:lstStyle/>
          <a:p>
            <a:r>
              <a:rPr lang="ru-RU" dirty="0" smtClean="0"/>
              <a:t>Гипотеза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4214" y="1817915"/>
            <a:ext cx="8534400" cy="1498600"/>
          </a:xfrm>
        </p:spPr>
        <p:txBody>
          <a:bodyPr/>
          <a:lstStyle/>
          <a:p>
            <a:r>
              <a:rPr lang="ru-RU" dirty="0" smtClean="0"/>
              <a:t>Предположим, </a:t>
            </a:r>
            <a:r>
              <a:rPr lang="ru-RU" dirty="0"/>
              <a:t>что </a:t>
            </a:r>
            <a:r>
              <a:rPr lang="ru-RU" dirty="0" smtClean="0"/>
              <a:t>если в 21 </a:t>
            </a:r>
            <a:r>
              <a:rPr lang="ru-RU" dirty="0"/>
              <a:t>веке все больше информации становиться доступно через глобальную сеть то из-за этого возникает потребность не только донести информацию, но показать ее в современном виде с использованием современных технологий.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5728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473528"/>
            <a:ext cx="8534401" cy="1357221"/>
          </a:xfrm>
        </p:spPr>
        <p:txBody>
          <a:bodyPr/>
          <a:lstStyle/>
          <a:p>
            <a:r>
              <a:rPr lang="ru-RU" dirty="0"/>
              <a:t>Принцип работы подключенных модулей программы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449536" y="2090058"/>
            <a:ext cx="6557055" cy="1247456"/>
          </a:xfrm>
        </p:spPr>
        <p:txBody>
          <a:bodyPr/>
          <a:lstStyle/>
          <a:p>
            <a:pPr algn="ctr"/>
            <a:r>
              <a:rPr lang="ru-RU" dirty="0"/>
              <a:t>Общая схема выглядит следующим </a:t>
            </a:r>
            <a:r>
              <a:rPr lang="ru-RU" dirty="0" smtClean="0"/>
              <a:t>образом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371833" y="2620736"/>
            <a:ext cx="6634758" cy="3649435"/>
          </a:xfrm>
          <a:prstGeom prst="rect">
            <a:avLst/>
          </a:prstGeom>
          <a:ln/>
        </p:spPr>
      </p:pic>
      <p:sp>
        <p:nvSpPr>
          <p:cNvPr id="5" name="TextBox 4"/>
          <p:cNvSpPr txBox="1"/>
          <p:nvPr/>
        </p:nvSpPr>
        <p:spPr>
          <a:xfrm>
            <a:off x="684213" y="2637065"/>
            <a:ext cx="36876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Слева расположен серверная </a:t>
            </a:r>
            <a:r>
              <a:rPr lang="ru-RU" dirty="0" smtClean="0"/>
              <a:t>часть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</a:t>
            </a:r>
            <a:r>
              <a:rPr lang="ru-RU" dirty="0" smtClean="0"/>
              <a:t>права </a:t>
            </a:r>
            <a:r>
              <a:rPr lang="ru-RU" dirty="0"/>
              <a:t>клиентская </a:t>
            </a:r>
            <a:r>
              <a:rPr lang="ru-RU" dirty="0" smtClean="0"/>
              <a:t>часть</a:t>
            </a:r>
            <a:endParaRPr lang="en-US" dirty="0" smtClean="0"/>
          </a:p>
          <a:p>
            <a:endParaRPr lang="en-US" dirty="0"/>
          </a:p>
          <a:p>
            <a:r>
              <a:rPr lang="ru-RU" dirty="0"/>
              <a:t>Скопление по середине это конфигурационные файлы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7918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359228"/>
            <a:ext cx="8534401" cy="1071471"/>
          </a:xfrm>
        </p:spPr>
        <p:txBody>
          <a:bodyPr>
            <a:normAutofit/>
          </a:bodyPr>
          <a:lstStyle/>
          <a:p>
            <a:r>
              <a:rPr lang="ru-RU" dirty="0" smtClean="0"/>
              <a:t>Запуск приложения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4213" y="1834242"/>
            <a:ext cx="8534400" cy="1498600"/>
          </a:xfrm>
        </p:spPr>
        <p:txBody>
          <a:bodyPr/>
          <a:lstStyle/>
          <a:p>
            <a:r>
              <a:rPr lang="ru-RU" dirty="0"/>
              <a:t>При запуске всего приложения сначала </a:t>
            </a:r>
            <a:r>
              <a:rPr lang="ru-RU" dirty="0" smtClean="0"/>
              <a:t>собирается </a:t>
            </a:r>
            <a:r>
              <a:rPr lang="ru-RU" dirty="0"/>
              <a:t>клиентская часть через </a:t>
            </a:r>
            <a:r>
              <a:rPr lang="ru-RU" dirty="0" err="1"/>
              <a:t>webpack</a:t>
            </a:r>
            <a:r>
              <a:rPr lang="ru-RU" dirty="0"/>
              <a:t> и сервер отдает не всю клиентскую часть целиком, а только кусками по </a:t>
            </a:r>
            <a:r>
              <a:rPr lang="ru-RU" dirty="0" err="1"/>
              <a:t>роуту</a:t>
            </a:r>
            <a:r>
              <a:rPr lang="ru-RU" dirty="0"/>
              <a:t> приложения.</a:t>
            </a:r>
          </a:p>
          <a:p>
            <a:endParaRPr lang="ru-RU" dirty="0"/>
          </a:p>
        </p:txBody>
      </p:sp>
      <p:pic>
        <p:nvPicPr>
          <p:cNvPr id="4" name="image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46964" y="3736385"/>
            <a:ext cx="5940425" cy="890905"/>
          </a:xfrm>
          <a:prstGeom prst="rect">
            <a:avLst/>
          </a:prstGeom>
          <a:ln/>
        </p:spPr>
      </p:pic>
      <p:sp>
        <p:nvSpPr>
          <p:cNvPr id="5" name="TextBox 4"/>
          <p:cNvSpPr txBox="1"/>
          <p:nvPr/>
        </p:nvSpPr>
        <p:spPr>
          <a:xfrm>
            <a:off x="2006828" y="4950199"/>
            <a:ext cx="7903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Подгрузка</a:t>
            </a:r>
            <a:r>
              <a:rPr lang="ru-RU" dirty="0"/>
              <a:t> каждого компонента в зависимости от необходимости</a:t>
            </a:r>
          </a:p>
        </p:txBody>
      </p:sp>
    </p:spTree>
    <p:extLst>
      <p:ext uri="{BB962C8B-B14F-4D97-AF65-F5344CB8AC3E}">
        <p14:creationId xmlns:p14="http://schemas.microsoft.com/office/powerpoint/2010/main" val="3998951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547007"/>
            <a:ext cx="8534401" cy="802050"/>
          </a:xfrm>
        </p:spPr>
        <p:txBody>
          <a:bodyPr/>
          <a:lstStyle/>
          <a:p>
            <a:r>
              <a:rPr lang="ru-RU" dirty="0"/>
              <a:t>Конфигурация приложения.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4212" y="1997528"/>
            <a:ext cx="8534400" cy="4003222"/>
          </a:xfrm>
        </p:spPr>
        <p:txBody>
          <a:bodyPr>
            <a:normAutofit/>
          </a:bodyPr>
          <a:lstStyle/>
          <a:p>
            <a:r>
              <a:rPr lang="ru-RU" dirty="0"/>
              <a:t>Для корректного запуска приложения необходимы следующие программы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Node.js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smtClean="0"/>
              <a:t>NPM</a:t>
            </a:r>
          </a:p>
          <a:p>
            <a:pPr lvl="0"/>
            <a:endParaRPr lang="ru-RU" dirty="0" smtClean="0"/>
          </a:p>
          <a:p>
            <a:pPr lvl="0"/>
            <a:r>
              <a:rPr lang="ru-RU" dirty="0" smtClean="0"/>
              <a:t>Так </a:t>
            </a:r>
            <a:r>
              <a:rPr lang="ru-RU" dirty="0"/>
              <a:t>же используется база данных </a:t>
            </a:r>
            <a:r>
              <a:rPr lang="ru-RU" dirty="0" err="1"/>
              <a:t>MongoDB</a:t>
            </a:r>
            <a:r>
              <a:rPr lang="ru-RU" dirty="0"/>
              <a:t> через ORM </a:t>
            </a:r>
            <a:r>
              <a:rPr lang="ru-RU" dirty="0" err="1"/>
              <a:t>Mongoose</a:t>
            </a:r>
            <a:r>
              <a:rPr lang="ru-RU" dirty="0" smtClean="0"/>
              <a:t>.</a:t>
            </a:r>
          </a:p>
          <a:p>
            <a:pPr lvl="0"/>
            <a:endParaRPr lang="ru-RU" dirty="0"/>
          </a:p>
          <a:p>
            <a:r>
              <a:rPr lang="ru-RU" dirty="0"/>
              <a:t>После установки необходимого окружения можно назначить необходимые переменные внутри </a:t>
            </a:r>
            <a:r>
              <a:rPr lang="ru-RU" dirty="0" smtClean="0"/>
              <a:t>конфигурационного файла</a:t>
            </a:r>
            <a:endParaRPr lang="ru-RU" dirty="0"/>
          </a:p>
        </p:txBody>
      </p:sp>
      <p:pic>
        <p:nvPicPr>
          <p:cNvPr id="4" name="image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055326" y="1092495"/>
            <a:ext cx="2635023" cy="490825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28655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367392"/>
            <a:ext cx="8534401" cy="104697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Окончательный Запуск </a:t>
            </a:r>
            <a:r>
              <a:rPr lang="ru-RU" dirty="0"/>
              <a:t>приложения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4213" y="1787980"/>
            <a:ext cx="8534400" cy="3967842"/>
          </a:xfrm>
        </p:spPr>
        <p:txBody>
          <a:bodyPr/>
          <a:lstStyle/>
          <a:p>
            <a:r>
              <a:rPr lang="ru-RU" dirty="0"/>
              <a:t>Перед началом запуска нужно установить нужные данные в .</a:t>
            </a:r>
            <a:r>
              <a:rPr lang="ru-RU" dirty="0" err="1"/>
              <a:t>env</a:t>
            </a:r>
            <a:r>
              <a:rPr lang="ru-RU" dirty="0"/>
              <a:t> файле</a:t>
            </a:r>
          </a:p>
          <a:p>
            <a:r>
              <a:rPr lang="ru-RU" dirty="0"/>
              <a:t>Запуск приложения описан в файле Readme.md и может меняться, но основной алгоритм выглядит следующим образом и прописываются внутри папки проекта в консоли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 err="1"/>
              <a:t>npm</a:t>
            </a:r>
            <a:r>
              <a:rPr lang="ru-RU" dirty="0"/>
              <a:t> i –g </a:t>
            </a:r>
            <a:r>
              <a:rPr lang="ru-RU" dirty="0" err="1"/>
              <a:t>vue-cli</a:t>
            </a:r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ru-RU" dirty="0" err="1"/>
              <a:t>npm</a:t>
            </a:r>
            <a:r>
              <a:rPr lang="ru-RU" dirty="0"/>
              <a:t> i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 err="1"/>
              <a:t>npm</a:t>
            </a:r>
            <a:r>
              <a:rPr lang="ru-RU" dirty="0"/>
              <a:t> </a:t>
            </a:r>
            <a:r>
              <a:rPr lang="ru-RU" dirty="0" err="1"/>
              <a:t>run</a:t>
            </a:r>
            <a:r>
              <a:rPr lang="ru-RU" dirty="0"/>
              <a:t> </a:t>
            </a:r>
            <a:r>
              <a:rPr lang="ru-RU" dirty="0" err="1"/>
              <a:t>start</a:t>
            </a:r>
            <a:endParaRPr lang="ru-RU" dirty="0"/>
          </a:p>
          <a:p>
            <a:endParaRPr lang="ru-RU" dirty="0" smtClean="0"/>
          </a:p>
          <a:p>
            <a:r>
              <a:rPr lang="ru-RU" dirty="0"/>
              <a:t>Так же вместо </a:t>
            </a:r>
            <a:r>
              <a:rPr lang="ru-RU" dirty="0" err="1"/>
              <a:t>npm</a:t>
            </a:r>
            <a:r>
              <a:rPr lang="ru-RU" dirty="0"/>
              <a:t> </a:t>
            </a:r>
            <a:r>
              <a:rPr lang="ru-RU" dirty="0" err="1"/>
              <a:t>run</a:t>
            </a:r>
            <a:r>
              <a:rPr lang="ru-RU" dirty="0"/>
              <a:t> </a:t>
            </a:r>
            <a:r>
              <a:rPr lang="ru-RU" dirty="0" err="1"/>
              <a:t>start</a:t>
            </a:r>
            <a:r>
              <a:rPr lang="ru-RU" dirty="0"/>
              <a:t> есть еще 12 режимов</a:t>
            </a:r>
          </a:p>
        </p:txBody>
      </p:sp>
    </p:spTree>
    <p:extLst>
      <p:ext uri="{BB962C8B-B14F-4D97-AF65-F5344CB8AC3E}">
        <p14:creationId xmlns:p14="http://schemas.microsoft.com/office/powerpoint/2010/main" val="395272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5419" y="644979"/>
            <a:ext cx="8534401" cy="793886"/>
          </a:xfrm>
        </p:spPr>
        <p:txBody>
          <a:bodyPr/>
          <a:lstStyle/>
          <a:p>
            <a:r>
              <a:rPr lang="ru-RU" dirty="0" smtClean="0"/>
              <a:t>Объект и предмет исследования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5419" y="1973036"/>
            <a:ext cx="8534400" cy="1498600"/>
          </a:xfrm>
        </p:spPr>
        <p:txBody>
          <a:bodyPr/>
          <a:lstStyle/>
          <a:p>
            <a:r>
              <a:rPr lang="ru-RU" dirty="0" smtClean="0"/>
              <a:t>Объектом и предметом исследования </a:t>
            </a:r>
            <a:r>
              <a:rPr lang="ru-RU" dirty="0"/>
              <a:t>служит сами технологии, которые могут или помочь в скорости разработки или наоборот замедлить на столько сильно, что придется переписывать все с заново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8945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67316" y="122463"/>
            <a:ext cx="8534401" cy="1781765"/>
          </a:xfrm>
        </p:spPr>
        <p:txBody>
          <a:bodyPr>
            <a:normAutofit/>
          </a:bodyPr>
          <a:lstStyle/>
          <a:p>
            <a:r>
              <a:rPr lang="ru-RU" dirty="0"/>
              <a:t>Главной целью является создание интерактивного сайта для учебного </a:t>
            </a:r>
            <a:r>
              <a:rPr lang="ru-RU" dirty="0" smtClean="0"/>
              <a:t>учреждения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749526" y="2005693"/>
            <a:ext cx="8868003" cy="4591050"/>
          </a:xfrm>
        </p:spPr>
        <p:txBody>
          <a:bodyPr>
            <a:normAutofit/>
          </a:bodyPr>
          <a:lstStyle/>
          <a:p>
            <a:r>
              <a:rPr lang="ru-RU" dirty="0"/>
              <a:t>Для достижения главной цели </a:t>
            </a:r>
            <a:r>
              <a:rPr lang="ru-RU" dirty="0" smtClean="0"/>
              <a:t>необходимо </a:t>
            </a:r>
            <a:r>
              <a:rPr lang="ru-RU" dirty="0"/>
              <a:t>решить следующие задачи: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 smtClean="0"/>
              <a:t>Найти</a:t>
            </a:r>
            <a:r>
              <a:rPr lang="ru-RU" dirty="0" smtClean="0"/>
              <a:t> </a:t>
            </a:r>
            <a:r>
              <a:rPr lang="ru-RU" dirty="0" err="1" smtClean="0"/>
              <a:t>подходящии</a:t>
            </a:r>
            <a:r>
              <a:rPr lang="ru-RU" dirty="0" smtClean="0"/>
              <a:t> </a:t>
            </a:r>
            <a:r>
              <a:rPr lang="ru-RU" dirty="0"/>
              <a:t>технологий.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 smtClean="0"/>
              <a:t>Сравнить подходящие технологии.</a:t>
            </a:r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ru-RU" smtClean="0"/>
              <a:t>Найти подходящий </a:t>
            </a:r>
            <a:r>
              <a:rPr lang="ru-RU" dirty="0"/>
              <a:t>хостинга.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Подобрать оптимальные модули для технологий.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Написать модули для каждой бизнес-логики.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Оптимизировать весь проект под мобильные устройства.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Протестировать.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Провести откладку.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630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677636"/>
            <a:ext cx="8534401" cy="957171"/>
          </a:xfrm>
        </p:spPr>
        <p:txBody>
          <a:bodyPr/>
          <a:lstStyle/>
          <a:p>
            <a:r>
              <a:rPr lang="ru-RU" dirty="0" smtClean="0"/>
              <a:t>Актуальность проекта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4213" y="2160814"/>
            <a:ext cx="8534400" cy="1498600"/>
          </a:xfrm>
        </p:spPr>
        <p:txBody>
          <a:bodyPr/>
          <a:lstStyle/>
          <a:p>
            <a:r>
              <a:rPr lang="ru-RU" dirty="0"/>
              <a:t>Актуальность </a:t>
            </a:r>
            <a:r>
              <a:rPr lang="ru-RU" dirty="0" smtClean="0"/>
              <a:t>проекта обуславливается в гипотезе, где сказано про необходимость ресурса в котором будет возможность как просматривать контент так и его опубликовывать.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633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489858"/>
            <a:ext cx="8534401" cy="1324564"/>
          </a:xfrm>
        </p:spPr>
        <p:txBody>
          <a:bodyPr/>
          <a:lstStyle/>
          <a:p>
            <a:r>
              <a:rPr lang="ru-RU" dirty="0"/>
              <a:t>ИССЛЕДОВАНИЕ ПРЕДМЕТНОЙ ОБЛАСТИ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4213" y="2397579"/>
            <a:ext cx="8534400" cy="1498600"/>
          </a:xfrm>
        </p:spPr>
        <p:txBody>
          <a:bodyPr/>
          <a:lstStyle/>
          <a:p>
            <a:r>
              <a:rPr lang="ru-RU" dirty="0" smtClean="0"/>
              <a:t>При </a:t>
            </a:r>
            <a:r>
              <a:rPr lang="ru-RU" dirty="0" err="1" smtClean="0"/>
              <a:t>иследовании</a:t>
            </a:r>
            <a:r>
              <a:rPr lang="ru-RU" dirty="0" smtClean="0"/>
              <a:t> предметной обрасти была проделана работа из анализ </a:t>
            </a:r>
            <a:r>
              <a:rPr lang="ru-RU" dirty="0"/>
              <a:t>сайтов на реальных </a:t>
            </a:r>
            <a:r>
              <a:rPr lang="ru-RU" dirty="0" smtClean="0"/>
              <a:t>примерах, </a:t>
            </a:r>
            <a:r>
              <a:rPr lang="ru-RU" dirty="0"/>
              <a:t>выбор подходящих технологий, выбор среды разработки и определение конкретных условий работы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332343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522514"/>
            <a:ext cx="8534401" cy="891857"/>
          </a:xfrm>
        </p:spPr>
        <p:txBody>
          <a:bodyPr>
            <a:normAutofit/>
          </a:bodyPr>
          <a:lstStyle/>
          <a:p>
            <a:r>
              <a:rPr lang="ru-RU" dirty="0"/>
              <a:t>Анализ сайтов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4213" y="1964872"/>
            <a:ext cx="8534400" cy="149860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 сожалению даже у популярных конкурентов могут быть или устаревшие технологии или не опытные специалисты.</a:t>
            </a:r>
          </a:p>
          <a:p>
            <a:r>
              <a:rPr lang="ru-RU" dirty="0"/>
              <a:t>Типичный пример это сайт https://edu.tatar.ru, где нету семантических тегов </a:t>
            </a:r>
            <a:r>
              <a:rPr lang="ru-RU" dirty="0" smtClean="0"/>
              <a:t>HTML, использование облегченных медиа ресурсов</a:t>
            </a:r>
            <a:r>
              <a:rPr lang="en-US" dirty="0" smtClean="0"/>
              <a:t>,</a:t>
            </a:r>
            <a:r>
              <a:rPr lang="ru-RU" dirty="0"/>
              <a:t> </a:t>
            </a:r>
            <a:r>
              <a:rPr lang="ru-RU" dirty="0" smtClean="0"/>
              <a:t>специализированных тегов,</a:t>
            </a:r>
            <a:r>
              <a:rPr lang="en-US" dirty="0" smtClean="0"/>
              <a:t> UX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317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522515"/>
            <a:ext cx="8534401" cy="826542"/>
          </a:xfrm>
        </p:spPr>
        <p:txBody>
          <a:bodyPr/>
          <a:lstStyle/>
          <a:p>
            <a:r>
              <a:rPr lang="ru-RU" dirty="0"/>
              <a:t>семантических тегов HTML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4212" y="1874158"/>
            <a:ext cx="6043159" cy="3683775"/>
          </a:xfrm>
        </p:spPr>
        <p:txBody>
          <a:bodyPr>
            <a:normAutofit/>
          </a:bodyPr>
          <a:lstStyle/>
          <a:p>
            <a:r>
              <a:rPr lang="ru-RU" dirty="0"/>
              <a:t>В данном примере видно, что присутствует навигация, но в HTML обозначена как обычный блок &lt;</a:t>
            </a:r>
            <a:r>
              <a:rPr lang="ru-RU" dirty="0" err="1"/>
              <a:t>div</a:t>
            </a:r>
            <a:r>
              <a:rPr lang="ru-RU" dirty="0"/>
              <a:t>&gt;, а должен быть &lt;</a:t>
            </a:r>
            <a:r>
              <a:rPr lang="ru-RU" dirty="0" err="1"/>
              <a:t>nav</a:t>
            </a:r>
            <a:r>
              <a:rPr lang="ru-RU" dirty="0"/>
              <a:t>&gt;.</a:t>
            </a:r>
          </a:p>
          <a:p>
            <a:r>
              <a:rPr lang="ru-RU" dirty="0"/>
              <a:t>Так же на данном сайт должны присутствовать минимальный набор из семантических тегов таких как &lt;</a:t>
            </a:r>
            <a:r>
              <a:rPr lang="ru-RU" dirty="0" err="1"/>
              <a:t>header</a:t>
            </a:r>
            <a:r>
              <a:rPr lang="ru-RU" dirty="0"/>
              <a:t>&gt;, &lt;</a:t>
            </a:r>
            <a:r>
              <a:rPr lang="ru-RU" dirty="0" err="1"/>
              <a:t>footer</a:t>
            </a:r>
            <a:r>
              <a:rPr lang="ru-RU" dirty="0"/>
              <a:t>&gt;, &lt;</a:t>
            </a:r>
            <a:r>
              <a:rPr lang="ru-RU" dirty="0" err="1"/>
              <a:t>nav</a:t>
            </a:r>
            <a:r>
              <a:rPr lang="ru-RU" dirty="0"/>
              <a:t>&gt;, &lt;</a:t>
            </a:r>
            <a:r>
              <a:rPr lang="ru-RU" dirty="0" err="1"/>
              <a:t>section</a:t>
            </a:r>
            <a:r>
              <a:rPr lang="ru-RU" dirty="0"/>
              <a:t>&gt;, &lt;</a:t>
            </a:r>
            <a:r>
              <a:rPr lang="ru-RU" dirty="0" err="1"/>
              <a:t>article</a:t>
            </a:r>
            <a:r>
              <a:rPr lang="ru-RU" dirty="0"/>
              <a:t>&gt;, &lt;</a:t>
            </a:r>
            <a:r>
              <a:rPr lang="ru-RU" dirty="0" err="1"/>
              <a:t>address</a:t>
            </a:r>
            <a:r>
              <a:rPr lang="ru-RU" dirty="0"/>
              <a:t>&gt;.</a:t>
            </a:r>
          </a:p>
          <a:p>
            <a:endParaRPr lang="ru-RU" dirty="0"/>
          </a:p>
        </p:txBody>
      </p:sp>
      <p:pic>
        <p:nvPicPr>
          <p:cNvPr id="4" name="image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981598" y="1874158"/>
            <a:ext cx="3584575" cy="28829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309692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522512"/>
            <a:ext cx="8534401" cy="1218429"/>
          </a:xfrm>
        </p:spPr>
        <p:txBody>
          <a:bodyPr/>
          <a:lstStyle/>
          <a:p>
            <a:r>
              <a:rPr lang="ru-RU" dirty="0"/>
              <a:t>использование облегченных медиа ресурсов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1412" y="2034855"/>
            <a:ext cx="4948692" cy="3611202"/>
          </a:xfrm>
        </p:spPr>
        <p:txBody>
          <a:bodyPr/>
          <a:lstStyle/>
          <a:p>
            <a:r>
              <a:rPr lang="ru-RU" dirty="0"/>
              <a:t>К сожалению даже об этом не позаботились разработчики </a:t>
            </a:r>
            <a:r>
              <a:rPr lang="en-US" dirty="0" err="1" smtClean="0"/>
              <a:t>edu.tatar</a:t>
            </a:r>
            <a:endParaRPr lang="en-US" dirty="0" smtClean="0"/>
          </a:p>
          <a:p>
            <a:r>
              <a:rPr lang="ru-RU" dirty="0" smtClean="0"/>
              <a:t>Где видно использование </a:t>
            </a:r>
            <a:r>
              <a:rPr lang="en-US" dirty="0" smtClean="0"/>
              <a:t>.</a:t>
            </a:r>
            <a:r>
              <a:rPr lang="en-US" dirty="0" err="1" smtClean="0"/>
              <a:t>png</a:t>
            </a:r>
            <a:r>
              <a:rPr lang="en-US" dirty="0" smtClean="0"/>
              <a:t> </a:t>
            </a:r>
            <a:r>
              <a:rPr lang="ru-RU" dirty="0" smtClean="0"/>
              <a:t>файлов, что в среднем на </a:t>
            </a:r>
            <a:r>
              <a:rPr lang="en-US" dirty="0" smtClean="0"/>
              <a:t>30% </a:t>
            </a:r>
            <a:r>
              <a:rPr lang="ru-RU" dirty="0" smtClean="0"/>
              <a:t>больше занимает памяти и тем самым уменьшает скорость отображения</a:t>
            </a:r>
            <a:endParaRPr lang="ru-RU" dirty="0"/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53349" y="2034855"/>
            <a:ext cx="3072130" cy="259842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46568221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95</TotalTime>
  <Words>834</Words>
  <Application>Microsoft Office PowerPoint</Application>
  <PresentationFormat>Широкоэкранный</PresentationFormat>
  <Paragraphs>99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Сектор</vt:lpstr>
      <vt:lpstr>ДИПЛОМНЫЙ ПРОЕКТ: Внедрение и адаптация веб сервиса для учебных учреждений</vt:lpstr>
      <vt:lpstr>Гипотеза</vt:lpstr>
      <vt:lpstr>Объект и предмет исследования</vt:lpstr>
      <vt:lpstr>Главной целью является создание интерактивного сайта для учебного учреждения</vt:lpstr>
      <vt:lpstr>Актуальность проекта</vt:lpstr>
      <vt:lpstr>ИССЛЕДОВАНИЕ ПРЕДМЕТНОЙ ОБЛАСТИ</vt:lpstr>
      <vt:lpstr>Анализ сайтов</vt:lpstr>
      <vt:lpstr>семантических тегов HTML</vt:lpstr>
      <vt:lpstr>использование облегченных медиа ресурсов</vt:lpstr>
      <vt:lpstr>Использование специализированных тегов </vt:lpstr>
      <vt:lpstr>UX</vt:lpstr>
      <vt:lpstr>Выбор технологи</vt:lpstr>
      <vt:lpstr>основные критерии разработчик для выбора оптимального языка</vt:lpstr>
      <vt:lpstr>Окончательный выбор ЯП</vt:lpstr>
      <vt:lpstr>Технологии системы с использованием JavaScript</vt:lpstr>
      <vt:lpstr>Выбор основного фреймворка для клиентской части приложения</vt:lpstr>
      <vt:lpstr>Выбор основного фреймворка для Серверной части приложения</vt:lpstr>
      <vt:lpstr>РАЗРАБОТКА ТЕХНИЧЕСКОГО ПРОЕКТА И ЕГО РЕАЛИЗАЦИЯ</vt:lpstr>
      <vt:lpstr>Модули</vt:lpstr>
      <vt:lpstr>Принцип работы подключенных модулей программы</vt:lpstr>
      <vt:lpstr>Запуск приложения</vt:lpstr>
      <vt:lpstr>Конфигурация приложения.</vt:lpstr>
      <vt:lpstr>Окончательный Запуск приложения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ПРОЕКТ: Внедрение и адаптация веб сервиса для учебных учреждений</dc:title>
  <dc:creator>Роман .</dc:creator>
  <cp:lastModifiedBy>812</cp:lastModifiedBy>
  <cp:revision>12</cp:revision>
  <dcterms:created xsi:type="dcterms:W3CDTF">2020-06-04T22:28:33Z</dcterms:created>
  <dcterms:modified xsi:type="dcterms:W3CDTF">2020-06-05T07:32:26Z</dcterms:modified>
</cp:coreProperties>
</file>