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</p:sldMasterIdLst>
  <p:notesMasterIdLst>
    <p:notesMasterId r:id="rId5"/>
  </p:notesMasterIdLst>
  <p:sldIdLst>
    <p:sldId id="2147469762" r:id="rId3"/>
    <p:sldId id="39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BCF4-5DF5-4152-80E5-E102146EAF3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7714-95CE-4592-B405-3B37AC11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AF3E-92B8-5A8D-7F1B-47AF609C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424C5-2A80-1891-FFB5-95FBB8BDD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A2400-0300-E055-E630-C1025BAF7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Labs:</a:t>
            </a:r>
          </a:p>
          <a:p>
            <a:r>
              <a:rPr lang="en-US" dirty="0"/>
              <a:t>https://</a:t>
            </a:r>
            <a:r>
              <a:rPr lang="en-US" dirty="0" err="1"/>
              <a:t>apexapps.oracle.com</a:t>
            </a:r>
            <a:r>
              <a:rPr lang="en-US" dirty="0"/>
              <a:t>/pls/apex/r/</a:t>
            </a:r>
            <a:r>
              <a:rPr lang="en-US" dirty="0" err="1"/>
              <a:t>dbpm</a:t>
            </a:r>
            <a:r>
              <a:rPr lang="en-US" dirty="0"/>
              <a:t>/</a:t>
            </a:r>
            <a:r>
              <a:rPr lang="en-US" dirty="0" err="1"/>
              <a:t>livelabs</a:t>
            </a:r>
            <a:r>
              <a:rPr lang="en-US" dirty="0"/>
              <a:t>/run-workshop?p210_wid=3426&amp;p210_wec=3560-PGGN-XFWQ-QWXO&amp;session=14791622785887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2465-ED77-F23E-7D4F-EF3245BD5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C5964-3162-43B5-B1EC-63C8D166D7D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 panose="020B0503020204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12D2A"/>
              </a:solidFill>
              <a:effectLst/>
              <a:uLnTx/>
              <a:uFillTx/>
              <a:latin typeface="Oracle Sans Tab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9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oraclecorp.com/confluence/display/DemandCenter/Safe+Harbor+Disclosures+for+Present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quietperiod_ww_grp@oracle.com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3011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28C366F9-78A6-F740-87C8-B4D59AEB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58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9724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62519-4941-4045-9F0E-DBC7AD6CC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807CE-245D-4F0E-ACCB-E3FE7584A0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C87038-F332-48C5-BA1A-25E9350762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F160E-FC2C-48A7-921B-3472529A1B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CA75903-C10D-E747-B877-6804D65E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17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DCCF0BD7-85D3-194F-9793-E38DD2B8F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0D675-D1C2-4EC5-AC43-361941EAF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D1004-DEA1-4BAF-97C2-F49A471F4E4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C943-7B6D-4881-926B-CD58E0F2AC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3952-CC43-4F63-8DDF-47B0F45128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5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D922B281-CE8B-4E47-889A-38B9D11B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B017591D-9CE6-7446-94B7-8CEEEAF6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0902A-4CDA-482D-90DF-ECACF193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03EA880-91CB-2F4A-BC00-A9353851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5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6D31D0E4-AF4F-A542-A6E3-8EBAA9F1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814CE-3331-469B-8BE8-853F42A03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26386-047A-407D-BEE4-BF9BC2C4C09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8344-82CB-496F-8690-72CF339725D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BA4F-FCB4-4B89-BEA0-1B33D86D6DE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7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DE68A64E-9177-1E41-B02B-9C94A30A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6F66DACA-117A-D443-A12C-B547719EC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67A894-8EF4-484B-BF49-DF2E9F970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2C40-A387-420C-B07A-9F6BE08313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50E71C-CB99-4BD4-8252-ED7D062329F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3CF2B-9E35-4547-8232-5DE4CC57C30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1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A646CDE3-61DE-5F4A-A6EA-E5FECEFF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2022,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07F0167-116B-4B46-AC07-0CF33541B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3207C4-681D-4388-B80E-EE2FA349A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EB1D7-DB39-4B87-83A2-C41A68F7435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1DB1E-E699-4B1A-BFD3-5F9D0BCDB86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DF93-F6AF-4392-A308-BFC8349686D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8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9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5B0AED4-660C-4741-9A22-50FB3CA4ABA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6095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2836A0A9-B46B-8E44-BD88-E6FFEC5F9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5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A59691D8-12D1-8E4C-8346-D9FD6743C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5A0DB-77B7-43EC-848A-C3EEA5F4D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928A2-36B1-4B61-82B8-0724A988B96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65B2-9A7D-4291-A052-A65B0C767BB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CBF8-87F2-4E8D-9C05-48F5D29D5D7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Tag">
            <a:extLst>
              <a:ext uri="{FF2B5EF4-FFF2-40B4-BE49-F238E27FC236}">
                <a16:creationId xmlns:a16="http://schemas.microsoft.com/office/drawing/2014/main" id="{1CFFF60E-C73F-41DD-B4B9-8792F4C0D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Cloud">
            <a:extLst>
              <a:ext uri="{FF2B5EF4-FFF2-40B4-BE49-F238E27FC236}">
                <a16:creationId xmlns:a16="http://schemas.microsoft.com/office/drawing/2014/main" id="{A2A0E6A0-6580-9B4E-8437-9949DBFB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ECACB-46C4-4A42-8159-4ABC00F8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D7B6-E930-4B73-845F-9926217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91DFD-B788-4684-96F9-4DD2102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2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A52109B5-4152-894B-9BF6-17B5458CC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6D6FFA39-C5A8-964A-B2FE-D6F8EB7E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7315-8D61-4C6A-B9C0-F07567A04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117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7CAD67-FAD1-46CA-BDA2-0A0141647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D7001-FB5A-4601-97ED-F7B118AEEF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561F1-3666-4956-BFDC-75350F7446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022C-732A-4A28-8D73-4FE28C0CA3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8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05859F96-E4B3-8747-B027-10CA6EDB3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95A570-6FAE-4393-89B0-E6BA7AC6B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2EEA-DB03-4E8E-B6AB-1122F317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5D96-D6C9-4E8C-9D41-A28C7CE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D253-6DDA-4486-89F6-5D573286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8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EE127CFA-8D5C-584E-9C61-6685B547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93BCC98D-F462-9844-9660-2EA01F13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1FF06-338B-46FE-B4FE-F72B7ABAE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9E3D4-8DE9-4EE7-AF46-396CA0361B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BD9F-CF7B-4739-A09B-21C74EE3D7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6A2-CE99-456C-A450-2DC676458C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90C14E-647D-DE45-A3FE-3E841253B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997" r="-1"/>
          <a:stretch/>
        </p:blipFill>
        <p:spPr>
          <a:xfrm>
            <a:off x="6095574" y="0"/>
            <a:ext cx="6096425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B54DF6-D8D9-3E4B-A5D4-8DB1B36A2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997"/>
          <a:stretch/>
        </p:blipFill>
        <p:spPr>
          <a:xfrm>
            <a:off x="6096000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A6D6F1-EBC4-4335-819B-433720EB17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85287" cy="2415700"/>
          </a:xfrm>
        </p:spPr>
        <p:txBody>
          <a:bodyPr anchor="b" anchorCtr="0"/>
          <a:lstStyle>
            <a:lvl1pPr>
              <a:defRPr sz="8000" b="1">
                <a:solidFill>
                  <a:srgbClr val="759C6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8375C-46BC-48EA-9DFC-3DF06967D7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DF6E-494A-4D98-888D-68B724E48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2851-E9BE-4691-AE94-635936A6677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16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B6F3C-673A-2C4F-BDD8-A174DA9D4B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F2B49-8199-43EF-9C31-2EE3E22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A680-202A-4EB8-8426-F81FE6C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B772-BB21-406A-A2FE-5A71474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0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712D2-1637-4940-A323-42EBA61AD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956C-AFD4-4D95-9304-BB81E2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82E6-C6D7-4588-8CDE-8BB252C5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D6286E-40B3-4954-877E-F88E2191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24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53E58D20-1E4E-43E2-88A3-52402E9A1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7862753" y="25409"/>
            <a:ext cx="4326976" cy="255242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4" name="Oracle Logo" descr="Oracle Logo">
            <a:extLst>
              <a:ext uri="{FF2B5EF4-FFF2-40B4-BE49-F238E27FC236}">
                <a16:creationId xmlns:a16="http://schemas.microsoft.com/office/drawing/2014/main" id="{90869BEA-7CC8-4176-A565-8203484F77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245C91-10B8-42A5-9343-B8007DFEA4E7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333164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5B665-2B39-6645-BF1F-C5F9BD830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CFD62-A920-45CB-9691-083BA56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8371-BFE0-4C4C-9EC8-651A5979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47787-CD64-4386-A100-73FB94F8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7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2022, Oracle and/or its affiliates  |  Confidential: Internal/Restricted/Highly Restricted</a:t>
            </a:r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3852C-D243-4D5A-B7E1-09812A4D6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F3825-1D38-4C39-8F70-C060E9BEE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87050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2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2D05-859A-4FDE-924B-FB9169621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B3CE-1E42-4557-A754-EAB09439D6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7752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2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pic>
        <p:nvPicPr>
          <p:cNvPr id="10" name="Cloud">
            <a:extLst>
              <a:ext uri="{FF2B5EF4-FFF2-40B4-BE49-F238E27FC236}">
                <a16:creationId xmlns:a16="http://schemas.microsoft.com/office/drawing/2014/main" id="{2FCEE6FC-E7A1-9745-9FBA-161384F6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6204017" y="3432466"/>
            <a:ext cx="5987981" cy="278056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loud">
            <a:extLst>
              <a:ext uri="{FF2B5EF4-FFF2-40B4-BE49-F238E27FC236}">
                <a16:creationId xmlns:a16="http://schemas.microsoft.com/office/drawing/2014/main" id="{3BD55515-3A50-4D53-9758-E4F305E6B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6204017" y="3432466"/>
            <a:ext cx="5987981" cy="2780570"/>
          </a:xfrm>
          <a:prstGeom prst="rect">
            <a:avLst/>
          </a:prstGeom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6F52D25E-1040-40B8-8DE7-5AFF601E5501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5158B-9671-4B44-944A-98679C6C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87A33-7FAE-4B90-BB38-5DBBD05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1799-4659-4B49-A776-C19D9155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Field">
            <a:extLst>
              <a:ext uri="{FF2B5EF4-FFF2-40B4-BE49-F238E27FC236}">
                <a16:creationId xmlns:a16="http://schemas.microsoft.com/office/drawing/2014/main" id="{CD41643C-378D-6F4E-A789-77549A3D0468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F0CC7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F0CC71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F0CC7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F0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27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E69D29-7337-6248-888D-2A0330852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00"/>
          <a:stretch/>
        </p:blipFill>
        <p:spPr>
          <a:xfrm>
            <a:off x="4876800" y="0"/>
            <a:ext cx="7315199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B9AC92-58C2-B14E-81EA-F40548FD4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798" y="0"/>
            <a:ext cx="7315201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AA2A5D2-AD0A-4DBD-927A-96DC377BC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B6C0-1F5B-4135-8E18-A04A68550D7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2B3ED-CF2C-4067-92C1-D268C952FB0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E0BF7F-49D0-4680-97A6-57F3353BC7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3ACE9-71BB-462A-B503-22DE7B536BD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8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8" cy="6857998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8A6273FB-BF91-403E-A6FD-7515A6D8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Quote">
            <a:extLst>
              <a:ext uri="{FF2B5EF4-FFF2-40B4-BE49-F238E27FC236}">
                <a16:creationId xmlns:a16="http://schemas.microsoft.com/office/drawing/2014/main" id="{70860AE5-51F4-4600-B7C5-0FFE1F5EE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22040" cy="1963350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F70D2C9-2534-48AA-9A8A-D82D5A31B2F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26C9C3-D9C8-4222-B161-D7AF97BC1F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4C126A-0D05-424A-A6C2-80119CEAE61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685BD-0D80-40FF-88C3-58BBDF890F03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1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6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C4B9D6C0-2524-2D47-8A0E-258A2FB7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E7972264-22BA-4EDF-A0AC-13C683A7D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8728" y="2435027"/>
            <a:ext cx="6051272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5816" y="4983135"/>
            <a:ext cx="6051272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85816" y="5320728"/>
            <a:ext cx="6051272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0D7B12AA-E756-4885-BD64-8DBE9AAC5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B09CBC8C-115F-4556-A4E2-129D0E230A87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3D1FF3-649D-46E2-9FDF-D1A77643F2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CAD6-29C8-4422-A48D-D8830936B44F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E353-DA56-4DDC-BA6A-8DBF5B35499D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F77D-AAE1-49E0-8C46-83975B4AC82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2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89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DF9E-BB65-47CA-AE22-65479E3B2B11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AC2-A591-4775-8C17-E779B858098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80B-FDBC-4834-99C6-9621F96B9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5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45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 userDrawn="1"/>
        </p:nvSpPr>
        <p:spPr>
          <a:xfrm>
            <a:off x="768876" y="1828800"/>
            <a:ext cx="6053328" cy="227933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</a:t>
            </a:r>
            <a:br>
              <a:rPr lang="en-US" dirty="0"/>
            </a:br>
            <a:r>
              <a:rPr lang="en-US" dirty="0"/>
              <a:t>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59528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4D86BA-0324-4CFB-8752-C34AB1C7DA95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33471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3FCF3-AE26-4DE7-A6C3-3940B3E78E3F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7856B97A-8557-4DB6-9175-7EBD0C893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10" name="Subhead">
            <a:extLst>
              <a:ext uri="{FF2B5EF4-FFF2-40B4-BE49-F238E27FC236}">
                <a16:creationId xmlns:a16="http://schemas.microsoft.com/office/drawing/2014/main" id="{E9558DCD-9619-43EF-806C-010C13A111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779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Divider_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4D4CBC-27BC-FE4A-BCF3-09601A8130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23187F-1491-1942-81DE-52D8FC77D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7956" y="68896"/>
            <a:ext cx="4644044" cy="50114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D86BA-0324-4CFB-8752-C34AB1C7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rgbClr val="494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two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2022, Oracle and/or its affiliates  |  Confidential: Highly Restricted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9C019C-29FF-C349-AB09-71023D87631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" y="-9524"/>
            <a:ext cx="6096000" cy="2843724"/>
          </a:xfrm>
          <a:noFill/>
        </p:spPr>
        <p:txBody>
          <a:bodyPr tIns="1548000" anchor="ctr"/>
          <a:lstStyle>
            <a:lvl1pPr algn="ctr">
              <a:spcBef>
                <a:spcPts val="600"/>
              </a:spcBef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3DD3D-99BC-479C-B31E-4EC23F7F1C29}"/>
              </a:ext>
            </a:extLst>
          </p:cNvPr>
          <p:cNvSpPr/>
          <p:nvPr userDrawn="1"/>
        </p:nvSpPr>
        <p:spPr>
          <a:xfrm>
            <a:off x="0" y="2834199"/>
            <a:ext cx="6096001" cy="4023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7635-042E-DF47-B1B4-E0D8A4D01ED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249" y="1634567"/>
            <a:ext cx="5206541" cy="812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2400" b="1" baseline="0" dirty="0" smtClean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GB" dirty="0" smtClean="0">
                <a:cs typeface="+mn-cs"/>
              </a:defRPr>
            </a:lvl2pPr>
            <a:lvl3pPr>
              <a:defRPr lang="en-GB" sz="1800" dirty="0" smtClean="0">
                <a:latin typeface="+mn-lt"/>
                <a:cs typeface="+mn-cs"/>
              </a:defRPr>
            </a:lvl3pPr>
            <a:lvl4pPr>
              <a:defRPr lang="en-GB" sz="1800" dirty="0" smtClean="0">
                <a:latin typeface="+mn-lt"/>
                <a:cs typeface="+mn-cs"/>
              </a:defRPr>
            </a:lvl4pPr>
            <a:lvl5pPr>
              <a:defRPr lang="en-US" sz="1800" dirty="0">
                <a:latin typeface="+mn-lt"/>
                <a:cs typeface="+mn-cs"/>
              </a:defRPr>
            </a:lvl5pPr>
          </a:lstStyle>
          <a:p>
            <a:pPr lvl="0">
              <a:spcBef>
                <a:spcPts val="1000"/>
              </a:spcBef>
              <a:buFont typeface="Arial" panose="020B0604020202020204" pitchFamily="34" charset="0"/>
            </a:pPr>
            <a:r>
              <a:rPr lang="en-GB" dirty="0"/>
              <a:t>Click to add title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3E110B5-A8B5-9C4E-A539-A4FEC365307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583680" y="598616"/>
            <a:ext cx="5102352" cy="1545016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800"/>
              </a:spcAft>
              <a:defRPr sz="14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15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CE93A7F1-6C11-624A-AC4E-4E03BDAD44C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583680" y="4296117"/>
            <a:ext cx="5102352" cy="1545016"/>
          </a:xfrm>
        </p:spPr>
        <p:txBody>
          <a:bodyPr anchor="t"/>
          <a:lstStyle>
            <a:lvl1pPr>
              <a:defRPr lang="en-US" sz="1400" b="1" i="0" kern="1200" dirty="0" smtClean="0">
                <a:solidFill>
                  <a:schemeClr val="accent1"/>
                </a:solidFill>
                <a:latin typeface="+mn-lt"/>
                <a:ea typeface="+mn-ea"/>
                <a:cs typeface="Oracle Sans" panose="020B0503020204020204" pitchFamily="34" charset="0"/>
              </a:defRPr>
            </a:lvl1pPr>
            <a:lvl2pPr marL="9525" indent="-9525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lang="en-US" sz="1050" b="0" i="0" kern="1200" dirty="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A700B92-CF19-814D-8B99-07DDE340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008" y="6423978"/>
            <a:ext cx="4840782" cy="365125"/>
          </a:xfrm>
        </p:spPr>
        <p:txBody>
          <a:bodyPr/>
          <a:lstStyle/>
          <a:p>
            <a:r>
              <a:rPr lang="en-US" dirty="0"/>
              <a:t>Copyright © 2021, Oracle and/or its affiliates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A4F5E812-D9F8-C94F-A0C3-11D29862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7249" y="6423660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18A311-ECE8-4C5C-89AB-82C67A9C6E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33635" y="3291840"/>
            <a:ext cx="5260156" cy="2693127"/>
          </a:xfrm>
        </p:spPr>
        <p:txBody>
          <a:bodyPr/>
          <a:lstStyle>
            <a:lvl1pPr marL="0" indent="0">
              <a:lnSpc>
                <a:spcPct val="110000"/>
              </a:lnSpc>
              <a:spcAft>
                <a:spcPts val="1200"/>
              </a:spcAft>
              <a:defRPr lang="en-US" sz="1800" b="0" i="0" kern="1200" baseline="0" dirty="0" smtClean="0">
                <a:solidFill>
                  <a:schemeClr val="bg1"/>
                </a:solidFill>
                <a:latin typeface="+mj-lt"/>
                <a:ea typeface="+mn-ea"/>
                <a:cs typeface="Oracle Sans" panose="020B0503020204020204" pitchFamily="34" charset="0"/>
              </a:defRPr>
            </a:lvl1pPr>
            <a:lvl2pPr marL="54864" indent="0">
              <a:lnSpc>
                <a:spcPct val="110000"/>
              </a:lnSpc>
              <a:buNone/>
              <a:defRPr lang="en-US" sz="1200" b="1" i="0" kern="1200" dirty="0" smtClean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2pPr>
            <a:lvl3pPr marL="57150" indent="0">
              <a:lnSpc>
                <a:spcPct val="110000"/>
              </a:lnSpc>
              <a:buFontTx/>
              <a:buNone/>
              <a:defRPr sz="120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57150" marR="0" lvl="0" indent="-571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“Click to type customer or partner quote surrounded by quotation marks.”</a:t>
            </a:r>
          </a:p>
          <a:p>
            <a:pPr marL="228600" marR="0" lvl="1" indent="-1714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</a:pPr>
            <a:r>
              <a:rPr lang="en-US" dirty="0"/>
              <a:t>Name of person</a:t>
            </a:r>
          </a:p>
          <a:p>
            <a:pPr lvl="2"/>
            <a:r>
              <a:rPr lang="en-US" dirty="0"/>
              <a:t>Title and company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E6255EB-8B9B-4FC8-A9D1-5AC6907732F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583680" y="6562101"/>
            <a:ext cx="4233554" cy="102336"/>
          </a:xfrm>
        </p:spPr>
        <p:txBody>
          <a:bodyPr wrap="square" lIns="0" tIns="0" rIns="0" bIns="0" anchor="ctr">
            <a:spAutoFit/>
          </a:bodyPr>
          <a:lstStyle>
            <a:lvl1pPr>
              <a:defRPr lang="en-US" sz="70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defRPr>
            </a:lvl1pPr>
            <a:lvl2pPr>
              <a:defRPr lang="en-US" smtClean="0"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F001C-28E7-481F-BC21-D78AC12618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583679" y="2447367"/>
            <a:ext cx="5100811" cy="1544638"/>
          </a:xfrm>
        </p:spPr>
        <p:txBody>
          <a:bodyPr/>
          <a:lstStyle>
            <a:lvl1pPr>
              <a:spcAft>
                <a:spcPts val="600"/>
              </a:spcAft>
              <a:defRPr lang="en-US" sz="1400" b="1" i="0" kern="1200" dirty="0" smtClean="0">
                <a:solidFill>
                  <a:schemeClr val="accent1"/>
                </a:solidFill>
                <a:latin typeface="+mn-lt"/>
                <a:ea typeface="+mn-ea"/>
                <a:cs typeface="Oracle Sans" panose="020B0503020204020204" pitchFamily="34" charset="0"/>
              </a:defRPr>
            </a:lvl1pPr>
            <a:lvl2pPr marL="282575" indent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FontTx/>
              <a:buNone/>
              <a:tabLst>
                <a:tab pos="631825" algn="l"/>
              </a:tabLst>
              <a:defRPr lang="en-US" sz="1150" b="0" i="0" kern="1200" dirty="0" smtClean="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282575" indent="-1825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150">
                <a:latin typeface="+mn-lt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76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1AB5E956-2EDB-D344-BA59-AB352F62D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199"/>
            <a:ext cx="1067117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8516-E3E0-4F22-9EB7-1A85E1D3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E7D-30FF-45E2-9F8B-D073887C33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A7F3B8-F794-4AF5-B07B-32A3084A6A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290E2-8EA8-4572-BB48-C18007201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ware, dishware&#10;&#10;Description automatically generated">
            <a:extLst>
              <a:ext uri="{FF2B5EF4-FFF2-40B4-BE49-F238E27FC236}">
                <a16:creationId xmlns:a16="http://schemas.microsoft.com/office/drawing/2014/main" id="{8ED45E2C-25CB-4E09-A69C-DA8A4D26DE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6C54DBE-DE6E-4997-9747-05C85278EE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1169" y="6554586"/>
            <a:ext cx="303495" cy="30341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F7B40-67EA-46E7-A388-3CA4109756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7738" y="566738"/>
            <a:ext cx="6503791" cy="1249362"/>
          </a:xfrm>
          <a:prstGeom prst="rect">
            <a:avLst/>
          </a:prstGeom>
        </p:spPr>
        <p:txBody>
          <a:bodyPr lIns="0"/>
          <a:lstStyle>
            <a:lvl1pPr>
              <a:defRPr lang="en-US" sz="2400" b="1" kern="1200" dirty="0" smtClean="0">
                <a:solidFill>
                  <a:srgbClr val="312D2A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94384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7455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Layout 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875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357" y="236395"/>
            <a:ext cx="10596566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78491" y="1561033"/>
            <a:ext cx="10597432" cy="1569660"/>
          </a:xfrm>
        </p:spPr>
        <p:txBody>
          <a:bodyPr/>
          <a:lstStyle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979357" y="668892"/>
            <a:ext cx="10596566" cy="738664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81262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C71-EC7B-4498-9026-05D78B6B9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F2FA-E3E4-4D4D-BD41-020082649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93D8-8FDD-4C7E-A788-E878C675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C5D3-BA6B-4B61-882B-50953C1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EF71-3568-456A-B828-C84B116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99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D2F4-E2E7-48B1-8D51-30D563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E05A-49D2-4BA4-8727-8BB3BF69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6652-6AAD-476F-96F3-4347566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F4AC-5631-4B31-ADAE-FAB47F7F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827C-16AA-4881-A518-6C7C8FC2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06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45E2-7BB0-496A-AB07-C7625DE6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66718-9F97-44CE-B2AA-6315B7DA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F35E-A761-4F7F-9B76-F66B6611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6DC8-0A67-4280-B9BA-DADC8828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2E47-84FA-476B-8F68-DD07F346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27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603B-DD21-4D13-AECB-F97A253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4B14-2995-4FD4-B7A7-5097B66E4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7F09-5581-4E54-BF79-D67E09249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EDDB-C3FD-4776-AD86-24058191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30EA-8FBE-4FA8-AA6F-83DBAB2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6F3F-312D-4468-8792-063DE5A1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0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DAF9-C345-492B-8DFC-EA19AE06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68F6-2493-498D-BC0A-3332F505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D5B54-9B8E-40F0-B738-DCACE067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CFA3-15BC-4B01-B886-ED94D16EC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E0F-D045-4880-90E9-38F0386B4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BBE92-38C1-4E9F-A57E-7E5251C3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D2C39-7B50-412E-B5CF-62733B39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19DF2-C20B-4A0F-8491-096FEE13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42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7DFC-8D23-4379-949B-2E1B5F4B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93155-C01A-41DD-A347-C4BEF942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62E1A-AEA5-4C97-99FA-2C9DFDA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A8702-7862-4F69-9F4B-693D4F85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5B8024F8-E03D-9641-AA75-22D1B5C84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72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F3ECA-C572-4CE4-A6ED-EA229A8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352BF-1E14-47ED-85C6-ADAF17A8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C0899-A43D-49B1-BA50-AE346483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07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0CCD-E1D4-4723-8A54-A25B10B2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90DD-8890-4112-AF33-4B0454BE0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F1E9-5743-42E1-8F0D-029C32B7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F17A-1CC8-421F-8CFC-5769C20B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A575-1115-41DB-B1FF-F2C520F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6B53-7B6C-48CE-874E-DEB19BE3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64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6FA4-76EC-499E-812C-0A28A457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48EA4-47AB-4DF7-9C66-39D9C6CEC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0228E-7BCA-4C51-B6E3-9047E3A7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E64B-6325-4EF9-84AA-FAE85E83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C830-D0E4-4C96-8314-701C19BC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FCD66-73E9-4344-9978-12E46737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34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B8E6-1CCD-4435-9C42-E94DC480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4B9BE-5DF7-4941-8AF2-906A9D07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8ED1-C723-4D4F-83A4-3E528236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60D6-3F54-45EC-91EC-EFD3DF04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0195-D8F9-4AC8-8F39-0B94A5F1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91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EC72B-2B03-4AB0-A7ED-138775490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79CA2-6B2B-4976-A01E-A189B4D2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468F-1C70-442A-BA5D-DE563F77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4652-4770-4E9E-BB49-EC6A4B97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898D-1C34-4F1C-92EB-B9196D1A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38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534596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4937DF73-DD65-ED42-A070-3D57E267C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59826-0B3C-4973-B5FA-B18F68758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1B51-6B36-47A4-903E-93C057BB06E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7F1A-871E-41E8-ADDC-EC649B1827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DE06-0B0B-4818-81DB-FDBB019FF7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F24DF316-2FA6-AE44-AB7A-9E7E86E0B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2021,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2022, Oracle and/or its affiliates  |  Confidential: Internal/Restricted/Highly Restricted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52">
          <p15:clr>
            <a:srgbClr val="F26B43"/>
          </p15:clr>
        </p15:guide>
        <p15:guide id="5" pos="480">
          <p15:clr>
            <a:srgbClr val="F26B43"/>
          </p15:clr>
        </p15:guide>
        <p15:guide id="6" orient="horz" pos="795">
          <p15:clr>
            <a:srgbClr val="F26B43"/>
          </p15:clr>
        </p15:guide>
        <p15:guide id="7" orient="horz" pos="590">
          <p15:clr>
            <a:srgbClr val="F26B43"/>
          </p15:clr>
        </p15:guide>
        <p15:guide id="8" pos="72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20356-F8F1-42F9-8A5A-D62516FC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DC4B-E1B4-4FC7-A4B5-1CD8A59E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42259-18E8-4FDA-912F-BA3FC25B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1871-F3FA-4892-86CC-E6564C8A273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3103-516E-4AD6-9492-CFAD617E5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EFF6-783C-4B53-A7CD-18AF7B187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F977-3A70-48BD-B4E9-ACD19D95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4EFCCD-2585-1CCD-8659-E1DB5AA3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4443-6E39-7CA2-9C0A-C22B1E2D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2" y="96675"/>
            <a:ext cx="10671048" cy="4493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 dirty="0"/>
              <a:t>Digital Container and Trailer Yard Track and Trace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D9025-8C5C-EB8D-B689-C286091AE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D60D9-5372-5F40-9443-0F9AE5BDC3C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B8580"/>
              </a:solidFill>
              <a:effectLst/>
              <a:uLnTx/>
              <a:uFillTx/>
              <a:latin typeface="Oracle Sans Tab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833A6-2394-4615-45F6-0090D1278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621" y="6567931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8B8580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Copyright © 2024, Oracle and/or its affiliates  |  Confidential: Internal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3C810A-4F82-C9D9-E986-B26E61A04855}"/>
              </a:ext>
            </a:extLst>
          </p:cNvPr>
          <p:cNvSpPr/>
          <p:nvPr/>
        </p:nvSpPr>
        <p:spPr>
          <a:xfrm>
            <a:off x="245746" y="1566544"/>
            <a:ext cx="1619476" cy="5303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Skydio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 Drone Manager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6DF8AC3-B623-3A42-1B2A-3C6590E4630B}"/>
              </a:ext>
            </a:extLst>
          </p:cNvPr>
          <p:cNvGrpSpPr/>
          <p:nvPr/>
        </p:nvGrpSpPr>
        <p:grpSpPr>
          <a:xfrm>
            <a:off x="762000" y="3323435"/>
            <a:ext cx="912788" cy="745604"/>
            <a:chOff x="6043929" y="2632901"/>
            <a:chExt cx="1388856" cy="1131159"/>
          </a:xfrm>
        </p:grpSpPr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BADFF3A7-39B0-8EA8-CCFB-049819C00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0588" y="2632901"/>
              <a:ext cx="838988" cy="80085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644188-4711-EC16-FFB9-F4C6B80249D9}"/>
                </a:ext>
              </a:extLst>
            </p:cNvPr>
            <p:cNvSpPr txBox="1"/>
            <p:nvPr/>
          </p:nvSpPr>
          <p:spPr>
            <a:xfrm>
              <a:off x="6043929" y="3390517"/>
              <a:ext cx="1388856" cy="373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312D2A"/>
                  </a:solidFill>
                  <a:effectLst/>
                  <a:uLnTx/>
                  <a:uFillTx/>
                  <a:latin typeface="Oracle Sans Tab"/>
                  <a:ea typeface="+mn-ea"/>
                  <a:cs typeface="+mn-cs"/>
                </a:rPr>
                <a:t>Web API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FCE7AD1-4C3B-7C40-1515-BCCD5000EFEF}"/>
              </a:ext>
            </a:extLst>
          </p:cNvPr>
          <p:cNvCxnSpPr>
            <a:cxnSpLocks/>
            <a:stCxn id="16" idx="3"/>
            <a:endCxn id="75" idx="1"/>
          </p:cNvCxnSpPr>
          <p:nvPr/>
        </p:nvCxnSpPr>
        <p:spPr>
          <a:xfrm flipV="1">
            <a:off x="744095" y="3587376"/>
            <a:ext cx="212876" cy="1492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A0506BF-10D2-0EFD-D595-C294E211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92" y="4172321"/>
            <a:ext cx="449306" cy="4493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3EAB836-288E-AA58-2323-1AF927636580}"/>
              </a:ext>
            </a:extLst>
          </p:cNvPr>
          <p:cNvSpPr txBox="1"/>
          <p:nvPr/>
        </p:nvSpPr>
        <p:spPr>
          <a:xfrm>
            <a:off x="479561" y="4595798"/>
            <a:ext cx="25545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Document Ingestion</a:t>
            </a:r>
          </a:p>
        </p:txBody>
      </p:sp>
      <p:cxnSp>
        <p:nvCxnSpPr>
          <p:cNvPr id="60" name="Elbow Connector 40">
            <a:extLst>
              <a:ext uri="{FF2B5EF4-FFF2-40B4-BE49-F238E27FC236}">
                <a16:creationId xmlns:a16="http://schemas.microsoft.com/office/drawing/2014/main" id="{9653EB25-D253-29E7-AB41-23B75CBAB69E}"/>
              </a:ext>
            </a:extLst>
          </p:cNvPr>
          <p:cNvCxnSpPr>
            <a:cxnSpLocks/>
            <a:stCxn id="6" idx="0"/>
            <a:endCxn id="75" idx="3"/>
          </p:cNvCxnSpPr>
          <p:nvPr/>
        </p:nvCxnSpPr>
        <p:spPr>
          <a:xfrm rot="16200000" flipV="1">
            <a:off x="1377637" y="3718113"/>
            <a:ext cx="584945" cy="323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0E9C004-BAF5-E96F-9EB0-1E164AFDA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63" y="5406235"/>
            <a:ext cx="558375" cy="333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6373A7-E007-956E-461C-F51159328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17" y="4921432"/>
            <a:ext cx="316678" cy="316678"/>
          </a:xfrm>
          <a:prstGeom prst="rect">
            <a:avLst/>
          </a:prstGeom>
        </p:spPr>
      </p:pic>
      <p:pic>
        <p:nvPicPr>
          <p:cNvPr id="17" name="Graphic 16" descr="Quadcopter with solid fill">
            <a:extLst>
              <a:ext uri="{FF2B5EF4-FFF2-40B4-BE49-F238E27FC236}">
                <a16:creationId xmlns:a16="http://schemas.microsoft.com/office/drawing/2014/main" id="{FE3DD7E1-A865-7AB2-5295-615A628795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267" y="1998428"/>
            <a:ext cx="655310" cy="655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C6904F-B6F0-0322-0F1A-27EC9417E46E}"/>
              </a:ext>
            </a:extLst>
          </p:cNvPr>
          <p:cNvSpPr txBox="1"/>
          <p:nvPr/>
        </p:nvSpPr>
        <p:spPr>
          <a:xfrm>
            <a:off x="137969" y="5218252"/>
            <a:ext cx="1388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QR Code on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1FEF1-49E6-0445-A5CB-9379B6450D44}"/>
              </a:ext>
            </a:extLst>
          </p:cNvPr>
          <p:cNvSpPr txBox="1"/>
          <p:nvPr/>
        </p:nvSpPr>
        <p:spPr>
          <a:xfrm>
            <a:off x="199109" y="5685449"/>
            <a:ext cx="1388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Driver Check-In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D9291-F042-0BA8-A4B3-7968D5D74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4361" y="1467633"/>
            <a:ext cx="3186988" cy="46528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FD2C38-2EB3-9A60-50E2-5042D547E0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745" t="12803" r="7635" b="14117"/>
          <a:stretch/>
        </p:blipFill>
        <p:spPr>
          <a:xfrm>
            <a:off x="2839652" y="2719645"/>
            <a:ext cx="5187452" cy="34413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8" name="Elbow Connector 40">
            <a:extLst>
              <a:ext uri="{FF2B5EF4-FFF2-40B4-BE49-F238E27FC236}">
                <a16:creationId xmlns:a16="http://schemas.microsoft.com/office/drawing/2014/main" id="{F9707518-81DA-8564-E5E2-77676335EED6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805901" y="2896664"/>
            <a:ext cx="748626" cy="104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24E5A931-263B-86F0-3EBD-9BDA4BBC6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7495" y="1237871"/>
            <a:ext cx="1216684" cy="47295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F0DAECD-301A-AE13-5CB7-A0A3019FAF28}"/>
              </a:ext>
            </a:extLst>
          </p:cNvPr>
          <p:cNvSpPr txBox="1"/>
          <p:nvPr/>
        </p:nvSpPr>
        <p:spPr>
          <a:xfrm>
            <a:off x="5000996" y="1682444"/>
            <a:ext cx="1749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Autonomous Yard Mule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30DEF8-151C-CD4C-59C0-10A98B5D7D7B}"/>
              </a:ext>
            </a:extLst>
          </p:cNvPr>
          <p:cNvSpPr txBox="1"/>
          <p:nvPr/>
        </p:nvSpPr>
        <p:spPr>
          <a:xfrm>
            <a:off x="4612858" y="6186593"/>
            <a:ext cx="1749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Yard Live Tracking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27CEF0-27A7-D10F-8D95-5D5E4A2149E2}"/>
              </a:ext>
            </a:extLst>
          </p:cNvPr>
          <p:cNvSpPr txBox="1"/>
          <p:nvPr/>
        </p:nvSpPr>
        <p:spPr>
          <a:xfrm>
            <a:off x="8972755" y="6177439"/>
            <a:ext cx="1749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Warehouse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8D80651-70BB-34F3-A77C-DB6E9C40F22C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3990331" y="1757782"/>
            <a:ext cx="1610595" cy="1043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85388B15-0437-4991-A206-F6936D8DF108}"/>
              </a:ext>
            </a:extLst>
          </p:cNvPr>
          <p:cNvCxnSpPr>
            <a:cxnSpLocks/>
            <a:stCxn id="52" idx="3"/>
            <a:endCxn id="23" idx="0"/>
          </p:cNvCxnSpPr>
          <p:nvPr/>
        </p:nvCxnSpPr>
        <p:spPr>
          <a:xfrm flipV="1">
            <a:off x="6534179" y="1467633"/>
            <a:ext cx="3363676" cy="6717"/>
          </a:xfrm>
          <a:prstGeom prst="curvedConnector4">
            <a:avLst>
              <a:gd name="adj1" fmla="val -1970"/>
              <a:gd name="adj2" fmla="val 6923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2ACDA266-D95B-F9D4-4AF6-8A1AE4AB7550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874506" y="2044389"/>
            <a:ext cx="1409803" cy="472957"/>
          </a:xfrm>
          <a:prstGeom prst="rect">
            <a:avLst/>
          </a:prstGeom>
        </p:spPr>
      </p:pic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E03C9456-6075-BFF8-87F3-6FCB4F73DE71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7579407" y="1813197"/>
            <a:ext cx="752484" cy="2311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39E2B473-1671-7722-69E5-CBCF18371001}"/>
              </a:ext>
            </a:extLst>
          </p:cNvPr>
          <p:cNvCxnSpPr>
            <a:cxnSpLocks/>
            <a:stCxn id="90" idx="3"/>
          </p:cNvCxnSpPr>
          <p:nvPr/>
        </p:nvCxnSpPr>
        <p:spPr>
          <a:xfrm rot="10800000" flipV="1">
            <a:off x="5221202" y="2280867"/>
            <a:ext cx="1653304" cy="775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68EAF6F7-BB69-E70F-77C7-BFB31447238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8652"/>
          <a:stretch/>
        </p:blipFill>
        <p:spPr>
          <a:xfrm>
            <a:off x="2142479" y="1237871"/>
            <a:ext cx="1088826" cy="69088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0E3B92-E0D3-6846-1B8A-5308FE351E4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0000"/>
          <a:stretch/>
        </p:blipFill>
        <p:spPr>
          <a:xfrm>
            <a:off x="8331891" y="5576609"/>
            <a:ext cx="813886" cy="4694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78A0494-1C48-2377-3688-DED0E7CBBA98}"/>
              </a:ext>
            </a:extLst>
          </p:cNvPr>
          <p:cNvSpPr txBox="1"/>
          <p:nvPr/>
        </p:nvSpPr>
        <p:spPr>
          <a:xfrm>
            <a:off x="7864034" y="6023418"/>
            <a:ext cx="1749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Roving Edge</a:t>
            </a:r>
          </a:p>
        </p:txBody>
      </p:sp>
      <p:cxnSp>
        <p:nvCxnSpPr>
          <p:cNvPr id="103" name="Elbow Connector 40">
            <a:extLst>
              <a:ext uri="{FF2B5EF4-FFF2-40B4-BE49-F238E27FC236}">
                <a16:creationId xmlns:a16="http://schemas.microsoft.com/office/drawing/2014/main" id="{45412F35-9422-8020-B398-982FBEFFC8DB}"/>
              </a:ext>
            </a:extLst>
          </p:cNvPr>
          <p:cNvCxnSpPr>
            <a:cxnSpLocks/>
            <a:stCxn id="14" idx="6"/>
            <a:endCxn id="100" idx="1"/>
          </p:cNvCxnSpPr>
          <p:nvPr/>
        </p:nvCxnSpPr>
        <p:spPr>
          <a:xfrm flipV="1">
            <a:off x="1865222" y="1583313"/>
            <a:ext cx="277257" cy="248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D7F3C68-2411-FCF6-0706-524DD4925F2E}"/>
              </a:ext>
            </a:extLst>
          </p:cNvPr>
          <p:cNvSpPr txBox="1"/>
          <p:nvPr/>
        </p:nvSpPr>
        <p:spPr>
          <a:xfrm>
            <a:off x="1745657" y="1845350"/>
            <a:ext cx="17495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12D2A"/>
                </a:solidFill>
                <a:effectLst/>
                <a:uLnTx/>
                <a:uFillTx/>
                <a:latin typeface="Oracle Sans Tab"/>
                <a:ea typeface="+mn-ea"/>
                <a:cs typeface="+mn-cs"/>
              </a:rPr>
              <a:t>Roving Edge</a:t>
            </a:r>
          </a:p>
        </p:txBody>
      </p:sp>
    </p:spTree>
    <p:extLst>
      <p:ext uri="{BB962C8B-B14F-4D97-AF65-F5344CB8AC3E}">
        <p14:creationId xmlns:p14="http://schemas.microsoft.com/office/powerpoint/2010/main" val="231060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AEF65A-4650-A40E-DD91-C3439C98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276014"/>
            <a:ext cx="11188700" cy="3922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>
                <a:latin typeface="Oracle Sans" panose="020B0503020204020204" pitchFamily="34" charset="0"/>
                <a:cs typeface="Oracle Sans" panose="020B0503020204020204" pitchFamily="34" charset="0"/>
              </a:rPr>
              <a:t>Features and Components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B637C1-DED5-6D9C-C57A-B4F4A747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84273"/>
              </p:ext>
            </p:extLst>
          </p:nvPr>
        </p:nvGraphicFramePr>
        <p:xfrm>
          <a:off x="311150" y="844973"/>
          <a:ext cx="11356896" cy="5544109"/>
        </p:xfrm>
        <a:graphic>
          <a:graphicData uri="http://schemas.openxmlformats.org/drawingml/2006/table">
            <a:tbl>
              <a:tblPr firstRow="1" bandRow="1"/>
              <a:tblGrid>
                <a:gridCol w="890163">
                  <a:extLst>
                    <a:ext uri="{9D8B030D-6E8A-4147-A177-3AD203B41FA5}">
                      <a16:colId xmlns:a16="http://schemas.microsoft.com/office/drawing/2014/main" val="2153920835"/>
                    </a:ext>
                  </a:extLst>
                </a:gridCol>
                <a:gridCol w="10466733">
                  <a:extLst>
                    <a:ext uri="{9D8B030D-6E8A-4147-A177-3AD203B41FA5}">
                      <a16:colId xmlns:a16="http://schemas.microsoft.com/office/drawing/2014/main" val="2906754929"/>
                    </a:ext>
                  </a:extLst>
                </a:gridCol>
              </a:tblGrid>
              <a:tr h="337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Feature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02659"/>
                  </a:ext>
                </a:extLst>
              </a:tr>
              <a:tr h="364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err="1"/>
                        <a:t>Skydio</a:t>
                      </a:r>
                      <a:r>
                        <a:rPr lang="en-US" baseline="0" dirty="0"/>
                        <a:t> Drone to identify “Drop” or “Live Load” from Driver check-in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02911"/>
                  </a:ext>
                </a:extLst>
              </a:tr>
              <a:tr h="379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Drone to take pictures and guide trailer to yard location (for drop) or warehouse dock door (live load)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09432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Electronic inbound gate management with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AI document recognition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and drone assistance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92406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Drone to beam back coordinates for central yard optimization system 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75375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Drone to detect anomaly – trailer was not due for loading or move, seal-tampering, theft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603490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Electronic outbound gate management – </a:t>
                      </a:r>
                      <a:r>
                        <a:rPr lang="en-US" sz="18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AI document understanding 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drone identify trailer number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35692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Live Map with feeds to Yard Management, Warehouse Management and Order Management systems using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AI Vision and Oracle Streaming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15700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Oracle Roving Edge </a:t>
                      </a:r>
                      <a:r>
                        <a:rPr lang="en-US" baseline="0" dirty="0"/>
                        <a:t>to ensure connectivity and local processing 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66508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Scan bar codes, RFID tags, QR codes at various steps for verification with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AI Vision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88267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Feed communication systems – transmit data to drivers, carriers, shippers, etc.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01349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Track all assets, trailers, tractors, yard tractors, operators, safety equipment with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AI Vision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08236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Track overflow inventory stocked in temporary trailers or locations with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AI Vision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61755"/>
                  </a:ext>
                </a:extLst>
              </a:tr>
              <a:tr h="379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Integration and process orchestration with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Oracle Integration Cloud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3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289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TCC Sept 9th 2022 Final (1)" id="{CE463442-EA69-F848-AAFA-44B5B0812A7D}" vid="{86E50045-6517-7347-9BD7-E0C87FA706DE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291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Oracle Sans</vt:lpstr>
      <vt:lpstr>Oracle Sans Light</vt:lpstr>
      <vt:lpstr>Oracle Sans Tab</vt:lpstr>
      <vt:lpstr>Oracle Sans Tab Light</vt:lpstr>
      <vt:lpstr>System Font Regular</vt:lpstr>
      <vt:lpstr>1_Parent Master Pillars</vt:lpstr>
      <vt:lpstr>2_Office Theme</vt:lpstr>
      <vt:lpstr>Digital Container and Trailer Yard Track and Trace</vt:lpstr>
      <vt:lpstr>Features and Components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Container and Trailer Yard Track and Trace</dc:title>
  <dc:creator>Aby Joy</dc:creator>
  <cp:lastModifiedBy>Aby Joy</cp:lastModifiedBy>
  <cp:revision>2</cp:revision>
  <dcterms:created xsi:type="dcterms:W3CDTF">2024-03-12T17:44:55Z</dcterms:created>
  <dcterms:modified xsi:type="dcterms:W3CDTF">2024-03-12T19:19:54Z</dcterms:modified>
</cp:coreProperties>
</file>