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notesMasterIdLst>
    <p:notesMasterId r:id="rId29"/>
  </p:notesMasterIdLst>
  <p:sldIdLst>
    <p:sldId id="311" r:id="rId2"/>
    <p:sldId id="312" r:id="rId3"/>
    <p:sldId id="257" r:id="rId4"/>
    <p:sldId id="276" r:id="rId5"/>
    <p:sldId id="286" r:id="rId6"/>
    <p:sldId id="287" r:id="rId7"/>
    <p:sldId id="292" r:id="rId8"/>
    <p:sldId id="283" r:id="rId9"/>
    <p:sldId id="304" r:id="rId10"/>
    <p:sldId id="307" r:id="rId11"/>
    <p:sldId id="308" r:id="rId12"/>
    <p:sldId id="305" r:id="rId13"/>
    <p:sldId id="289" r:id="rId14"/>
    <p:sldId id="313" r:id="rId15"/>
    <p:sldId id="309" r:id="rId16"/>
    <p:sldId id="303" r:id="rId17"/>
    <p:sldId id="306" r:id="rId18"/>
    <p:sldId id="324" r:id="rId19"/>
    <p:sldId id="326" r:id="rId20"/>
    <p:sldId id="320" r:id="rId21"/>
    <p:sldId id="317" r:id="rId22"/>
    <p:sldId id="321" r:id="rId23"/>
    <p:sldId id="322" r:id="rId24"/>
    <p:sldId id="323" r:id="rId25"/>
    <p:sldId id="314" r:id="rId26"/>
    <p:sldId id="310" r:id="rId27"/>
    <p:sldId id="32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114" d="100"/>
          <a:sy n="114" d="100"/>
        </p:scale>
        <p:origin x="15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5/29/2022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pPr/>
              <a:t>18</a:t>
            </a:fld>
            <a:endParaRPr lang="en-US"/>
          </a:p>
        </p:txBody>
      </p:sp>
    </p:spTree>
    <p:extLst>
      <p:ext uri="{BB962C8B-B14F-4D97-AF65-F5344CB8AC3E}">
        <p14:creationId xmlns:p14="http://schemas.microsoft.com/office/powerpoint/2010/main" val="827338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pPr/>
              <a:t>24</a:t>
            </a:fld>
            <a:endParaRPr lang="en-US"/>
          </a:p>
        </p:txBody>
      </p:sp>
    </p:spTree>
    <p:extLst>
      <p:ext uri="{BB962C8B-B14F-4D97-AF65-F5344CB8AC3E}">
        <p14:creationId xmlns:p14="http://schemas.microsoft.com/office/powerpoint/2010/main" val="225974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C831-BA30-4796-B4E5-4552BDBAF5F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5F48A2B-DF17-4E22-9D6C-A6037364339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13772A-0464-46E5-BF74-E6A8F6946324}"/>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5" name="Footer Placeholder 4">
            <a:extLst>
              <a:ext uri="{FF2B5EF4-FFF2-40B4-BE49-F238E27FC236}">
                <a16:creationId xmlns:a16="http://schemas.microsoft.com/office/drawing/2014/main" id="{B58DFC35-DAFB-4A47-B8CB-52BDE0FDB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B5B07-2D6F-441E-B663-284DF3AD60B0}"/>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399540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F9CE-A99D-4D7D-BE4A-1D1E88F4BE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E77CE0-3030-4E58-89FF-539DA237AD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0E361-3E65-4E06-B200-217A1D4AA64D}"/>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5" name="Footer Placeholder 4">
            <a:extLst>
              <a:ext uri="{FF2B5EF4-FFF2-40B4-BE49-F238E27FC236}">
                <a16:creationId xmlns:a16="http://schemas.microsoft.com/office/drawing/2014/main" id="{175E722D-EEDF-4AB4-9C47-51BC76502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10883-A6F4-4E7E-B3E7-7C0A5872E6FC}"/>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35687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D3ADA6-36ED-46B2-881F-D32BE6B2CC9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D2BB08-F8BF-4917-88B3-48341BA00FF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2A444-B814-4DE0-A581-FD06FB22404D}"/>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5" name="Footer Placeholder 4">
            <a:extLst>
              <a:ext uri="{FF2B5EF4-FFF2-40B4-BE49-F238E27FC236}">
                <a16:creationId xmlns:a16="http://schemas.microsoft.com/office/drawing/2014/main" id="{8072DAE2-805B-4A2F-8B1C-26F7A7050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4652A-8002-4E97-94C8-F94A96EF607F}"/>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253594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703A-12D5-4EFA-8F11-D95F09B1C7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567B8C-57B1-49C5-8DBE-F2836A7D80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0B693D-2E8A-4B72-925C-E19FFE4FD1F9}"/>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5" name="Footer Placeholder 4">
            <a:extLst>
              <a:ext uri="{FF2B5EF4-FFF2-40B4-BE49-F238E27FC236}">
                <a16:creationId xmlns:a16="http://schemas.microsoft.com/office/drawing/2014/main" id="{3C6FBDDC-5D97-427E-B2D6-41DC3B3ED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B23DF-1FAC-4F4A-AA9A-AD425D63D706}"/>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403209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8C29-2E81-45FB-B78C-7B0AA5F41BC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A507F3-8E08-4939-9452-9F170ECEC3D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4097E5-FA51-4C34-80EF-650171E067E7}"/>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5" name="Footer Placeholder 4">
            <a:extLst>
              <a:ext uri="{FF2B5EF4-FFF2-40B4-BE49-F238E27FC236}">
                <a16:creationId xmlns:a16="http://schemas.microsoft.com/office/drawing/2014/main" id="{EDEF557E-FE7B-48B9-95DC-54F38BC43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592D8-CB1F-447C-89D3-27D5841A0ABF}"/>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401273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DD58-485A-478C-95C1-166DF1887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A690DD-9037-4FE5-AF94-BF406FC5074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1B5DCA-21DD-4E58-AF9F-7FAF56958CF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ABDCB9-FF63-4C14-9E22-A51FA640BF1E}"/>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6" name="Footer Placeholder 5">
            <a:extLst>
              <a:ext uri="{FF2B5EF4-FFF2-40B4-BE49-F238E27FC236}">
                <a16:creationId xmlns:a16="http://schemas.microsoft.com/office/drawing/2014/main" id="{636142CB-A6B2-4F21-846F-AB991EC12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0C415-9582-498B-A5BE-5076CAC1EB58}"/>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15387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8B2F-7BA5-438C-B79A-4FA24E78238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F871CE-B0C4-4116-91BF-141F24B0274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15931F7-756E-4C45-8F5F-615EDB9C458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E2340A-B200-47AC-820F-74B6D7F03B0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84CC4AB-CDCE-48FB-8EDC-3439F95487A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2D2876-8E8A-4983-B814-C6FE84353466}"/>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8" name="Footer Placeholder 7">
            <a:extLst>
              <a:ext uri="{FF2B5EF4-FFF2-40B4-BE49-F238E27FC236}">
                <a16:creationId xmlns:a16="http://schemas.microsoft.com/office/drawing/2014/main" id="{1647CF18-54D1-4A82-8A1A-C97DA74CCD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3E26D1-82EE-45A3-83DA-E56CEFA51169}"/>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67502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3062D-BB38-4FAF-9263-40882066D4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39E2F0-3EFE-41E2-B3A7-D5BCE23043E4}"/>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4" name="Footer Placeholder 3">
            <a:extLst>
              <a:ext uri="{FF2B5EF4-FFF2-40B4-BE49-F238E27FC236}">
                <a16:creationId xmlns:a16="http://schemas.microsoft.com/office/drawing/2014/main" id="{4682F447-026E-4525-8CCD-8C1970BC80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1F6876-9B00-4888-BAF8-C681917E5FD0}"/>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269218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848FBA-CFD1-4C81-8648-CAB52ACBF4D1}"/>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3" name="Footer Placeholder 2">
            <a:extLst>
              <a:ext uri="{FF2B5EF4-FFF2-40B4-BE49-F238E27FC236}">
                <a16:creationId xmlns:a16="http://schemas.microsoft.com/office/drawing/2014/main" id="{2B7137A2-4C47-4D8C-93F6-62DD6226BA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1718BB-8CFE-4F16-A56A-5D1FDD9EEAE3}"/>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3428707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7202-F17E-4C0E-A93F-021EA38DC0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EA8AF2-2A19-4FE4-834E-EFA677D7598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0D2F58-9F76-4F73-92F6-B1BA205DE2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ED9BA53-18BA-43BC-9467-AD92E102D65B}"/>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6" name="Footer Placeholder 5">
            <a:extLst>
              <a:ext uri="{FF2B5EF4-FFF2-40B4-BE49-F238E27FC236}">
                <a16:creationId xmlns:a16="http://schemas.microsoft.com/office/drawing/2014/main" id="{1799270D-A95E-4492-93C8-A181E16D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2ECD2-278C-448F-8427-BB2D35D09590}"/>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69691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A52B-A82A-405F-87D5-F4392765B77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B543DB-7D96-49B2-8623-2A654F0FE75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3C6C875-2838-4608-9F04-F8F46E1487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40D6327-714A-4518-9D53-BCB95DB91F3B}"/>
              </a:ext>
            </a:extLst>
          </p:cNvPr>
          <p:cNvSpPr>
            <a:spLocks noGrp="1"/>
          </p:cNvSpPr>
          <p:nvPr>
            <p:ph type="dt" sz="half" idx="10"/>
          </p:nvPr>
        </p:nvSpPr>
        <p:spPr/>
        <p:txBody>
          <a:bodyPr/>
          <a:lstStyle/>
          <a:p>
            <a:fld id="{E8EB4242-4669-4089-B1D3-7BBD76CE1D3D}" type="datetimeFigureOut">
              <a:rPr lang="en-US" smtClean="0"/>
              <a:pPr/>
              <a:t>5/29/2022</a:t>
            </a:fld>
            <a:endParaRPr lang="en-US"/>
          </a:p>
        </p:txBody>
      </p:sp>
      <p:sp>
        <p:nvSpPr>
          <p:cNvPr id="6" name="Footer Placeholder 5">
            <a:extLst>
              <a:ext uri="{FF2B5EF4-FFF2-40B4-BE49-F238E27FC236}">
                <a16:creationId xmlns:a16="http://schemas.microsoft.com/office/drawing/2014/main" id="{7A21C793-49F6-41EF-BFDA-6E9880E01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27E03-6348-486B-96EA-01D2D5E4A30F}"/>
              </a:ext>
            </a:extLst>
          </p:cNvPr>
          <p:cNvSpPr>
            <a:spLocks noGrp="1"/>
          </p:cNvSpPr>
          <p:nvPr>
            <p:ph type="sldNum" sz="quarter" idx="12"/>
          </p:nvPr>
        </p:nvSpPr>
        <p:spPr/>
        <p:txBody>
          <a:bodyPr/>
          <a:lstStyle/>
          <a:p>
            <a:fld id="{AFD31FDD-134E-4F61-9DF4-9860AE48AF80}" type="slidenum">
              <a:rPr lang="en-US" smtClean="0"/>
              <a:pPr/>
              <a:t>‹#›</a:t>
            </a:fld>
            <a:endParaRPr lang="en-US"/>
          </a:p>
        </p:txBody>
      </p:sp>
    </p:spTree>
    <p:extLst>
      <p:ext uri="{BB962C8B-B14F-4D97-AF65-F5344CB8AC3E}">
        <p14:creationId xmlns:p14="http://schemas.microsoft.com/office/powerpoint/2010/main" val="340519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4000">
              <a:schemeClr val="accent1">
                <a:lumMod val="5000"/>
                <a:lumOff val="95000"/>
              </a:schemeClr>
            </a:gs>
            <a:gs pos="72000">
              <a:schemeClr val="accent1">
                <a:lumMod val="45000"/>
                <a:lumOff val="55000"/>
              </a:schemeClr>
            </a:gs>
            <a:gs pos="83000">
              <a:schemeClr val="accent1">
                <a:lumMod val="45000"/>
                <a:lumOff val="55000"/>
              </a:schemeClr>
            </a:gs>
            <a:gs pos="100000">
              <a:schemeClr val="accent1">
                <a:lumMod val="30000"/>
                <a:lumOff val="70000"/>
              </a:schemeClr>
            </a:gs>
          </a:gsLst>
          <a:lin ang="2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2FDB3-8CAE-4B57-90C4-2E5B63C778D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3BF03B-A5D4-4821-81AA-1192797EAF5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153A87-0119-404D-973D-7F7B6D627D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8EB4242-4669-4089-B1D3-7BBD76CE1D3D}" type="datetimeFigureOut">
              <a:rPr lang="en-US" smtClean="0"/>
              <a:pPr/>
              <a:t>5/29/2022</a:t>
            </a:fld>
            <a:endParaRPr lang="en-US"/>
          </a:p>
        </p:txBody>
      </p:sp>
      <p:sp>
        <p:nvSpPr>
          <p:cNvPr id="5" name="Footer Placeholder 4">
            <a:extLst>
              <a:ext uri="{FF2B5EF4-FFF2-40B4-BE49-F238E27FC236}">
                <a16:creationId xmlns:a16="http://schemas.microsoft.com/office/drawing/2014/main" id="{25536435-C3FD-4214-BC8B-B6778C19347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781E9D-E95A-4D16-BAF8-B4765E8E250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D31FDD-134E-4F61-9DF4-9860AE48AF80}" type="slidenum">
              <a:rPr lang="en-US" smtClean="0"/>
              <a:pPr/>
              <a:t>‹#›</a:t>
            </a:fld>
            <a:endParaRPr lang="en-US"/>
          </a:p>
        </p:txBody>
      </p:sp>
    </p:spTree>
    <p:extLst>
      <p:ext uri="{BB962C8B-B14F-4D97-AF65-F5344CB8AC3E}">
        <p14:creationId xmlns:p14="http://schemas.microsoft.com/office/powerpoint/2010/main" val="385516354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3297" y="95277"/>
            <a:ext cx="6858000" cy="1362808"/>
          </a:xfrm>
        </p:spPr>
        <p:txBody>
          <a:bodyPr>
            <a:noAutofit/>
          </a:bodyPr>
          <a:lstStyle/>
          <a:p>
            <a:r>
              <a:rPr lang="en-US" sz="2000" b="1" dirty="0" smtClean="0">
                <a:latin typeface="Times New Roman" pitchFamily="18" charset="0"/>
                <a:cs typeface="Times New Roman" pitchFamily="18" charset="0"/>
              </a:rPr>
              <a:t>SKN SINHGAD INSTITUTE </a:t>
            </a:r>
            <a:r>
              <a:rPr lang="en-US" sz="2000" b="1" dirty="0">
                <a:latin typeface="Times New Roman" pitchFamily="18" charset="0"/>
                <a:cs typeface="Times New Roman" pitchFamily="18" charset="0"/>
              </a:rPr>
              <a:t>OF </a:t>
            </a:r>
            <a:r>
              <a:rPr lang="en-US" sz="2000" b="1" dirty="0" smtClean="0">
                <a:latin typeface="Times New Roman" pitchFamily="18" charset="0"/>
                <a:cs typeface="Times New Roman" pitchFamily="18" charset="0"/>
              </a:rPr>
              <a:t>TECHNOLOGY </a:t>
            </a:r>
            <a:r>
              <a:rPr lang="en-US" sz="2000" b="1" dirty="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SCIENCE, </a:t>
            </a:r>
            <a:r>
              <a:rPr lang="en-US" sz="2000" b="1" dirty="0">
                <a:latin typeface="Times New Roman" pitchFamily="18" charset="0"/>
                <a:cs typeface="Times New Roman" pitchFamily="18" charset="0"/>
              </a:rPr>
              <a:t>LONAVALA</a:t>
            </a:r>
            <a:br>
              <a:rPr lang="en-US" sz="2000" b="1" dirty="0">
                <a:latin typeface="Times New Roman" pitchFamily="18" charset="0"/>
                <a:cs typeface="Times New Roman" pitchFamily="18" charset="0"/>
              </a:rPr>
            </a:br>
            <a:r>
              <a:rPr lang="en-US" sz="2000" b="1" dirty="0" smtClean="0">
                <a:latin typeface="Times New Roman" pitchFamily="18" charset="0"/>
                <a:cs typeface="Times New Roman" pitchFamily="18" charset="0"/>
              </a:rPr>
              <a:t>DEPARTMENT OF </a:t>
            </a:r>
            <a:r>
              <a:rPr lang="en-US" sz="2000" b="1" dirty="0">
                <a:latin typeface="Times New Roman" pitchFamily="18" charset="0"/>
                <a:cs typeface="Times New Roman" pitchFamily="18" charset="0"/>
              </a:rPr>
              <a:t>COMPUTER </a:t>
            </a:r>
            <a:r>
              <a:rPr lang="en-US" sz="2000" b="1" dirty="0" smtClean="0">
                <a:latin typeface="Times New Roman" pitchFamily="18" charset="0"/>
                <a:cs typeface="Times New Roman" pitchFamily="18" charset="0"/>
              </a:rPr>
              <a:t>ENGINEERING</a:t>
            </a: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(A.Y</a:t>
            </a:r>
            <a:r>
              <a:rPr lang="en-US" sz="2000" b="1" dirty="0">
                <a:latin typeface="Times New Roman" pitchFamily="18" charset="0"/>
                <a:cs typeface="Times New Roman" pitchFamily="18" charset="0"/>
              </a:rPr>
              <a:t>.:- 2021-22)</a:t>
            </a:r>
            <a:endParaRPr lang="en-US" sz="2000" b="1" dirty="0"/>
          </a:p>
        </p:txBody>
      </p:sp>
      <p:sp>
        <p:nvSpPr>
          <p:cNvPr id="3" name="Subtitle 2"/>
          <p:cNvSpPr>
            <a:spLocks noGrp="1"/>
          </p:cNvSpPr>
          <p:nvPr>
            <p:ph type="subTitle" idx="1"/>
          </p:nvPr>
        </p:nvSpPr>
        <p:spPr>
          <a:xfrm>
            <a:off x="312490" y="1458085"/>
            <a:ext cx="8534400" cy="5399915"/>
          </a:xfrm>
        </p:spPr>
        <p:txBody>
          <a:bodyPr>
            <a:normAutofit fontScale="92500" lnSpcReduction="20000"/>
          </a:bodyPr>
          <a:lstStyle/>
          <a:p>
            <a:r>
              <a:rPr lang="en-US" sz="2600" dirty="0">
                <a:solidFill>
                  <a:schemeClr val="accent2">
                    <a:lumMod val="50000"/>
                  </a:schemeClr>
                </a:solidFill>
                <a:latin typeface="Times New Roman" pitchFamily="18" charset="0"/>
                <a:cs typeface="Times New Roman" pitchFamily="18" charset="0"/>
              </a:rPr>
              <a:t>   </a:t>
            </a:r>
          </a:p>
          <a:p>
            <a:r>
              <a:rPr lang="en-US" sz="2600" dirty="0">
                <a:solidFill>
                  <a:schemeClr val="accent2">
                    <a:lumMod val="50000"/>
                  </a:schemeClr>
                </a:solidFill>
                <a:latin typeface="Times New Roman" pitchFamily="18" charset="0"/>
                <a:cs typeface="Times New Roman" pitchFamily="18" charset="0"/>
              </a:rPr>
              <a:t> </a:t>
            </a:r>
            <a:r>
              <a:rPr lang="en-US" sz="2600" dirty="0">
                <a:latin typeface="Times New Roman" pitchFamily="18" charset="0"/>
                <a:cs typeface="Times New Roman" pitchFamily="18" charset="0"/>
              </a:rPr>
              <a:t>Project </a:t>
            </a:r>
            <a:r>
              <a:rPr lang="en-US" sz="2600" dirty="0" smtClean="0">
                <a:latin typeface="Times New Roman" pitchFamily="18" charset="0"/>
                <a:cs typeface="Times New Roman" pitchFamily="18" charset="0"/>
              </a:rPr>
              <a:t>Phase II Presentation</a:t>
            </a:r>
          </a:p>
          <a:p>
            <a:r>
              <a:rPr lang="en-US" sz="2600" dirty="0" smtClean="0">
                <a:latin typeface="Times New Roman" pitchFamily="18" charset="0"/>
                <a:cs typeface="Times New Roman" pitchFamily="18" charset="0"/>
              </a:rPr>
              <a:t>On</a:t>
            </a:r>
            <a:endParaRPr lang="en-US" sz="2600" dirty="0">
              <a:latin typeface="Times New Roman" pitchFamily="18" charset="0"/>
              <a:cs typeface="Times New Roman" pitchFamily="18" charset="0"/>
            </a:endParaRPr>
          </a:p>
          <a:p>
            <a:r>
              <a:rPr lang="en-US" sz="2400" b="1" dirty="0" smtClean="0">
                <a:latin typeface="Times New Roman" panose="02020603050405020304" pitchFamily="18" charset="0"/>
                <a:cs typeface="Times New Roman" panose="02020603050405020304" pitchFamily="18" charset="0"/>
              </a:rPr>
              <a:t>Comparative Analysis of Feature Selection </a:t>
            </a:r>
            <a:r>
              <a:rPr lang="en-US" sz="2400" b="1" dirty="0">
                <a:latin typeface="Times New Roman" panose="02020603050405020304" pitchFamily="18" charset="0"/>
                <a:cs typeface="Times New Roman" panose="02020603050405020304" pitchFamily="18" charset="0"/>
              </a:rPr>
              <a:t>Algorithms </a:t>
            </a:r>
            <a:r>
              <a:rPr lang="en-US" sz="2400" b="1" dirty="0" smtClean="0">
                <a:latin typeface="Times New Roman" panose="02020603050405020304" pitchFamily="18" charset="0"/>
                <a:cs typeface="Times New Roman" panose="02020603050405020304" pitchFamily="18" charset="0"/>
              </a:rPr>
              <a:t>for</a:t>
            </a:r>
          </a:p>
          <a:p>
            <a:r>
              <a:rPr lang="en-US" sz="2400" b="1" dirty="0" smtClean="0">
                <a:latin typeface="Times New Roman" panose="02020603050405020304" pitchFamily="18" charset="0"/>
                <a:cs typeface="Times New Roman" panose="02020603050405020304" pitchFamily="18" charset="0"/>
              </a:rPr>
              <a:t>Computational Personality Prediction From Social Media</a:t>
            </a:r>
            <a:endParaRPr lang="en-US" sz="2400" b="1" dirty="0">
              <a:solidFill>
                <a:schemeClr val="tx2">
                  <a:lumMod val="60000"/>
                  <a:lumOff val="40000"/>
                </a:schemeClr>
              </a:solidFill>
              <a:latin typeface="Times New Roman" pitchFamily="18" charset="0"/>
              <a:cs typeface="Times New Roman" pitchFamily="18" charset="0"/>
            </a:endParaRPr>
          </a:p>
          <a:p>
            <a:pPr algn="ctr"/>
            <a:r>
              <a:rPr lang="en-US" dirty="0" smtClean="0">
                <a:latin typeface="Times New Roman" panose="02020603050405020304" pitchFamily="18" charset="0"/>
                <a:cs typeface="Times New Roman" panose="02020603050405020304" pitchFamily="18" charset="0"/>
              </a:rPr>
              <a:t>By</a:t>
            </a:r>
          </a:p>
          <a:p>
            <a:endParaRPr lang="en-US"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MR. </a:t>
            </a:r>
            <a:r>
              <a:rPr lang="en-US" sz="2200" dirty="0" err="1" smtClean="0">
                <a:latin typeface="Times New Roman" panose="02020603050405020304" pitchFamily="18" charset="0"/>
                <a:cs typeface="Times New Roman" panose="02020603050405020304" pitchFamily="18" charset="0"/>
              </a:rPr>
              <a:t>Bhushan</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Nishane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B151044300 )</a:t>
            </a:r>
          </a:p>
          <a:p>
            <a:r>
              <a:rPr lang="en-US" sz="2200" dirty="0">
                <a:latin typeface="Times New Roman" panose="02020603050405020304" pitchFamily="18" charset="0"/>
                <a:cs typeface="Times New Roman" panose="02020603050405020304" pitchFamily="18" charset="0"/>
              </a:rPr>
              <a:t>MR</a:t>
            </a:r>
            <a:r>
              <a:rPr lang="en-US" sz="2200" dirty="0" smtClean="0">
                <a:latin typeface="Times New Roman" panose="02020603050405020304" pitchFamily="18" charset="0"/>
                <a:cs typeface="Times New Roman" panose="02020603050405020304" pitchFamily="18" charset="0"/>
              </a:rPr>
              <a:t>. Suhas </a:t>
            </a:r>
            <a:r>
              <a:rPr lang="en-US" sz="2200" dirty="0">
                <a:latin typeface="Times New Roman" panose="02020603050405020304" pitchFamily="18" charset="0"/>
                <a:cs typeface="Times New Roman" panose="02020603050405020304" pitchFamily="18" charset="0"/>
              </a:rPr>
              <a:t>Dhole </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B151044242 </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MR. </a:t>
            </a:r>
            <a:r>
              <a:rPr lang="en-US" sz="2200" dirty="0" err="1" smtClean="0">
                <a:latin typeface="Times New Roman" panose="02020603050405020304" pitchFamily="18" charset="0"/>
                <a:cs typeface="Times New Roman" panose="02020603050405020304" pitchFamily="18" charset="0"/>
              </a:rPr>
              <a:t>Atharv</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Sahare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B151044325 </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MS. </a:t>
            </a:r>
            <a:r>
              <a:rPr lang="en-US" sz="2200" dirty="0" err="1" smtClean="0">
                <a:latin typeface="Times New Roman" panose="02020603050405020304" pitchFamily="18" charset="0"/>
                <a:cs typeface="Times New Roman" panose="02020603050405020304" pitchFamily="18" charset="0"/>
              </a:rPr>
              <a:t>Aishwarya</a:t>
            </a:r>
            <a:r>
              <a:rPr lang="en-US" sz="2200" dirty="0" smtClean="0">
                <a:latin typeface="Times New Roman" panose="02020603050405020304" pitchFamily="18" charset="0"/>
                <a:cs typeface="Times New Roman" panose="02020603050405020304" pitchFamily="18" charset="0"/>
              </a:rPr>
              <a:t> Kale	( </a:t>
            </a:r>
            <a:r>
              <a:rPr lang="en-US" sz="2200" dirty="0">
                <a:latin typeface="Times New Roman" panose="02020603050405020304" pitchFamily="18" charset="0"/>
                <a:cs typeface="Times New Roman" panose="02020603050405020304" pitchFamily="18" charset="0"/>
              </a:rPr>
              <a:t>B151044206 </a:t>
            </a:r>
            <a:r>
              <a:rPr lang="en-US" sz="2200" dirty="0" smtClean="0">
                <a:latin typeface="Times New Roman" panose="02020603050405020304" pitchFamily="18" charset="0"/>
                <a:cs typeface="Times New Roman" panose="02020603050405020304" pitchFamily="18" charset="0"/>
              </a:rPr>
              <a:t>)</a:t>
            </a:r>
          </a:p>
          <a:p>
            <a:endParaRPr lang="en-US" sz="2400" dirty="0" smtClean="0"/>
          </a:p>
          <a:p>
            <a:r>
              <a:rPr lang="en-US" sz="2800" dirty="0" smtClean="0">
                <a:latin typeface="Times New Roman" pitchFamily="18" charset="0"/>
                <a:cs typeface="Times New Roman" pitchFamily="18" charset="0"/>
              </a:rPr>
              <a:t>Under </a:t>
            </a:r>
            <a:r>
              <a:rPr lang="en-US" sz="2800" dirty="0">
                <a:latin typeface="Times New Roman" pitchFamily="18" charset="0"/>
                <a:cs typeface="Times New Roman" pitchFamily="18" charset="0"/>
              </a:rPr>
              <a:t>the guidance of </a:t>
            </a:r>
          </a:p>
          <a:p>
            <a:r>
              <a:rPr lang="en-US" sz="2800" b="1" dirty="0">
                <a:latin typeface="Times New Roman" pitchFamily="18" charset="0"/>
                <a:cs typeface="Times New Roman" pitchFamily="18" charset="0"/>
              </a:rPr>
              <a:t>Prof. P. D. Halle</a:t>
            </a:r>
            <a:r>
              <a:rPr lang="en-US" sz="2800" dirty="0">
                <a:latin typeface="Times New Roman" pitchFamily="18" charset="0"/>
                <a:cs typeface="Times New Roman" pitchFamily="18" charset="0"/>
              </a:rPr>
              <a:t> </a:t>
            </a:r>
          </a:p>
          <a:p>
            <a:r>
              <a:rPr lang="en-US" dirty="0">
                <a:solidFill>
                  <a:schemeClr val="accent6">
                    <a:lumMod val="50000"/>
                  </a:schemeClr>
                </a:solidFill>
                <a:latin typeface="Times New Roman" pitchFamily="18" charset="0"/>
                <a:cs typeface="Times New Roman" pitchFamily="18" charset="0"/>
              </a:rPr>
              <a:t>                                </a:t>
            </a:r>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97" y="175873"/>
            <a:ext cx="1828800" cy="120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 y="0"/>
            <a:ext cx="9144000" cy="1143000"/>
          </a:xfrm>
        </p:spPr>
        <p:txBody>
          <a:bodyPr>
            <a:normAutofit/>
          </a:bodyPr>
          <a:lstStyle/>
          <a:p>
            <a:pPr algn="ctr"/>
            <a:r>
              <a:rPr lang="en-US" sz="4000" b="1" dirty="0" smtClean="0">
                <a:latin typeface="Times New Roman" pitchFamily="18" charset="0"/>
                <a:cs typeface="Times New Roman" pitchFamily="18" charset="0"/>
              </a:rPr>
              <a:t>IDEA </a:t>
            </a:r>
            <a:r>
              <a:rPr lang="en-US" sz="4000" b="1" dirty="0">
                <a:latin typeface="Times New Roman" pitchFamily="18" charset="0"/>
                <a:cs typeface="Times New Roman" pitchFamily="18" charset="0"/>
              </a:rPr>
              <a:t>MATRIX</a:t>
            </a:r>
          </a:p>
        </p:txBody>
      </p:sp>
      <p:sp>
        <p:nvSpPr>
          <p:cNvPr id="3" name="Content Placeholder 2"/>
          <p:cNvSpPr>
            <a:spLocks noGrp="1"/>
          </p:cNvSpPr>
          <p:nvPr>
            <p:ph idx="1"/>
          </p:nvPr>
        </p:nvSpPr>
        <p:spPr>
          <a:xfrm>
            <a:off x="457200" y="1143000"/>
            <a:ext cx="8153400" cy="5330952"/>
          </a:xfrm>
        </p:spPr>
        <p:txBody>
          <a:bodyPr>
            <a:normAutofit/>
          </a:bodyPr>
          <a:lstStyle/>
          <a:p>
            <a:r>
              <a:rPr lang="en-US" sz="2000" u="sng" dirty="0">
                <a:latin typeface="Times New Roman" pitchFamily="18" charset="0"/>
                <a:cs typeface="Times New Roman" pitchFamily="18" charset="0"/>
              </a:rPr>
              <a:t>E</a:t>
            </a:r>
            <a:endParaRPr lang="en-US" sz="2000" dirty="0">
              <a:latin typeface="Times New Roman" pitchFamily="18" charset="0"/>
              <a:cs typeface="Times New Roman" pitchFamily="18" charset="0"/>
            </a:endParaRPr>
          </a:p>
          <a:p>
            <a:pPr marL="0" indent="0">
              <a:buNone/>
            </a:pPr>
            <a:r>
              <a:rPr lang="en-US" sz="2000" u="sng" dirty="0">
                <a:latin typeface="Times New Roman" pitchFamily="18" charset="0"/>
                <a:cs typeface="Times New Roman" pitchFamily="18" charset="0"/>
              </a:rPr>
              <a:t>	EDUCATE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 user to send request  to the system and user can get proper Result.</a:t>
            </a:r>
          </a:p>
          <a:p>
            <a:pPr marL="0" indent="0">
              <a:buNone/>
            </a:pPr>
            <a:endParaRPr lang="en-US" sz="2000" dirty="0">
              <a:latin typeface="Times New Roman" pitchFamily="18" charset="0"/>
              <a:cs typeface="Times New Roman" pitchFamily="18" charset="0"/>
            </a:endParaRPr>
          </a:p>
          <a:p>
            <a:pPr marL="0" indent="0">
              <a:buNone/>
            </a:pPr>
            <a:r>
              <a:rPr lang="en-US" sz="2000" u="sng" dirty="0">
                <a:latin typeface="Times New Roman" pitchFamily="18" charset="0"/>
                <a:cs typeface="Times New Roman" pitchFamily="18" charset="0"/>
              </a:rPr>
              <a:t>	EVALUATE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Efficient Searching on web pages.</a:t>
            </a:r>
          </a:p>
          <a:p>
            <a:pPr marL="0" indent="0">
              <a:buNone/>
            </a:pPr>
            <a:endParaRPr lang="en-US" sz="2000" dirty="0">
              <a:latin typeface="Times New Roman" pitchFamily="18" charset="0"/>
              <a:cs typeface="Times New Roman" pitchFamily="18" charset="0"/>
            </a:endParaRPr>
          </a:p>
          <a:p>
            <a:pPr marL="0" indent="0">
              <a:buNone/>
            </a:pPr>
            <a:r>
              <a:rPr lang="en-US" sz="2000" u="sng" dirty="0">
                <a:latin typeface="Times New Roman" pitchFamily="18" charset="0"/>
                <a:cs typeface="Times New Roman" pitchFamily="18" charset="0"/>
              </a:rPr>
              <a:t>	ELIMINATE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 waiting time for searching entered query for long time</a:t>
            </a:r>
            <a:r>
              <a:rPr lang="en-US" sz="2000" dirty="0" smtClean="0">
                <a:latin typeface="Times New Roman" pitchFamily="18" charset="0"/>
                <a:cs typeface="Times New Roman" pitchFamily="18" charset="0"/>
              </a:rPr>
              <a:t>.</a:t>
            </a:r>
          </a:p>
          <a:p>
            <a:pPr marL="0" indent="0">
              <a:buNone/>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dirty="0" smtClean="0">
                <a:latin typeface="Times New Roman" pitchFamily="18" charset="0"/>
                <a:cs typeface="Times New Roman" pitchFamily="18" charset="0"/>
              </a:rPr>
              <a:t>IDEA </a:t>
            </a:r>
            <a:r>
              <a:rPr lang="en-US" sz="4000" b="1" dirty="0">
                <a:latin typeface="Times New Roman" pitchFamily="18" charset="0"/>
                <a:cs typeface="Times New Roman" pitchFamily="18" charset="0"/>
              </a:rPr>
              <a:t>MATRIX</a:t>
            </a:r>
          </a:p>
        </p:txBody>
      </p:sp>
      <p:sp>
        <p:nvSpPr>
          <p:cNvPr id="3" name="Content Placeholder 2"/>
          <p:cNvSpPr>
            <a:spLocks noGrp="1"/>
          </p:cNvSpPr>
          <p:nvPr>
            <p:ph idx="1"/>
          </p:nvPr>
        </p:nvSpPr>
        <p:spPr>
          <a:xfrm>
            <a:off x="457200" y="1143000"/>
            <a:ext cx="8077200" cy="5330952"/>
          </a:xfrm>
        </p:spPr>
        <p:txBody>
          <a:bodyPr>
            <a:normAutofit/>
          </a:bodyPr>
          <a:lstStyle/>
          <a:p>
            <a:r>
              <a:rPr lang="en-US" sz="2000" u="sng" dirty="0" smtClean="0">
                <a:latin typeface="Times New Roman" pitchFamily="18" charset="0"/>
                <a:cs typeface="Times New Roman" pitchFamily="18" charset="0"/>
              </a:rPr>
              <a:t>A</a:t>
            </a:r>
            <a:endParaRPr lang="en-US" sz="2000" dirty="0" smtClean="0">
              <a:latin typeface="Times New Roman" pitchFamily="18" charset="0"/>
              <a:cs typeface="Times New Roman" pitchFamily="18" charset="0"/>
            </a:endParaRPr>
          </a:p>
          <a:p>
            <a:pPr marL="0" indent="0">
              <a:buNone/>
            </a:pPr>
            <a:r>
              <a:rPr lang="en-US" sz="2000" u="sng" dirty="0" smtClean="0">
                <a:latin typeface="Times New Roman" pitchFamily="18" charset="0"/>
                <a:cs typeface="Times New Roman" pitchFamily="18" charset="0"/>
              </a:rPr>
              <a:t>	ACCELERATE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Interaction between the User request and the Dataset.</a:t>
            </a:r>
          </a:p>
          <a:p>
            <a:pPr marL="0" indent="0">
              <a:buNone/>
            </a:pPr>
            <a:endParaRPr lang="en-US" sz="2000" dirty="0" smtClean="0">
              <a:latin typeface="Times New Roman" pitchFamily="18" charset="0"/>
              <a:cs typeface="Times New Roman" pitchFamily="18" charset="0"/>
            </a:endParaRPr>
          </a:p>
          <a:p>
            <a:pPr marL="0" indent="0">
              <a:buNone/>
            </a:pPr>
            <a:r>
              <a:rPr lang="en-US" sz="2000" u="sng" dirty="0" smtClean="0">
                <a:latin typeface="Times New Roman" pitchFamily="18" charset="0"/>
                <a:cs typeface="Times New Roman" pitchFamily="18" charset="0"/>
              </a:rPr>
              <a:t>	AVOID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Searching large number of pages.</a:t>
            </a:r>
          </a:p>
          <a:p>
            <a:pPr marL="0" indent="0">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43000"/>
          </a:xfrm>
        </p:spPr>
        <p:txBody>
          <a:bodyPr>
            <a:normAutofit/>
          </a:bodyPr>
          <a:lstStyle/>
          <a:p>
            <a:pPr algn="ctr"/>
            <a:r>
              <a:rPr lang="en-US" sz="4000" b="1" dirty="0" smtClean="0">
                <a:latin typeface="Times New Roman" pitchFamily="18" charset="0"/>
                <a:cs typeface="Times New Roman" pitchFamily="18" charset="0"/>
              </a:rPr>
              <a:t>FEASIBILITY </a:t>
            </a:r>
            <a:r>
              <a:rPr lang="en-US" sz="4000" b="1" dirty="0">
                <a:latin typeface="Times New Roman" pitchFamily="18" charset="0"/>
                <a:cs typeface="Times New Roman" pitchFamily="18" charset="0"/>
              </a:rPr>
              <a:t>ANALYSIS</a:t>
            </a:r>
          </a:p>
        </p:txBody>
      </p:sp>
      <p:sp>
        <p:nvSpPr>
          <p:cNvPr id="3" name="Content Placeholder 2"/>
          <p:cNvSpPr>
            <a:spLocks noGrp="1"/>
          </p:cNvSpPr>
          <p:nvPr>
            <p:ph idx="1"/>
          </p:nvPr>
        </p:nvSpPr>
        <p:spPr>
          <a:xfrm>
            <a:off x="457200" y="1143001"/>
            <a:ext cx="8058150" cy="5033962"/>
          </a:xfrm>
        </p:spPr>
        <p:txBody>
          <a:bodyPr>
            <a:normAutofit/>
          </a:bodyPr>
          <a:lstStyle/>
          <a:p>
            <a:pPr lvl="0"/>
            <a:r>
              <a:rPr lang="en-US" sz="2000" dirty="0">
                <a:latin typeface="Times New Roman" pitchFamily="18" charset="0"/>
                <a:cs typeface="Times New Roman" pitchFamily="18" charset="0"/>
              </a:rPr>
              <a:t>Cost-Benefit Analysis</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Risk Assessment And solutions</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Control Efficiency And Services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199"/>
          </a:xfrm>
        </p:spPr>
        <p:txBody>
          <a:bodyPr>
            <a:noAutofit/>
          </a:bodyPr>
          <a:lstStyle/>
          <a:p>
            <a:pPr algn="ctr"/>
            <a:r>
              <a:rPr lang="en-IN" sz="4000" b="1" dirty="0" smtClean="0">
                <a:latin typeface="Times New Roman" pitchFamily="18" charset="0"/>
                <a:cs typeface="Times New Roman" pitchFamily="18" charset="0"/>
              </a:rPr>
              <a:t>SOFTWARE REQUIREMENT SPECIFICATION</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7886700" cy="4122738"/>
          </a:xfrm>
        </p:spPr>
        <p:txBody>
          <a:bodyPr>
            <a:normAutofit/>
          </a:bodyPr>
          <a:lstStyle/>
          <a:p>
            <a:pPr algn="just"/>
            <a:r>
              <a:rPr lang="en-US" sz="2000" dirty="0">
                <a:latin typeface="Times New Roman" panose="02020603050405020304" pitchFamily="18" charset="0"/>
                <a:cs typeface="Times New Roman" panose="02020603050405020304" pitchFamily="18" charset="0"/>
              </a:rPr>
              <a:t>IDE                               : Spyder</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Coding Language         : Python Version 3.8</a:t>
            </a: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Operating System         : Windows </a:t>
            </a:r>
            <a:r>
              <a:rPr lang="en-US" sz="2000" dirty="0" smtClean="0">
                <a:latin typeface="Times New Roman" panose="02020603050405020304" pitchFamily="18" charset="0"/>
                <a:cs typeface="Times New Roman" panose="02020603050405020304" pitchFamily="18" charset="0"/>
              </a:rPr>
              <a:t>10</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Windows 11</a:t>
            </a:r>
            <a:endParaRPr lang="en-IN" sz="2000" dirty="0">
              <a:latin typeface="Times New Roman" panose="02020603050405020304" pitchFamily="18" charset="0"/>
              <a:cs typeface="Times New Roman" panose="02020603050405020304" pitchFamily="18" charset="0"/>
            </a:endParaRPr>
          </a:p>
          <a:p>
            <a:pPr algn="just"/>
            <a:endParaRPr lang="en-IN"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p:spPr>
        <p:txBody>
          <a:bodyPr>
            <a:normAutofit/>
          </a:bodyPr>
          <a:lstStyle/>
          <a:p>
            <a:pPr algn="ctr"/>
            <a:r>
              <a:rPr lang="en-US" sz="4400" b="1" dirty="0">
                <a:latin typeface="Times New Roman" pitchFamily="18" charset="0"/>
                <a:cs typeface="Times New Roman" pitchFamily="18" charset="0"/>
              </a:rPr>
              <a:t>HARDWARE </a:t>
            </a:r>
            <a:r>
              <a:rPr lang="en-US" sz="4400" b="1" dirty="0" smtClean="0">
                <a:latin typeface="Times New Roman" pitchFamily="18" charset="0"/>
                <a:cs typeface="Times New Roman" pitchFamily="18" charset="0"/>
              </a:rPr>
              <a:t> REQUIREMENT SPECIFICATION</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2057399"/>
            <a:ext cx="8058150" cy="4119563"/>
          </a:xfrm>
        </p:spPr>
        <p:txBody>
          <a:bodyPr>
            <a:normAutofit/>
          </a:bodyPr>
          <a:lstStyle/>
          <a:p>
            <a:pPr algn="just"/>
            <a:r>
              <a:rPr lang="en-US" sz="2000" dirty="0">
                <a:latin typeface="Times New Roman" panose="02020603050405020304" pitchFamily="18" charset="0"/>
                <a:cs typeface="Times New Roman" panose="02020603050405020304" pitchFamily="18" charset="0"/>
              </a:rPr>
              <a:t>Processor               : Pentium-IV</a:t>
            </a:r>
          </a:p>
          <a:p>
            <a:pPr algn="just"/>
            <a:r>
              <a:rPr lang="en-US" sz="2000" dirty="0">
                <a:latin typeface="Times New Roman" panose="02020603050405020304" pitchFamily="18" charset="0"/>
                <a:cs typeface="Times New Roman" panose="02020603050405020304" pitchFamily="18" charset="0"/>
              </a:rPr>
              <a:t>Speed                     : 1.1 GHz</a:t>
            </a:r>
          </a:p>
          <a:p>
            <a:pPr algn="just"/>
            <a:r>
              <a:rPr lang="en-US" sz="2000" dirty="0">
                <a:latin typeface="Times New Roman" panose="02020603050405020304" pitchFamily="18" charset="0"/>
                <a:cs typeface="Times New Roman" panose="02020603050405020304" pitchFamily="18" charset="0"/>
              </a:rPr>
              <a:t>RAM                      : 512 MB(min)</a:t>
            </a:r>
          </a:p>
          <a:p>
            <a:pPr algn="just"/>
            <a:r>
              <a:rPr lang="en-US" sz="2000" dirty="0">
                <a:latin typeface="Times New Roman" panose="02020603050405020304" pitchFamily="18" charset="0"/>
                <a:cs typeface="Times New Roman" panose="02020603050405020304" pitchFamily="18" charset="0"/>
              </a:rPr>
              <a:t>Hard Disk               : 40 GB</a:t>
            </a:r>
          </a:p>
          <a:p>
            <a:pPr algn="just"/>
            <a:r>
              <a:rPr lang="en-US" sz="2000" dirty="0">
                <a:latin typeface="Times New Roman" panose="02020603050405020304" pitchFamily="18" charset="0"/>
                <a:cs typeface="Times New Roman" panose="02020603050405020304" pitchFamily="18" charset="0"/>
              </a:rPr>
              <a:t>Key Board              : Standard Windows Keyboard</a:t>
            </a:r>
          </a:p>
          <a:p>
            <a:pPr algn="just"/>
            <a:r>
              <a:rPr lang="en-US" sz="2000" dirty="0">
                <a:latin typeface="Times New Roman" panose="02020603050405020304" pitchFamily="18" charset="0"/>
                <a:cs typeface="Times New Roman" panose="02020603050405020304" pitchFamily="18" charset="0"/>
              </a:rPr>
              <a:t>Mouse                     : Two or Three Button Mouse</a:t>
            </a:r>
          </a:p>
          <a:p>
            <a:pPr algn="just"/>
            <a:r>
              <a:rPr lang="en-US" sz="2000" dirty="0">
                <a:latin typeface="Times New Roman" panose="02020603050405020304" pitchFamily="18" charset="0"/>
                <a:cs typeface="Times New Roman" panose="02020603050405020304" pitchFamily="18" charset="0"/>
              </a:rPr>
              <a:t>Monitor                   : LCD/LED</a:t>
            </a:r>
            <a:endParaRPr lang="en-IN"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dirty="0" smtClean="0">
                <a:latin typeface="Times New Roman" pitchFamily="18" charset="0"/>
                <a:cs typeface="Times New Roman" pitchFamily="18" charset="0"/>
              </a:rPr>
              <a:t>ABSTRACT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105400"/>
          </a:xfrm>
        </p:spPr>
        <p:txBody>
          <a:bodyPr>
            <a:normAutofit/>
          </a:bodyPr>
          <a:lstStyle/>
          <a:p>
            <a:pPr marL="514350" indent="-514350">
              <a:lnSpc>
                <a:spcPct val="150000"/>
              </a:lnSpc>
              <a:buFont typeface="+mj-lt"/>
              <a:buAutoNum type="arabicPeriod"/>
            </a:pPr>
            <a:r>
              <a:rPr lang="en-US" sz="2000" dirty="0" smtClean="0">
                <a:latin typeface="Times New Roman" pitchFamily="18" charset="0"/>
                <a:cs typeface="Times New Roman" pitchFamily="18" charset="0"/>
              </a:rPr>
              <a:t>With </a:t>
            </a:r>
            <a:r>
              <a:rPr lang="en-US" sz="2000" dirty="0">
                <a:latin typeface="Times New Roman" pitchFamily="18" charset="0"/>
                <a:cs typeface="Times New Roman" pitchFamily="18" charset="0"/>
              </a:rPr>
              <a:t>the rapid growth of social media, users are getting involved in virtual socialism, generating a huge volume of textual and image contents. Considering the contents such as status updates/tweets and shared posts/retweets, liking other posts is reflecting the online behavior of the users.        </a:t>
            </a:r>
          </a:p>
          <a:p>
            <a:pPr marL="514350" indent="-514350">
              <a:lnSpc>
                <a:spcPct val="150000"/>
              </a:lnSpc>
              <a:buFont typeface="+mj-lt"/>
              <a:buAutoNum type="arabicPeriod"/>
            </a:pPr>
            <a:r>
              <a:rPr lang="en-US" sz="2000" dirty="0">
                <a:latin typeface="Times New Roman" pitchFamily="18" charset="0"/>
                <a:cs typeface="Times New Roman" pitchFamily="18" charset="0"/>
              </a:rPr>
              <a:t>Predicting personality of a user from these digital footprints has become a computationally challenging problem. In a profile-based approach, utilizing the user-generated textual contents could be useful to reflect the personality in social media. </a:t>
            </a:r>
            <a:endParaRPr lang="en-US" sz="2000" dirty="0"/>
          </a:p>
          <a:p>
            <a:pPr marL="0" indent="0">
              <a:buNone/>
            </a:pP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7A14-20EA-43E8-AF49-83BBD1395BC2}"/>
              </a:ext>
            </a:extLst>
          </p:cNvPr>
          <p:cNvSpPr>
            <a:spLocks noGrp="1"/>
          </p:cNvSpPr>
          <p:nvPr>
            <p:ph type="title"/>
          </p:nvPr>
        </p:nvSpPr>
        <p:spPr>
          <a:xfrm>
            <a:off x="0" y="0"/>
            <a:ext cx="9144000" cy="1143000"/>
          </a:xfrm>
        </p:spPr>
        <p:txBody>
          <a:bodyPr>
            <a:noAutofit/>
          </a:bodyPr>
          <a:lstStyle/>
          <a:p>
            <a:pPr algn="ctr"/>
            <a:r>
              <a:rPr lang="en-IN" sz="4000" b="1" dirty="0" smtClean="0">
                <a:latin typeface="Times New Roman" pitchFamily="18" charset="0"/>
                <a:cs typeface="Times New Roman" pitchFamily="18" charset="0"/>
              </a:rPr>
              <a:t>SYSTEM  OVERVIEW  DIAGRAM</a:t>
            </a:r>
            <a:endParaRPr lang="en-IN"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143001"/>
            <a:ext cx="8229600" cy="5410199"/>
          </a:xfrm>
          <a:prstGeom prst="rect">
            <a:avLst/>
          </a:prstGeom>
          <a:noFill/>
          <a:ln w="9525">
            <a:noFill/>
            <a:miter lim="800000"/>
            <a:headEnd/>
            <a:tailEnd/>
          </a:ln>
          <a:effectLst>
            <a:glow rad="330200">
              <a:schemeClr val="accent5">
                <a:satMod val="175000"/>
                <a:alpha val="14000"/>
              </a:schemeClr>
            </a:glow>
            <a:softEdge rad="25400"/>
          </a:effectLst>
        </p:spPr>
      </p:pic>
    </p:spTree>
    <p:extLst>
      <p:ext uri="{BB962C8B-B14F-4D97-AF65-F5344CB8AC3E}">
        <p14:creationId xmlns:p14="http://schemas.microsoft.com/office/powerpoint/2010/main" val="4180285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dirty="0">
                <a:latin typeface="Times New Roman" pitchFamily="18" charset="0"/>
                <a:cs typeface="Times New Roman" pitchFamily="18" charset="0"/>
              </a:rPr>
              <a:t>MATHEMATICAL MODEL</a:t>
            </a:r>
          </a:p>
        </p:txBody>
      </p:sp>
      <p:sp>
        <p:nvSpPr>
          <p:cNvPr id="3" name="Content Placeholder 2"/>
          <p:cNvSpPr>
            <a:spLocks noGrp="1"/>
          </p:cNvSpPr>
          <p:nvPr>
            <p:ph idx="1"/>
          </p:nvPr>
        </p:nvSpPr>
        <p:spPr>
          <a:xfrm>
            <a:off x="457200" y="1143000"/>
            <a:ext cx="8229600" cy="5867400"/>
          </a:xfrm>
        </p:spPr>
        <p:txBody>
          <a:bodyPr>
            <a:noAutofit/>
          </a:bodyPr>
          <a:lstStyle/>
          <a:p>
            <a:r>
              <a:rPr lang="en-US" sz="2000" dirty="0">
                <a:latin typeface="Times New Roman" pitchFamily="18" charset="0"/>
                <a:cs typeface="Times New Roman" pitchFamily="18" charset="0"/>
              </a:rPr>
              <a:t>Let S be the Whole system S= {I,P,O}</a:t>
            </a:r>
          </a:p>
          <a:p>
            <a:r>
              <a:rPr lang="en-US" sz="2000" dirty="0">
                <a:latin typeface="Times New Roman" pitchFamily="18" charset="0"/>
                <a:cs typeface="Times New Roman" pitchFamily="18" charset="0"/>
              </a:rPr>
              <a:t>I-input</a:t>
            </a:r>
          </a:p>
          <a:p>
            <a:r>
              <a:rPr lang="en-US" sz="2000" dirty="0">
                <a:latin typeface="Times New Roman" pitchFamily="18" charset="0"/>
                <a:cs typeface="Times New Roman" pitchFamily="18" charset="0"/>
              </a:rPr>
              <a:t>P-procedure</a:t>
            </a:r>
          </a:p>
          <a:p>
            <a:r>
              <a:rPr lang="en-US" sz="2000" dirty="0">
                <a:latin typeface="Times New Roman" pitchFamily="18" charset="0"/>
                <a:cs typeface="Times New Roman" pitchFamily="18" charset="0"/>
              </a:rPr>
              <a:t>O-output</a:t>
            </a:r>
          </a:p>
          <a:p>
            <a:pPr>
              <a:buNone/>
            </a:pPr>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Input( I)</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 Personality prediction dataset}</a:t>
            </a:r>
          </a:p>
          <a:p>
            <a:r>
              <a:rPr lang="en-US" sz="2000" dirty="0">
                <a:latin typeface="Times New Roman" pitchFamily="18" charset="0"/>
                <a:cs typeface="Times New Roman" pitchFamily="18" charset="0"/>
              </a:rPr>
              <a:t>Where,</a:t>
            </a:r>
          </a:p>
          <a:p>
            <a:r>
              <a:rPr lang="en-US" sz="2000" dirty="0">
                <a:latin typeface="Times New Roman" pitchFamily="18" charset="0"/>
                <a:cs typeface="Times New Roman" pitchFamily="18" charset="0"/>
              </a:rPr>
              <a:t>Dataset-&gt; </a:t>
            </a:r>
          </a:p>
          <a:p>
            <a:r>
              <a:rPr lang="en-US" sz="2000" dirty="0">
                <a:latin typeface="Times New Roman" pitchFamily="18" charset="0"/>
                <a:cs typeface="Times New Roman" pitchFamily="18" charset="0"/>
              </a:rPr>
              <a:t>Activity of person</a:t>
            </a:r>
          </a:p>
          <a:p>
            <a:r>
              <a:rPr lang="en-US" sz="2000" b="1" dirty="0">
                <a:latin typeface="Times New Roman" pitchFamily="18" charset="0"/>
                <a:cs typeface="Times New Roman" pitchFamily="18" charset="0"/>
              </a:rPr>
              <a:t>Procedure (P),</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P={I,  Using I System perform operations and calculate the prediction }</a:t>
            </a:r>
          </a:p>
          <a:p>
            <a:pPr>
              <a:buNone/>
            </a:pPr>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Output(O)-</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O={System detect Personality Prediction}</a:t>
            </a:r>
          </a:p>
          <a:p>
            <a:pPr>
              <a:buNone/>
            </a:pPr>
            <a:r>
              <a:rPr lang="en-US" sz="2000" dirty="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43000"/>
          </a:xfrm>
        </p:spPr>
        <p:txBody>
          <a:bodyPr>
            <a:normAutofit/>
          </a:bodyPr>
          <a:lstStyle/>
          <a:p>
            <a:pPr algn="ctr"/>
            <a:r>
              <a:rPr lang="en-US" sz="4000" b="1" dirty="0" smtClean="0">
                <a:latin typeface="Times New Roman" pitchFamily="18" charset="0"/>
                <a:cs typeface="Times New Roman" pitchFamily="18" charset="0"/>
              </a:rPr>
              <a:t>DATA  FLOW  DIAGRAM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048814" y="5735947"/>
            <a:ext cx="3026229" cy="381000"/>
          </a:xfrm>
        </p:spPr>
        <p:txBody>
          <a:bodyPr/>
          <a:lstStyle/>
          <a:p>
            <a:pPr marL="0" indent="0" algn="ctr">
              <a:buNone/>
            </a:pPr>
            <a:r>
              <a:rPr lang="en-US" i="1" dirty="0" smtClean="0">
                <a:latin typeface="Times New Roman" panose="02020603050405020304" pitchFamily="18" charset="0"/>
                <a:cs typeface="Times New Roman" panose="02020603050405020304" pitchFamily="18" charset="0"/>
              </a:rPr>
              <a:t>Fig. Data Flow Diagram</a:t>
            </a:r>
            <a:endParaRPr lang="en-US" i="1"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914808" y="2705100"/>
            <a:ext cx="2209800" cy="1447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rPr>
              <a:t>INPUT</a:t>
            </a:r>
            <a:endParaRPr lang="en-US" sz="2400" b="1"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endParaRPr>
          </a:p>
        </p:txBody>
      </p:sp>
      <p:sp>
        <p:nvSpPr>
          <p:cNvPr id="6" name="Rounded Rectangle 5"/>
          <p:cNvSpPr/>
          <p:nvPr/>
        </p:nvSpPr>
        <p:spPr>
          <a:xfrm>
            <a:off x="6034221" y="2705100"/>
            <a:ext cx="2209800" cy="1447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rPr>
              <a:t>OUTPUT</a:t>
            </a:r>
            <a:endParaRPr lang="en-US" sz="2400" b="1"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457200" y="1143001"/>
            <a:ext cx="8209461" cy="45719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3647530" y="2705100"/>
            <a:ext cx="1828799" cy="144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smtClean="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rPr>
              <a:t>PROCESS</a:t>
            </a:r>
            <a:endParaRPr lang="en-US" sz="2000" b="1" dirty="0">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endParaRPr>
          </a:p>
        </p:txBody>
      </p:sp>
      <p:sp>
        <p:nvSpPr>
          <p:cNvPr id="9" name="Right Arrow 8"/>
          <p:cNvSpPr/>
          <p:nvPr/>
        </p:nvSpPr>
        <p:spPr>
          <a:xfrm>
            <a:off x="3089638" y="3275005"/>
            <a:ext cx="587829" cy="297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471975" y="3290565"/>
            <a:ext cx="587829" cy="297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ata flow diagram(1).png"/>
          <p:cNvPicPr>
            <a:picLocks noChangeAspect="1"/>
          </p:cNvPicPr>
          <p:nvPr/>
        </p:nvPicPr>
        <p:blipFill>
          <a:blip r:embed="rId2" cstate="print"/>
          <a:stretch>
            <a:fillRect/>
          </a:stretch>
        </p:blipFill>
        <p:spPr>
          <a:xfrm>
            <a:off x="533400" y="1600200"/>
            <a:ext cx="8077200" cy="3657599"/>
          </a:xfrm>
          <a:prstGeom prst="rect">
            <a:avLst/>
          </a:prstGeom>
          <a:effectLst>
            <a:glow rad="228600">
              <a:schemeClr val="accent5">
                <a:satMod val="175000"/>
                <a:alpha val="11000"/>
              </a:schemeClr>
            </a:glow>
            <a:softEdge rad="12700"/>
          </a:effectLst>
        </p:spPr>
      </p:pic>
      <p:sp>
        <p:nvSpPr>
          <p:cNvPr id="6" name="Rectangle 5"/>
          <p:cNvSpPr/>
          <p:nvPr/>
        </p:nvSpPr>
        <p:spPr>
          <a:xfrm>
            <a:off x="3276600" y="5530334"/>
            <a:ext cx="2775120" cy="369332"/>
          </a:xfrm>
          <a:prstGeom prst="rect">
            <a:avLst/>
          </a:prstGeom>
        </p:spPr>
        <p:txBody>
          <a:bodyPr wrap="none">
            <a:spAutoFit/>
          </a:bodyPr>
          <a:lstStyle/>
          <a:p>
            <a:pPr algn="ctr">
              <a:buNone/>
            </a:pPr>
            <a:r>
              <a:rPr lang="en-US" i="1" dirty="0">
                <a:latin typeface="Times New Roman" panose="02020603050405020304" pitchFamily="18" charset="0"/>
                <a:cs typeface="Times New Roman" panose="02020603050405020304" pitchFamily="18" charset="0"/>
              </a:rPr>
              <a:t>Fig. Data Flow Diagram(1)</a:t>
            </a:r>
          </a:p>
        </p:txBody>
      </p:sp>
    </p:spTree>
    <p:extLst>
      <p:ext uri="{BB962C8B-B14F-4D97-AF65-F5344CB8AC3E}">
        <p14:creationId xmlns:p14="http://schemas.microsoft.com/office/powerpoint/2010/main" val="775495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dirty="0" smtClean="0">
                <a:latin typeface="Times New Roman" panose="02020603050405020304" pitchFamily="18" charset="0"/>
                <a:cs typeface="Times New Roman" pitchFamily="18" charset="0"/>
              </a:rPr>
              <a:t>OUTLINE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715000"/>
          </a:xfrm>
        </p:spPr>
        <p:txBody>
          <a:bodyPr>
            <a:normAutofit fontScale="92500" lnSpcReduction="10000"/>
          </a:bodyPr>
          <a:lstStyle/>
          <a:p>
            <a:r>
              <a:rPr lang="en-US" dirty="0">
                <a:latin typeface="Times New Roman" pitchFamily="18" charset="0"/>
                <a:cs typeface="Times New Roman" pitchFamily="18" charset="0"/>
              </a:rPr>
              <a:t>Introduction</a:t>
            </a:r>
          </a:p>
          <a:p>
            <a:r>
              <a:rPr lang="en-US" sz="2200" dirty="0">
                <a:latin typeface="Times New Roman" pitchFamily="18" charset="0"/>
                <a:cs typeface="Times New Roman" pitchFamily="18" charset="0"/>
              </a:rPr>
              <a:t>Motivation</a:t>
            </a:r>
          </a:p>
          <a:p>
            <a:r>
              <a:rPr lang="en-US" sz="2200" dirty="0">
                <a:latin typeface="Times New Roman" pitchFamily="18" charset="0"/>
                <a:cs typeface="Times New Roman" pitchFamily="18" charset="0"/>
              </a:rPr>
              <a:t>Problem  Statement</a:t>
            </a:r>
          </a:p>
          <a:p>
            <a:r>
              <a:rPr lang="en-US" sz="2200" dirty="0">
                <a:latin typeface="Times New Roman" pitchFamily="18" charset="0"/>
                <a:cs typeface="Times New Roman" pitchFamily="18" charset="0"/>
              </a:rPr>
              <a:t>Literature  Survey</a:t>
            </a:r>
          </a:p>
          <a:p>
            <a:r>
              <a:rPr lang="en-US" sz="2200" dirty="0">
                <a:latin typeface="Times New Roman" pitchFamily="18" charset="0"/>
                <a:cs typeface="Times New Roman" pitchFamily="18" charset="0"/>
              </a:rPr>
              <a:t>Project  Scope</a:t>
            </a:r>
          </a:p>
          <a:p>
            <a:r>
              <a:rPr lang="en-US" sz="2200" dirty="0">
                <a:latin typeface="Times New Roman" pitchFamily="18" charset="0"/>
                <a:cs typeface="Times New Roman" pitchFamily="18" charset="0"/>
              </a:rPr>
              <a:t>Idea  Matrix</a:t>
            </a:r>
          </a:p>
          <a:p>
            <a:r>
              <a:rPr lang="en-US" sz="2200" dirty="0">
                <a:latin typeface="Times New Roman" pitchFamily="18" charset="0"/>
                <a:cs typeface="Times New Roman" pitchFamily="18" charset="0"/>
              </a:rPr>
              <a:t>Feasibility Analysis</a:t>
            </a:r>
          </a:p>
          <a:p>
            <a:r>
              <a:rPr lang="en-US" sz="2200" dirty="0">
                <a:latin typeface="Times New Roman" pitchFamily="18" charset="0"/>
                <a:cs typeface="Times New Roman" pitchFamily="18" charset="0"/>
              </a:rPr>
              <a:t>Software  Requirement  Specification</a:t>
            </a:r>
          </a:p>
          <a:p>
            <a:r>
              <a:rPr lang="en-US" sz="2200" dirty="0">
                <a:latin typeface="Times New Roman" pitchFamily="18" charset="0"/>
                <a:cs typeface="Times New Roman" pitchFamily="18" charset="0"/>
              </a:rPr>
              <a:t>Hardware  Requirement  </a:t>
            </a:r>
            <a:r>
              <a:rPr lang="en-US" dirty="0">
                <a:latin typeface="Times New Roman" pitchFamily="18" charset="0"/>
                <a:cs typeface="Times New Roman" pitchFamily="18" charset="0"/>
              </a:rPr>
              <a:t>Specification</a:t>
            </a:r>
          </a:p>
          <a:p>
            <a:r>
              <a:rPr lang="en-US" dirty="0">
                <a:latin typeface="Times New Roman" pitchFamily="18" charset="0"/>
                <a:cs typeface="Times New Roman" pitchFamily="18" charset="0"/>
              </a:rPr>
              <a:t>Abstract</a:t>
            </a:r>
          </a:p>
          <a:p>
            <a:r>
              <a:rPr lang="en-US" dirty="0">
                <a:latin typeface="Times New Roman" pitchFamily="18" charset="0"/>
                <a:cs typeface="Times New Roman" pitchFamily="18" charset="0"/>
              </a:rPr>
              <a:t>System  Overview  Diagram</a:t>
            </a:r>
          </a:p>
          <a:p>
            <a:r>
              <a:rPr lang="en-US" dirty="0">
                <a:latin typeface="Times New Roman" pitchFamily="18" charset="0"/>
                <a:cs typeface="Times New Roman" pitchFamily="18" charset="0"/>
              </a:rPr>
              <a:t>Mathematical  Model</a:t>
            </a:r>
          </a:p>
          <a:p>
            <a:r>
              <a:rPr lang="en-US" dirty="0">
                <a:latin typeface="Times New Roman" pitchFamily="18" charset="0"/>
                <a:cs typeface="Times New Roman" pitchFamily="18" charset="0"/>
              </a:rPr>
              <a:t>Data  Flow  Diagram</a:t>
            </a:r>
          </a:p>
          <a:p>
            <a:r>
              <a:rPr lang="en-US" dirty="0">
                <a:latin typeface="Times New Roman" pitchFamily="18" charset="0"/>
                <a:cs typeface="Times New Roman" pitchFamily="18" charset="0"/>
              </a:rPr>
              <a:t>UML  Diagram</a:t>
            </a:r>
          </a:p>
          <a:p>
            <a:r>
              <a:rPr lang="en-US" dirty="0">
                <a:latin typeface="Times New Roman" pitchFamily="18" charset="0"/>
                <a:cs typeface="Times New Roman" pitchFamily="18" charset="0"/>
              </a:rPr>
              <a:t>Conclusion</a:t>
            </a:r>
          </a:p>
          <a:p>
            <a:r>
              <a:rPr lang="en-US" dirty="0">
                <a:latin typeface="Times New Roman" pitchFamily="18" charset="0"/>
                <a:cs typeface="Times New Roman" pitchFamily="18" charset="0"/>
              </a:rPr>
              <a:t>References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5181600"/>
            <a:ext cx="2971800" cy="304800"/>
          </a:xfrm>
        </p:spPr>
        <p:txBody>
          <a:bodyPr>
            <a:normAutofit fontScale="85000" lnSpcReduction="20000"/>
          </a:bodyPr>
          <a:lstStyle/>
          <a:p>
            <a:pPr algn="ctr">
              <a:buNone/>
            </a:pPr>
            <a:r>
              <a:rPr lang="en-US" i="1" dirty="0" smtClean="0">
                <a:latin typeface="Times New Roman" panose="02020603050405020304" pitchFamily="18" charset="0"/>
                <a:cs typeface="Times New Roman" panose="02020603050405020304" pitchFamily="18" charset="0"/>
              </a:rPr>
              <a:t>Fig</a:t>
            </a:r>
            <a:r>
              <a:rPr lang="en-US" i="1" dirty="0">
                <a:latin typeface="Times New Roman" panose="02020603050405020304" pitchFamily="18" charset="0"/>
                <a:cs typeface="Times New Roman" panose="02020603050405020304" pitchFamily="18" charset="0"/>
              </a:rPr>
              <a:t>. Data Flow Diagram(2)</a:t>
            </a:r>
          </a:p>
        </p:txBody>
      </p:sp>
      <p:pic>
        <p:nvPicPr>
          <p:cNvPr id="4" name="Picture 3" descr="data flow diagram(2).png"/>
          <p:cNvPicPr>
            <a:picLocks noChangeAspect="1"/>
          </p:cNvPicPr>
          <p:nvPr/>
        </p:nvPicPr>
        <p:blipFill>
          <a:blip r:embed="rId2" cstate="print"/>
          <a:stretch>
            <a:fillRect/>
          </a:stretch>
        </p:blipFill>
        <p:spPr>
          <a:xfrm>
            <a:off x="457199" y="1371600"/>
            <a:ext cx="8229601" cy="3581400"/>
          </a:xfrm>
          <a:prstGeom prst="rect">
            <a:avLst/>
          </a:prstGeom>
          <a:effectLst>
            <a:glow rad="228600">
              <a:schemeClr val="accent5">
                <a:satMod val="175000"/>
                <a:alpha val="11000"/>
              </a:schemeClr>
            </a:glow>
            <a:softEdge rad="12700"/>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dirty="0" smtClean="0">
                <a:latin typeface="Times New Roman" pitchFamily="18" charset="0"/>
                <a:cs typeface="Times New Roman" pitchFamily="18" charset="0"/>
              </a:rPr>
              <a:t>UML </a:t>
            </a:r>
            <a:r>
              <a:rPr lang="en-US" sz="4000" b="1" dirty="0">
                <a:latin typeface="Times New Roman" pitchFamily="18" charset="0"/>
                <a:cs typeface="Times New Roman" pitchFamily="18" charset="0"/>
              </a:rPr>
              <a:t>DIAGRAM</a:t>
            </a:r>
          </a:p>
        </p:txBody>
      </p:sp>
      <p:pic>
        <p:nvPicPr>
          <p:cNvPr id="6" name="Picture 5" descr="CLASS DIAGRAM.png"/>
          <p:cNvPicPr>
            <a:picLocks noChangeAspect="1"/>
          </p:cNvPicPr>
          <p:nvPr/>
        </p:nvPicPr>
        <p:blipFill>
          <a:blip r:embed="rId2" cstate="print"/>
          <a:stretch>
            <a:fillRect/>
          </a:stretch>
        </p:blipFill>
        <p:spPr>
          <a:xfrm>
            <a:off x="457200" y="1143000"/>
            <a:ext cx="8229600" cy="4191000"/>
          </a:xfrm>
          <a:prstGeom prst="rect">
            <a:avLst/>
          </a:prstGeom>
          <a:effectLst>
            <a:glow rad="228600">
              <a:schemeClr val="accent5">
                <a:satMod val="175000"/>
                <a:alpha val="11000"/>
              </a:schemeClr>
            </a:glow>
            <a:softEdge rad="12700"/>
          </a:effectLst>
        </p:spPr>
      </p:pic>
      <p:sp>
        <p:nvSpPr>
          <p:cNvPr id="4" name="Rectangle 3"/>
          <p:cNvSpPr/>
          <p:nvPr/>
        </p:nvSpPr>
        <p:spPr>
          <a:xfrm>
            <a:off x="3559543" y="5486400"/>
            <a:ext cx="2024913" cy="369332"/>
          </a:xfrm>
          <a:prstGeom prst="rect">
            <a:avLst/>
          </a:prstGeom>
        </p:spPr>
        <p:txBody>
          <a:bodyPr wrap="none">
            <a:spAutoFit/>
          </a:bodyPr>
          <a:lstStyle/>
          <a:p>
            <a:pPr>
              <a:buNone/>
            </a:pPr>
            <a:r>
              <a:rPr lang="en-US" i="1" dirty="0">
                <a:latin typeface="Times New Roman" panose="02020603050405020304" pitchFamily="18" charset="0"/>
                <a:cs typeface="Times New Roman" panose="02020603050405020304" pitchFamily="18" charset="0"/>
              </a:rPr>
              <a:t>Fig. Class Diagram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e case diagram.png"/>
          <p:cNvPicPr>
            <a:picLocks noChangeAspect="1"/>
          </p:cNvPicPr>
          <p:nvPr/>
        </p:nvPicPr>
        <p:blipFill>
          <a:blip r:embed="rId2" cstate="print"/>
          <a:stretch>
            <a:fillRect/>
          </a:stretch>
        </p:blipFill>
        <p:spPr>
          <a:xfrm>
            <a:off x="457200" y="381000"/>
            <a:ext cx="8229600" cy="5715000"/>
          </a:xfrm>
          <a:prstGeom prst="rect">
            <a:avLst/>
          </a:prstGeom>
          <a:effectLst>
            <a:glow rad="228600">
              <a:schemeClr val="accent5">
                <a:satMod val="175000"/>
                <a:alpha val="11000"/>
              </a:schemeClr>
            </a:glow>
            <a:softEdge rad="25400"/>
          </a:effectLst>
        </p:spPr>
      </p:pic>
      <p:sp>
        <p:nvSpPr>
          <p:cNvPr id="5" name="Rectangle 4"/>
          <p:cNvSpPr/>
          <p:nvPr/>
        </p:nvSpPr>
        <p:spPr>
          <a:xfrm>
            <a:off x="3448904" y="6172200"/>
            <a:ext cx="2390398"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Fig. Use Case Diagram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ctivity diagram.png"/>
          <p:cNvPicPr>
            <a:picLocks noChangeAspect="1"/>
          </p:cNvPicPr>
          <p:nvPr/>
        </p:nvPicPr>
        <p:blipFill>
          <a:blip r:embed="rId2" cstate="print"/>
          <a:stretch>
            <a:fillRect/>
          </a:stretch>
        </p:blipFill>
        <p:spPr>
          <a:xfrm>
            <a:off x="3200400" y="228600"/>
            <a:ext cx="3048000" cy="6244828"/>
          </a:xfrm>
          <a:prstGeom prst="rect">
            <a:avLst/>
          </a:prstGeom>
          <a:noFill/>
          <a:effectLst>
            <a:glow rad="190500">
              <a:schemeClr val="accent5">
                <a:satMod val="175000"/>
                <a:alpha val="11000"/>
              </a:schemeClr>
            </a:glow>
            <a:softEdge rad="12700"/>
          </a:effectLst>
        </p:spPr>
      </p:pic>
      <p:sp>
        <p:nvSpPr>
          <p:cNvPr id="5" name="Rectangle 4"/>
          <p:cNvSpPr/>
          <p:nvPr/>
        </p:nvSpPr>
        <p:spPr>
          <a:xfrm>
            <a:off x="3465447" y="6473428"/>
            <a:ext cx="2213106" cy="369332"/>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Fig. Activity Diagram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quence diagram.png"/>
          <p:cNvPicPr>
            <a:picLocks noChangeAspect="1"/>
          </p:cNvPicPr>
          <p:nvPr/>
        </p:nvPicPr>
        <p:blipFill>
          <a:blip r:embed="rId3" cstate="print"/>
          <a:stretch>
            <a:fillRect/>
          </a:stretch>
        </p:blipFill>
        <p:spPr>
          <a:xfrm>
            <a:off x="914400" y="381000"/>
            <a:ext cx="7315200" cy="6107668"/>
          </a:xfrm>
          <a:prstGeom prst="rect">
            <a:avLst/>
          </a:prstGeom>
          <a:effectLst>
            <a:glow rad="228600">
              <a:schemeClr val="accent5">
                <a:satMod val="175000"/>
                <a:alpha val="11000"/>
              </a:schemeClr>
            </a:glow>
            <a:softEdge rad="12700"/>
          </a:effectLst>
        </p:spPr>
      </p:pic>
      <p:sp>
        <p:nvSpPr>
          <p:cNvPr id="5" name="Rectangle 4"/>
          <p:cNvSpPr/>
          <p:nvPr/>
        </p:nvSpPr>
        <p:spPr>
          <a:xfrm>
            <a:off x="3429000" y="6488668"/>
            <a:ext cx="2383986" cy="369332"/>
          </a:xfrm>
          <a:prstGeom prst="rect">
            <a:avLst/>
          </a:prstGeom>
        </p:spPr>
        <p:txBody>
          <a:bodyPr wrap="none">
            <a:spAutoFit/>
          </a:bodyPr>
          <a:lstStyle/>
          <a:p>
            <a:pPr>
              <a:buNone/>
            </a:pPr>
            <a:r>
              <a:rPr lang="en-US" i="1" dirty="0">
                <a:latin typeface="Times New Roman" panose="02020603050405020304" pitchFamily="18" charset="0"/>
                <a:cs typeface="Times New Roman" panose="02020603050405020304" pitchFamily="18" charset="0"/>
              </a:rPr>
              <a:t>Fig. Sequence Diagram</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30952"/>
          </a:xfrm>
        </p:spPr>
        <p:txBody>
          <a:bodyPr>
            <a:normAutofit/>
          </a:bodyPr>
          <a:lstStyle/>
          <a:p>
            <a:r>
              <a:rPr lang="en-US" sz="2000" dirty="0" smtClean="0">
                <a:latin typeface="Times New Roman" panose="02020603050405020304" pitchFamily="18" charset="0"/>
                <a:cs typeface="Times New Roman" panose="02020603050405020304" pitchFamily="18" charset="0"/>
              </a:rPr>
              <a:t>	As </a:t>
            </a:r>
            <a:r>
              <a:rPr lang="en-US" sz="2000" dirty="0">
                <a:latin typeface="Times New Roman" panose="02020603050405020304" pitchFamily="18" charset="0"/>
                <a:cs typeface="Times New Roman" panose="02020603050405020304" pitchFamily="18" charset="0"/>
              </a:rPr>
              <a:t>we know, the base of social media is basically a graph. The connections between the nodes and impact on them due to social media interactions could be reflected through the SN features.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We </a:t>
            </a:r>
            <a:r>
              <a:rPr lang="en-US" sz="2000" dirty="0">
                <a:latin typeface="Times New Roman" panose="02020603050405020304" pitchFamily="18" charset="0"/>
                <a:cs typeface="Times New Roman" panose="02020603050405020304" pitchFamily="18" charset="0"/>
              </a:rPr>
              <a:t>have designed and performed experiments utilizing the linguistic features as well as SN features. To the best of our knowledge, we have used the most number of features to compare the performance of the feature selection algorithms to predict personality traits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43000"/>
          </a:xfrm>
        </p:spPr>
        <p:txBody>
          <a:bodyPr>
            <a:normAutofit/>
          </a:bodyPr>
          <a:lstStyle/>
          <a:p>
            <a:pPr algn="ctr"/>
            <a:r>
              <a:rPr lang="en-US" sz="4000" b="1" dirty="0" smtClean="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1"/>
            <a:ext cx="8229600" cy="5033962"/>
          </a:xfrm>
        </p:spPr>
        <p:txBody>
          <a:bodyPr>
            <a:normAutofit/>
          </a:bodyPr>
          <a:lstStyle/>
          <a:p>
            <a:r>
              <a:rPr lang="en-US" sz="2000" dirty="0">
                <a:latin typeface="Times New Roman" pitchFamily="18" charset="0"/>
                <a:cs typeface="Times New Roman" pitchFamily="18" charset="0"/>
              </a:rPr>
              <a:t>Social Media Text - A Source for Personality Prediction</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Personality </a:t>
            </a:r>
            <a:r>
              <a:rPr lang="en-US" sz="2000" dirty="0">
                <a:latin typeface="Times New Roman" pitchFamily="18" charset="0"/>
                <a:cs typeface="Times New Roman" pitchFamily="18" charset="0"/>
              </a:rPr>
              <a:t>Predictions Based on User Behaviour on the Facebook Social Media Platform</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Personality Recognition on Social Media with Label Distribution Learning</a:t>
            </a:r>
          </a:p>
          <a:p>
            <a:pPr marL="0" indent="0">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551112"/>
            <a:ext cx="3048000" cy="1755775"/>
          </a:xfrm>
        </p:spPr>
        <p:txBody>
          <a:bodyPr>
            <a:noAutofit/>
          </a:bodyPr>
          <a:lstStyle/>
          <a:p>
            <a:pPr algn="ctr">
              <a:buNone/>
            </a:pPr>
            <a:r>
              <a:rPr lang="en-US" sz="6000" b="1" dirty="0" smtClean="0">
                <a:latin typeface="Times New Roman" pitchFamily="18" charset="0"/>
                <a:cs typeface="Times New Roman" pitchFamily="18" charset="0"/>
              </a:rPr>
              <a:t>THANK YOU</a:t>
            </a:r>
            <a:endParaRPr lang="en-US" sz="6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pPr marL="0" indent="0" algn="ctr"/>
            <a:r>
              <a:rPr lang="en-US"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2999"/>
            <a:ext cx="8229600" cy="5715001"/>
          </a:xfrm>
        </p:spPr>
        <p:txBody>
          <a:bodyPr>
            <a:noAutofit/>
          </a:bodyPr>
          <a:lstStyle/>
          <a:p>
            <a:pPr marL="0" indent="0" algn="just">
              <a:lnSpc>
                <a:spcPct val="150000"/>
              </a:lnSpc>
              <a:buFont typeface="Wingdings" panose="05000000000000000000" pitchFamily="2" charset="2"/>
              <a:buNone/>
            </a:pPr>
            <a:r>
              <a:rPr lang="en-US" sz="2000" dirty="0" smtClean="0">
                <a:latin typeface="Times New Roman" pitchFamily="18" charset="0"/>
                <a:cs typeface="Times New Roman" pitchFamily="18" charset="0"/>
              </a:rPr>
              <a:t>	Social </a:t>
            </a:r>
            <a:r>
              <a:rPr lang="en-US" sz="2000" dirty="0">
                <a:latin typeface="Times New Roman" pitchFamily="18" charset="0"/>
                <a:cs typeface="Times New Roman" pitchFamily="18" charset="0"/>
              </a:rPr>
              <a:t>media platforms such as Facebook, Twitter,Google, and Instagram has gained popularity due to ease access throughout the world and user-friendly interfaces to start communicating with others within a short period of time. Each user in these social networking sites (SNSs) is considered as an entity, and each entity is connected with  other entities as friends, connections, or followers. </a:t>
            </a:r>
            <a:r>
              <a:rPr lang="en-US" sz="2000" dirty="0" smtClean="0">
                <a:latin typeface="Times New Roman" pitchFamily="18" charset="0"/>
                <a:cs typeface="Times New Roman" pitchFamily="18" charset="0"/>
              </a:rPr>
              <a:t>Considering the trend, user may post his/her political views. </a:t>
            </a:r>
            <a:r>
              <a:rPr lang="en-US" sz="2000" dirty="0" smtClean="0">
                <a:latin typeface="Times New Roman" pitchFamily="18" charset="0"/>
                <a:cs typeface="Times New Roman" pitchFamily="18" charset="0"/>
                <a:sym typeface="+mn-ea"/>
              </a:rPr>
              <a:t>Users behave differently in social media and real life.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pPr lvl="0" algn="ctr"/>
            <a:r>
              <a:rPr lang="en-US" sz="4000" b="1" dirty="0">
                <a:latin typeface="Times New Roman" pitchFamily="18" charset="0"/>
                <a:cs typeface="Times New Roman" pitchFamily="18" charset="0"/>
              </a:rPr>
              <a:t>MOTIVATION</a:t>
            </a:r>
          </a:p>
        </p:txBody>
      </p:sp>
      <p:sp>
        <p:nvSpPr>
          <p:cNvPr id="3" name="Content Placeholder 2"/>
          <p:cNvSpPr>
            <a:spLocks noGrp="1"/>
          </p:cNvSpPr>
          <p:nvPr>
            <p:ph idx="1"/>
          </p:nvPr>
        </p:nvSpPr>
        <p:spPr>
          <a:xfrm>
            <a:off x="457200" y="1143000"/>
            <a:ext cx="8229600" cy="5486400"/>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analysis of the data revealed that almost all respondents used social media. Based on factor analysis results, their motivations for doing so are entertainment, information seeking, personal utility and convenience.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dirty="0">
                <a:latin typeface="Times New Roman" pitchFamily="18" charset="0"/>
                <a:cs typeface="Times New Roman" pitchFamily="18" charset="0"/>
              </a:rPr>
              <a:t>PROBLEM  STATEMENT</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Autofit/>
          </a:bodyPr>
          <a:lstStyle/>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	Applying </a:t>
            </a:r>
            <a:r>
              <a:rPr lang="en-IN" sz="2000" dirty="0">
                <a:latin typeface="Times New Roman" panose="02020603050405020304" pitchFamily="18" charset="0"/>
                <a:cs typeface="Times New Roman" panose="02020603050405020304" pitchFamily="18" charset="0"/>
              </a:rPr>
              <a:t>different feature selection algorithms, such as</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chi-squared (CHI) method, Pearson coefficient correlation, information gain (IG), correlation-based feature</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subset (CFS)-based subset evaluation, and symmetrical</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uncertainty attribute evaluation, to predict the </a:t>
            </a:r>
            <a:r>
              <a:rPr lang="en-IN" sz="2000" dirty="0" smtClean="0">
                <a:latin typeface="Times New Roman" panose="02020603050405020304" pitchFamily="18" charset="0"/>
                <a:cs typeface="Times New Roman" panose="02020603050405020304" pitchFamily="18" charset="0"/>
              </a:rPr>
              <a:t>big five personality </a:t>
            </a:r>
            <a:r>
              <a:rPr lang="en-IN" sz="2000" dirty="0">
                <a:latin typeface="Times New Roman" panose="02020603050405020304" pitchFamily="18" charset="0"/>
                <a:cs typeface="Times New Roman" panose="02020603050405020304" pitchFamily="18" charset="0"/>
              </a:rPr>
              <a:t>traits</a:t>
            </a:r>
            <a:r>
              <a:rPr lang="en-US" altLang="en-IN" sz="20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pPr algn="ctr"/>
            <a:r>
              <a:rPr lang="en-IN" sz="4000" b="1" dirty="0" smtClean="0">
                <a:latin typeface="Times New Roman" panose="02020603050405020304" pitchFamily="18" charset="0"/>
                <a:cs typeface="Times New Roman" panose="02020603050405020304" pitchFamily="18" charset="0"/>
              </a:rPr>
              <a:t>LITERATURE  </a:t>
            </a:r>
            <a:r>
              <a:rPr lang="en-IN" sz="4000" b="1" dirty="0">
                <a:latin typeface="Times New Roman" panose="02020603050405020304" pitchFamily="18" charset="0"/>
                <a:cs typeface="Times New Roman" panose="02020603050405020304" pitchFamily="18" charset="0"/>
              </a:rPr>
              <a:t>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7063785"/>
              </p:ext>
            </p:extLst>
          </p:nvPr>
        </p:nvGraphicFramePr>
        <p:xfrm>
          <a:off x="152400" y="685800"/>
          <a:ext cx="8915401" cy="6095999"/>
        </p:xfrm>
        <a:graphic>
          <a:graphicData uri="http://schemas.openxmlformats.org/drawingml/2006/table">
            <a:tbl>
              <a:tblPr firstRow="1" bandRow="1">
                <a:tableStyleId>{69CF1AB2-1976-4502-BF36-3FF5EA218861}</a:tableStyleId>
              </a:tblPr>
              <a:tblGrid>
                <a:gridCol w="457200">
                  <a:extLst>
                    <a:ext uri="{9D8B030D-6E8A-4147-A177-3AD203B41FA5}">
                      <a16:colId xmlns:a16="http://schemas.microsoft.com/office/drawing/2014/main" val="1457777538"/>
                    </a:ext>
                  </a:extLst>
                </a:gridCol>
                <a:gridCol w="2722498">
                  <a:extLst>
                    <a:ext uri="{9D8B030D-6E8A-4147-A177-3AD203B41FA5}">
                      <a16:colId xmlns:a16="http://schemas.microsoft.com/office/drawing/2014/main" val="20000"/>
                    </a:ext>
                  </a:extLst>
                </a:gridCol>
                <a:gridCol w="1392302">
                  <a:extLst>
                    <a:ext uri="{9D8B030D-6E8A-4147-A177-3AD203B41FA5}">
                      <a16:colId xmlns:a16="http://schemas.microsoft.com/office/drawing/2014/main" val="20001"/>
                    </a:ext>
                  </a:extLst>
                </a:gridCol>
                <a:gridCol w="4343401">
                  <a:extLst>
                    <a:ext uri="{9D8B030D-6E8A-4147-A177-3AD203B41FA5}">
                      <a16:colId xmlns:a16="http://schemas.microsoft.com/office/drawing/2014/main" val="20002"/>
                    </a:ext>
                  </a:extLst>
                </a:gridCol>
              </a:tblGrid>
              <a:tr h="444663">
                <a:tc>
                  <a:txBody>
                    <a:bodyPr/>
                    <a:lstStyle/>
                    <a:p>
                      <a:pPr marL="0" indent="0" algn="l">
                        <a:buFont typeface="Arial" panose="020B0604020202020204" pitchFamily="34" charset="0"/>
                        <a:buNone/>
                      </a:pPr>
                      <a:r>
                        <a:rPr lang="en-IN" sz="1100" dirty="0" smtClean="0">
                          <a:latin typeface="+mn-lt"/>
                          <a:cs typeface="Times New Roman" panose="02020603050405020304" pitchFamily="18" charset="0"/>
                        </a:rPr>
                        <a:t>Sr.</a:t>
                      </a:r>
                      <a:r>
                        <a:rPr lang="en-IN" sz="1100" baseline="0" dirty="0" smtClean="0">
                          <a:latin typeface="+mn-lt"/>
                          <a:cs typeface="Times New Roman" panose="02020603050405020304" pitchFamily="18" charset="0"/>
                        </a:rPr>
                        <a:t> No.</a:t>
                      </a:r>
                      <a:endParaRPr lang="en-IN" sz="1100" dirty="0">
                        <a:latin typeface="+mn-lt"/>
                        <a:cs typeface="Times New Roman" panose="02020603050405020304" pitchFamily="18" charset="0"/>
                      </a:endParaRPr>
                    </a:p>
                  </a:txBody>
                  <a:tcPr/>
                </a:tc>
                <a:tc>
                  <a:txBody>
                    <a:bodyPr/>
                    <a:lstStyle/>
                    <a:p>
                      <a:pPr marL="0" indent="0" algn="l">
                        <a:buFont typeface="Arial" panose="020B0604020202020204" pitchFamily="34" charset="0"/>
                        <a:buNone/>
                      </a:pPr>
                      <a:r>
                        <a:rPr lang="en-US" sz="1100" dirty="0"/>
                        <a:t>Paper Name</a:t>
                      </a:r>
                      <a:endParaRPr lang="en-IN" sz="1100" dirty="0">
                        <a:latin typeface="Times New Roman" panose="02020603050405020304" pitchFamily="18" charset="0"/>
                        <a:cs typeface="Times New Roman" panose="02020603050405020304" pitchFamily="18" charset="0"/>
                      </a:endParaRPr>
                    </a:p>
                  </a:txBody>
                  <a:tcPr/>
                </a:tc>
                <a:tc>
                  <a:txBody>
                    <a:bodyPr/>
                    <a:lstStyle/>
                    <a:p>
                      <a:pPr algn="l"/>
                      <a:r>
                        <a:rPr lang="en-US" sz="1100" dirty="0"/>
                        <a:t>Author Name</a:t>
                      </a: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100" dirty="0"/>
                        <a:t>Description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239686">
                <a:tc>
                  <a:txBody>
                    <a:bodyPr/>
                    <a:lstStyle/>
                    <a:p>
                      <a:pPr marL="0" indent="0" algn="l">
                        <a:buFont typeface="Arial" panose="020B0604020202020204" pitchFamily="34" charset="0"/>
                        <a:buNone/>
                      </a:pPr>
                      <a:r>
                        <a:rPr kumimoji="0" lang="en-US" sz="1100" b="0" i="0" kern="1200" dirty="0" smtClean="0">
                          <a:solidFill>
                            <a:schemeClr val="dk1"/>
                          </a:solidFill>
                          <a:effectLst/>
                          <a:latin typeface="Times New Roman" panose="02020603050405020304" pitchFamily="18" charset="0"/>
                          <a:ea typeface="+mn-ea"/>
                          <a:cs typeface="Times New Roman" panose="02020603050405020304" pitchFamily="18" charset="0"/>
                        </a:rPr>
                        <a:t>1.</a:t>
                      </a:r>
                      <a:endPar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indent="0" algn="l">
                        <a:buFont typeface="Arial" panose="020B0604020202020204" pitchFamily="34" charset="0"/>
                        <a:buNone/>
                      </a:pPr>
                      <a:r>
                        <a:rPr kumimoji="0" lang="en-US" sz="1100" kern="1200" dirty="0" smtClean="0">
                          <a:effectLst/>
                          <a:latin typeface="Times New Roman" panose="02020603050405020304" pitchFamily="18" charset="0"/>
                          <a:cs typeface="Times New Roman" panose="02020603050405020304" pitchFamily="18" charset="0"/>
                        </a:rPr>
                        <a:t>Social </a:t>
                      </a:r>
                      <a:r>
                        <a:rPr kumimoji="0" lang="en-US" sz="1100" kern="1200" dirty="0">
                          <a:effectLst/>
                          <a:latin typeface="Times New Roman" panose="02020603050405020304" pitchFamily="18" charset="0"/>
                          <a:cs typeface="Times New Roman" panose="02020603050405020304" pitchFamily="18" charset="0"/>
                        </a:rPr>
                        <a:t>Media Text - A </a:t>
                      </a:r>
                      <a:r>
                        <a:rPr kumimoji="0" lang="en-US" sz="1100" kern="1200" dirty="0" smtClean="0">
                          <a:effectLst/>
                          <a:latin typeface="Times New Roman" panose="02020603050405020304" pitchFamily="18" charset="0"/>
                          <a:cs typeface="Times New Roman" panose="02020603050405020304" pitchFamily="18" charset="0"/>
                        </a:rPr>
                        <a:t>Source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for Personality</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Prediction</a:t>
                      </a:r>
                      <a:endPar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US" sz="1100" dirty="0">
                          <a:latin typeface="Times New Roman" panose="02020603050405020304" pitchFamily="18" charset="0"/>
                          <a:cs typeface="Times New Roman" panose="02020603050405020304" pitchFamily="18" charset="0"/>
                        </a:rPr>
                        <a:t>P</a:t>
                      </a:r>
                      <a:r>
                        <a:rPr lang="en-US" sz="1100" dirty="0" smtClean="0">
                          <a:latin typeface="Times New Roman" panose="02020603050405020304" pitchFamily="18" charset="0"/>
                          <a:cs typeface="Times New Roman" panose="02020603050405020304" pitchFamily="18" charset="0"/>
                        </a:rPr>
                        <a:t>. S. </a:t>
                      </a:r>
                      <a:r>
                        <a:rPr lang="en-US" sz="1100" dirty="0" err="1" smtClean="0">
                          <a:latin typeface="Times New Roman" panose="02020603050405020304" pitchFamily="18" charset="0"/>
                          <a:cs typeface="Times New Roman" panose="02020603050405020304" pitchFamily="18" charset="0"/>
                        </a:rPr>
                        <a:t>Dandannavar</a:t>
                      </a:r>
                      <a:endParaRPr lang="en-US" sz="1100" dirty="0">
                        <a:latin typeface="Times New Roman" panose="02020603050405020304" pitchFamily="18" charset="0"/>
                        <a:cs typeface="Times New Roman" panose="02020603050405020304" pitchFamily="18" charset="0"/>
                      </a:endParaRPr>
                    </a:p>
                  </a:txBody>
                  <a:tcPr/>
                </a:tc>
                <a:tc>
                  <a:txBody>
                    <a:bodyPr/>
                    <a:lstStyle/>
                    <a:p>
                      <a:pPr algn="l"/>
                      <a:r>
                        <a:rPr kumimoji="0" lang="en-US" sz="1100" kern="1200" dirty="0">
                          <a:effectLst/>
                          <a:latin typeface="Times New Roman" panose="02020603050405020304" pitchFamily="18" charset="0"/>
                          <a:cs typeface="Times New Roman" panose="02020603050405020304" pitchFamily="18" charset="0"/>
                        </a:rPr>
                        <a:t>Social media usage has been on an ever increasing exponential rise. Usage of social media sites, such as Twitter </a:t>
                      </a:r>
                      <a:r>
                        <a:rPr kumimoji="0" lang="en-US" sz="1100" kern="1200" dirty="0" smtClean="0">
                          <a:effectLst/>
                          <a:latin typeface="Times New Roman" panose="02020603050405020304" pitchFamily="18" charset="0"/>
                          <a:cs typeface="Times New Roman" panose="02020603050405020304" pitchFamily="18" charset="0"/>
                        </a:rPr>
                        <a:t>and</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Facebook</a:t>
                      </a:r>
                      <a:r>
                        <a:rPr kumimoji="0" lang="en-US" sz="1100" kern="1200" dirty="0">
                          <a:effectLst/>
                          <a:latin typeface="Times New Roman" panose="02020603050405020304" pitchFamily="18" charset="0"/>
                          <a:cs typeface="Times New Roman" panose="02020603050405020304" pitchFamily="18" charset="0"/>
                        </a:rPr>
                        <a:t>, for social interaction has also become a popular trend. </a:t>
                      </a:r>
                      <a:r>
                        <a:rPr kumimoji="0" lang="en-US" sz="1100" kern="1200" dirty="0" smtClean="0">
                          <a:effectLst/>
                          <a:latin typeface="Times New Roman" panose="02020603050405020304" pitchFamily="18" charset="0"/>
                          <a:cs typeface="Times New Roman" panose="02020603050405020304" pitchFamily="18" charset="0"/>
                        </a:rPr>
                        <a:t>It</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is </a:t>
                      </a:r>
                      <a:r>
                        <a:rPr kumimoji="0" lang="en-US" sz="1100" kern="1200" dirty="0">
                          <a:effectLst/>
                          <a:latin typeface="Times New Roman" panose="02020603050405020304" pitchFamily="18" charset="0"/>
                          <a:cs typeface="Times New Roman" panose="02020603050405020304" pitchFamily="18" charset="0"/>
                        </a:rPr>
                        <a:t>estimated that on an average, around 6,000 tweets are tweeted </a:t>
                      </a:r>
                      <a:r>
                        <a:rPr kumimoji="0" lang="en-US" sz="1100" kern="1200" dirty="0" smtClean="0">
                          <a:effectLst/>
                          <a:latin typeface="Times New Roman" panose="02020603050405020304" pitchFamily="18" charset="0"/>
                          <a:cs typeface="Times New Roman" panose="02020603050405020304" pitchFamily="18" charset="0"/>
                        </a:rPr>
                        <a:t>on</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Twitter </a:t>
                      </a:r>
                      <a:r>
                        <a:rPr kumimoji="0" lang="en-US" sz="1100" kern="1200" dirty="0">
                          <a:effectLst/>
                          <a:latin typeface="Times New Roman" panose="02020603050405020304" pitchFamily="18" charset="0"/>
                          <a:cs typeface="Times New Roman" panose="02020603050405020304" pitchFamily="18" charset="0"/>
                        </a:rPr>
                        <a:t>every second. With people spending on an average </a:t>
                      </a:r>
                      <a:r>
                        <a:rPr kumimoji="0" lang="en-US" sz="1100" kern="1200" dirty="0" smtClean="0">
                          <a:effectLst/>
                          <a:latin typeface="Times New Roman" panose="02020603050405020304" pitchFamily="18" charset="0"/>
                          <a:cs typeface="Times New Roman" panose="02020603050405020304" pitchFamily="18" charset="0"/>
                        </a:rPr>
                        <a:t>35</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minutes </a:t>
                      </a:r>
                      <a:r>
                        <a:rPr kumimoji="0" lang="en-US" sz="1100" kern="1200" dirty="0">
                          <a:effectLst/>
                          <a:latin typeface="Times New Roman" panose="02020603050405020304" pitchFamily="18" charset="0"/>
                          <a:cs typeface="Times New Roman" panose="02020603050405020304" pitchFamily="18" charset="0"/>
                        </a:rPr>
                        <a:t>on Facebook each day, it is also estimated that there </a:t>
                      </a:r>
                      <a:r>
                        <a:rPr kumimoji="0" lang="en-US" sz="1100" kern="1200" dirty="0" smtClean="0">
                          <a:effectLst/>
                          <a:latin typeface="Times New Roman" panose="02020603050405020304" pitchFamily="18" charset="0"/>
                          <a:cs typeface="Times New Roman" panose="02020603050405020304" pitchFamily="18" charset="0"/>
                        </a:rPr>
                        <a:t>are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about </a:t>
                      </a:r>
                      <a:r>
                        <a:rPr kumimoji="0" lang="en-US" sz="1100" kern="1200" dirty="0">
                          <a:effectLst/>
                          <a:latin typeface="Times New Roman" panose="02020603050405020304" pitchFamily="18" charset="0"/>
                          <a:cs typeface="Times New Roman" panose="02020603050405020304" pitchFamily="18" charset="0"/>
                        </a:rPr>
                        <a:t>317,000 status updates on Facebook per minute. These </a:t>
                      </a:r>
                      <a:r>
                        <a:rPr kumimoji="0" lang="en-US" sz="1100" kern="1200" dirty="0" smtClean="0">
                          <a:effectLst/>
                          <a:latin typeface="Times New Roman" panose="02020603050405020304" pitchFamily="18" charset="0"/>
                          <a:cs typeface="Times New Roman" panose="02020603050405020304" pitchFamily="18" charset="0"/>
                        </a:rPr>
                        <a:t>vast</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volumes </a:t>
                      </a:r>
                      <a:r>
                        <a:rPr kumimoji="0" lang="en-US" sz="1100" kern="1200" dirty="0">
                          <a:effectLst/>
                          <a:latin typeface="Times New Roman" panose="02020603050405020304" pitchFamily="18" charset="0"/>
                          <a:cs typeface="Times New Roman" panose="02020603050405020304" pitchFamily="18" charset="0"/>
                        </a:rPr>
                        <a:t>of data have powerful information locked within them.</a:t>
                      </a:r>
                    </a:p>
                    <a:p>
                      <a:pPr algn="l"/>
                      <a:r>
                        <a:rPr kumimoji="0" lang="en-US" sz="1100" kern="1200" dirty="0">
                          <a:effectLst/>
                          <a:latin typeface="Times New Roman" panose="02020603050405020304" pitchFamily="18" charset="0"/>
                          <a:cs typeface="Times New Roman" panose="02020603050405020304" pitchFamily="18" charset="0"/>
                        </a:rPr>
                        <a:t>This data can be analyzed and several purposes. The use of </a:t>
                      </a:r>
                      <a:r>
                        <a:rPr kumimoji="0" lang="en-US" sz="1100" kern="1200" dirty="0" smtClean="0">
                          <a:effectLst/>
                          <a:latin typeface="Times New Roman" panose="02020603050405020304" pitchFamily="18" charset="0"/>
                          <a:cs typeface="Times New Roman" panose="02020603050405020304" pitchFamily="18" charset="0"/>
                        </a:rPr>
                        <a:t>such</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social </a:t>
                      </a:r>
                      <a:r>
                        <a:rPr kumimoji="0" lang="en-US" sz="1100" kern="1200" dirty="0">
                          <a:effectLst/>
                          <a:latin typeface="Times New Roman" panose="02020603050405020304" pitchFamily="18" charset="0"/>
                          <a:cs typeface="Times New Roman" panose="02020603050405020304" pitchFamily="18" charset="0"/>
                        </a:rPr>
                        <a:t>media data for predicting user personality is </a:t>
                      </a:r>
                      <a:r>
                        <a:rPr kumimoji="0" lang="en-US" sz="1100" kern="1200" dirty="0" smtClean="0">
                          <a:effectLst/>
                          <a:latin typeface="Times New Roman" panose="02020603050405020304" pitchFamily="18" charset="0"/>
                          <a:cs typeface="Times New Roman" panose="02020603050405020304" pitchFamily="18" charset="0"/>
                        </a:rPr>
                        <a:t>common.</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Prediction </a:t>
                      </a:r>
                      <a:r>
                        <a:rPr kumimoji="0" lang="en-US" sz="1100" kern="1200" dirty="0">
                          <a:effectLst/>
                          <a:latin typeface="Times New Roman" panose="02020603050405020304" pitchFamily="18" charset="0"/>
                          <a:cs typeface="Times New Roman" panose="02020603050405020304" pitchFamily="18" charset="0"/>
                        </a:rPr>
                        <a:t>models have been successfully built that can </a:t>
                      </a:r>
                      <a:r>
                        <a:rPr kumimoji="0" lang="en-US" sz="1100" kern="1200" dirty="0" smtClean="0">
                          <a:effectLst/>
                          <a:latin typeface="Times New Roman" panose="02020603050405020304" pitchFamily="18" charset="0"/>
                          <a:cs typeface="Times New Roman" panose="02020603050405020304" pitchFamily="18" charset="0"/>
                        </a:rPr>
                        <a:t>predict</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several </a:t>
                      </a:r>
                      <a:r>
                        <a:rPr kumimoji="0" lang="en-US" sz="1100" kern="1200" dirty="0">
                          <a:effectLst/>
                          <a:latin typeface="Times New Roman" panose="02020603050405020304" pitchFamily="18" charset="0"/>
                          <a:cs typeface="Times New Roman" panose="02020603050405020304" pitchFamily="18" charset="0"/>
                        </a:rPr>
                        <a:t>user attributes - age, gender, personality traits, occupation,</a:t>
                      </a:r>
                    </a:p>
                    <a:p>
                      <a:pPr algn="l"/>
                      <a:r>
                        <a:rPr kumimoji="0" lang="en-US" sz="1100" kern="1200" dirty="0">
                          <a:effectLst/>
                          <a:latin typeface="Times New Roman" panose="02020603050405020304" pitchFamily="18" charset="0"/>
                          <a:cs typeface="Times New Roman" panose="02020603050405020304" pitchFamily="18" charset="0"/>
                        </a:rPr>
                        <a:t>political orientation etc. Standards in personality models such as </a:t>
                      </a:r>
                      <a:r>
                        <a:rPr kumimoji="0" lang="en-US" sz="1100" kern="1200" dirty="0" smtClean="0">
                          <a:effectLst/>
                          <a:latin typeface="Times New Roman" panose="02020603050405020304" pitchFamily="18" charset="0"/>
                          <a:cs typeface="Times New Roman" panose="02020603050405020304" pitchFamily="18" charset="0"/>
                        </a:rPr>
                        <a:t>the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Big </a:t>
                      </a:r>
                      <a:r>
                        <a:rPr kumimoji="0" lang="en-US" sz="1100" kern="1200" dirty="0">
                          <a:effectLst/>
                          <a:latin typeface="Times New Roman" panose="02020603050405020304" pitchFamily="18" charset="0"/>
                          <a:cs typeface="Times New Roman" panose="02020603050405020304" pitchFamily="18" charset="0"/>
                        </a:rPr>
                        <a:t>Five model, DISC and the Myers-Briggs Type Indicator </a:t>
                      </a:r>
                      <a:r>
                        <a:rPr kumimoji="0" lang="en-US" sz="1100" kern="1200" dirty="0" smtClean="0">
                          <a:effectLst/>
                          <a:latin typeface="Times New Roman" panose="02020603050405020304" pitchFamily="18" charset="0"/>
                          <a:cs typeface="Times New Roman" panose="02020603050405020304" pitchFamily="18" charset="0"/>
                        </a:rPr>
                        <a:t>have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been </a:t>
                      </a:r>
                      <a:r>
                        <a:rPr kumimoji="0" lang="en-US" sz="1100" kern="1200" dirty="0">
                          <a:effectLst/>
                          <a:latin typeface="Times New Roman" panose="02020603050405020304" pitchFamily="18" charset="0"/>
                          <a:cs typeface="Times New Roman" panose="02020603050405020304" pitchFamily="18" charset="0"/>
                        </a:rPr>
                        <a:t>the basis for all such personality prediction. A user's </a:t>
                      </a:r>
                      <a:r>
                        <a:rPr kumimoji="0" lang="en-US" sz="1100" kern="1200" dirty="0" smtClean="0">
                          <a:effectLst/>
                          <a:latin typeface="Times New Roman" panose="02020603050405020304" pitchFamily="18" charset="0"/>
                          <a:cs typeface="Times New Roman" panose="02020603050405020304" pitchFamily="18" charset="0"/>
                        </a:rPr>
                        <a:t>social</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media </a:t>
                      </a:r>
                      <a:r>
                        <a:rPr kumimoji="0" lang="en-US" sz="1100" kern="1200" dirty="0">
                          <a:effectLst/>
                          <a:latin typeface="Times New Roman" panose="02020603050405020304" pitchFamily="18" charset="0"/>
                          <a:cs typeface="Times New Roman" panose="02020603050405020304" pitchFamily="18" charset="0"/>
                        </a:rPr>
                        <a:t>data can thus be used to predict his/her personality. The </a:t>
                      </a:r>
                      <a:r>
                        <a:rPr kumimoji="0" lang="en-US" sz="1100" kern="1200" dirty="0" smtClean="0">
                          <a:effectLst/>
                          <a:latin typeface="Times New Roman" panose="02020603050405020304" pitchFamily="18" charset="0"/>
                          <a:cs typeface="Times New Roman" panose="02020603050405020304" pitchFamily="18" charset="0"/>
                        </a:rPr>
                        <a:t>main</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objective </a:t>
                      </a:r>
                      <a:r>
                        <a:rPr kumimoji="0" lang="en-US" sz="1100" kern="1200" dirty="0">
                          <a:effectLst/>
                          <a:latin typeface="Times New Roman" panose="02020603050405020304" pitchFamily="18" charset="0"/>
                          <a:cs typeface="Times New Roman" panose="02020603050405020304" pitchFamily="18" charset="0"/>
                        </a:rPr>
                        <a:t>of this work is to review the work carried out for</a:t>
                      </a:r>
                    </a:p>
                    <a:p>
                      <a:pPr algn="l"/>
                      <a:r>
                        <a:rPr kumimoji="0" lang="en-US" sz="1100" kern="1200" dirty="0">
                          <a:effectLst/>
                          <a:latin typeface="Times New Roman" panose="02020603050405020304" pitchFamily="18" charset="0"/>
                          <a:cs typeface="Times New Roman" panose="02020603050405020304" pitchFamily="18" charset="0"/>
                        </a:rPr>
                        <a:t>personality prediction using social media data.</a:t>
                      </a:r>
                      <a:endPar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2411650">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2.</a:t>
                      </a:r>
                      <a:endParaRPr kumimoji="0"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100" kern="1200" dirty="0" smtClean="0">
                          <a:effectLst/>
                          <a:latin typeface="Times New Roman" panose="02020603050405020304" pitchFamily="18" charset="0"/>
                          <a:cs typeface="Times New Roman" panose="02020603050405020304" pitchFamily="18" charset="0"/>
                        </a:rPr>
                        <a:t>Personality </a:t>
                      </a:r>
                      <a:r>
                        <a:rPr kumimoji="0" lang="en-US" sz="1100" kern="1200" dirty="0">
                          <a:effectLst/>
                          <a:latin typeface="Times New Roman" panose="02020603050405020304" pitchFamily="18" charset="0"/>
                          <a:cs typeface="Times New Roman" panose="02020603050405020304" pitchFamily="18" charset="0"/>
                        </a:rPr>
                        <a:t>Predictions </a:t>
                      </a:r>
                      <a:r>
                        <a:rPr kumimoji="0" lang="en-US" sz="1100" kern="1200" dirty="0" smtClean="0">
                          <a:effectLst/>
                          <a:latin typeface="Times New Roman" panose="02020603050405020304" pitchFamily="18" charset="0"/>
                          <a:cs typeface="Times New Roman" panose="02020603050405020304" pitchFamily="18" charset="0"/>
                        </a:rPr>
                        <a:t>Based</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on User</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err="1" smtClean="0">
                          <a:effectLst/>
                          <a:latin typeface="Times New Roman" panose="02020603050405020304" pitchFamily="18" charset="0"/>
                          <a:cs typeface="Times New Roman" panose="02020603050405020304" pitchFamily="18" charset="0"/>
                        </a:rPr>
                        <a:t>Behaviour</a:t>
                      </a:r>
                      <a:r>
                        <a:rPr kumimoji="0" lang="en-US" sz="1100" kern="1200" dirty="0" smtClean="0">
                          <a:effectLst/>
                          <a:latin typeface="Times New Roman" panose="02020603050405020304" pitchFamily="18" charset="0"/>
                          <a:cs typeface="Times New Roman" panose="02020603050405020304" pitchFamily="18" charset="0"/>
                        </a:rPr>
                        <a:t> </a:t>
                      </a:r>
                      <a:r>
                        <a:rPr kumimoji="0" lang="en-US" sz="1100" kern="1200" dirty="0">
                          <a:effectLst/>
                          <a:latin typeface="Times New Roman" panose="02020603050405020304" pitchFamily="18" charset="0"/>
                          <a:cs typeface="Times New Roman" panose="02020603050405020304" pitchFamily="18" charset="0"/>
                        </a:rPr>
                        <a:t>on </a:t>
                      </a:r>
                      <a:r>
                        <a:rPr kumimoji="0" lang="en-US" sz="1100" kern="1200" dirty="0" smtClean="0">
                          <a:effectLst/>
                          <a:latin typeface="Times New Roman" panose="02020603050405020304" pitchFamily="18" charset="0"/>
                          <a:cs typeface="Times New Roman" panose="02020603050405020304" pitchFamily="18" charset="0"/>
                        </a:rPr>
                        <a:t>the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Facebook </a:t>
                      </a:r>
                      <a:r>
                        <a:rPr kumimoji="0" lang="en-US" sz="1100" kern="1200" dirty="0">
                          <a:effectLst/>
                          <a:latin typeface="Times New Roman" panose="02020603050405020304" pitchFamily="18" charset="0"/>
                          <a:cs typeface="Times New Roman" panose="02020603050405020304" pitchFamily="18" charset="0"/>
                        </a:rPr>
                        <a:t>Social </a:t>
                      </a:r>
                      <a:r>
                        <a:rPr kumimoji="0" lang="en-US" sz="1100" kern="1200" dirty="0" smtClean="0">
                          <a:effectLst/>
                          <a:latin typeface="Times New Roman" panose="02020603050405020304" pitchFamily="18" charset="0"/>
                          <a:cs typeface="Times New Roman" panose="02020603050405020304" pitchFamily="18" charset="0"/>
                        </a:rPr>
                        <a:t>Media</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Platform</a:t>
                      </a:r>
                      <a:endParaRPr kumimoji="0"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US" sz="1100" u="none" dirty="0" smtClean="0">
                          <a:latin typeface="Times New Roman" panose="02020603050405020304" pitchFamily="18" charset="0"/>
                          <a:cs typeface="Times New Roman" panose="02020603050405020304" pitchFamily="18" charset="0"/>
                        </a:rPr>
                        <a:t>Michael</a:t>
                      </a:r>
                      <a:r>
                        <a:rPr lang="en-US" sz="1100" u="none" baseline="0" dirty="0" smtClean="0">
                          <a:latin typeface="Times New Roman" panose="02020603050405020304" pitchFamily="18" charset="0"/>
                          <a:cs typeface="Times New Roman" panose="02020603050405020304" pitchFamily="18" charset="0"/>
                        </a:rPr>
                        <a:t> M</a:t>
                      </a:r>
                      <a:r>
                        <a:rPr lang="en-US" sz="1100" u="none" dirty="0" smtClean="0">
                          <a:latin typeface="Times New Roman" panose="02020603050405020304" pitchFamily="18" charset="0"/>
                          <a:cs typeface="Times New Roman" panose="02020603050405020304" pitchFamily="18" charset="0"/>
                        </a:rPr>
                        <a:t>. </a:t>
                      </a:r>
                      <a:r>
                        <a:rPr lang="en-US" sz="1100" u="none" dirty="0" err="1" smtClean="0">
                          <a:latin typeface="Times New Roman" panose="02020603050405020304" pitchFamily="18" charset="0"/>
                          <a:cs typeface="Times New Roman" panose="02020603050405020304" pitchFamily="18" charset="0"/>
                        </a:rPr>
                        <a:t>Tadesse</a:t>
                      </a:r>
                      <a:r>
                        <a:rPr lang="en-US" sz="1100" u="none" dirty="0" smtClean="0">
                          <a:latin typeface="Times New Roman" panose="02020603050405020304" pitchFamily="18" charset="0"/>
                          <a:cs typeface="Times New Roman" panose="02020603050405020304" pitchFamily="18" charset="0"/>
                        </a:rPr>
                        <a:t>,</a:t>
                      </a:r>
                    </a:p>
                    <a:p>
                      <a:pPr algn="l"/>
                      <a:r>
                        <a:rPr lang="en-US" sz="1100" u="none" dirty="0" err="1" smtClean="0">
                          <a:latin typeface="Times New Roman" panose="02020603050405020304" pitchFamily="18" charset="0"/>
                          <a:cs typeface="Times New Roman" panose="02020603050405020304" pitchFamily="18" charset="0"/>
                        </a:rPr>
                        <a:t>Hongfei</a:t>
                      </a:r>
                      <a:r>
                        <a:rPr lang="en-US" sz="1100" u="none" dirty="0" smtClean="0">
                          <a:latin typeface="Times New Roman" panose="02020603050405020304" pitchFamily="18" charset="0"/>
                          <a:cs typeface="Times New Roman" panose="02020603050405020304" pitchFamily="18" charset="0"/>
                        </a:rPr>
                        <a:t> Lin</a:t>
                      </a:r>
                      <a:endParaRPr lang="en-US" sz="11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kumimoji="0" lang="en-US" sz="1100" kern="1200" dirty="0">
                          <a:effectLst/>
                          <a:latin typeface="Times New Roman" panose="02020603050405020304" pitchFamily="18" charset="0"/>
                          <a:cs typeface="Times New Roman" panose="02020603050405020304" pitchFamily="18" charset="0"/>
                        </a:rPr>
                        <a:t>With the development of social networks, a large variety of approaches have </a:t>
                      </a:r>
                      <a:r>
                        <a:rPr kumimoji="0" lang="en-US" sz="1100" kern="1200" dirty="0" smtClean="0">
                          <a:effectLst/>
                          <a:latin typeface="Times New Roman" panose="02020603050405020304" pitchFamily="18" charset="0"/>
                          <a:cs typeface="Times New Roman" panose="02020603050405020304" pitchFamily="18" charset="0"/>
                        </a:rPr>
                        <a:t>been</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developed </a:t>
                      </a:r>
                      <a:r>
                        <a:rPr kumimoji="0" lang="en-US" sz="1100" kern="1200" dirty="0">
                          <a:effectLst/>
                          <a:latin typeface="Times New Roman" panose="02020603050405020304" pitchFamily="18" charset="0"/>
                          <a:cs typeface="Times New Roman" panose="02020603050405020304" pitchFamily="18" charset="0"/>
                        </a:rPr>
                        <a:t>to define users’ personalities based on their social activities and </a:t>
                      </a:r>
                      <a:r>
                        <a:rPr kumimoji="0" lang="en-US" sz="1100" kern="1200" dirty="0" smtClean="0">
                          <a:effectLst/>
                          <a:latin typeface="Times New Roman" panose="02020603050405020304" pitchFamily="18" charset="0"/>
                          <a:cs typeface="Times New Roman" panose="02020603050405020304" pitchFamily="18" charset="0"/>
                        </a:rPr>
                        <a:t>language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use </a:t>
                      </a:r>
                      <a:r>
                        <a:rPr kumimoji="0" lang="en-US" sz="1100" kern="1200" dirty="0">
                          <a:effectLst/>
                          <a:latin typeface="Times New Roman" panose="02020603050405020304" pitchFamily="18" charset="0"/>
                          <a:cs typeface="Times New Roman" panose="02020603050405020304" pitchFamily="18" charset="0"/>
                        </a:rPr>
                        <a:t>habits. Particular approaches differ with regard to different machine </a:t>
                      </a:r>
                      <a:r>
                        <a:rPr kumimoji="0" lang="en-US" sz="1100" kern="1200" dirty="0" smtClean="0">
                          <a:effectLst/>
                          <a:latin typeface="Times New Roman" panose="02020603050405020304" pitchFamily="18" charset="0"/>
                          <a:cs typeface="Times New Roman" panose="02020603050405020304" pitchFamily="18" charset="0"/>
                        </a:rPr>
                        <a:t>learning</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algorithms</a:t>
                      </a:r>
                      <a:r>
                        <a:rPr kumimoji="0" lang="en-US" sz="1100" kern="1200" dirty="0">
                          <a:effectLst/>
                          <a:latin typeface="Times New Roman" panose="02020603050405020304" pitchFamily="18" charset="0"/>
                          <a:cs typeface="Times New Roman" panose="02020603050405020304" pitchFamily="18" charset="0"/>
                        </a:rPr>
                        <a:t>, data sources and feature sets. The goal of this paper is to investigate </a:t>
                      </a:r>
                      <a:r>
                        <a:rPr kumimoji="0" lang="en-US" sz="1100" kern="1200" dirty="0" smtClean="0">
                          <a:effectLst/>
                          <a:latin typeface="Times New Roman" panose="02020603050405020304" pitchFamily="18" charset="0"/>
                          <a:cs typeface="Times New Roman" panose="02020603050405020304" pitchFamily="18" charset="0"/>
                        </a:rPr>
                        <a:t>the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predictability </a:t>
                      </a:r>
                      <a:r>
                        <a:rPr kumimoji="0" lang="en-US" sz="1100" kern="1200" dirty="0">
                          <a:effectLst/>
                          <a:latin typeface="Times New Roman" panose="02020603050405020304" pitchFamily="18" charset="0"/>
                          <a:cs typeface="Times New Roman" panose="02020603050405020304" pitchFamily="18" charset="0"/>
                        </a:rPr>
                        <a:t>of the personality traits of Facebook users based on different </a:t>
                      </a:r>
                      <a:r>
                        <a:rPr kumimoji="0" lang="en-US" sz="1100" kern="1200" dirty="0" smtClean="0">
                          <a:effectLst/>
                          <a:latin typeface="Times New Roman" panose="02020603050405020304" pitchFamily="18" charset="0"/>
                          <a:cs typeface="Times New Roman" panose="02020603050405020304" pitchFamily="18" charset="0"/>
                        </a:rPr>
                        <a:t>features</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and </a:t>
                      </a:r>
                      <a:r>
                        <a:rPr kumimoji="0" lang="en-US" sz="1100" kern="1200" dirty="0">
                          <a:effectLst/>
                          <a:latin typeface="Times New Roman" panose="02020603050405020304" pitchFamily="18" charset="0"/>
                          <a:cs typeface="Times New Roman" panose="02020603050405020304" pitchFamily="18" charset="0"/>
                        </a:rPr>
                        <a:t>measures of the Big 5 model. We examine the presence of structures of </a:t>
                      </a:r>
                      <a:r>
                        <a:rPr kumimoji="0" lang="en-US" sz="1100" kern="1200" dirty="0" smtClean="0">
                          <a:effectLst/>
                          <a:latin typeface="Times New Roman" panose="02020603050405020304" pitchFamily="18" charset="0"/>
                          <a:cs typeface="Times New Roman" panose="02020603050405020304" pitchFamily="18" charset="0"/>
                        </a:rPr>
                        <a:t>social</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networks </a:t>
                      </a:r>
                      <a:r>
                        <a:rPr kumimoji="0" lang="en-US" sz="1100" kern="1200" dirty="0">
                          <a:effectLst/>
                          <a:latin typeface="Times New Roman" panose="02020603050405020304" pitchFamily="18" charset="0"/>
                          <a:cs typeface="Times New Roman" panose="02020603050405020304" pitchFamily="18" charset="0"/>
                        </a:rPr>
                        <a:t>and linguistic features relative to personality interactions using </a:t>
                      </a:r>
                      <a:r>
                        <a:rPr kumimoji="0" lang="en-US" sz="1100" kern="1200" dirty="0" smtClean="0">
                          <a:effectLst/>
                          <a:latin typeface="Times New Roman" panose="02020603050405020304" pitchFamily="18" charset="0"/>
                          <a:cs typeface="Times New Roman" panose="02020603050405020304" pitchFamily="18" charset="0"/>
                        </a:rPr>
                        <a:t>the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my Personality </a:t>
                      </a:r>
                      <a:r>
                        <a:rPr kumimoji="0" lang="en-US" sz="1100" kern="1200" dirty="0">
                          <a:effectLst/>
                          <a:latin typeface="Times New Roman" panose="02020603050405020304" pitchFamily="18" charset="0"/>
                          <a:cs typeface="Times New Roman" panose="02020603050405020304" pitchFamily="18" charset="0"/>
                        </a:rPr>
                        <a:t>project dataset. We analyse and compare four machine learning </a:t>
                      </a:r>
                      <a:r>
                        <a:rPr kumimoji="0" lang="en-US" sz="1100" kern="1200" dirty="0" smtClean="0">
                          <a:effectLst/>
                          <a:latin typeface="Times New Roman" panose="02020603050405020304" pitchFamily="18" charset="0"/>
                          <a:cs typeface="Times New Roman" panose="02020603050405020304" pitchFamily="18" charset="0"/>
                        </a:rPr>
                        <a:t>models</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and </a:t>
                      </a:r>
                      <a:r>
                        <a:rPr kumimoji="0" lang="en-US" sz="1100" kern="1200" dirty="0">
                          <a:effectLst/>
                          <a:latin typeface="Times New Roman" panose="02020603050405020304" pitchFamily="18" charset="0"/>
                          <a:cs typeface="Times New Roman" panose="02020603050405020304" pitchFamily="18" charset="0"/>
                        </a:rPr>
                        <a:t>perform the correlation between each of the feature sets </a:t>
                      </a:r>
                      <a:r>
                        <a:rPr kumimoji="0" lang="en-US" sz="1100" kern="1200" dirty="0" smtClean="0">
                          <a:effectLst/>
                          <a:latin typeface="Times New Roman" panose="02020603050405020304" pitchFamily="18" charset="0"/>
                          <a:cs typeface="Times New Roman" panose="02020603050405020304" pitchFamily="18" charset="0"/>
                        </a:rPr>
                        <a:t>and</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personality </a:t>
                      </a:r>
                      <a:r>
                        <a:rPr kumimoji="0" lang="en-US" sz="1100" kern="1200" dirty="0">
                          <a:effectLst/>
                          <a:latin typeface="Times New Roman" panose="02020603050405020304" pitchFamily="18" charset="0"/>
                          <a:cs typeface="Times New Roman" panose="02020603050405020304" pitchFamily="18" charset="0"/>
                        </a:rPr>
                        <a:t>traits</a:t>
                      </a:r>
                      <a:endParaRPr kumimoji="0" lang="en-US" sz="11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pPr algn="ctr"/>
            <a:r>
              <a:rPr lang="en-IN" sz="4000" b="1" dirty="0">
                <a:latin typeface="Times New Roman" panose="02020603050405020304" pitchFamily="18" charset="0"/>
                <a:cs typeface="Times New Roman" panose="02020603050405020304" pitchFamily="18" charset="0"/>
              </a:rPr>
              <a:t>LITERATURE </a:t>
            </a:r>
            <a:r>
              <a:rPr lang="en-IN" sz="4000" b="1" dirty="0" smtClean="0">
                <a:latin typeface="Times New Roman" panose="02020603050405020304" pitchFamily="18" charset="0"/>
                <a:cs typeface="Times New Roman" panose="02020603050405020304" pitchFamily="18" charset="0"/>
              </a:rPr>
              <a:t> SURVEY</a:t>
            </a:r>
            <a:endParaRPr lang="en-IN" sz="40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8189229"/>
              </p:ext>
            </p:extLst>
          </p:nvPr>
        </p:nvGraphicFramePr>
        <p:xfrm>
          <a:off x="152400" y="685800"/>
          <a:ext cx="8915401" cy="6057590"/>
        </p:xfrm>
        <a:graphic>
          <a:graphicData uri="http://schemas.openxmlformats.org/drawingml/2006/table">
            <a:tbl>
              <a:tblPr firstRow="1" bandRow="1">
                <a:tableStyleId>{69CF1AB2-1976-4502-BF36-3FF5EA218861}</a:tableStyleId>
              </a:tblPr>
              <a:tblGrid>
                <a:gridCol w="457200">
                  <a:extLst>
                    <a:ext uri="{9D8B030D-6E8A-4147-A177-3AD203B41FA5}">
                      <a16:colId xmlns:a16="http://schemas.microsoft.com/office/drawing/2014/main" val="1565315962"/>
                    </a:ext>
                  </a:extLst>
                </a:gridCol>
                <a:gridCol w="2721936">
                  <a:extLst>
                    <a:ext uri="{9D8B030D-6E8A-4147-A177-3AD203B41FA5}">
                      <a16:colId xmlns:a16="http://schemas.microsoft.com/office/drawing/2014/main" val="20000"/>
                    </a:ext>
                  </a:extLst>
                </a:gridCol>
                <a:gridCol w="1392864">
                  <a:extLst>
                    <a:ext uri="{9D8B030D-6E8A-4147-A177-3AD203B41FA5}">
                      <a16:colId xmlns:a16="http://schemas.microsoft.com/office/drawing/2014/main" val="20001"/>
                    </a:ext>
                  </a:extLst>
                </a:gridCol>
                <a:gridCol w="4343401">
                  <a:extLst>
                    <a:ext uri="{9D8B030D-6E8A-4147-A177-3AD203B41FA5}">
                      <a16:colId xmlns:a16="http://schemas.microsoft.com/office/drawing/2014/main" val="20002"/>
                    </a:ext>
                  </a:extLst>
                </a:gridCol>
              </a:tblGrid>
              <a:tr h="457200">
                <a:tc>
                  <a:txBody>
                    <a:bodyPr/>
                    <a:lstStyle/>
                    <a:p>
                      <a:pPr algn="l"/>
                      <a:r>
                        <a:rPr lang="en-US" sz="1100" b="1" dirty="0" smtClean="0">
                          <a:latin typeface="+mn-lt"/>
                          <a:cs typeface="Times New Roman" panose="02020603050405020304" pitchFamily="18" charset="0"/>
                        </a:rPr>
                        <a:t>Sr. No.</a:t>
                      </a:r>
                      <a:endParaRPr lang="en-US" sz="1100" b="1" dirty="0">
                        <a:latin typeface="+mn-lt"/>
                        <a:cs typeface="Times New Roman" panose="02020603050405020304" pitchFamily="18" charset="0"/>
                      </a:endParaRPr>
                    </a:p>
                  </a:txBody>
                  <a:tcPr/>
                </a:tc>
                <a:tc>
                  <a:txBody>
                    <a:bodyPr/>
                    <a:lstStyle/>
                    <a:p>
                      <a:pPr algn="l"/>
                      <a:r>
                        <a:rPr lang="en-US" sz="1100" dirty="0"/>
                        <a:t>Paper Name</a:t>
                      </a:r>
                      <a:endParaRPr lang="en-US" sz="1100" b="0" dirty="0">
                        <a:latin typeface="Times New Roman" panose="02020603050405020304" pitchFamily="18" charset="0"/>
                        <a:cs typeface="Times New Roman" panose="02020603050405020304" pitchFamily="18" charset="0"/>
                      </a:endParaRPr>
                    </a:p>
                  </a:txBody>
                  <a:tcPr/>
                </a:tc>
                <a:tc>
                  <a:txBody>
                    <a:bodyPr/>
                    <a:lstStyle/>
                    <a:p>
                      <a:pPr algn="l"/>
                      <a:r>
                        <a:rPr lang="en-US" sz="1100" dirty="0"/>
                        <a:t>Author Name</a:t>
                      </a:r>
                      <a:endParaRPr lang="en-IN" sz="1100" b="0" dirty="0">
                        <a:latin typeface="Times New Roman" panose="02020603050405020304" pitchFamily="18" charset="0"/>
                        <a:cs typeface="Times New Roman" panose="02020603050405020304" pitchFamily="18" charset="0"/>
                      </a:endParaRPr>
                    </a:p>
                  </a:txBody>
                  <a:tcPr/>
                </a:tc>
                <a:tc>
                  <a:txBody>
                    <a:bodyPr/>
                    <a:lstStyle/>
                    <a:p>
                      <a:pPr algn="l"/>
                      <a:r>
                        <a:rPr lang="en-US" sz="1100" dirty="0"/>
                        <a:t>Description</a:t>
                      </a:r>
                      <a:endParaRPr lang="en-US"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600390">
                <a:tc>
                  <a:txBody>
                    <a:bodyPr/>
                    <a:lstStyle/>
                    <a:p>
                      <a:pPr marL="0" indent="0" algn="l">
                        <a:buFont typeface="+mj-lt"/>
                        <a:buNone/>
                      </a:pPr>
                      <a:r>
                        <a:rPr kumimoji="0" lang="en-US" sz="1100" b="0" i="0" kern="1200" dirty="0" smtClean="0">
                          <a:solidFill>
                            <a:schemeClr val="dk1"/>
                          </a:solidFill>
                          <a:effectLst/>
                          <a:latin typeface="Times New Roman" panose="02020603050405020304" pitchFamily="18" charset="0"/>
                          <a:ea typeface="+mn-ea"/>
                          <a:cs typeface="Times New Roman" panose="02020603050405020304" pitchFamily="18" charset="0"/>
                        </a:rPr>
                        <a:t>3.</a:t>
                      </a:r>
                      <a:endPar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indent="0" algn="l">
                        <a:buFont typeface="Arial" panose="020B0604020202020204" pitchFamily="34" charset="0"/>
                        <a:buNone/>
                      </a:pPr>
                      <a:r>
                        <a:rPr kumimoji="0" lang="en-US" sz="1100" kern="1200" dirty="0" smtClean="0">
                          <a:effectLst/>
                          <a:latin typeface="Times New Roman" panose="02020603050405020304" pitchFamily="18" charset="0"/>
                          <a:cs typeface="Times New Roman" panose="02020603050405020304" pitchFamily="18" charset="0"/>
                        </a:rPr>
                        <a:t>Personality </a:t>
                      </a:r>
                      <a:r>
                        <a:rPr kumimoji="0" lang="en-US" sz="1100" kern="1200" dirty="0">
                          <a:effectLst/>
                          <a:latin typeface="Times New Roman" panose="02020603050405020304" pitchFamily="18" charset="0"/>
                          <a:cs typeface="Times New Roman" panose="02020603050405020304" pitchFamily="18" charset="0"/>
                        </a:rPr>
                        <a:t>Recognition </a:t>
                      </a:r>
                      <a:r>
                        <a:rPr kumimoji="0" lang="en-US" sz="1100" kern="1200" dirty="0" smtClean="0">
                          <a:effectLst/>
                          <a:latin typeface="Times New Roman" panose="02020603050405020304" pitchFamily="18" charset="0"/>
                          <a:cs typeface="Times New Roman" panose="02020603050405020304" pitchFamily="18" charset="0"/>
                        </a:rPr>
                        <a:t>on</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Social </a:t>
                      </a:r>
                      <a:r>
                        <a:rPr kumimoji="0" lang="en-US" sz="1100" kern="1200" dirty="0">
                          <a:effectLst/>
                          <a:latin typeface="Times New Roman" panose="02020603050405020304" pitchFamily="18" charset="0"/>
                          <a:cs typeface="Times New Roman" panose="02020603050405020304" pitchFamily="18" charset="0"/>
                        </a:rPr>
                        <a:t>Media with </a:t>
                      </a:r>
                      <a:r>
                        <a:rPr kumimoji="0" lang="en-US" sz="1100" kern="1200" dirty="0" smtClean="0">
                          <a:effectLst/>
                          <a:latin typeface="Times New Roman" panose="02020603050405020304" pitchFamily="18" charset="0"/>
                          <a:cs typeface="Times New Roman" panose="02020603050405020304" pitchFamily="18" charset="0"/>
                        </a:rPr>
                        <a:t>Label</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Distribution </a:t>
                      </a:r>
                      <a:r>
                        <a:rPr kumimoji="0" lang="en-US" sz="1100" kern="1200" dirty="0">
                          <a:effectLst/>
                          <a:latin typeface="Times New Roman" panose="02020603050405020304" pitchFamily="18" charset="0"/>
                          <a:cs typeface="Times New Roman" panose="02020603050405020304" pitchFamily="18" charset="0"/>
                        </a:rPr>
                        <a:t>Learning</a:t>
                      </a:r>
                      <a:endPar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US" sz="1100" u="none" dirty="0">
                          <a:latin typeface="Times New Roman" panose="02020603050405020304" pitchFamily="18" charset="0"/>
                          <a:cs typeface="Times New Roman" panose="02020603050405020304" pitchFamily="18" charset="0"/>
                        </a:rPr>
                        <a:t>Di </a:t>
                      </a:r>
                      <a:r>
                        <a:rPr lang="en-US" sz="1100" u="none" dirty="0" err="1" smtClean="0">
                          <a:latin typeface="Times New Roman" panose="02020603050405020304" pitchFamily="18" charset="0"/>
                          <a:cs typeface="Times New Roman" panose="02020603050405020304" pitchFamily="18" charset="0"/>
                        </a:rPr>
                        <a:t>Xue</a:t>
                      </a:r>
                      <a:r>
                        <a:rPr lang="en-US" sz="1100" u="none" dirty="0" smtClean="0">
                          <a:latin typeface="Times New Roman" panose="02020603050405020304" pitchFamily="18" charset="0"/>
                          <a:cs typeface="Times New Roman" panose="02020603050405020304" pitchFamily="18" charset="0"/>
                        </a:rPr>
                        <a:t>,</a:t>
                      </a:r>
                    </a:p>
                    <a:p>
                      <a:pPr algn="l"/>
                      <a:r>
                        <a:rPr lang="en-US" sz="1100" u="none" dirty="0" smtClean="0">
                          <a:latin typeface="Times New Roman" panose="02020603050405020304" pitchFamily="18" charset="0"/>
                          <a:cs typeface="Times New Roman" panose="02020603050405020304" pitchFamily="18" charset="0"/>
                        </a:rPr>
                        <a:t>Zheng Hong,</a:t>
                      </a:r>
                    </a:p>
                    <a:p>
                      <a:pPr algn="l"/>
                      <a:r>
                        <a:rPr lang="en-US" sz="1100" u="none" dirty="0" err="1" smtClean="0">
                          <a:latin typeface="Times New Roman" panose="02020603050405020304" pitchFamily="18" charset="0"/>
                          <a:cs typeface="Times New Roman" panose="02020603050405020304" pitchFamily="18" charset="0"/>
                        </a:rPr>
                        <a:t>Shize</a:t>
                      </a:r>
                      <a:r>
                        <a:rPr lang="en-US" sz="1100" u="none" dirty="0" smtClean="0">
                          <a:latin typeface="Times New Roman" panose="02020603050405020304" pitchFamily="18" charset="0"/>
                          <a:cs typeface="Times New Roman" panose="02020603050405020304" pitchFamily="18" charset="0"/>
                        </a:rPr>
                        <a:t> </a:t>
                      </a:r>
                      <a:r>
                        <a:rPr lang="en-US" sz="1100" u="none" dirty="0" err="1">
                          <a:latin typeface="Times New Roman" panose="02020603050405020304" pitchFamily="18" charset="0"/>
                          <a:cs typeface="Times New Roman" panose="02020603050405020304" pitchFamily="18" charset="0"/>
                        </a:rPr>
                        <a:t>Guo</a:t>
                      </a:r>
                      <a:r>
                        <a:rPr lang="en-US" sz="1100" u="none" dirty="0">
                          <a:latin typeface="Times New Roman" panose="02020603050405020304" pitchFamily="18" charset="0"/>
                          <a:cs typeface="Times New Roman" panose="02020603050405020304" pitchFamily="18" charset="0"/>
                        </a:rPr>
                        <a:t>, </a:t>
                      </a:r>
                      <a:endParaRPr lang="en-US" sz="1100" u="none" dirty="0" smtClean="0">
                        <a:latin typeface="Times New Roman" panose="02020603050405020304" pitchFamily="18" charset="0"/>
                        <a:cs typeface="Times New Roman" panose="02020603050405020304" pitchFamily="18" charset="0"/>
                      </a:endParaRPr>
                    </a:p>
                    <a:p>
                      <a:pPr algn="l"/>
                      <a:r>
                        <a:rPr lang="en-US" sz="1100" u="none" dirty="0" smtClean="0">
                          <a:latin typeface="Times New Roman" panose="02020603050405020304" pitchFamily="18" charset="0"/>
                          <a:cs typeface="Times New Roman" panose="02020603050405020304" pitchFamily="18" charset="0"/>
                        </a:rPr>
                        <a:t>Liang Gao,</a:t>
                      </a:r>
                    </a:p>
                    <a:p>
                      <a:pPr algn="l"/>
                      <a:r>
                        <a:rPr lang="en-US" sz="1100" u="none" dirty="0" err="1" smtClean="0">
                          <a:latin typeface="Times New Roman" panose="02020603050405020304" pitchFamily="18" charset="0"/>
                          <a:cs typeface="Times New Roman" panose="02020603050405020304" pitchFamily="18" charset="0"/>
                        </a:rPr>
                        <a:t>Lifa</a:t>
                      </a:r>
                      <a:r>
                        <a:rPr lang="en-US" sz="1100" u="none" dirty="0" smtClean="0">
                          <a:latin typeface="Times New Roman" panose="02020603050405020304" pitchFamily="18" charset="0"/>
                          <a:cs typeface="Times New Roman" panose="02020603050405020304" pitchFamily="18" charset="0"/>
                        </a:rPr>
                        <a:t> </a:t>
                      </a:r>
                      <a:r>
                        <a:rPr lang="en-US" sz="1100" u="none" dirty="0">
                          <a:latin typeface="Times New Roman" panose="02020603050405020304" pitchFamily="18" charset="0"/>
                          <a:cs typeface="Times New Roman" panose="02020603050405020304" pitchFamily="18" charset="0"/>
                        </a:rPr>
                        <a:t>Wu</a:t>
                      </a:r>
                      <a:endParaRPr lang="en-US" sz="110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kumimoji="0" lang="en-US" sz="1100" kern="1200" dirty="0">
                          <a:effectLst/>
                          <a:latin typeface="Times New Roman" panose="02020603050405020304" pitchFamily="18" charset="0"/>
                          <a:cs typeface="Times New Roman" panose="02020603050405020304" pitchFamily="18" charset="0"/>
                        </a:rPr>
                        <a:t>Personality is an important psychological </a:t>
                      </a:r>
                      <a:r>
                        <a:rPr kumimoji="0" lang="en-US" sz="1100" kern="1200" dirty="0" smtClean="0">
                          <a:effectLst/>
                          <a:latin typeface="Times New Roman" panose="02020603050405020304" pitchFamily="18" charset="0"/>
                          <a:cs typeface="Times New Roman" panose="02020603050405020304" pitchFamily="18" charset="0"/>
                        </a:rPr>
                        <a:t>construct</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accounting </a:t>
                      </a:r>
                      <a:r>
                        <a:rPr kumimoji="0" lang="en-US" sz="1100" kern="1200" dirty="0">
                          <a:effectLst/>
                          <a:latin typeface="Times New Roman" panose="02020603050405020304" pitchFamily="18" charset="0"/>
                          <a:cs typeface="Times New Roman" panose="02020603050405020304" pitchFamily="18" charset="0"/>
                        </a:rPr>
                        <a:t>for individual differences in people. To </a:t>
                      </a:r>
                      <a:r>
                        <a:rPr kumimoji="0" lang="en-US" sz="1100" kern="1200" dirty="0" smtClean="0">
                          <a:effectLst/>
                          <a:latin typeface="Times New Roman" panose="02020603050405020304" pitchFamily="18" charset="0"/>
                          <a:cs typeface="Times New Roman" panose="02020603050405020304" pitchFamily="18" charset="0"/>
                        </a:rPr>
                        <a:t>reliably,</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validly</a:t>
                      </a:r>
                      <a:r>
                        <a:rPr kumimoji="0" lang="en-US" sz="1100" kern="1200" dirty="0">
                          <a:effectLst/>
                          <a:latin typeface="Times New Roman" panose="02020603050405020304" pitchFamily="18" charset="0"/>
                          <a:cs typeface="Times New Roman" panose="02020603050405020304" pitchFamily="18" charset="0"/>
                        </a:rPr>
                        <a:t>, and efficiently recognize an individual’s personality is a</a:t>
                      </a:r>
                    </a:p>
                    <a:p>
                      <a:pPr algn="l"/>
                      <a:r>
                        <a:rPr kumimoji="0" lang="en-US" sz="1100" kern="1200" dirty="0">
                          <a:effectLst/>
                          <a:latin typeface="Times New Roman" panose="02020603050405020304" pitchFamily="18" charset="0"/>
                          <a:cs typeface="Times New Roman" panose="02020603050405020304" pitchFamily="18" charset="0"/>
                        </a:rPr>
                        <a:t>worthwhile goal, however, the traditional ways of personality assessment through </a:t>
                      </a:r>
                      <a:r>
                        <a:rPr kumimoji="0" lang="en-US" sz="1100" kern="1200" dirty="0" smtClean="0">
                          <a:effectLst/>
                          <a:latin typeface="Times New Roman" panose="02020603050405020304" pitchFamily="18" charset="0"/>
                          <a:cs typeface="Times New Roman" panose="02020603050405020304" pitchFamily="18" charset="0"/>
                        </a:rPr>
                        <a:t>self</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report </a:t>
                      </a:r>
                      <a:r>
                        <a:rPr kumimoji="0" lang="en-US" sz="1100" kern="1200" dirty="0">
                          <a:effectLst/>
                          <a:latin typeface="Times New Roman" panose="02020603050405020304" pitchFamily="18" charset="0"/>
                          <a:cs typeface="Times New Roman" panose="02020603050405020304" pitchFamily="18" charset="0"/>
                        </a:rPr>
                        <a:t>inventories or interviews </a:t>
                      </a:r>
                      <a:r>
                        <a:rPr kumimoji="0" lang="en-US" sz="1100" kern="1200" dirty="0" smtClean="0">
                          <a:effectLst/>
                          <a:latin typeface="Times New Roman" panose="02020603050405020304" pitchFamily="18" charset="0"/>
                          <a:cs typeface="Times New Roman" panose="02020603050405020304" pitchFamily="18" charset="0"/>
                        </a:rPr>
                        <a:t>conducted</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by </a:t>
                      </a:r>
                      <a:r>
                        <a:rPr kumimoji="0" lang="en-US" sz="1100" kern="1200" dirty="0">
                          <a:effectLst/>
                          <a:latin typeface="Times New Roman" panose="02020603050405020304" pitchFamily="18" charset="0"/>
                          <a:cs typeface="Times New Roman" panose="02020603050405020304" pitchFamily="18" charset="0"/>
                        </a:rPr>
                        <a:t>psychologists are costly and less practical in social </a:t>
                      </a:r>
                      <a:r>
                        <a:rPr kumimoji="0" lang="en-US" sz="1100" kern="1200" dirty="0" smtClean="0">
                          <a:effectLst/>
                          <a:latin typeface="Times New Roman" panose="02020603050405020304" pitchFamily="18" charset="0"/>
                          <a:cs typeface="Times New Roman" panose="02020603050405020304" pitchFamily="18" charset="0"/>
                        </a:rPr>
                        <a:t>media</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domains</a:t>
                      </a:r>
                      <a:r>
                        <a:rPr kumimoji="0" lang="en-US" sz="1100" kern="1200" dirty="0">
                          <a:effectLst/>
                          <a:latin typeface="Times New Roman" panose="02020603050405020304" pitchFamily="18" charset="0"/>
                          <a:cs typeface="Times New Roman" panose="02020603050405020304" pitchFamily="18" charset="0"/>
                        </a:rPr>
                        <a:t>, since they need the subjects to take active actions </a:t>
                      </a:r>
                      <a:r>
                        <a:rPr kumimoji="0" lang="en-US" sz="1100" kern="1200" dirty="0" smtClean="0">
                          <a:effectLst/>
                          <a:latin typeface="Times New Roman" panose="02020603050405020304" pitchFamily="18" charset="0"/>
                          <a:cs typeface="Times New Roman" panose="02020603050405020304" pitchFamily="18" charset="0"/>
                        </a:rPr>
                        <a:t>to</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cooperate</a:t>
                      </a:r>
                      <a:r>
                        <a:rPr kumimoji="0" lang="en-US" sz="1100" kern="1200" dirty="0">
                          <a:effectLst/>
                          <a:latin typeface="Times New Roman" panose="02020603050405020304" pitchFamily="18" charset="0"/>
                          <a:cs typeface="Times New Roman" panose="02020603050405020304" pitchFamily="18" charset="0"/>
                        </a:rPr>
                        <a:t>. This paper proposes a method of Big Five </a:t>
                      </a:r>
                      <a:r>
                        <a:rPr kumimoji="0" lang="en-US" sz="1100" kern="1200" dirty="0" smtClean="0">
                          <a:effectLst/>
                          <a:latin typeface="Times New Roman" panose="02020603050405020304" pitchFamily="18" charset="0"/>
                          <a:cs typeface="Times New Roman" panose="02020603050405020304" pitchFamily="18" charset="0"/>
                        </a:rPr>
                        <a:t>personality</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recognition </a:t>
                      </a:r>
                      <a:r>
                        <a:rPr kumimoji="0" lang="en-US" sz="1100" kern="1200" dirty="0">
                          <a:effectLst/>
                          <a:latin typeface="Times New Roman" panose="02020603050405020304" pitchFamily="18" charset="0"/>
                          <a:cs typeface="Times New Roman" panose="02020603050405020304" pitchFamily="18" charset="0"/>
                        </a:rPr>
                        <a:t>from microblog in Chinese language </a:t>
                      </a:r>
                      <a:r>
                        <a:rPr kumimoji="0" lang="en-US" sz="1100" kern="1200" dirty="0" smtClean="0">
                          <a:effectLst/>
                          <a:latin typeface="Times New Roman" panose="02020603050405020304" pitchFamily="18" charset="0"/>
                          <a:cs typeface="Times New Roman" panose="02020603050405020304" pitchFamily="18" charset="0"/>
                        </a:rPr>
                        <a:t>environments</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with </a:t>
                      </a:r>
                      <a:r>
                        <a:rPr kumimoji="0" lang="en-US" sz="1100" kern="1200" dirty="0">
                          <a:effectLst/>
                          <a:latin typeface="Times New Roman" panose="02020603050405020304" pitchFamily="18" charset="0"/>
                          <a:cs typeface="Times New Roman" panose="02020603050405020304" pitchFamily="18" charset="0"/>
                        </a:rPr>
                        <a:t>a new machine learning paradigm named label </a:t>
                      </a:r>
                      <a:r>
                        <a:rPr kumimoji="0" lang="en-US" sz="1100" kern="1200" dirty="0" smtClean="0">
                          <a:effectLst/>
                          <a:latin typeface="Times New Roman" panose="02020603050405020304" pitchFamily="18" charset="0"/>
                          <a:cs typeface="Times New Roman" panose="02020603050405020304" pitchFamily="18" charset="0"/>
                        </a:rPr>
                        <a:t>distribution</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learning </a:t>
                      </a:r>
                      <a:r>
                        <a:rPr kumimoji="0" lang="en-US" sz="1100" kern="1200" dirty="0">
                          <a:effectLst/>
                          <a:latin typeface="Times New Roman" panose="02020603050405020304" pitchFamily="18" charset="0"/>
                          <a:cs typeface="Times New Roman" panose="02020603050405020304" pitchFamily="18" charset="0"/>
                        </a:rPr>
                        <a:t>(LDL), which has never been previously reported to</a:t>
                      </a:r>
                    </a:p>
                    <a:p>
                      <a:pPr algn="l"/>
                      <a:r>
                        <a:rPr kumimoji="0" lang="en-US" sz="1100" kern="1200" dirty="0">
                          <a:effectLst/>
                          <a:latin typeface="Times New Roman" panose="02020603050405020304" pitchFamily="18" charset="0"/>
                          <a:cs typeface="Times New Roman" panose="02020603050405020304" pitchFamily="18" charset="0"/>
                        </a:rPr>
                        <a:t>be used in personality recognition. One hundred and </a:t>
                      </a:r>
                      <a:r>
                        <a:rPr kumimoji="0" lang="en-US" sz="1100" kern="1200" dirty="0" smtClean="0">
                          <a:effectLst/>
                          <a:latin typeface="Times New Roman" panose="02020603050405020304" pitchFamily="18" charset="0"/>
                          <a:cs typeface="Times New Roman" panose="02020603050405020304" pitchFamily="18" charset="0"/>
                        </a:rPr>
                        <a:t>thirteen</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features </a:t>
                      </a:r>
                      <a:r>
                        <a:rPr kumimoji="0" lang="en-US" sz="1100" kern="1200" dirty="0">
                          <a:effectLst/>
                          <a:latin typeface="Times New Roman" panose="02020603050405020304" pitchFamily="18" charset="0"/>
                          <a:cs typeface="Times New Roman" panose="02020603050405020304" pitchFamily="18" charset="0"/>
                        </a:rPr>
                        <a:t>are extracted from 994 active </a:t>
                      </a:r>
                      <a:r>
                        <a:rPr kumimoji="0" lang="en-US" sz="1100" kern="1200" dirty="0" err="1">
                          <a:effectLst/>
                          <a:latin typeface="Times New Roman" panose="02020603050405020304" pitchFamily="18" charset="0"/>
                          <a:cs typeface="Times New Roman" panose="02020603050405020304" pitchFamily="18" charset="0"/>
                        </a:rPr>
                        <a:t>Sina</a:t>
                      </a:r>
                      <a:r>
                        <a:rPr kumimoji="0" lang="en-US" sz="1100" kern="1200" dirty="0">
                          <a:effectLst/>
                          <a:latin typeface="Times New Roman" panose="02020603050405020304" pitchFamily="18" charset="0"/>
                          <a:cs typeface="Times New Roman" panose="02020603050405020304" pitchFamily="18" charset="0"/>
                        </a:rPr>
                        <a:t> Weibo users’ </a:t>
                      </a:r>
                      <a:r>
                        <a:rPr kumimoji="0" lang="en-US" sz="1100" kern="1200" dirty="0" smtClean="0">
                          <a:effectLst/>
                          <a:latin typeface="Times New Roman" panose="02020603050405020304" pitchFamily="18" charset="0"/>
                          <a:cs typeface="Times New Roman" panose="02020603050405020304" pitchFamily="18" charset="0"/>
                        </a:rPr>
                        <a:t>profiles</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and </a:t>
                      </a:r>
                      <a:r>
                        <a:rPr kumimoji="0" lang="en-US" sz="1100" kern="1200" dirty="0">
                          <a:effectLst/>
                          <a:latin typeface="Times New Roman" panose="02020603050405020304" pitchFamily="18" charset="0"/>
                          <a:cs typeface="Times New Roman" panose="02020603050405020304" pitchFamily="18" charset="0"/>
                        </a:rPr>
                        <a:t>micro-blogs. Eight LDL algorithms and nine </a:t>
                      </a:r>
                      <a:r>
                        <a:rPr kumimoji="0" lang="en-US" sz="1100" kern="1200" dirty="0" smtClean="0">
                          <a:effectLst/>
                          <a:latin typeface="Times New Roman" panose="02020603050405020304" pitchFamily="18" charset="0"/>
                          <a:cs typeface="Times New Roman" panose="02020603050405020304" pitchFamily="18" charset="0"/>
                        </a:rPr>
                        <a:t>non-trivial</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conventional </a:t>
                      </a:r>
                      <a:r>
                        <a:rPr kumimoji="0" lang="en-US" sz="1100" kern="1200" dirty="0">
                          <a:effectLst/>
                          <a:latin typeface="Times New Roman" panose="02020603050405020304" pitchFamily="18" charset="0"/>
                          <a:cs typeface="Times New Roman" panose="02020603050405020304" pitchFamily="18" charset="0"/>
                        </a:rPr>
                        <a:t>machine learning algorithms are adopted to </a:t>
                      </a:r>
                      <a:r>
                        <a:rPr kumimoji="0" lang="en-US" sz="1100" kern="1200" dirty="0" smtClean="0">
                          <a:effectLst/>
                          <a:latin typeface="Times New Roman" panose="02020603050405020304" pitchFamily="18" charset="0"/>
                          <a:cs typeface="Times New Roman" panose="02020603050405020304" pitchFamily="18" charset="0"/>
                        </a:rPr>
                        <a:t>train</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the </a:t>
                      </a:r>
                      <a:r>
                        <a:rPr kumimoji="0" lang="en-US" sz="1100" kern="1200" dirty="0">
                          <a:effectLst/>
                          <a:latin typeface="Times New Roman" panose="02020603050405020304" pitchFamily="18" charset="0"/>
                          <a:cs typeface="Times New Roman" panose="02020603050405020304" pitchFamily="18" charset="0"/>
                        </a:rPr>
                        <a:t>Big Five personality traits prediction models. </a:t>
                      </a:r>
                      <a:r>
                        <a:rPr kumimoji="0" lang="en-US" sz="1100" kern="1200" dirty="0" smtClean="0">
                          <a:effectLst/>
                          <a:latin typeface="Times New Roman" panose="02020603050405020304" pitchFamily="18" charset="0"/>
                          <a:cs typeface="Times New Roman" panose="02020603050405020304" pitchFamily="18" charset="0"/>
                        </a:rPr>
                        <a:t>Experimental</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results </a:t>
                      </a:r>
                      <a:r>
                        <a:rPr kumimoji="0" lang="en-US" sz="1100" kern="1200" dirty="0">
                          <a:effectLst/>
                          <a:latin typeface="Times New Roman" panose="02020603050405020304" pitchFamily="18" charset="0"/>
                          <a:cs typeface="Times New Roman" panose="02020603050405020304" pitchFamily="18" charset="0"/>
                        </a:rPr>
                        <a:t>show that two of the proposed LDL approaches outperform the others in predictive ability, and the most predictive </a:t>
                      </a:r>
                      <a:r>
                        <a:rPr kumimoji="0" lang="en-US" sz="1100" kern="1200" dirty="0" smtClean="0">
                          <a:effectLst/>
                          <a:latin typeface="Times New Roman" panose="02020603050405020304" pitchFamily="18" charset="0"/>
                          <a:cs typeface="Times New Roman" panose="02020603050405020304" pitchFamily="18" charset="0"/>
                        </a:rPr>
                        <a:t>one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also </a:t>
                      </a:r>
                      <a:r>
                        <a:rPr kumimoji="0" lang="en-US" sz="1100" kern="1200" dirty="0">
                          <a:effectLst/>
                          <a:latin typeface="Times New Roman" panose="02020603050405020304" pitchFamily="18" charset="0"/>
                          <a:cs typeface="Times New Roman" panose="02020603050405020304" pitchFamily="18" charset="0"/>
                        </a:rPr>
                        <a:t>achieves relatively higher running efficiency among all </a:t>
                      </a:r>
                      <a:r>
                        <a:rPr kumimoji="0" lang="en-US" sz="1100" kern="1200" dirty="0" smtClean="0">
                          <a:effectLst/>
                          <a:latin typeface="Times New Roman" panose="02020603050405020304" pitchFamily="18" charset="0"/>
                          <a:cs typeface="Times New Roman" panose="02020603050405020304" pitchFamily="18" charset="0"/>
                        </a:rPr>
                        <a:t>the</a:t>
                      </a:r>
                      <a:r>
                        <a:rPr kumimoji="0" lang="en-US" sz="1100" kern="1200" baseline="0" dirty="0" smtClean="0">
                          <a:effectLst/>
                          <a:latin typeface="Times New Roman" panose="02020603050405020304" pitchFamily="18" charset="0"/>
                          <a:cs typeface="Times New Roman" panose="02020603050405020304" pitchFamily="18" charset="0"/>
                        </a:rPr>
                        <a:t> </a:t>
                      </a:r>
                      <a:r>
                        <a:rPr kumimoji="0" lang="en-US" sz="1100" kern="1200" dirty="0" smtClean="0">
                          <a:effectLst/>
                          <a:latin typeface="Times New Roman" panose="02020603050405020304" pitchFamily="18" charset="0"/>
                          <a:cs typeface="Times New Roman" panose="02020603050405020304" pitchFamily="18" charset="0"/>
                        </a:rPr>
                        <a:t>algorithms</a:t>
                      </a:r>
                      <a:r>
                        <a:rPr kumimoji="0" lang="en-US" sz="1100" kern="1200" dirty="0">
                          <a:effectLst/>
                          <a:latin typeface="Times New Roman" panose="02020603050405020304" pitchFamily="18" charset="0"/>
                          <a:cs typeface="Times New Roman" panose="02020603050405020304" pitchFamily="18" charset="0"/>
                        </a:rPr>
                        <a:t>.</a:t>
                      </a:r>
                      <a:endPar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PROJECT  </a:t>
            </a:r>
            <a:r>
              <a:rPr lang="en-US" sz="4000" b="1"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a:xfrm>
            <a:off x="457200" y="1143001"/>
            <a:ext cx="8229600" cy="502920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Social Media is the New Marketplace</a:t>
            </a:r>
          </a:p>
          <a:p>
            <a:pPr algn="just">
              <a:lnSpc>
                <a:spcPct val="150000"/>
              </a:lnSpc>
            </a:pPr>
            <a:r>
              <a:rPr lang="en-IN" sz="2000" dirty="0">
                <a:latin typeface="Times New Roman" panose="02020603050405020304" pitchFamily="18" charset="0"/>
                <a:cs typeface="Times New Roman" panose="02020603050405020304" pitchFamily="18" charset="0"/>
              </a:rPr>
              <a:t>Social Media for High ROI and Less Cost</a:t>
            </a:r>
          </a:p>
          <a:p>
            <a:pPr algn="just">
              <a:lnSpc>
                <a:spcPct val="150000"/>
              </a:lnSpc>
            </a:pPr>
            <a:r>
              <a:rPr lang="en-IN" sz="2000" dirty="0">
                <a:latin typeface="Times New Roman" panose="02020603050405020304" pitchFamily="18" charset="0"/>
                <a:cs typeface="Times New Roman" panose="02020603050405020304" pitchFamily="18" charset="0"/>
              </a:rPr>
              <a:t>The Smartphone Era is Here is to Stay</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ctr"/>
            <a:r>
              <a:rPr lang="en-US" sz="4000" b="1" dirty="0" smtClean="0">
                <a:latin typeface="Times New Roman" pitchFamily="18" charset="0"/>
                <a:cs typeface="Times New Roman" pitchFamily="18" charset="0"/>
              </a:rPr>
              <a:t>IDEA MATRIX</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305800" cy="5486400"/>
          </a:xfrm>
        </p:spPr>
        <p:txBody>
          <a:bodyPr>
            <a:noAutofit/>
          </a:bodyPr>
          <a:lstStyle/>
          <a:p>
            <a:r>
              <a:rPr lang="en-US" sz="2000" u="sng" dirty="0">
                <a:latin typeface="Times New Roman" pitchFamily="18" charset="0"/>
                <a:cs typeface="Times New Roman" pitchFamily="18" charset="0"/>
              </a:rPr>
              <a:t>I</a:t>
            </a:r>
            <a:endParaRPr lang="en-US" sz="2000" dirty="0">
              <a:latin typeface="Times New Roman" pitchFamily="18" charset="0"/>
              <a:cs typeface="Times New Roman" pitchFamily="18" charset="0"/>
            </a:endParaRPr>
          </a:p>
          <a:p>
            <a:pPr marL="0" indent="0">
              <a:buNone/>
            </a:pPr>
            <a:r>
              <a:rPr lang="en-US" sz="2000" u="sng" dirty="0">
                <a:latin typeface="Times New Roman" pitchFamily="18" charset="0"/>
                <a:cs typeface="Times New Roman" pitchFamily="18" charset="0"/>
              </a:rPr>
              <a:t>	INCREASE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Increase accuracy.</a:t>
            </a:r>
          </a:p>
          <a:p>
            <a:pPr marL="0" indent="0">
              <a:buNone/>
            </a:pPr>
            <a:r>
              <a:rPr lang="en-US" sz="2000" dirty="0">
                <a:latin typeface="Times New Roman" pitchFamily="18" charset="0"/>
                <a:cs typeface="Times New Roman" pitchFamily="18" charset="0"/>
              </a:rPr>
              <a:t> </a:t>
            </a:r>
          </a:p>
          <a:p>
            <a:pPr marL="0" indent="0">
              <a:buNone/>
            </a:pPr>
            <a:r>
              <a:rPr lang="en-US" sz="2000" u="sng" dirty="0">
                <a:latin typeface="Times New Roman" pitchFamily="18" charset="0"/>
                <a:cs typeface="Times New Roman" pitchFamily="18" charset="0"/>
              </a:rPr>
              <a:t>	IMPROVE:</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Deep </a:t>
            </a:r>
            <a:r>
              <a:rPr lang="en-US" sz="2000" dirty="0">
                <a:latin typeface="Times New Roman" pitchFamily="18" charset="0"/>
                <a:cs typeface="Times New Roman" pitchFamily="18" charset="0"/>
              </a:rPr>
              <a:t>web grows at a very fast </a:t>
            </a:r>
            <a:r>
              <a:rPr lang="en-US" sz="2000" dirty="0" smtClean="0">
                <a:latin typeface="Times New Roman" pitchFamily="18" charset="0"/>
                <a:cs typeface="Times New Roman" pitchFamily="18" charset="0"/>
              </a:rPr>
              <a:t>pace.</a:t>
            </a:r>
            <a:endParaRPr lang="en-US" sz="2000" dirty="0">
              <a:latin typeface="Times New Roman" pitchFamily="18" charset="0"/>
              <a:cs typeface="Times New Roman" pitchFamily="18" charset="0"/>
            </a:endParaRPr>
          </a:p>
          <a:p>
            <a:pPr marL="0" indent="0">
              <a:buNone/>
            </a:pPr>
            <a:endParaRPr lang="en-US" sz="2000" u="sng" dirty="0">
              <a:latin typeface="Times New Roman" pitchFamily="18" charset="0"/>
              <a:cs typeface="Times New Roman" pitchFamily="18" charset="0"/>
            </a:endParaRPr>
          </a:p>
          <a:p>
            <a:r>
              <a:rPr lang="en-US" sz="2000" u="sng" dirty="0">
                <a:latin typeface="Times New Roman" pitchFamily="18" charset="0"/>
                <a:cs typeface="Times New Roman" pitchFamily="18" charset="0"/>
              </a:rPr>
              <a:t>D</a:t>
            </a:r>
            <a:endParaRPr lang="en-US" sz="2000" dirty="0">
              <a:latin typeface="Times New Roman" pitchFamily="18" charset="0"/>
              <a:cs typeface="Times New Roman" pitchFamily="18" charset="0"/>
            </a:endParaRPr>
          </a:p>
          <a:p>
            <a:pPr marL="0" indent="0">
              <a:buNone/>
            </a:pPr>
            <a:r>
              <a:rPr lang="en-US" sz="2000" u="sng" dirty="0">
                <a:latin typeface="Times New Roman" pitchFamily="18" charset="0"/>
                <a:cs typeface="Times New Roman" pitchFamily="18" charset="0"/>
              </a:rPr>
              <a:t>	DELIVER:</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High Performance Searching entered query.</a:t>
            </a:r>
          </a:p>
          <a:p>
            <a:pPr marL="0" indent="0">
              <a:buNone/>
            </a:pPr>
            <a:endParaRPr lang="en-US" sz="2000" dirty="0">
              <a:latin typeface="Times New Roman" pitchFamily="18" charset="0"/>
              <a:cs typeface="Times New Roman" pitchFamily="18" charset="0"/>
            </a:endParaRPr>
          </a:p>
          <a:p>
            <a:pPr marL="0" indent="0">
              <a:buNone/>
            </a:pPr>
            <a:r>
              <a:rPr lang="en-US" sz="2000" u="sng" dirty="0">
                <a:latin typeface="Times New Roman" pitchFamily="18" charset="0"/>
                <a:cs typeface="Times New Roman" pitchFamily="18" charset="0"/>
              </a:rPr>
              <a:t>	</a:t>
            </a:r>
            <a:r>
              <a:rPr lang="en-US" sz="2000" u="sng" dirty="0" smtClean="0">
                <a:latin typeface="Times New Roman" pitchFamily="18" charset="0"/>
                <a:cs typeface="Times New Roman" pitchFamily="18" charset="0"/>
              </a:rPr>
              <a:t>DECREASE:</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Time and cost of this process is decreased.</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TotalTime>
  <Words>1408</Words>
  <Application>Microsoft Office PowerPoint</Application>
  <PresentationFormat>On-screen Show (4:3)</PresentationFormat>
  <Paragraphs>178</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SKN SINHGAD INSTITUTE OF TECHNOLOGY AND  SCIENCE, LONAVALA DEPARTMENT OF COMPUTER ENGINEERING (A.Y.:- 2021-22)</vt:lpstr>
      <vt:lpstr>OUTLINE</vt:lpstr>
      <vt:lpstr>INTRODUCTION</vt:lpstr>
      <vt:lpstr>MOTIVATION</vt:lpstr>
      <vt:lpstr>PROBLEM  STATEMENT</vt:lpstr>
      <vt:lpstr>LITERATURE  SURVEY</vt:lpstr>
      <vt:lpstr>LITERATURE  SURVEY</vt:lpstr>
      <vt:lpstr>PROJECT  SCOPE</vt:lpstr>
      <vt:lpstr>IDEA MATRIX</vt:lpstr>
      <vt:lpstr>IDEA MATRIX</vt:lpstr>
      <vt:lpstr>IDEA MATRIX</vt:lpstr>
      <vt:lpstr>FEASIBILITY ANALYSIS</vt:lpstr>
      <vt:lpstr>SOFTWARE REQUIREMENT SPECIFICATION</vt:lpstr>
      <vt:lpstr>HARDWARE  REQUIREMENT SPECIFICATION</vt:lpstr>
      <vt:lpstr>ABSTRACT</vt:lpstr>
      <vt:lpstr>SYSTEM  OVERVIEW  DIAGRAM</vt:lpstr>
      <vt:lpstr>MATHEMATICAL MODEL</vt:lpstr>
      <vt:lpstr>DATA  FLOW  DIAGRAM</vt:lpstr>
      <vt:lpstr>PowerPoint Presentation</vt:lpstr>
      <vt:lpstr>PowerPoint Presentation</vt:lpstr>
      <vt:lpstr>UML DIAGRAM</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Fall Detection</dc:title>
  <dc:creator>Admin</dc:creator>
  <cp:lastModifiedBy>Сухас Дхолз</cp:lastModifiedBy>
  <cp:revision>124</cp:revision>
  <dcterms:created xsi:type="dcterms:W3CDTF">2019-10-07T08:35:00Z</dcterms:created>
  <dcterms:modified xsi:type="dcterms:W3CDTF">2022-05-29T17:08:21Z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