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93" r:id="rId2"/>
  </p:sldIdLst>
  <p:sldSz cx="9144000" cy="6858000" type="screen4x3"/>
  <p:notesSz cx="6940550" cy="9080500"/>
  <p:custDataLst>
    <p:tags r:id="rId5"/>
  </p:custData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50000"/>
      </a:spcAft>
      <a:buClr>
        <a:schemeClr val="bg2"/>
      </a:buClr>
      <a:buSzPct val="75000"/>
      <a:buFont typeface="Monotype Sorts" charset="2"/>
      <a:buChar char="·"/>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50000"/>
      </a:spcAft>
      <a:buClr>
        <a:schemeClr val="bg2"/>
      </a:buClr>
      <a:buSzPct val="75000"/>
      <a:buFont typeface="Monotype Sorts" charset="2"/>
      <a:buChar char="·"/>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50000"/>
      </a:spcAft>
      <a:buClr>
        <a:schemeClr val="bg2"/>
      </a:buClr>
      <a:buSzPct val="75000"/>
      <a:buFont typeface="Monotype Sorts" charset="2"/>
      <a:buChar char="·"/>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50000"/>
      </a:spcAft>
      <a:buClr>
        <a:schemeClr val="bg2"/>
      </a:buClr>
      <a:buSzPct val="75000"/>
      <a:buFont typeface="Monotype Sorts" charset="2"/>
      <a:buChar char="·"/>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50000"/>
      </a:spcAft>
      <a:buClr>
        <a:schemeClr val="bg2"/>
      </a:buClr>
      <a:buSzPct val="75000"/>
      <a:buFont typeface="Monotype Sorts" charset="2"/>
      <a:buChar char="·"/>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56001"/>
    <a:srgbClr val="C27D02"/>
    <a:srgbClr val="FCA302"/>
    <a:srgbClr val="FE5470"/>
    <a:srgbClr val="FFFF99"/>
    <a:srgbClr val="00D200"/>
    <a:srgbClr val="FA0456"/>
    <a:srgbClr val="64C8FA"/>
    <a:srgbClr val="CC3399"/>
    <a:srgbClr val="FD87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390" autoAdjust="0"/>
    <p:restoredTop sz="99742" autoAdjust="0"/>
  </p:normalViewPr>
  <p:slideViewPr>
    <p:cSldViewPr snapToObjects="1">
      <p:cViewPr varScale="1">
        <p:scale>
          <a:sx n="67" d="100"/>
          <a:sy n="67" d="100"/>
        </p:scale>
        <p:origin x="-21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77" d="100"/>
          <a:sy n="77" d="100"/>
        </p:scale>
        <p:origin x="-2022" y="-96"/>
      </p:cViewPr>
      <p:guideLst>
        <p:guide orient="horz" pos="2860"/>
        <p:guide pos="2186"/>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546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4563" y="4340225"/>
            <a:ext cx="5049837"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81" tIns="46085" rIns="90581" bIns="460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209675" y="687388"/>
            <a:ext cx="4522788" cy="33924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741099722"/>
      </p:ext>
    </p:extLst>
  </p:cSld>
  <p:clrMap bg1="lt1" tx1="dk1" bg2="lt2" tx2="dk2" accent1="accent1" accent2="accent2" accent3="accent3" accent4="accent4" accent5="accent5" accent6="accent6" hlink="hlink" folHlink="folHlink"/>
  <p:notesStyle>
    <a:lvl1pPr algn="l" defTabSz="904875"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2438" algn="l" defTabSz="904875"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04875" algn="l" defTabSz="904875"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57313" algn="l" defTabSz="904875"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09750" algn="l" defTabSz="904875"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p:nvPr>
        </p:nvSpPr>
        <p:spPr>
          <a:ln/>
        </p:spPr>
      </p:sp>
      <p:sp>
        <p:nvSpPr>
          <p:cNvPr id="3075" name="Rectangle 3"/>
          <p:cNvSpPr>
            <a:spLocks noGrp="1" noChangeArrowheads="1"/>
          </p:cNvSpPr>
          <p:nvPr>
            <p:ph type="body" idx="1"/>
          </p:nvPr>
        </p:nvSpPr>
        <p:spPr>
          <a:noFill/>
        </p:spPr>
        <p:txBody>
          <a:bodyPr/>
          <a:lstStyle/>
          <a:p>
            <a:pPr>
              <a:lnSpc>
                <a:spcPct val="90000"/>
              </a:lnSpc>
            </a:pPr>
            <a:r>
              <a:rPr lang="en-US" smtClean="0"/>
              <a:t>There are efforts going on at Sandia to consolidate numerical software in several different areas of scientific computing.</a:t>
            </a:r>
          </a:p>
          <a:p>
            <a:pPr>
              <a:lnSpc>
                <a:spcPct val="90000"/>
              </a:lnSpc>
            </a:pPr>
            <a:endParaRPr lang="en-US" smtClean="0"/>
          </a:p>
          <a:p>
            <a:pPr>
              <a:lnSpc>
                <a:spcPct val="90000"/>
              </a:lnSpc>
            </a:pPr>
            <a:r>
              <a:rPr lang="en-US" smtClean="0"/>
              <a:t>Let’s discuss where ANAs fit in with other types of scientific computing sofware</a:t>
            </a:r>
          </a:p>
          <a:p>
            <a:pPr>
              <a:lnSpc>
                <a:spcPct val="90000"/>
              </a:lnSpc>
            </a:pPr>
            <a:endParaRPr lang="en-US" smtClean="0"/>
          </a:p>
          <a:p>
            <a:pPr>
              <a:lnSpc>
                <a:spcPct val="90000"/>
              </a:lnSpc>
            </a:pPr>
            <a:r>
              <a:rPr lang="en-US" smtClean="0"/>
              <a:t>The basic idea is to componentize the numerical scientific software along the lines shown here.</a:t>
            </a:r>
          </a:p>
          <a:p>
            <a:pPr>
              <a:lnSpc>
                <a:spcPct val="90000"/>
              </a:lnSpc>
            </a:pPr>
            <a:endParaRPr lang="en-US" smtClean="0"/>
          </a:p>
          <a:p>
            <a:pPr>
              <a:lnSpc>
                <a:spcPct val="90000"/>
              </a:lnSpc>
            </a:pPr>
            <a:r>
              <a:rPr lang="en-US" smtClean="0"/>
              <a:t>1) ANA</a:t>
            </a:r>
          </a:p>
          <a:p>
            <a:pPr>
              <a:lnSpc>
                <a:spcPct val="90000"/>
              </a:lnSpc>
            </a:pPr>
            <a:r>
              <a:rPr lang="en-US" smtClean="0"/>
              <a:t>2) APP</a:t>
            </a:r>
          </a:p>
          <a:p>
            <a:pPr>
              <a:lnSpc>
                <a:spcPct val="90000"/>
              </a:lnSpc>
            </a:pPr>
            <a:r>
              <a:rPr lang="en-US" smtClean="0"/>
              <a:t>3) LAL</a:t>
            </a:r>
          </a:p>
          <a:p>
            <a:pPr>
              <a:lnSpc>
                <a:spcPct val="90000"/>
              </a:lnSpc>
            </a:pPr>
            <a:endParaRPr lang="en-US" smtClean="0"/>
          </a:p>
          <a:p>
            <a:pPr>
              <a:lnSpc>
                <a:spcPct val="90000"/>
              </a:lnSpc>
            </a:pPr>
            <a:r>
              <a:rPr lang="en-US" smtClean="0"/>
              <a:t>So why is componentization desirable?  It’s all about the principle of division of labor.  It does not make sense for experts in a arrow application (such as fluid machanics) to also become experts in parallel numerical linear algebra or nonlinear solvers or especially not optimization.  Implementing advanced parallel linear algebra software and sophisticated abstract numerical algorithms is not easy.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9117858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35000" y="128588"/>
            <a:ext cx="7772400" cy="44608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33425"/>
            <a:ext cx="7772400" cy="53625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7050305"/>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2400" y="128588"/>
            <a:ext cx="1955800" cy="59674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5000" y="128588"/>
            <a:ext cx="5715000" cy="59674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879626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0" y="128588"/>
            <a:ext cx="7772400" cy="446087"/>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85800" y="733425"/>
            <a:ext cx="7772400" cy="5362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7444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084638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0" y="128588"/>
            <a:ext cx="7772400" cy="44608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733425"/>
            <a:ext cx="3810000" cy="53625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33425"/>
            <a:ext cx="3810000" cy="53625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545956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279295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4872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89901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690346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245026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2000" b="1">
          <a:solidFill>
            <a:schemeClr val="tx2"/>
          </a:solidFill>
          <a:latin typeface="+mj-lt"/>
          <a:ea typeface="+mj-ea"/>
          <a:cs typeface="+mj-cs"/>
        </a:defRPr>
      </a:lvl1pPr>
      <a:lvl2pPr algn="ctr" rtl="0" eaLnBrk="0" fontAlgn="base" hangingPunct="0">
        <a:spcBef>
          <a:spcPct val="0"/>
        </a:spcBef>
        <a:spcAft>
          <a:spcPct val="0"/>
        </a:spcAft>
        <a:defRPr sz="2000" b="1">
          <a:solidFill>
            <a:schemeClr val="tx2"/>
          </a:solidFill>
          <a:latin typeface="Arial" pitchFamily="34" charset="0"/>
        </a:defRPr>
      </a:lvl2pPr>
      <a:lvl3pPr algn="ctr" rtl="0" eaLnBrk="0" fontAlgn="base" hangingPunct="0">
        <a:spcBef>
          <a:spcPct val="0"/>
        </a:spcBef>
        <a:spcAft>
          <a:spcPct val="0"/>
        </a:spcAft>
        <a:defRPr sz="2000" b="1">
          <a:solidFill>
            <a:schemeClr val="tx2"/>
          </a:solidFill>
          <a:latin typeface="Arial" pitchFamily="34" charset="0"/>
        </a:defRPr>
      </a:lvl3pPr>
      <a:lvl4pPr algn="ctr" rtl="0" eaLnBrk="0" fontAlgn="base" hangingPunct="0">
        <a:spcBef>
          <a:spcPct val="0"/>
        </a:spcBef>
        <a:spcAft>
          <a:spcPct val="0"/>
        </a:spcAft>
        <a:defRPr sz="2000" b="1">
          <a:solidFill>
            <a:schemeClr val="tx2"/>
          </a:solidFill>
          <a:latin typeface="Arial" pitchFamily="34" charset="0"/>
        </a:defRPr>
      </a:lvl4pPr>
      <a:lvl5pPr algn="ctr" rtl="0" eaLnBrk="0" fontAlgn="base" hangingPunct="0">
        <a:spcBef>
          <a:spcPct val="0"/>
        </a:spcBef>
        <a:spcAft>
          <a:spcPct val="0"/>
        </a:spcAft>
        <a:defRPr sz="2000" b="1">
          <a:solidFill>
            <a:schemeClr val="tx2"/>
          </a:solidFill>
          <a:latin typeface="Arial" pitchFamily="34" charset="0"/>
        </a:defRPr>
      </a:lvl5pPr>
      <a:lvl6pPr marL="457200" algn="ctr" rtl="0" eaLnBrk="0" fontAlgn="base" hangingPunct="0">
        <a:spcBef>
          <a:spcPct val="0"/>
        </a:spcBef>
        <a:spcAft>
          <a:spcPct val="0"/>
        </a:spcAft>
        <a:defRPr sz="2000" b="1">
          <a:solidFill>
            <a:schemeClr val="tx2"/>
          </a:solidFill>
          <a:latin typeface="Arial" pitchFamily="34" charset="0"/>
        </a:defRPr>
      </a:lvl6pPr>
      <a:lvl7pPr marL="914400" algn="ctr" rtl="0" eaLnBrk="0" fontAlgn="base" hangingPunct="0">
        <a:spcBef>
          <a:spcPct val="0"/>
        </a:spcBef>
        <a:spcAft>
          <a:spcPct val="0"/>
        </a:spcAft>
        <a:defRPr sz="2000" b="1">
          <a:solidFill>
            <a:schemeClr val="tx2"/>
          </a:solidFill>
          <a:latin typeface="Arial" pitchFamily="34" charset="0"/>
        </a:defRPr>
      </a:lvl7pPr>
      <a:lvl8pPr marL="1371600" algn="ctr" rtl="0" eaLnBrk="0" fontAlgn="base" hangingPunct="0">
        <a:spcBef>
          <a:spcPct val="0"/>
        </a:spcBef>
        <a:spcAft>
          <a:spcPct val="0"/>
        </a:spcAft>
        <a:defRPr sz="2000" b="1">
          <a:solidFill>
            <a:schemeClr val="tx2"/>
          </a:solidFill>
          <a:latin typeface="Arial" pitchFamily="34" charset="0"/>
        </a:defRPr>
      </a:lvl8pPr>
      <a:lvl9pPr marL="1828800" algn="ctr" rtl="0" eaLnBrk="0" fontAlgn="base" hangingPunct="0">
        <a:spcBef>
          <a:spcPct val="0"/>
        </a:spcBef>
        <a:spcAft>
          <a:spcPct val="0"/>
        </a:spcAft>
        <a:defRPr sz="2000" b="1">
          <a:solidFill>
            <a:schemeClr val="tx2"/>
          </a:solidFill>
          <a:latin typeface="Arial" pitchFamily="34" charset="0"/>
        </a:defRPr>
      </a:lvl9pPr>
    </p:titleStyle>
    <p:bodyStyle>
      <a:lvl1pPr marL="342900" indent="-171450" algn="l" rtl="0" eaLnBrk="0" fontAlgn="base" hangingPunct="0">
        <a:spcBef>
          <a:spcPct val="20000"/>
        </a:spcBef>
        <a:spcAft>
          <a:spcPct val="0"/>
        </a:spcAft>
        <a:buSzPct val="100000"/>
        <a:buChar char="•"/>
        <a:defRPr sz="20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b="1">
          <a:solidFill>
            <a:srgbClr val="000000"/>
          </a:solidFill>
          <a:latin typeface="+mn-lt"/>
        </a:defRPr>
      </a:lvl2pPr>
      <a:lvl3pPr marL="1085850" indent="-171450" algn="l" rtl="0" eaLnBrk="0" fontAlgn="base" hangingPunct="0">
        <a:spcBef>
          <a:spcPct val="20000"/>
        </a:spcBef>
        <a:spcAft>
          <a:spcPct val="0"/>
        </a:spcAft>
        <a:buSzPct val="100000"/>
        <a:buChar char="•"/>
        <a:defRPr sz="1600" b="1">
          <a:solidFill>
            <a:srgbClr val="000000"/>
          </a:solidFill>
          <a:latin typeface="+mn-lt"/>
        </a:defRPr>
      </a:lvl3pPr>
      <a:lvl4pPr marL="1543050" indent="-171450" algn="l" rtl="0" eaLnBrk="0" fontAlgn="base" hangingPunct="0">
        <a:spcBef>
          <a:spcPct val="20000"/>
        </a:spcBef>
        <a:spcAft>
          <a:spcPct val="0"/>
        </a:spcAft>
        <a:buSzPct val="100000"/>
        <a:buChar char="–"/>
        <a:defRPr sz="1600" b="1">
          <a:solidFill>
            <a:srgbClr val="000000"/>
          </a:solidFill>
          <a:latin typeface="+mn-lt"/>
        </a:defRPr>
      </a:lvl4pPr>
      <a:lvl5pPr marL="1943100" indent="-114300" algn="l" rtl="0" eaLnBrk="0" fontAlgn="base" hangingPunct="0">
        <a:spcBef>
          <a:spcPct val="20000"/>
        </a:spcBef>
        <a:spcAft>
          <a:spcPct val="0"/>
        </a:spcAft>
        <a:buSzPct val="100000"/>
        <a:buChar char="•"/>
        <a:defRPr sz="1600" b="1">
          <a:solidFill>
            <a:srgbClr val="000000"/>
          </a:solidFill>
          <a:latin typeface="+mn-lt"/>
        </a:defRPr>
      </a:lvl5pPr>
      <a:lvl6pPr marL="2400300" indent="-114300" algn="l" rtl="0" eaLnBrk="0" fontAlgn="base" hangingPunct="0">
        <a:spcBef>
          <a:spcPct val="20000"/>
        </a:spcBef>
        <a:spcAft>
          <a:spcPct val="0"/>
        </a:spcAft>
        <a:buSzPct val="100000"/>
        <a:buChar char="•"/>
        <a:defRPr sz="1600" b="1">
          <a:solidFill>
            <a:srgbClr val="000000"/>
          </a:solidFill>
          <a:latin typeface="+mn-lt"/>
        </a:defRPr>
      </a:lvl6pPr>
      <a:lvl7pPr marL="2857500" indent="-114300" algn="l" rtl="0" eaLnBrk="0" fontAlgn="base" hangingPunct="0">
        <a:spcBef>
          <a:spcPct val="20000"/>
        </a:spcBef>
        <a:spcAft>
          <a:spcPct val="0"/>
        </a:spcAft>
        <a:buSzPct val="100000"/>
        <a:buChar char="•"/>
        <a:defRPr sz="1600" b="1">
          <a:solidFill>
            <a:srgbClr val="000000"/>
          </a:solidFill>
          <a:latin typeface="+mn-lt"/>
        </a:defRPr>
      </a:lvl7pPr>
      <a:lvl8pPr marL="3314700" indent="-114300" algn="l" rtl="0" eaLnBrk="0" fontAlgn="base" hangingPunct="0">
        <a:spcBef>
          <a:spcPct val="20000"/>
        </a:spcBef>
        <a:spcAft>
          <a:spcPct val="0"/>
        </a:spcAft>
        <a:buSzPct val="100000"/>
        <a:buChar char="•"/>
        <a:defRPr sz="1600" b="1">
          <a:solidFill>
            <a:srgbClr val="000000"/>
          </a:solidFill>
          <a:latin typeface="+mn-lt"/>
        </a:defRPr>
      </a:lvl8pPr>
      <a:lvl9pPr marL="3771900" indent="-114300" algn="l" rtl="0" eaLnBrk="0" fontAlgn="base" hangingPunct="0">
        <a:spcBef>
          <a:spcPct val="20000"/>
        </a:spcBef>
        <a:spcAft>
          <a:spcPct val="0"/>
        </a:spcAft>
        <a:buSzPct val="100000"/>
        <a:buChar char="•"/>
        <a:defRPr sz="1600" b="1">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7" name="Text Box 7"/>
          <p:cNvSpPr txBox="1">
            <a:spLocks noChangeArrowheads="1"/>
          </p:cNvSpPr>
          <p:nvPr/>
        </p:nvSpPr>
        <p:spPr bwMode="auto">
          <a:xfrm>
            <a:off x="4956175" y="1117600"/>
            <a:ext cx="1228725" cy="711200"/>
          </a:xfrm>
          <a:prstGeom prst="rect">
            <a:avLst/>
          </a:prstGeom>
          <a:solidFill>
            <a:schemeClr val="tx2">
              <a:lumMod val="40000"/>
              <a:lumOff val="60000"/>
            </a:schemeClr>
          </a:solidFill>
          <a:ln w="9525">
            <a:solidFill>
              <a:schemeClr val="tx1"/>
            </a:solidFill>
            <a:miter lim="800000"/>
            <a:headEnd/>
            <a:tailEnd/>
          </a:ln>
          <a:effec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6pPr>
            <a:lvl7pPr marL="29718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7pPr>
            <a:lvl8pPr marL="34290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8pPr>
            <a:lvl9pPr marL="38862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9pPr>
          </a:lstStyle>
          <a:p>
            <a:pPr eaLnBrk="1" hangingPunct="1">
              <a:spcBef>
                <a:spcPct val="50000"/>
              </a:spcBef>
              <a:spcAft>
                <a:spcPct val="0"/>
              </a:spcAft>
              <a:buClrTx/>
              <a:buSzTx/>
              <a:buFontTx/>
              <a:buNone/>
              <a:defRPr/>
            </a:pPr>
            <a:endParaRPr lang="en-US" sz="1000" b="1" smtClean="0">
              <a:latin typeface="Arial" pitchFamily="34" charset="0"/>
            </a:endParaRPr>
          </a:p>
          <a:p>
            <a:pPr eaLnBrk="1" hangingPunct="1">
              <a:spcBef>
                <a:spcPct val="50000"/>
              </a:spcBef>
              <a:spcAft>
                <a:spcPct val="0"/>
              </a:spcAft>
              <a:buClrTx/>
              <a:buSzTx/>
              <a:buFontTx/>
              <a:buNone/>
              <a:defRPr/>
            </a:pPr>
            <a:r>
              <a:rPr lang="en-US" sz="1000" b="1" smtClean="0">
                <a:latin typeface="Arial" pitchFamily="34" charset="0"/>
              </a:rPr>
              <a:t>ANA</a:t>
            </a:r>
          </a:p>
          <a:p>
            <a:pPr eaLnBrk="1" hangingPunct="1">
              <a:spcBef>
                <a:spcPct val="50000"/>
              </a:spcBef>
              <a:spcAft>
                <a:spcPct val="0"/>
              </a:spcAft>
              <a:buClrTx/>
              <a:buSzTx/>
              <a:buFontTx/>
              <a:buNone/>
              <a:defRPr/>
            </a:pPr>
            <a:endParaRPr lang="en-US" sz="1000" b="1" smtClean="0">
              <a:latin typeface="Arial" pitchFamily="34" charset="0"/>
            </a:endParaRPr>
          </a:p>
        </p:txBody>
      </p:sp>
      <p:sp>
        <p:nvSpPr>
          <p:cNvPr id="506888" name="AutoShape 8"/>
          <p:cNvSpPr>
            <a:spLocks noChangeArrowheads="1"/>
          </p:cNvSpPr>
          <p:nvPr/>
        </p:nvSpPr>
        <p:spPr bwMode="auto">
          <a:xfrm>
            <a:off x="6262688" y="3007765"/>
            <a:ext cx="228600" cy="152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06890" name="AutoShape 10"/>
          <p:cNvCxnSpPr>
            <a:cxnSpLocks noChangeShapeType="1"/>
            <a:stCxn id="506899" idx="1"/>
            <a:endCxn id="506902" idx="6"/>
          </p:cNvCxnSpPr>
          <p:nvPr/>
        </p:nvCxnSpPr>
        <p:spPr bwMode="auto">
          <a:xfrm flipH="1">
            <a:off x="5265738" y="4341015"/>
            <a:ext cx="458787" cy="0"/>
          </a:xfrm>
          <a:prstGeom prst="straightConnector1">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6891" name="Text Box 11"/>
          <p:cNvSpPr txBox="1">
            <a:spLocks noChangeArrowheads="1"/>
          </p:cNvSpPr>
          <p:nvPr/>
        </p:nvSpPr>
        <p:spPr bwMode="auto">
          <a:xfrm>
            <a:off x="1770063" y="2428875"/>
            <a:ext cx="1036637" cy="711200"/>
          </a:xfrm>
          <a:prstGeom prst="rect">
            <a:avLst/>
          </a:prstGeom>
          <a:solidFill>
            <a:srgbClr val="FFFF99"/>
          </a:solidFill>
          <a:ln w="9525">
            <a:solidFill>
              <a:schemeClr val="tx1"/>
            </a:solidFill>
            <a:miter lim="800000"/>
            <a:headEnd/>
            <a:tailEnd/>
          </a:ln>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6pPr>
            <a:lvl7pPr marL="29718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7pPr>
            <a:lvl8pPr marL="34290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8pPr>
            <a:lvl9pPr marL="38862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9pPr>
          </a:lstStyle>
          <a:p>
            <a:pPr eaLnBrk="1" hangingPunct="1">
              <a:spcBef>
                <a:spcPct val="50000"/>
              </a:spcBef>
              <a:spcAft>
                <a:spcPct val="0"/>
              </a:spcAft>
              <a:buClrTx/>
              <a:buSzTx/>
              <a:buFontTx/>
              <a:buNone/>
            </a:pPr>
            <a:endParaRPr lang="en-US" sz="1000" b="1">
              <a:latin typeface="Arial" pitchFamily="34" charset="0"/>
            </a:endParaRPr>
          </a:p>
          <a:p>
            <a:pPr eaLnBrk="1" hangingPunct="1">
              <a:spcBef>
                <a:spcPct val="50000"/>
              </a:spcBef>
              <a:spcAft>
                <a:spcPct val="0"/>
              </a:spcAft>
              <a:buClrTx/>
              <a:buSzTx/>
              <a:buFontTx/>
              <a:buNone/>
            </a:pPr>
            <a:r>
              <a:rPr lang="en-US" sz="1000" b="1">
                <a:latin typeface="Arial" pitchFamily="34" charset="0"/>
              </a:rPr>
              <a:t>APP</a:t>
            </a:r>
          </a:p>
          <a:p>
            <a:pPr eaLnBrk="1" hangingPunct="1">
              <a:spcBef>
                <a:spcPct val="50000"/>
              </a:spcBef>
              <a:spcAft>
                <a:spcPct val="0"/>
              </a:spcAft>
              <a:buClrTx/>
              <a:buSzTx/>
              <a:buFontTx/>
              <a:buNone/>
            </a:pPr>
            <a:endParaRPr lang="en-US" sz="1000" b="1">
              <a:latin typeface="Arial" pitchFamily="34" charset="0"/>
            </a:endParaRPr>
          </a:p>
        </p:txBody>
      </p:sp>
      <p:sp>
        <p:nvSpPr>
          <p:cNvPr id="506892" name="Text Box 12"/>
          <p:cNvSpPr txBox="1">
            <a:spLocks noChangeArrowheads="1"/>
          </p:cNvSpPr>
          <p:nvPr/>
        </p:nvSpPr>
        <p:spPr bwMode="auto">
          <a:xfrm>
            <a:off x="2498725" y="1260475"/>
            <a:ext cx="922338" cy="400050"/>
          </a:xfrm>
          <a:prstGeom prst="rect">
            <a:avLst/>
          </a:prstGeom>
          <a:solidFill>
            <a:schemeClr val="accent2">
              <a:lumMod val="40000"/>
              <a:lumOff val="60000"/>
            </a:schemeClr>
          </a:solidFill>
          <a:ln w="9525">
            <a:solidFill>
              <a:schemeClr val="tx1"/>
            </a:solidFill>
            <a:miter lim="800000"/>
            <a:headEnd/>
            <a:tailEnd/>
          </a:ln>
          <a:effec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6pPr>
            <a:lvl7pPr marL="29718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7pPr>
            <a:lvl8pPr marL="34290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8pPr>
            <a:lvl9pPr marL="38862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9pPr>
          </a:lstStyle>
          <a:p>
            <a:pPr eaLnBrk="1" hangingPunct="1">
              <a:spcBef>
                <a:spcPct val="50000"/>
              </a:spcBef>
              <a:spcAft>
                <a:spcPct val="0"/>
              </a:spcAft>
              <a:buClrTx/>
              <a:buSzTx/>
              <a:buFontTx/>
              <a:buNone/>
              <a:defRPr/>
            </a:pPr>
            <a:r>
              <a:rPr lang="en-US" sz="1000" b="1" i="1" dirty="0" smtClean="0">
                <a:latin typeface="Arial" pitchFamily="34" charset="0"/>
              </a:rPr>
              <a:t>ANA/APP Interface</a:t>
            </a:r>
          </a:p>
        </p:txBody>
      </p:sp>
      <p:sp>
        <p:nvSpPr>
          <p:cNvPr id="506896" name="Text Box 16"/>
          <p:cNvSpPr txBox="1">
            <a:spLocks noChangeArrowheads="1"/>
          </p:cNvSpPr>
          <p:nvPr/>
        </p:nvSpPr>
        <p:spPr bwMode="auto">
          <a:xfrm>
            <a:off x="5688013" y="2582863"/>
            <a:ext cx="1381125" cy="406400"/>
          </a:xfrm>
          <a:prstGeom prst="rect">
            <a:avLst/>
          </a:prstGeom>
          <a:solidFill>
            <a:schemeClr val="accent2">
              <a:lumMod val="40000"/>
              <a:lumOff val="60000"/>
            </a:schemeClr>
          </a:solidFill>
          <a:ln w="9525">
            <a:solidFill>
              <a:schemeClr val="tx1"/>
            </a:solidFill>
            <a:miter lim="800000"/>
            <a:headEnd/>
            <a:tailEnd/>
          </a:ln>
          <a:effec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6pPr>
            <a:lvl7pPr marL="29718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7pPr>
            <a:lvl8pPr marL="34290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8pPr>
            <a:lvl9pPr marL="38862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9pPr>
          </a:lstStyle>
          <a:p>
            <a:pPr eaLnBrk="1" hangingPunct="1">
              <a:spcBef>
                <a:spcPct val="50000"/>
              </a:spcBef>
              <a:spcAft>
                <a:spcPct val="0"/>
              </a:spcAft>
              <a:buClrTx/>
              <a:buSzTx/>
              <a:buFontTx/>
              <a:buNone/>
              <a:defRPr/>
            </a:pPr>
            <a:r>
              <a:rPr lang="en-US" sz="1000" b="1" i="1" dirty="0" smtClean="0">
                <a:latin typeface="Arial" pitchFamily="34" charset="0"/>
              </a:rPr>
              <a:t>ANA Vector Interface</a:t>
            </a:r>
          </a:p>
        </p:txBody>
      </p:sp>
      <p:sp>
        <p:nvSpPr>
          <p:cNvPr id="506897" name="Rectangle 17"/>
          <p:cNvSpPr>
            <a:spLocks noChangeArrowheads="1"/>
          </p:cNvSpPr>
          <p:nvPr/>
        </p:nvSpPr>
        <p:spPr bwMode="auto">
          <a:xfrm>
            <a:off x="2997200" y="3849688"/>
            <a:ext cx="4033838" cy="146050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en-US"/>
          </a:p>
        </p:txBody>
      </p:sp>
      <p:sp>
        <p:nvSpPr>
          <p:cNvPr id="506901" name="AutoShape 21"/>
          <p:cNvSpPr>
            <a:spLocks noChangeArrowheads="1"/>
          </p:cNvSpPr>
          <p:nvPr/>
        </p:nvSpPr>
        <p:spPr bwMode="auto">
          <a:xfrm>
            <a:off x="4497388" y="3007765"/>
            <a:ext cx="228600" cy="152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06904" name="AutoShape 24"/>
          <p:cNvCxnSpPr>
            <a:cxnSpLocks noChangeShapeType="1"/>
            <a:stCxn id="506898" idx="3"/>
            <a:endCxn id="506902" idx="2"/>
          </p:cNvCxnSpPr>
          <p:nvPr/>
        </p:nvCxnSpPr>
        <p:spPr bwMode="auto">
          <a:xfrm>
            <a:off x="4843463" y="4341015"/>
            <a:ext cx="268287" cy="0"/>
          </a:xfrm>
          <a:prstGeom prst="straightConnector1">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06" name="AutoShape 26"/>
          <p:cNvCxnSpPr>
            <a:cxnSpLocks noChangeShapeType="1"/>
            <a:stCxn id="506899" idx="2"/>
            <a:endCxn id="506905" idx="6"/>
          </p:cNvCxnSpPr>
          <p:nvPr/>
        </p:nvCxnSpPr>
        <p:spPr bwMode="auto">
          <a:xfrm rot="5400000">
            <a:off x="5664994" y="4048121"/>
            <a:ext cx="196850" cy="1036638"/>
          </a:xfrm>
          <a:prstGeom prst="bentConnector2">
            <a:avLst/>
          </a:prstGeom>
          <a:noFill/>
          <a:ln w="95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07" name="AutoShape 27"/>
          <p:cNvCxnSpPr>
            <a:cxnSpLocks noChangeShapeType="1"/>
            <a:stCxn id="506898" idx="2"/>
            <a:endCxn id="506905" idx="2"/>
          </p:cNvCxnSpPr>
          <p:nvPr/>
        </p:nvCxnSpPr>
        <p:spPr bwMode="auto">
          <a:xfrm rot="16200000" flipH="1">
            <a:off x="4638676" y="4212427"/>
            <a:ext cx="196850" cy="708025"/>
          </a:xfrm>
          <a:prstGeom prst="bentConnector2">
            <a:avLst/>
          </a:prstGeom>
          <a:noFill/>
          <a:ln w="95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08" name="AutoShape 28"/>
          <p:cNvCxnSpPr>
            <a:cxnSpLocks noChangeShapeType="1"/>
            <a:stCxn id="506900" idx="0"/>
            <a:endCxn id="506905" idx="4"/>
          </p:cNvCxnSpPr>
          <p:nvPr/>
        </p:nvCxnSpPr>
        <p:spPr bwMode="auto">
          <a:xfrm flipV="1">
            <a:off x="5168900" y="4741065"/>
            <a:ext cx="0" cy="206375"/>
          </a:xfrm>
          <a:prstGeom prst="straightConnector1">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6909" name="Oval 29"/>
          <p:cNvSpPr>
            <a:spLocks noChangeArrowheads="1"/>
          </p:cNvSpPr>
          <p:nvPr/>
        </p:nvSpPr>
        <p:spPr bwMode="auto">
          <a:xfrm>
            <a:off x="3421063" y="4263228"/>
            <a:ext cx="153987" cy="153987"/>
          </a:xfrm>
          <a:prstGeom prst="ellipse">
            <a:avLst/>
          </a:prstGeom>
          <a:solidFill>
            <a:srgbClr val="FCA30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en-US"/>
          </a:p>
        </p:txBody>
      </p:sp>
      <p:sp>
        <p:nvSpPr>
          <p:cNvPr id="506910" name="Oval 30"/>
          <p:cNvSpPr>
            <a:spLocks noChangeArrowheads="1"/>
          </p:cNvSpPr>
          <p:nvPr/>
        </p:nvSpPr>
        <p:spPr bwMode="auto">
          <a:xfrm>
            <a:off x="3457575" y="4998240"/>
            <a:ext cx="153988" cy="153988"/>
          </a:xfrm>
          <a:prstGeom prst="ellipse">
            <a:avLst/>
          </a:prstGeom>
          <a:solidFill>
            <a:srgbClr val="FCA30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en-US"/>
          </a:p>
        </p:txBody>
      </p:sp>
      <p:cxnSp>
        <p:nvCxnSpPr>
          <p:cNvPr id="506911" name="AutoShape 31"/>
          <p:cNvCxnSpPr>
            <a:cxnSpLocks noChangeShapeType="1"/>
            <a:stCxn id="506898" idx="0"/>
            <a:endCxn id="506901" idx="3"/>
          </p:cNvCxnSpPr>
          <p:nvPr/>
        </p:nvCxnSpPr>
        <p:spPr bwMode="auto">
          <a:xfrm rot="5400000" flipH="1" flipV="1">
            <a:off x="3970066" y="3572393"/>
            <a:ext cx="1053850" cy="229394"/>
          </a:xfrm>
          <a:prstGeom prst="bentConnector3">
            <a:avLst>
              <a:gd name="adj1" fmla="val 50000"/>
            </a:avLst>
          </a:prstGeom>
          <a:noFill/>
          <a:ln w="9525">
            <a:solidFill>
              <a:schemeClr val="tx1"/>
            </a:solidFill>
            <a:miter lim="800000"/>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12" name="AutoShape 32"/>
          <p:cNvCxnSpPr>
            <a:cxnSpLocks noChangeShapeType="1"/>
            <a:stCxn id="506899" idx="0"/>
            <a:endCxn id="506901" idx="3"/>
          </p:cNvCxnSpPr>
          <p:nvPr/>
        </p:nvCxnSpPr>
        <p:spPr bwMode="auto">
          <a:xfrm rot="16200000" flipV="1">
            <a:off x="4919788" y="2852065"/>
            <a:ext cx="1053850" cy="1670050"/>
          </a:xfrm>
          <a:prstGeom prst="bentConnector3">
            <a:avLst>
              <a:gd name="adj1" fmla="val 50000"/>
            </a:avLst>
          </a:prstGeom>
          <a:noFill/>
          <a:ln w="9525">
            <a:solidFill>
              <a:schemeClr val="tx1"/>
            </a:solidFill>
            <a:miter lim="800000"/>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16" name="AutoShape 36"/>
          <p:cNvCxnSpPr>
            <a:cxnSpLocks noChangeShapeType="1"/>
            <a:stCxn id="506900" idx="3"/>
            <a:endCxn id="46" idx="3"/>
          </p:cNvCxnSpPr>
          <p:nvPr/>
        </p:nvCxnSpPr>
        <p:spPr bwMode="auto">
          <a:xfrm flipV="1">
            <a:off x="5610225" y="4315477"/>
            <a:ext cx="1812306" cy="75896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18" name="AutoShape 38"/>
          <p:cNvCxnSpPr>
            <a:cxnSpLocks noChangeShapeType="1"/>
            <a:stCxn id="506900" idx="1"/>
            <a:endCxn id="506910" idx="6"/>
          </p:cNvCxnSpPr>
          <p:nvPr/>
        </p:nvCxnSpPr>
        <p:spPr bwMode="auto">
          <a:xfrm flipH="1">
            <a:off x="3611563" y="5074440"/>
            <a:ext cx="1114425" cy="1588"/>
          </a:xfrm>
          <a:prstGeom prst="straightConnector1">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19" name="AutoShape 39"/>
          <p:cNvCxnSpPr>
            <a:cxnSpLocks noChangeShapeType="1"/>
            <a:stCxn id="506898" idx="1"/>
            <a:endCxn id="506909" idx="6"/>
          </p:cNvCxnSpPr>
          <p:nvPr/>
        </p:nvCxnSpPr>
        <p:spPr bwMode="auto">
          <a:xfrm flipH="1">
            <a:off x="3575050" y="4341015"/>
            <a:ext cx="346075" cy="0"/>
          </a:xfrm>
          <a:prstGeom prst="straightConnector1">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6920" name="AutoShape 40"/>
          <p:cNvSpPr>
            <a:spLocks noChangeArrowheads="1"/>
          </p:cNvSpPr>
          <p:nvPr/>
        </p:nvSpPr>
        <p:spPr bwMode="auto">
          <a:xfrm>
            <a:off x="2844800" y="1666875"/>
            <a:ext cx="228600" cy="152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06921" name="AutoShape 41"/>
          <p:cNvCxnSpPr>
            <a:cxnSpLocks noChangeShapeType="1"/>
            <a:stCxn id="506891" idx="0"/>
            <a:endCxn id="506920" idx="3"/>
          </p:cNvCxnSpPr>
          <p:nvPr/>
        </p:nvCxnSpPr>
        <p:spPr bwMode="auto">
          <a:xfrm rot="-5400000">
            <a:off x="2319338" y="1789112"/>
            <a:ext cx="609600" cy="669925"/>
          </a:xfrm>
          <a:prstGeom prst="bentConnector3">
            <a:avLst>
              <a:gd name="adj1" fmla="val 50000"/>
            </a:avLst>
          </a:prstGeom>
          <a:noFill/>
          <a:ln w="9525">
            <a:solidFill>
              <a:schemeClr val="tx1"/>
            </a:solidFill>
            <a:miter lim="800000"/>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22" name="AutoShape 42"/>
          <p:cNvCxnSpPr>
            <a:cxnSpLocks noChangeShapeType="1"/>
            <a:stCxn id="506891" idx="2"/>
            <a:endCxn id="506909" idx="2"/>
          </p:cNvCxnSpPr>
          <p:nvPr/>
        </p:nvCxnSpPr>
        <p:spPr bwMode="auto">
          <a:xfrm rot="16200000" flipH="1">
            <a:off x="2254649" y="3173807"/>
            <a:ext cx="1200147" cy="1132681"/>
          </a:xfrm>
          <a:prstGeom prst="bentConnector2">
            <a:avLst/>
          </a:prstGeom>
          <a:noFill/>
          <a:ln w="95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6893" name="Text Box 13"/>
          <p:cNvSpPr txBox="1">
            <a:spLocks noChangeArrowheads="1"/>
          </p:cNvSpPr>
          <p:nvPr/>
        </p:nvSpPr>
        <p:spPr bwMode="auto">
          <a:xfrm>
            <a:off x="3921125" y="2582863"/>
            <a:ext cx="1343025" cy="406400"/>
          </a:xfrm>
          <a:prstGeom prst="rect">
            <a:avLst/>
          </a:prstGeom>
          <a:solidFill>
            <a:schemeClr val="accent2">
              <a:lumMod val="40000"/>
              <a:lumOff val="60000"/>
            </a:schemeClr>
          </a:solidFill>
          <a:ln w="9525">
            <a:solidFill>
              <a:schemeClr val="tx1"/>
            </a:solidFill>
            <a:miter lim="800000"/>
            <a:headEnd/>
            <a:tailEnd/>
          </a:ln>
          <a:effec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6pPr>
            <a:lvl7pPr marL="29718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7pPr>
            <a:lvl8pPr marL="34290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8pPr>
            <a:lvl9pPr marL="38862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9pPr>
          </a:lstStyle>
          <a:p>
            <a:pPr eaLnBrk="1" hangingPunct="1">
              <a:spcBef>
                <a:spcPct val="50000"/>
              </a:spcBef>
              <a:spcAft>
                <a:spcPct val="0"/>
              </a:spcAft>
              <a:buClrTx/>
              <a:buSzTx/>
              <a:buFontTx/>
              <a:buNone/>
              <a:defRPr/>
            </a:pPr>
            <a:r>
              <a:rPr lang="en-US" sz="1000" b="1" i="1" smtClean="0">
                <a:latin typeface="Arial" pitchFamily="34" charset="0"/>
              </a:rPr>
              <a:t>ANA Linear Operator Interface</a:t>
            </a:r>
          </a:p>
        </p:txBody>
      </p:sp>
      <p:cxnSp>
        <p:nvCxnSpPr>
          <p:cNvPr id="506923" name="AutoShape 43"/>
          <p:cNvCxnSpPr>
            <a:cxnSpLocks noChangeShapeType="1"/>
            <a:stCxn id="506891" idx="1"/>
            <a:endCxn id="506910" idx="2"/>
          </p:cNvCxnSpPr>
          <p:nvPr/>
        </p:nvCxnSpPr>
        <p:spPr bwMode="auto">
          <a:xfrm rot="10800000" flipH="1" flipV="1">
            <a:off x="1770063" y="2784474"/>
            <a:ext cx="1687512" cy="2290759"/>
          </a:xfrm>
          <a:prstGeom prst="bentConnector3">
            <a:avLst>
              <a:gd name="adj1" fmla="val -13547"/>
            </a:avLst>
          </a:prstGeom>
          <a:noFill/>
          <a:ln w="95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24" name="AutoShape 44"/>
          <p:cNvCxnSpPr>
            <a:cxnSpLocks noChangeShapeType="1"/>
            <a:stCxn id="506887" idx="1"/>
            <a:endCxn id="506892" idx="3"/>
          </p:cNvCxnSpPr>
          <p:nvPr/>
        </p:nvCxnSpPr>
        <p:spPr bwMode="auto">
          <a:xfrm flipH="1" flipV="1">
            <a:off x="3421063" y="1460500"/>
            <a:ext cx="1535112" cy="12700"/>
          </a:xfrm>
          <a:prstGeom prst="straightConnector1">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25" name="AutoShape 45"/>
          <p:cNvCxnSpPr>
            <a:cxnSpLocks noChangeShapeType="1"/>
            <a:stCxn id="506887" idx="3"/>
            <a:endCxn id="506896" idx="0"/>
          </p:cNvCxnSpPr>
          <p:nvPr/>
        </p:nvCxnSpPr>
        <p:spPr bwMode="auto">
          <a:xfrm>
            <a:off x="6184900" y="1473200"/>
            <a:ext cx="193675" cy="1109663"/>
          </a:xfrm>
          <a:prstGeom prst="bentConnector2">
            <a:avLst/>
          </a:prstGeom>
          <a:noFill/>
          <a:ln w="95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6926" name="AutoShape 46"/>
          <p:cNvCxnSpPr>
            <a:cxnSpLocks noChangeShapeType="1"/>
            <a:stCxn id="506887" idx="2"/>
            <a:endCxn id="506893" idx="0"/>
          </p:cNvCxnSpPr>
          <p:nvPr/>
        </p:nvCxnSpPr>
        <p:spPr bwMode="auto">
          <a:xfrm rot="5400000">
            <a:off x="4704556" y="1716882"/>
            <a:ext cx="754063" cy="977900"/>
          </a:xfrm>
          <a:prstGeom prst="bentConnector3">
            <a:avLst>
              <a:gd name="adj1" fmla="val 49894"/>
            </a:avLst>
          </a:prstGeom>
          <a:noFill/>
          <a:ln w="95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6927" name="AutoShape 47"/>
          <p:cNvSpPr>
            <a:spLocks noChangeArrowheads="1"/>
          </p:cNvSpPr>
          <p:nvPr/>
        </p:nvSpPr>
        <p:spPr bwMode="auto">
          <a:xfrm rot="5400000">
            <a:off x="3729038" y="2698750"/>
            <a:ext cx="228600" cy="152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06928" name="AutoShape 48"/>
          <p:cNvCxnSpPr>
            <a:cxnSpLocks noChangeShapeType="1"/>
            <a:stCxn id="506891" idx="3"/>
            <a:endCxn id="506927" idx="3"/>
          </p:cNvCxnSpPr>
          <p:nvPr/>
        </p:nvCxnSpPr>
        <p:spPr bwMode="auto">
          <a:xfrm flipV="1">
            <a:off x="2806700" y="2774950"/>
            <a:ext cx="960438" cy="9525"/>
          </a:xfrm>
          <a:prstGeom prst="straightConnector1">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6894" name="Text Box 14"/>
          <p:cNvSpPr txBox="1">
            <a:spLocks noChangeArrowheads="1"/>
          </p:cNvSpPr>
          <p:nvPr/>
        </p:nvSpPr>
        <p:spPr bwMode="auto">
          <a:xfrm>
            <a:off x="2997200" y="3595688"/>
            <a:ext cx="922338" cy="254000"/>
          </a:xfrm>
          <a:prstGeom prst="rect">
            <a:avLst/>
          </a:prstGeom>
          <a:solidFill>
            <a:srgbClr val="FE5470"/>
          </a:solidFill>
          <a:ln w="9525">
            <a:solidFill>
              <a:schemeClr val="tx1"/>
            </a:solidFill>
            <a:miter lim="800000"/>
            <a:headEnd/>
            <a:tailEnd/>
          </a:ln>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6pPr>
            <a:lvl7pPr marL="29718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7pPr>
            <a:lvl8pPr marL="34290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8pPr>
            <a:lvl9pPr marL="38862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9pPr>
          </a:lstStyle>
          <a:p>
            <a:pPr eaLnBrk="1" hangingPunct="1">
              <a:spcBef>
                <a:spcPct val="50000"/>
              </a:spcBef>
              <a:spcAft>
                <a:spcPct val="0"/>
              </a:spcAft>
              <a:buClrTx/>
              <a:buSzTx/>
              <a:buFontTx/>
              <a:buNone/>
            </a:pPr>
            <a:r>
              <a:rPr lang="en-US" sz="1000" b="1">
                <a:latin typeface="Arial" pitchFamily="34" charset="0"/>
              </a:rPr>
              <a:t>LAL</a:t>
            </a:r>
          </a:p>
        </p:txBody>
      </p:sp>
      <p:sp>
        <p:nvSpPr>
          <p:cNvPr id="506898" name="Text Box 18"/>
          <p:cNvSpPr txBox="1">
            <a:spLocks noChangeArrowheads="1"/>
          </p:cNvSpPr>
          <p:nvPr/>
        </p:nvSpPr>
        <p:spPr bwMode="auto">
          <a:xfrm>
            <a:off x="3921125" y="4214015"/>
            <a:ext cx="922338" cy="254000"/>
          </a:xfrm>
          <a:prstGeom prst="rect">
            <a:avLst/>
          </a:prstGeom>
          <a:solidFill>
            <a:srgbClr val="FE5470"/>
          </a:solidFill>
          <a:ln w="9525">
            <a:solidFill>
              <a:schemeClr val="tx1"/>
            </a:solidFill>
            <a:miter lim="800000"/>
            <a:headEnd/>
            <a:tailEnd/>
          </a:ln>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6pPr>
            <a:lvl7pPr marL="29718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7pPr>
            <a:lvl8pPr marL="34290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8pPr>
            <a:lvl9pPr marL="38862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9pPr>
          </a:lstStyle>
          <a:p>
            <a:pPr eaLnBrk="1" hangingPunct="1">
              <a:spcBef>
                <a:spcPct val="50000"/>
              </a:spcBef>
              <a:spcAft>
                <a:spcPct val="0"/>
              </a:spcAft>
              <a:buClrTx/>
              <a:buSzTx/>
              <a:buFontTx/>
              <a:buNone/>
            </a:pPr>
            <a:r>
              <a:rPr lang="en-US" sz="1000" b="1">
                <a:latin typeface="Arial" pitchFamily="34" charset="0"/>
              </a:rPr>
              <a:t>Matrix</a:t>
            </a:r>
          </a:p>
        </p:txBody>
      </p:sp>
      <p:sp>
        <p:nvSpPr>
          <p:cNvPr id="506899" name="Text Box 19"/>
          <p:cNvSpPr txBox="1">
            <a:spLocks noChangeArrowheads="1"/>
          </p:cNvSpPr>
          <p:nvPr/>
        </p:nvSpPr>
        <p:spPr bwMode="auto">
          <a:xfrm>
            <a:off x="5724525" y="4214015"/>
            <a:ext cx="1114425" cy="254000"/>
          </a:xfrm>
          <a:prstGeom prst="rect">
            <a:avLst/>
          </a:prstGeom>
          <a:solidFill>
            <a:srgbClr val="FE5470"/>
          </a:solidFill>
          <a:ln w="9525">
            <a:solidFill>
              <a:schemeClr val="tx1"/>
            </a:solidFill>
            <a:miter lim="800000"/>
            <a:headEnd/>
            <a:tailEnd/>
          </a:ln>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6pPr>
            <a:lvl7pPr marL="29718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7pPr>
            <a:lvl8pPr marL="34290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8pPr>
            <a:lvl9pPr marL="38862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9pPr>
          </a:lstStyle>
          <a:p>
            <a:pPr eaLnBrk="1" hangingPunct="1">
              <a:spcBef>
                <a:spcPct val="50000"/>
              </a:spcBef>
              <a:spcAft>
                <a:spcPct val="0"/>
              </a:spcAft>
              <a:buClrTx/>
              <a:buSzTx/>
              <a:buFontTx/>
              <a:buNone/>
            </a:pPr>
            <a:r>
              <a:rPr lang="en-US" sz="1000" b="1">
                <a:latin typeface="Arial" pitchFamily="34" charset="0"/>
              </a:rPr>
              <a:t>Preconditioner</a:t>
            </a:r>
          </a:p>
        </p:txBody>
      </p:sp>
      <p:sp>
        <p:nvSpPr>
          <p:cNvPr id="506900" name="Text Box 20"/>
          <p:cNvSpPr txBox="1">
            <a:spLocks noChangeArrowheads="1"/>
          </p:cNvSpPr>
          <p:nvPr/>
        </p:nvSpPr>
        <p:spPr bwMode="auto">
          <a:xfrm>
            <a:off x="4725988" y="4947440"/>
            <a:ext cx="884237" cy="254000"/>
          </a:xfrm>
          <a:prstGeom prst="rect">
            <a:avLst/>
          </a:prstGeom>
          <a:solidFill>
            <a:srgbClr val="FE5470"/>
          </a:solidFill>
          <a:ln w="9525">
            <a:solidFill>
              <a:schemeClr val="tx1"/>
            </a:solidFill>
            <a:miter lim="800000"/>
            <a:headEnd/>
            <a:tailEnd/>
          </a:ln>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6pPr>
            <a:lvl7pPr marL="29718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7pPr>
            <a:lvl8pPr marL="34290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8pPr>
            <a:lvl9pPr marL="3886200" indent="-228600" algn="ctr" eaLnBrk="0" fontAlgn="base" hangingPunct="0">
              <a:spcBef>
                <a:spcPct val="0"/>
              </a:spcBef>
              <a:spcAft>
                <a:spcPct val="50000"/>
              </a:spcAft>
              <a:buClr>
                <a:schemeClr val="bg2"/>
              </a:buClr>
              <a:buSzPct val="75000"/>
              <a:buFont typeface="Monotype Sorts" charset="2"/>
              <a:buChar char="·"/>
              <a:defRPr>
                <a:solidFill>
                  <a:schemeClr val="tx1"/>
                </a:solidFill>
                <a:latin typeface="Times New Roman" pitchFamily="18" charset="0"/>
              </a:defRPr>
            </a:lvl9pPr>
          </a:lstStyle>
          <a:p>
            <a:pPr eaLnBrk="1" hangingPunct="1">
              <a:spcBef>
                <a:spcPct val="50000"/>
              </a:spcBef>
              <a:spcAft>
                <a:spcPct val="0"/>
              </a:spcAft>
              <a:buClrTx/>
              <a:buSzTx/>
              <a:buFontTx/>
              <a:buNone/>
            </a:pPr>
            <a:r>
              <a:rPr lang="en-US" sz="1000" b="1">
                <a:latin typeface="Arial" pitchFamily="34" charset="0"/>
              </a:rPr>
              <a:t>Vector</a:t>
            </a:r>
          </a:p>
        </p:txBody>
      </p:sp>
      <p:sp>
        <p:nvSpPr>
          <p:cNvPr id="506902" name="Oval 22"/>
          <p:cNvSpPr>
            <a:spLocks noChangeArrowheads="1"/>
          </p:cNvSpPr>
          <p:nvPr/>
        </p:nvSpPr>
        <p:spPr bwMode="auto">
          <a:xfrm>
            <a:off x="5111750" y="4263228"/>
            <a:ext cx="153988" cy="153987"/>
          </a:xfrm>
          <a:prstGeom prst="ellipse">
            <a:avLst/>
          </a:prstGeom>
          <a:solidFill>
            <a:srgbClr val="FE5470"/>
          </a:solidFill>
          <a:ln w="9525" algn="ctr">
            <a:solidFill>
              <a:schemeClr val="tx1"/>
            </a:solidFill>
            <a:round/>
            <a:headEnd/>
            <a:tailEnd/>
          </a:ln>
        </p:spPr>
        <p:txBody>
          <a:bodyPr wrap="none" lIns="92075" tIns="46038" rIns="92075" bIns="46038" anchor="ctr">
            <a:spAutoFit/>
          </a:bodyPr>
          <a:lstStyle/>
          <a:p>
            <a:endParaRPr lang="en-US"/>
          </a:p>
        </p:txBody>
      </p:sp>
      <p:sp>
        <p:nvSpPr>
          <p:cNvPr id="506905" name="Oval 25"/>
          <p:cNvSpPr>
            <a:spLocks noChangeArrowheads="1"/>
          </p:cNvSpPr>
          <p:nvPr/>
        </p:nvSpPr>
        <p:spPr bwMode="auto">
          <a:xfrm>
            <a:off x="5091113" y="4587078"/>
            <a:ext cx="153987" cy="153987"/>
          </a:xfrm>
          <a:prstGeom prst="ellipse">
            <a:avLst/>
          </a:prstGeom>
          <a:solidFill>
            <a:srgbClr val="FE5470"/>
          </a:solidFill>
          <a:ln w="9525" algn="ctr">
            <a:solidFill>
              <a:schemeClr val="tx1"/>
            </a:solidFill>
            <a:round/>
            <a:headEnd/>
            <a:tailEnd/>
          </a:ln>
        </p:spPr>
        <p:txBody>
          <a:bodyPr wrap="none" lIns="92075" tIns="46038" rIns="92075" bIns="46038" anchor="ctr">
            <a:spAutoFit/>
          </a:bodyPr>
          <a:lstStyle/>
          <a:p>
            <a:endParaRPr lang="en-US"/>
          </a:p>
        </p:txBody>
      </p:sp>
      <p:sp>
        <p:nvSpPr>
          <p:cNvPr id="39" name="Rectangle 38"/>
          <p:cNvSpPr/>
          <p:nvPr/>
        </p:nvSpPr>
        <p:spPr>
          <a:xfrm>
            <a:off x="7209517" y="2545685"/>
            <a:ext cx="1087768" cy="461665"/>
          </a:xfrm>
          <a:prstGeom prst="rect">
            <a:avLst/>
          </a:prstGeom>
        </p:spPr>
        <p:txBody>
          <a:bodyPr wrap="square">
            <a:spAutoFit/>
          </a:bodyPr>
          <a:lstStyle/>
          <a:p>
            <a:pPr algn="l">
              <a:buNone/>
            </a:pPr>
            <a:r>
              <a:rPr lang="en-US" sz="1200" dirty="0" smtClean="0">
                <a:solidFill>
                  <a:schemeClr val="accent6">
                    <a:lumMod val="50000"/>
                  </a:schemeClr>
                </a:solidFill>
                <a:latin typeface="+mj-lt"/>
              </a:rPr>
              <a:t>ANA/LAL Interfaces</a:t>
            </a:r>
            <a:endParaRPr lang="en-US" sz="1200" dirty="0">
              <a:solidFill>
                <a:schemeClr val="accent6">
                  <a:lumMod val="50000"/>
                </a:schemeClr>
              </a:solidFill>
              <a:latin typeface="+mj-lt"/>
            </a:endParaRPr>
          </a:p>
        </p:txBody>
      </p:sp>
      <p:sp>
        <p:nvSpPr>
          <p:cNvPr id="40" name="Rectangle 39"/>
          <p:cNvSpPr/>
          <p:nvPr/>
        </p:nvSpPr>
        <p:spPr>
          <a:xfrm>
            <a:off x="3014746" y="4485775"/>
            <a:ext cx="1087768" cy="461665"/>
          </a:xfrm>
          <a:prstGeom prst="rect">
            <a:avLst/>
          </a:prstGeom>
        </p:spPr>
        <p:txBody>
          <a:bodyPr wrap="square">
            <a:spAutoFit/>
          </a:bodyPr>
          <a:lstStyle/>
          <a:p>
            <a:pPr algn="l">
              <a:buNone/>
            </a:pPr>
            <a:r>
              <a:rPr lang="en-US" sz="1200" dirty="0" smtClean="0">
                <a:solidFill>
                  <a:srgbClr val="956001"/>
                </a:solidFill>
                <a:latin typeface="+mj-lt"/>
              </a:rPr>
              <a:t>APP/LAL Interfaces</a:t>
            </a:r>
            <a:endParaRPr lang="en-US" sz="1200" dirty="0">
              <a:solidFill>
                <a:srgbClr val="956001"/>
              </a:solidFill>
              <a:latin typeface="+mj-lt"/>
            </a:endParaRPr>
          </a:p>
        </p:txBody>
      </p:sp>
      <p:sp>
        <p:nvSpPr>
          <p:cNvPr id="41" name="Rectangle 40"/>
          <p:cNvSpPr/>
          <p:nvPr/>
        </p:nvSpPr>
        <p:spPr>
          <a:xfrm>
            <a:off x="4551457" y="3928265"/>
            <a:ext cx="1979198" cy="276999"/>
          </a:xfrm>
          <a:prstGeom prst="rect">
            <a:avLst/>
          </a:prstGeom>
        </p:spPr>
        <p:txBody>
          <a:bodyPr wrap="square">
            <a:spAutoFit/>
          </a:bodyPr>
          <a:lstStyle/>
          <a:p>
            <a:pPr algn="l">
              <a:buNone/>
            </a:pPr>
            <a:r>
              <a:rPr lang="en-US" sz="1200" dirty="0" smtClean="0">
                <a:solidFill>
                  <a:srgbClr val="C00000"/>
                </a:solidFill>
                <a:latin typeface="+mj-lt"/>
              </a:rPr>
              <a:t>LAL/LAL </a:t>
            </a:r>
            <a:r>
              <a:rPr lang="en-US" sz="1200" dirty="0" smtClean="0">
                <a:solidFill>
                  <a:srgbClr val="C00000"/>
                </a:solidFill>
                <a:latin typeface="+mj-lt"/>
              </a:rPr>
              <a:t>Interfaces</a:t>
            </a:r>
            <a:endParaRPr lang="en-US" sz="1200" dirty="0">
              <a:solidFill>
                <a:srgbClr val="C00000"/>
              </a:solidFill>
              <a:latin typeface="+mj-lt"/>
            </a:endParaRPr>
          </a:p>
        </p:txBody>
      </p:sp>
      <p:grpSp>
        <p:nvGrpSpPr>
          <p:cNvPr id="44" name="Group 43"/>
          <p:cNvGrpSpPr/>
          <p:nvPr/>
        </p:nvGrpSpPr>
        <p:grpSpPr>
          <a:xfrm rot="5400000">
            <a:off x="7084394" y="3893573"/>
            <a:ext cx="676274" cy="167534"/>
            <a:chOff x="2203538" y="5913276"/>
            <a:chExt cx="676274" cy="167534"/>
          </a:xfrm>
        </p:grpSpPr>
        <p:cxnSp>
          <p:nvCxnSpPr>
            <p:cNvPr id="45" name="Elbow Connector 46"/>
            <p:cNvCxnSpPr/>
            <p:nvPr/>
          </p:nvCxnSpPr>
          <p:spPr>
            <a:xfrm>
              <a:off x="2203538" y="5995519"/>
              <a:ext cx="676274" cy="3049"/>
            </a:xfrm>
            <a:prstGeom prst="straightConnector1">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203538" y="5913276"/>
              <a:ext cx="676274" cy="167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AutoShape 36"/>
          <p:cNvCxnSpPr>
            <a:cxnSpLocks noChangeShapeType="1"/>
            <a:stCxn id="46" idx="1"/>
            <a:endCxn id="506888" idx="3"/>
          </p:cNvCxnSpPr>
          <p:nvPr/>
        </p:nvCxnSpPr>
        <p:spPr bwMode="auto">
          <a:xfrm rot="16200000" flipV="1">
            <a:off x="6660241" y="2876912"/>
            <a:ext cx="479038" cy="104554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advTm="105728">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06887"/>
                                        </p:tgtEl>
                                        <p:attrNameLst>
                                          <p:attrName>style.visibility</p:attrName>
                                        </p:attrNameLst>
                                      </p:cBhvr>
                                      <p:to>
                                        <p:strVal val="visible"/>
                                      </p:to>
                                    </p:set>
                                    <p:animEffect transition="in" filter="dissolve">
                                      <p:cBhvr>
                                        <p:cTn id="7" dur="500"/>
                                        <p:tgtEl>
                                          <p:spTgt spid="506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6894"/>
                                        </p:tgtEl>
                                        <p:attrNameLst>
                                          <p:attrName>style.visibility</p:attrName>
                                        </p:attrNameLst>
                                      </p:cBhvr>
                                      <p:to>
                                        <p:strVal val="visible"/>
                                      </p:to>
                                    </p:set>
                                    <p:animEffect transition="in" filter="dissolve">
                                      <p:cBhvr>
                                        <p:cTn id="12" dur="500"/>
                                        <p:tgtEl>
                                          <p:spTgt spid="50689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06897"/>
                                        </p:tgtEl>
                                        <p:attrNameLst>
                                          <p:attrName>style.visibility</p:attrName>
                                        </p:attrNameLst>
                                      </p:cBhvr>
                                      <p:to>
                                        <p:strVal val="visible"/>
                                      </p:to>
                                    </p:set>
                                    <p:animEffect transition="in" filter="dissolve">
                                      <p:cBhvr>
                                        <p:cTn id="15" dur="500"/>
                                        <p:tgtEl>
                                          <p:spTgt spid="50689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06898"/>
                                        </p:tgtEl>
                                        <p:attrNameLst>
                                          <p:attrName>style.visibility</p:attrName>
                                        </p:attrNameLst>
                                      </p:cBhvr>
                                      <p:to>
                                        <p:strVal val="visible"/>
                                      </p:to>
                                    </p:set>
                                    <p:animEffect transition="in" filter="dissolve">
                                      <p:cBhvr>
                                        <p:cTn id="18" dur="500"/>
                                        <p:tgtEl>
                                          <p:spTgt spid="50689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06899"/>
                                        </p:tgtEl>
                                        <p:attrNameLst>
                                          <p:attrName>style.visibility</p:attrName>
                                        </p:attrNameLst>
                                      </p:cBhvr>
                                      <p:to>
                                        <p:strVal val="visible"/>
                                      </p:to>
                                    </p:set>
                                    <p:animEffect transition="in" filter="dissolve">
                                      <p:cBhvr>
                                        <p:cTn id="21" dur="500"/>
                                        <p:tgtEl>
                                          <p:spTgt spid="50689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06900"/>
                                        </p:tgtEl>
                                        <p:attrNameLst>
                                          <p:attrName>style.visibility</p:attrName>
                                        </p:attrNameLst>
                                      </p:cBhvr>
                                      <p:to>
                                        <p:strVal val="visible"/>
                                      </p:to>
                                    </p:set>
                                    <p:animEffect transition="in" filter="dissolve">
                                      <p:cBhvr>
                                        <p:cTn id="24" dur="500"/>
                                        <p:tgtEl>
                                          <p:spTgt spid="50690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06891"/>
                                        </p:tgtEl>
                                        <p:attrNameLst>
                                          <p:attrName>style.visibility</p:attrName>
                                        </p:attrNameLst>
                                      </p:cBhvr>
                                      <p:to>
                                        <p:strVal val="visible"/>
                                      </p:to>
                                    </p:set>
                                    <p:animEffect transition="in" filter="dissolve">
                                      <p:cBhvr>
                                        <p:cTn id="29" dur="500"/>
                                        <p:tgtEl>
                                          <p:spTgt spid="50689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06901"/>
                                        </p:tgtEl>
                                        <p:attrNameLst>
                                          <p:attrName>style.visibility</p:attrName>
                                        </p:attrNameLst>
                                      </p:cBhvr>
                                      <p:to>
                                        <p:strVal val="visible"/>
                                      </p:to>
                                    </p:set>
                                    <p:animEffect transition="in" filter="dissolve">
                                      <p:cBhvr>
                                        <p:cTn id="34" dur="500"/>
                                        <p:tgtEl>
                                          <p:spTgt spid="50690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06893"/>
                                        </p:tgtEl>
                                        <p:attrNameLst>
                                          <p:attrName>style.visibility</p:attrName>
                                        </p:attrNameLst>
                                      </p:cBhvr>
                                      <p:to>
                                        <p:strVal val="visible"/>
                                      </p:to>
                                    </p:set>
                                    <p:animEffect transition="in" filter="dissolve">
                                      <p:cBhvr>
                                        <p:cTn id="37" dur="500"/>
                                        <p:tgtEl>
                                          <p:spTgt spid="506893"/>
                                        </p:tgtEl>
                                      </p:cBhvr>
                                    </p:animEffect>
                                  </p:childTnLst>
                                </p:cTn>
                              </p:par>
                              <p:par>
                                <p:cTn id="38" presetID="9" presetClass="entr" presetSubtype="0" fill="hold" nodeType="withEffect">
                                  <p:stCondLst>
                                    <p:cond delay="0"/>
                                  </p:stCondLst>
                                  <p:childTnLst>
                                    <p:set>
                                      <p:cBhvr>
                                        <p:cTn id="39" dur="1" fill="hold">
                                          <p:stCondLst>
                                            <p:cond delay="0"/>
                                          </p:stCondLst>
                                        </p:cTn>
                                        <p:tgtEl>
                                          <p:spTgt spid="506911"/>
                                        </p:tgtEl>
                                        <p:attrNameLst>
                                          <p:attrName>style.visibility</p:attrName>
                                        </p:attrNameLst>
                                      </p:cBhvr>
                                      <p:to>
                                        <p:strVal val="visible"/>
                                      </p:to>
                                    </p:set>
                                    <p:animEffect transition="in" filter="dissolve">
                                      <p:cBhvr>
                                        <p:cTn id="40" dur="500"/>
                                        <p:tgtEl>
                                          <p:spTgt spid="50691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6888"/>
                                        </p:tgtEl>
                                        <p:attrNameLst>
                                          <p:attrName>style.visibility</p:attrName>
                                        </p:attrNameLst>
                                      </p:cBhvr>
                                      <p:to>
                                        <p:strVal val="visible"/>
                                      </p:to>
                                    </p:set>
                                    <p:animEffect transition="in" filter="dissolve">
                                      <p:cBhvr>
                                        <p:cTn id="43" dur="500"/>
                                        <p:tgtEl>
                                          <p:spTgt spid="50688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06896"/>
                                        </p:tgtEl>
                                        <p:attrNameLst>
                                          <p:attrName>style.visibility</p:attrName>
                                        </p:attrNameLst>
                                      </p:cBhvr>
                                      <p:to>
                                        <p:strVal val="visible"/>
                                      </p:to>
                                    </p:set>
                                    <p:animEffect transition="in" filter="dissolve">
                                      <p:cBhvr>
                                        <p:cTn id="46" dur="500"/>
                                        <p:tgtEl>
                                          <p:spTgt spid="506896"/>
                                        </p:tgtEl>
                                      </p:cBhvr>
                                    </p:animEffect>
                                  </p:childTnLst>
                                </p:cTn>
                              </p:par>
                              <p:par>
                                <p:cTn id="47" presetID="9" presetClass="entr" presetSubtype="0" fill="hold" nodeType="withEffect">
                                  <p:stCondLst>
                                    <p:cond delay="0"/>
                                  </p:stCondLst>
                                  <p:childTnLst>
                                    <p:set>
                                      <p:cBhvr>
                                        <p:cTn id="48" dur="1" fill="hold">
                                          <p:stCondLst>
                                            <p:cond delay="0"/>
                                          </p:stCondLst>
                                        </p:cTn>
                                        <p:tgtEl>
                                          <p:spTgt spid="506916"/>
                                        </p:tgtEl>
                                        <p:attrNameLst>
                                          <p:attrName>style.visibility</p:attrName>
                                        </p:attrNameLst>
                                      </p:cBhvr>
                                      <p:to>
                                        <p:strVal val="visible"/>
                                      </p:to>
                                    </p:set>
                                    <p:animEffect transition="in" filter="dissolve">
                                      <p:cBhvr>
                                        <p:cTn id="49" dur="500"/>
                                        <p:tgtEl>
                                          <p:spTgt spid="506916"/>
                                        </p:tgtEl>
                                      </p:cBhvr>
                                    </p:animEffect>
                                  </p:childTnLst>
                                </p:cTn>
                              </p:par>
                              <p:par>
                                <p:cTn id="50" presetID="9" presetClass="entr" presetSubtype="0" fill="hold" nodeType="withEffect">
                                  <p:stCondLst>
                                    <p:cond delay="0"/>
                                  </p:stCondLst>
                                  <p:childTnLst>
                                    <p:set>
                                      <p:cBhvr>
                                        <p:cTn id="51" dur="1" fill="hold">
                                          <p:stCondLst>
                                            <p:cond delay="0"/>
                                          </p:stCondLst>
                                        </p:cTn>
                                        <p:tgtEl>
                                          <p:spTgt spid="506912"/>
                                        </p:tgtEl>
                                        <p:attrNameLst>
                                          <p:attrName>style.visibility</p:attrName>
                                        </p:attrNameLst>
                                      </p:cBhvr>
                                      <p:to>
                                        <p:strVal val="visible"/>
                                      </p:to>
                                    </p:set>
                                    <p:animEffect transition="in" filter="dissolve">
                                      <p:cBhvr>
                                        <p:cTn id="52" dur="500"/>
                                        <p:tgtEl>
                                          <p:spTgt spid="506912"/>
                                        </p:tgtEl>
                                      </p:cBhvr>
                                    </p:animEffect>
                                  </p:childTnLst>
                                </p:cTn>
                              </p:par>
                            </p:childTnLst>
                          </p:cTn>
                        </p:par>
                        <p:par>
                          <p:cTn id="53" fill="hold" nodeType="afterGroup">
                            <p:stCondLst>
                              <p:cond delay="500"/>
                            </p:stCondLst>
                            <p:childTnLst>
                              <p:par>
                                <p:cTn id="54" presetID="9" presetClass="entr" presetSubtype="0" fill="hold" nodeType="afterEffect">
                                  <p:stCondLst>
                                    <p:cond delay="0"/>
                                  </p:stCondLst>
                                  <p:childTnLst>
                                    <p:set>
                                      <p:cBhvr>
                                        <p:cTn id="55" dur="1" fill="hold">
                                          <p:stCondLst>
                                            <p:cond delay="0"/>
                                          </p:stCondLst>
                                        </p:cTn>
                                        <p:tgtEl>
                                          <p:spTgt spid="506926"/>
                                        </p:tgtEl>
                                        <p:attrNameLst>
                                          <p:attrName>style.visibility</p:attrName>
                                        </p:attrNameLst>
                                      </p:cBhvr>
                                      <p:to>
                                        <p:strVal val="visible"/>
                                      </p:to>
                                    </p:set>
                                    <p:animEffect transition="in" filter="dissolve">
                                      <p:cBhvr>
                                        <p:cTn id="56" dur="500"/>
                                        <p:tgtEl>
                                          <p:spTgt spid="506926"/>
                                        </p:tgtEl>
                                      </p:cBhvr>
                                    </p:animEffect>
                                  </p:childTnLst>
                                </p:cTn>
                              </p:par>
                              <p:par>
                                <p:cTn id="57" presetID="9" presetClass="entr" presetSubtype="0" fill="hold" nodeType="withEffect">
                                  <p:stCondLst>
                                    <p:cond delay="0"/>
                                  </p:stCondLst>
                                  <p:childTnLst>
                                    <p:set>
                                      <p:cBhvr>
                                        <p:cTn id="58" dur="1" fill="hold">
                                          <p:stCondLst>
                                            <p:cond delay="0"/>
                                          </p:stCondLst>
                                        </p:cTn>
                                        <p:tgtEl>
                                          <p:spTgt spid="506925"/>
                                        </p:tgtEl>
                                        <p:attrNameLst>
                                          <p:attrName>style.visibility</p:attrName>
                                        </p:attrNameLst>
                                      </p:cBhvr>
                                      <p:to>
                                        <p:strVal val="visible"/>
                                      </p:to>
                                    </p:set>
                                    <p:animEffect transition="in" filter="dissolve">
                                      <p:cBhvr>
                                        <p:cTn id="59" dur="500"/>
                                        <p:tgtEl>
                                          <p:spTgt spid="50692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506928"/>
                                        </p:tgtEl>
                                        <p:attrNameLst>
                                          <p:attrName>style.visibility</p:attrName>
                                        </p:attrNameLst>
                                      </p:cBhvr>
                                      <p:to>
                                        <p:strVal val="visible"/>
                                      </p:to>
                                    </p:set>
                                    <p:animEffect transition="in" filter="dissolve">
                                      <p:cBhvr>
                                        <p:cTn id="64" dur="500"/>
                                        <p:tgtEl>
                                          <p:spTgt spid="506928"/>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06927"/>
                                        </p:tgtEl>
                                        <p:attrNameLst>
                                          <p:attrName>style.visibility</p:attrName>
                                        </p:attrNameLst>
                                      </p:cBhvr>
                                      <p:to>
                                        <p:strVal val="visible"/>
                                      </p:to>
                                    </p:set>
                                    <p:animEffect transition="in" filter="dissolve">
                                      <p:cBhvr>
                                        <p:cTn id="67" dur="500"/>
                                        <p:tgtEl>
                                          <p:spTgt spid="50692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06909"/>
                                        </p:tgtEl>
                                        <p:attrNameLst>
                                          <p:attrName>style.visibility</p:attrName>
                                        </p:attrNameLst>
                                      </p:cBhvr>
                                      <p:to>
                                        <p:strVal val="visible"/>
                                      </p:to>
                                    </p:set>
                                    <p:animEffect transition="in" filter="dissolve">
                                      <p:cBhvr>
                                        <p:cTn id="72" dur="500"/>
                                        <p:tgtEl>
                                          <p:spTgt spid="50690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06910"/>
                                        </p:tgtEl>
                                        <p:attrNameLst>
                                          <p:attrName>style.visibility</p:attrName>
                                        </p:attrNameLst>
                                      </p:cBhvr>
                                      <p:to>
                                        <p:strVal val="visible"/>
                                      </p:to>
                                    </p:set>
                                    <p:animEffect transition="in" filter="dissolve">
                                      <p:cBhvr>
                                        <p:cTn id="75" dur="500"/>
                                        <p:tgtEl>
                                          <p:spTgt spid="506910"/>
                                        </p:tgtEl>
                                      </p:cBhvr>
                                    </p:animEffect>
                                  </p:childTnLst>
                                </p:cTn>
                              </p:par>
                              <p:par>
                                <p:cTn id="76" presetID="9" presetClass="entr" presetSubtype="0" fill="hold" nodeType="withEffect">
                                  <p:stCondLst>
                                    <p:cond delay="0"/>
                                  </p:stCondLst>
                                  <p:childTnLst>
                                    <p:set>
                                      <p:cBhvr>
                                        <p:cTn id="77" dur="1" fill="hold">
                                          <p:stCondLst>
                                            <p:cond delay="0"/>
                                          </p:stCondLst>
                                        </p:cTn>
                                        <p:tgtEl>
                                          <p:spTgt spid="506918"/>
                                        </p:tgtEl>
                                        <p:attrNameLst>
                                          <p:attrName>style.visibility</p:attrName>
                                        </p:attrNameLst>
                                      </p:cBhvr>
                                      <p:to>
                                        <p:strVal val="visible"/>
                                      </p:to>
                                    </p:set>
                                    <p:animEffect transition="in" filter="dissolve">
                                      <p:cBhvr>
                                        <p:cTn id="78" dur="500"/>
                                        <p:tgtEl>
                                          <p:spTgt spid="506918"/>
                                        </p:tgtEl>
                                      </p:cBhvr>
                                    </p:animEffect>
                                  </p:childTnLst>
                                </p:cTn>
                              </p:par>
                              <p:par>
                                <p:cTn id="79" presetID="9" presetClass="entr" presetSubtype="0" fill="hold" nodeType="withEffect">
                                  <p:stCondLst>
                                    <p:cond delay="0"/>
                                  </p:stCondLst>
                                  <p:childTnLst>
                                    <p:set>
                                      <p:cBhvr>
                                        <p:cTn id="80" dur="1" fill="hold">
                                          <p:stCondLst>
                                            <p:cond delay="0"/>
                                          </p:stCondLst>
                                        </p:cTn>
                                        <p:tgtEl>
                                          <p:spTgt spid="506919"/>
                                        </p:tgtEl>
                                        <p:attrNameLst>
                                          <p:attrName>style.visibility</p:attrName>
                                        </p:attrNameLst>
                                      </p:cBhvr>
                                      <p:to>
                                        <p:strVal val="visible"/>
                                      </p:to>
                                    </p:set>
                                    <p:animEffect transition="in" filter="dissolve">
                                      <p:cBhvr>
                                        <p:cTn id="81" dur="500"/>
                                        <p:tgtEl>
                                          <p:spTgt spid="506919"/>
                                        </p:tgtEl>
                                      </p:cBhvr>
                                    </p:animEffect>
                                  </p:childTnLst>
                                </p:cTn>
                              </p:par>
                            </p:childTnLst>
                          </p:cTn>
                        </p:par>
                        <p:par>
                          <p:cTn id="82" fill="hold" nodeType="afterGroup">
                            <p:stCondLst>
                              <p:cond delay="500"/>
                            </p:stCondLst>
                            <p:childTnLst>
                              <p:par>
                                <p:cTn id="83" presetID="9" presetClass="entr" presetSubtype="0" fill="hold" nodeType="afterEffect">
                                  <p:stCondLst>
                                    <p:cond delay="0"/>
                                  </p:stCondLst>
                                  <p:childTnLst>
                                    <p:set>
                                      <p:cBhvr>
                                        <p:cTn id="84" dur="1" fill="hold">
                                          <p:stCondLst>
                                            <p:cond delay="0"/>
                                          </p:stCondLst>
                                        </p:cTn>
                                        <p:tgtEl>
                                          <p:spTgt spid="506923"/>
                                        </p:tgtEl>
                                        <p:attrNameLst>
                                          <p:attrName>style.visibility</p:attrName>
                                        </p:attrNameLst>
                                      </p:cBhvr>
                                      <p:to>
                                        <p:strVal val="visible"/>
                                      </p:to>
                                    </p:set>
                                    <p:animEffect transition="in" filter="dissolve">
                                      <p:cBhvr>
                                        <p:cTn id="85" dur="500"/>
                                        <p:tgtEl>
                                          <p:spTgt spid="506923"/>
                                        </p:tgtEl>
                                      </p:cBhvr>
                                    </p:animEffect>
                                  </p:childTnLst>
                                </p:cTn>
                              </p:par>
                              <p:par>
                                <p:cTn id="86" presetID="9" presetClass="entr" presetSubtype="0" fill="hold" nodeType="withEffect">
                                  <p:stCondLst>
                                    <p:cond delay="0"/>
                                  </p:stCondLst>
                                  <p:childTnLst>
                                    <p:set>
                                      <p:cBhvr>
                                        <p:cTn id="87" dur="1" fill="hold">
                                          <p:stCondLst>
                                            <p:cond delay="0"/>
                                          </p:stCondLst>
                                        </p:cTn>
                                        <p:tgtEl>
                                          <p:spTgt spid="506922"/>
                                        </p:tgtEl>
                                        <p:attrNameLst>
                                          <p:attrName>style.visibility</p:attrName>
                                        </p:attrNameLst>
                                      </p:cBhvr>
                                      <p:to>
                                        <p:strVal val="visible"/>
                                      </p:to>
                                    </p:set>
                                    <p:animEffect transition="in" filter="dissolve">
                                      <p:cBhvr>
                                        <p:cTn id="88" dur="500"/>
                                        <p:tgtEl>
                                          <p:spTgt spid="50692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nodeType="clickEffect">
                                  <p:stCondLst>
                                    <p:cond delay="0"/>
                                  </p:stCondLst>
                                  <p:childTnLst>
                                    <p:set>
                                      <p:cBhvr>
                                        <p:cTn id="92" dur="1" fill="hold">
                                          <p:stCondLst>
                                            <p:cond delay="0"/>
                                          </p:stCondLst>
                                        </p:cTn>
                                        <p:tgtEl>
                                          <p:spTgt spid="506904"/>
                                        </p:tgtEl>
                                        <p:attrNameLst>
                                          <p:attrName>style.visibility</p:attrName>
                                        </p:attrNameLst>
                                      </p:cBhvr>
                                      <p:to>
                                        <p:strVal val="visible"/>
                                      </p:to>
                                    </p:set>
                                    <p:animEffect transition="in" filter="dissolve">
                                      <p:cBhvr>
                                        <p:cTn id="93" dur="500"/>
                                        <p:tgtEl>
                                          <p:spTgt spid="506904"/>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06902"/>
                                        </p:tgtEl>
                                        <p:attrNameLst>
                                          <p:attrName>style.visibility</p:attrName>
                                        </p:attrNameLst>
                                      </p:cBhvr>
                                      <p:to>
                                        <p:strVal val="visible"/>
                                      </p:to>
                                    </p:set>
                                    <p:animEffect transition="in" filter="dissolve">
                                      <p:cBhvr>
                                        <p:cTn id="96" dur="500"/>
                                        <p:tgtEl>
                                          <p:spTgt spid="506902"/>
                                        </p:tgtEl>
                                      </p:cBhvr>
                                    </p:animEffect>
                                  </p:childTnLst>
                                </p:cTn>
                              </p:par>
                              <p:par>
                                <p:cTn id="97" presetID="9" presetClass="entr" presetSubtype="0" fill="hold" nodeType="withEffect">
                                  <p:stCondLst>
                                    <p:cond delay="0"/>
                                  </p:stCondLst>
                                  <p:childTnLst>
                                    <p:set>
                                      <p:cBhvr>
                                        <p:cTn id="98" dur="1" fill="hold">
                                          <p:stCondLst>
                                            <p:cond delay="0"/>
                                          </p:stCondLst>
                                        </p:cTn>
                                        <p:tgtEl>
                                          <p:spTgt spid="506907"/>
                                        </p:tgtEl>
                                        <p:attrNameLst>
                                          <p:attrName>style.visibility</p:attrName>
                                        </p:attrNameLst>
                                      </p:cBhvr>
                                      <p:to>
                                        <p:strVal val="visible"/>
                                      </p:to>
                                    </p:set>
                                    <p:animEffect transition="in" filter="dissolve">
                                      <p:cBhvr>
                                        <p:cTn id="99" dur="500"/>
                                        <p:tgtEl>
                                          <p:spTgt spid="50690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06905"/>
                                        </p:tgtEl>
                                        <p:attrNameLst>
                                          <p:attrName>style.visibility</p:attrName>
                                        </p:attrNameLst>
                                      </p:cBhvr>
                                      <p:to>
                                        <p:strVal val="visible"/>
                                      </p:to>
                                    </p:set>
                                    <p:animEffect transition="in" filter="dissolve">
                                      <p:cBhvr>
                                        <p:cTn id="102" dur="500"/>
                                        <p:tgtEl>
                                          <p:spTgt spid="506905"/>
                                        </p:tgtEl>
                                      </p:cBhvr>
                                    </p:animEffect>
                                  </p:childTnLst>
                                </p:cTn>
                              </p:par>
                              <p:par>
                                <p:cTn id="103" presetID="9" presetClass="entr" presetSubtype="0" fill="hold" nodeType="withEffect">
                                  <p:stCondLst>
                                    <p:cond delay="0"/>
                                  </p:stCondLst>
                                  <p:childTnLst>
                                    <p:set>
                                      <p:cBhvr>
                                        <p:cTn id="104" dur="1" fill="hold">
                                          <p:stCondLst>
                                            <p:cond delay="0"/>
                                          </p:stCondLst>
                                        </p:cTn>
                                        <p:tgtEl>
                                          <p:spTgt spid="506906"/>
                                        </p:tgtEl>
                                        <p:attrNameLst>
                                          <p:attrName>style.visibility</p:attrName>
                                        </p:attrNameLst>
                                      </p:cBhvr>
                                      <p:to>
                                        <p:strVal val="visible"/>
                                      </p:to>
                                    </p:set>
                                    <p:animEffect transition="in" filter="dissolve">
                                      <p:cBhvr>
                                        <p:cTn id="105" dur="500"/>
                                        <p:tgtEl>
                                          <p:spTgt spid="506906"/>
                                        </p:tgtEl>
                                      </p:cBhvr>
                                    </p:animEffect>
                                  </p:childTnLst>
                                </p:cTn>
                              </p:par>
                              <p:par>
                                <p:cTn id="106" presetID="9" presetClass="entr" presetSubtype="0" fill="hold" nodeType="withEffect">
                                  <p:stCondLst>
                                    <p:cond delay="0"/>
                                  </p:stCondLst>
                                  <p:childTnLst>
                                    <p:set>
                                      <p:cBhvr>
                                        <p:cTn id="107" dur="1" fill="hold">
                                          <p:stCondLst>
                                            <p:cond delay="0"/>
                                          </p:stCondLst>
                                        </p:cTn>
                                        <p:tgtEl>
                                          <p:spTgt spid="506908"/>
                                        </p:tgtEl>
                                        <p:attrNameLst>
                                          <p:attrName>style.visibility</p:attrName>
                                        </p:attrNameLst>
                                      </p:cBhvr>
                                      <p:to>
                                        <p:strVal val="visible"/>
                                      </p:to>
                                    </p:set>
                                    <p:animEffect transition="in" filter="dissolve">
                                      <p:cBhvr>
                                        <p:cTn id="108" dur="500"/>
                                        <p:tgtEl>
                                          <p:spTgt spid="506908"/>
                                        </p:tgtEl>
                                      </p:cBhvr>
                                    </p:animEffect>
                                  </p:childTnLst>
                                </p:cTn>
                              </p:par>
                              <p:par>
                                <p:cTn id="109" presetID="9" presetClass="entr" presetSubtype="0" fill="hold" nodeType="withEffect">
                                  <p:stCondLst>
                                    <p:cond delay="0"/>
                                  </p:stCondLst>
                                  <p:childTnLst>
                                    <p:set>
                                      <p:cBhvr>
                                        <p:cTn id="110" dur="1" fill="hold">
                                          <p:stCondLst>
                                            <p:cond delay="0"/>
                                          </p:stCondLst>
                                        </p:cTn>
                                        <p:tgtEl>
                                          <p:spTgt spid="506890"/>
                                        </p:tgtEl>
                                        <p:attrNameLst>
                                          <p:attrName>style.visibility</p:attrName>
                                        </p:attrNameLst>
                                      </p:cBhvr>
                                      <p:to>
                                        <p:strVal val="visible"/>
                                      </p:to>
                                    </p:set>
                                    <p:animEffect transition="in" filter="dissolve">
                                      <p:cBhvr>
                                        <p:cTn id="111" dur="500"/>
                                        <p:tgtEl>
                                          <p:spTgt spid="50689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06920"/>
                                        </p:tgtEl>
                                        <p:attrNameLst>
                                          <p:attrName>style.visibility</p:attrName>
                                        </p:attrNameLst>
                                      </p:cBhvr>
                                      <p:to>
                                        <p:strVal val="visible"/>
                                      </p:to>
                                    </p:set>
                                    <p:animEffect transition="in" filter="dissolve">
                                      <p:cBhvr>
                                        <p:cTn id="116" dur="500"/>
                                        <p:tgtEl>
                                          <p:spTgt spid="506920"/>
                                        </p:tgtEl>
                                      </p:cBhvr>
                                    </p:animEffect>
                                  </p:childTnLst>
                                </p:cTn>
                              </p:par>
                              <p:par>
                                <p:cTn id="117" presetID="9" presetClass="entr" presetSubtype="0" fill="hold" nodeType="withEffect">
                                  <p:stCondLst>
                                    <p:cond delay="0"/>
                                  </p:stCondLst>
                                  <p:childTnLst>
                                    <p:set>
                                      <p:cBhvr>
                                        <p:cTn id="118" dur="1" fill="hold">
                                          <p:stCondLst>
                                            <p:cond delay="0"/>
                                          </p:stCondLst>
                                        </p:cTn>
                                        <p:tgtEl>
                                          <p:spTgt spid="506921"/>
                                        </p:tgtEl>
                                        <p:attrNameLst>
                                          <p:attrName>style.visibility</p:attrName>
                                        </p:attrNameLst>
                                      </p:cBhvr>
                                      <p:to>
                                        <p:strVal val="visible"/>
                                      </p:to>
                                    </p:set>
                                    <p:animEffect transition="in" filter="dissolve">
                                      <p:cBhvr>
                                        <p:cTn id="119" dur="500"/>
                                        <p:tgtEl>
                                          <p:spTgt spid="506921"/>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506892"/>
                                        </p:tgtEl>
                                        <p:attrNameLst>
                                          <p:attrName>style.visibility</p:attrName>
                                        </p:attrNameLst>
                                      </p:cBhvr>
                                      <p:to>
                                        <p:strVal val="visible"/>
                                      </p:to>
                                    </p:set>
                                    <p:animEffect transition="in" filter="dissolve">
                                      <p:cBhvr>
                                        <p:cTn id="122" dur="500"/>
                                        <p:tgtEl>
                                          <p:spTgt spid="506892"/>
                                        </p:tgtEl>
                                      </p:cBhvr>
                                    </p:animEffect>
                                  </p:childTnLst>
                                </p:cTn>
                              </p:par>
                            </p:childTnLst>
                          </p:cTn>
                        </p:par>
                        <p:par>
                          <p:cTn id="123" fill="hold" nodeType="afterGroup">
                            <p:stCondLst>
                              <p:cond delay="500"/>
                            </p:stCondLst>
                            <p:childTnLst>
                              <p:par>
                                <p:cTn id="124" presetID="9" presetClass="entr" presetSubtype="0" fill="hold" nodeType="afterEffect">
                                  <p:stCondLst>
                                    <p:cond delay="0"/>
                                  </p:stCondLst>
                                  <p:childTnLst>
                                    <p:set>
                                      <p:cBhvr>
                                        <p:cTn id="125" dur="1" fill="hold">
                                          <p:stCondLst>
                                            <p:cond delay="0"/>
                                          </p:stCondLst>
                                        </p:cTn>
                                        <p:tgtEl>
                                          <p:spTgt spid="506924"/>
                                        </p:tgtEl>
                                        <p:attrNameLst>
                                          <p:attrName>style.visibility</p:attrName>
                                        </p:attrNameLst>
                                      </p:cBhvr>
                                      <p:to>
                                        <p:strVal val="visible"/>
                                      </p:to>
                                    </p:set>
                                    <p:animEffect transition="in" filter="dissolve">
                                      <p:cBhvr>
                                        <p:cTn id="126" dur="500"/>
                                        <p:tgtEl>
                                          <p:spTgt spid="506924"/>
                                        </p:tgtEl>
                                      </p:cBhvr>
                                    </p:animEffect>
                                  </p:childTnLst>
                                </p:cTn>
                              </p:par>
                              <p:par>
                                <p:cTn id="127" presetID="9" presetClass="entr" presetSubtype="0" fill="hold" nodeType="with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nimBg="1"/>
      <p:bldP spid="506888" grpId="0" animBg="1"/>
      <p:bldP spid="506891" grpId="0" animBg="1"/>
      <p:bldP spid="506892" grpId="0" animBg="1"/>
      <p:bldP spid="506896" grpId="0" animBg="1"/>
      <p:bldP spid="506897" grpId="0" animBg="1"/>
      <p:bldP spid="506901" grpId="0" animBg="1"/>
      <p:bldP spid="506909" grpId="0" animBg="1"/>
      <p:bldP spid="506910" grpId="0" animBg="1"/>
      <p:bldP spid="506920" grpId="0" animBg="1"/>
      <p:bldP spid="506893" grpId="0" animBg="1"/>
      <p:bldP spid="506927" grpId="0" animBg="1"/>
      <p:bldP spid="506894" grpId="0" animBg="1"/>
      <p:bldP spid="506898" grpId="0" animBg="1"/>
      <p:bldP spid="506899" grpId="0" animBg="1"/>
      <p:bldP spid="506900" grpId="0" animBg="1"/>
      <p:bldP spid="506902" grpId="0" animBg="1"/>
      <p:bldP spid="50690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newcommand{\bmat}[1]{\left[ \begin{array}{#1}}&#10;\newcommand{\emat}{\end{array} \right]}&#10;\newcommand{\RE}{\mbox{\textbf{I}}\hspace{-0.6ex}\mbox{\textbf{R}}}&#10;\newcommand{\myonehalf}{{}^1 \!\!  /  \! {}_2}&#10;\begin{document}&#10;&#10;\end{document}&#10;"/>
  <p:tag name="TEX2PS" val="latex $(base).tex; dvips -D $(res) -E -o $(base).ps $(base).dvi"/>
  <p:tag name="TEX2PSBATCH" val="latex --interaction=nonstopmode $(base).tex; dvips -D $(res) -E -o $(base).ps $(base).dvi"/>
  <p:tag name="DEFAULTBITMAP" val="pngmono"/>
  <p:tag name="DEFAULTBLEND" val="False"/>
  <p:tag name="DEFAULTTRANSPARENT" val="False"/>
  <p:tag name="DEFAULTWORKAROUNDTRANSPARENCYBUG" val="False"/>
  <p:tag name="DEFAULTRESOLUTION" val="1200"/>
  <p:tag name="DEFAULTMAGNIFICATION" val="1.2"/>
  <p:tag name="DEFAULTFONTSIZE" val="10"/>
  <p:tag name="DEFAULTWIDTH" val="700"/>
  <p:tag name="DEFAULTHEIGHT" val="704"/>
</p:tagLst>
</file>

<file path=ppt/theme/theme1.xml><?xml version="1.0" encoding="utf-8"?>
<a:theme xmlns:a="http://schemas.openxmlformats.org/drawingml/2006/main" name="Default Design">
  <a:themeElements>
    <a:clrScheme name="">
      <a:dk1>
        <a:srgbClr val="000000"/>
      </a:dk1>
      <a:lt1>
        <a:srgbClr val="FFFFFF"/>
      </a:lt1>
      <a:dk2>
        <a:srgbClr val="0000FF"/>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50000"/>
          </a:spcAft>
          <a:buClr>
            <a:schemeClr val="bg2"/>
          </a:buClr>
          <a:buSzPct val="75000"/>
          <a:buFont typeface="Monotype Sorts" charset="2"/>
          <a:buChar char="·"/>
          <a:tabLst/>
          <a:defRPr kumimoji="0" lang="en-US" alt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50000"/>
          </a:spcAft>
          <a:buClr>
            <a:schemeClr val="bg2"/>
          </a:buClr>
          <a:buSzPct val="75000"/>
          <a:buFont typeface="Monotype Sorts" charset="2"/>
          <a:buChar char="·"/>
          <a:tabLst/>
          <a:defRPr kumimoji="0" lang="en-US" alt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41035</TotalTime>
  <Words>143</Words>
  <Application>Microsoft Office PowerPoint</Application>
  <PresentationFormat>On-screen Show (4:3)</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32pt</dc:title>
  <dc:creator>Bartlett, Roscoe A.</dc:creator>
  <cp:lastModifiedBy>Bartlett, Roscoe A.</cp:lastModifiedBy>
  <cp:revision>3015</cp:revision>
  <cp:lastPrinted>2001-12-04T02:38:31Z</cp:lastPrinted>
  <dcterms:modified xsi:type="dcterms:W3CDTF">2011-09-18T20:09:27Z</dcterms:modified>
</cp:coreProperties>
</file>