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7"/>
  </p:notesMasterIdLst>
  <p:sldIdLst>
    <p:sldId id="256" r:id="rId2"/>
    <p:sldId id="257" r:id="rId3"/>
    <p:sldId id="259" r:id="rId4"/>
    <p:sldId id="313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3" r:id="rId15"/>
    <p:sldId id="272" r:id="rId16"/>
    <p:sldId id="269" r:id="rId17"/>
    <p:sldId id="270" r:id="rId18"/>
    <p:sldId id="274" r:id="rId19"/>
    <p:sldId id="275" r:id="rId20"/>
    <p:sldId id="276" r:id="rId21"/>
    <p:sldId id="312" r:id="rId22"/>
    <p:sldId id="301" r:id="rId23"/>
    <p:sldId id="302" r:id="rId24"/>
    <p:sldId id="310" r:id="rId25"/>
    <p:sldId id="311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277" r:id="rId34"/>
    <p:sldId id="278" r:id="rId35"/>
    <p:sldId id="279" r:id="rId36"/>
    <p:sldId id="280" r:id="rId37"/>
    <p:sldId id="281" r:id="rId38"/>
    <p:sldId id="282" r:id="rId39"/>
    <p:sldId id="284" r:id="rId40"/>
    <p:sldId id="285" r:id="rId41"/>
    <p:sldId id="286" r:id="rId42"/>
    <p:sldId id="287" r:id="rId43"/>
    <p:sldId id="288" r:id="rId44"/>
    <p:sldId id="289" r:id="rId45"/>
    <p:sldId id="300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92" autoAdjust="0"/>
  </p:normalViewPr>
  <p:slideViewPr>
    <p:cSldViewPr snapToGrid="0">
      <p:cViewPr varScale="1">
        <p:scale>
          <a:sx n="91" d="100"/>
          <a:sy n="91" d="100"/>
        </p:scale>
        <p:origin x="-5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79526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01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5866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704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5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EA4-4FAB-4447-ACE4-9BD8B53AA528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38F7-5E51-4168-A36C-B690372C3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102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41EA4-4FAB-4447-ACE4-9BD8B53AA528}" type="datetimeFigureOut">
              <a:rPr lang="zh-CN" altLang="en-US" smtClean="0"/>
              <a:t>2018/5/15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38F7-5E51-4168-A36C-B690372C3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049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6" name="Shape 2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2">
                    <a:lumMod val="50000"/>
                  </a:schemeClr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tx2">
                    <a:lumMod val="50000"/>
                  </a:schemeClr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84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/laye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programmers_guide/variables" TargetMode="External"/><Relationship Id="rId4" Type="http://schemas.openxmlformats.org/officeDocument/2006/relationships/hyperlink" Target="https://www.tensorflow.org/programmers_guide/tenso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ml.cs.tsinghua.edu.cn/~haosheng/tianshou/" TargetMode="External"/><Relationship Id="rId2" Type="http://schemas.openxmlformats.org/officeDocument/2006/relationships/hyperlink" Target="https://github.com/thu-ml/tianshou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</a:t>
            </a:r>
            <a:r>
              <a:rPr lang="en" dirty="0" err="1"/>
              <a:t>TensorFlow</a:t>
            </a:r>
            <a:endParaRPr dirty="0"/>
          </a:p>
        </p:txBody>
      </p:sp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124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Haosheng Zou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May 15, 2018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Slides credit: Jon Gauthier</a:t>
            </a:r>
            <a:endParaRPr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code, please!</a:t>
            </a: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Create model weights, including </a:t>
            </a:r>
            <a:r>
              <a:rPr lang="en" sz="1400" dirty="0" smtClean="0"/>
              <a:t>initialization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W</a:t>
            </a:r>
            <a:r>
              <a:rPr lang="en" sz="1400" dirty="0" smtClean="0"/>
              <a:t> </a:t>
            </a:r>
            <a:r>
              <a:rPr lang="en" sz="1400" dirty="0"/>
              <a:t>~ </a:t>
            </a:r>
            <a:r>
              <a:rPr lang="en" sz="1400" i="1" dirty="0"/>
              <a:t>Uniform</a:t>
            </a:r>
            <a:r>
              <a:rPr lang="en" sz="1400" dirty="0"/>
              <a:t>(-1, 1); </a:t>
            </a: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400" dirty="0"/>
              <a:t> = </a:t>
            </a:r>
            <a:r>
              <a:rPr lang="en" sz="1400" b="1" dirty="0"/>
              <a:t>0</a:t>
            </a:r>
            <a:endParaRPr sz="1400" b="1" dirty="0"/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Create input placeholder </a:t>
            </a:r>
            <a:r>
              <a:rPr lang="en" sz="1400" dirty="0" smtClean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altLang="zh-CN" sz="1400" i="1" dirty="0" err="1" smtClean="0"/>
              <a:t>batch_size</a:t>
            </a:r>
            <a:r>
              <a:rPr lang="en" sz="1400" dirty="0" smtClean="0"/>
              <a:t> </a:t>
            </a:r>
            <a:r>
              <a:rPr lang="en" sz="1400" dirty="0"/>
              <a:t>* 784 input </a:t>
            </a:r>
            <a:r>
              <a:rPr lang="en" sz="1400" dirty="0" smtClean="0"/>
              <a:t>matrix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altLang="zh-CN" sz="1400" dirty="0" smtClean="0"/>
              <a:t>(None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for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variable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length,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e.g.</a:t>
            </a:r>
            <a:r>
              <a:rPr lang="zh-CN" altLang="en-US" sz="1400" dirty="0" smtClean="0"/>
              <a:t> </a:t>
            </a:r>
            <a:r>
              <a:rPr lang="en-US" altLang="zh-CN" sz="1400" dirty="0" err="1" smtClean="0"/>
              <a:t>batch_size</a:t>
            </a:r>
            <a:r>
              <a:rPr lang="en-US" altLang="zh-CN" sz="1400" dirty="0" smtClean="0"/>
              <a:t>,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sequence</a:t>
            </a:r>
            <a:r>
              <a:rPr lang="zh-CN" altLang="en-US" sz="1400" dirty="0" smtClean="0"/>
              <a:t> </a:t>
            </a:r>
            <a:r>
              <a:rPr lang="en-US" altLang="zh-CN" sz="1400" dirty="0" smtClean="0"/>
              <a:t>length)</a:t>
            </a:r>
            <a:endParaRPr sz="1400" dirty="0"/>
          </a:p>
          <a:p>
            <a: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400" dirty="0"/>
              <a:t>Create computation graph</a:t>
            </a:r>
            <a:endParaRPr sz="1400" dirty="0"/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3874700" y="522625"/>
            <a:ext cx="4619400" cy="19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tensorflow </a:t>
            </a: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 = tf.Variable(tf.zeros((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,)))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 = tf.Variable(tf.random_uniform((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-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(None,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h_i = tf.nn.relu(tf.matmul(x, W) + b)</a:t>
            </a:r>
            <a:endParaRPr sz="1400" dirty="0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180" y="2568500"/>
            <a:ext cx="1780875" cy="24229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3" name="Shape 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7950" y="3477225"/>
            <a:ext cx="2485824" cy="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3573500" y="1104910"/>
            <a:ext cx="355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1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3573500" y="1930171"/>
            <a:ext cx="355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2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x="3573500" y="2171710"/>
            <a:ext cx="355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3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run it?</a:t>
            </a: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480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 we have defined a </a:t>
            </a:r>
            <a:r>
              <a:rPr lang="en" b="1" dirty="0"/>
              <a:t>graph</a:t>
            </a:r>
            <a:r>
              <a:rPr lang="en" dirty="0"/>
              <a:t>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can deploy this graph with a </a:t>
            </a:r>
            <a:r>
              <a:rPr lang="en" b="1" dirty="0"/>
              <a:t>session</a:t>
            </a:r>
            <a:r>
              <a:rPr lang="en" dirty="0"/>
              <a:t>: a binding to a particular execution context (e.g. CPU, GPU)</a:t>
            </a:r>
            <a:endParaRPr dirty="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854" y="2018575"/>
            <a:ext cx="2028175" cy="27593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output</a:t>
            </a:r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Consolas"/>
                <a:ea typeface="Consolas"/>
                <a:cs typeface="Consolas"/>
                <a:sym typeface="Consolas"/>
              </a:rPr>
              <a:t>sess.run(fetches, feeds)</a:t>
            </a:r>
            <a:endParaRPr sz="14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b="1" dirty="0"/>
              <a:t>Fetches</a:t>
            </a:r>
            <a:r>
              <a:rPr lang="en" sz="1400" b="1" dirty="0" smtClean="0"/>
              <a:t>: </a:t>
            </a:r>
            <a:r>
              <a:rPr lang="en" sz="1400" dirty="0" smtClean="0"/>
              <a:t>almost anything you defined on the LHS, in almost any container (list, dict, single…)</a:t>
            </a:r>
            <a:endParaRPr sz="1400" dirty="0" smtClean="0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b="1" dirty="0" smtClean="0"/>
              <a:t>Feeds:</a:t>
            </a:r>
            <a:r>
              <a:rPr lang="en" sz="1400" dirty="0" smtClean="0"/>
              <a:t> Dictionary mapping from graph nodes to concrete values. Specifies the value of each graph node given in the dictionary.</a:t>
            </a:r>
            <a:endParaRPr sz="1400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874700" y="522625"/>
            <a:ext cx="4619400" cy="23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numpy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tensorflow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b =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tf.Variable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tf.zeros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,)))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 =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tf.Variable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tf.random_uniform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 =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tf.placeholder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(tf.float32, (None,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h_i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tf.nn.relu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dirty="0" err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tf.matmul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(x, W) + b)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874700" y="2976125"/>
            <a:ext cx="46395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0795"/>
              </a:lnSpc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b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sess.run(tf.</a:t>
            </a:r>
            <a:r>
              <a:rPr lang="en" altLang="zh-C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global_variables_initializer</a:t>
            </a:r>
            <a:r>
              <a:rPr lang="en" altLang="zh-C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sess.run(h_i, {x: np.random.random(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64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784)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</a:t>
            </a:r>
            <a:r>
              <a:rPr lang="en" dirty="0" smtClean="0"/>
              <a:t>train </a:t>
            </a:r>
            <a:r>
              <a:rPr lang="en" dirty="0"/>
              <a:t>it?</a:t>
            </a:r>
            <a:endParaRPr dirty="0"/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4804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 we </a:t>
            </a:r>
            <a:r>
              <a:rPr lang="en" dirty="0" smtClean="0"/>
              <a:t>have only run </a:t>
            </a:r>
            <a:r>
              <a:rPr lang="en" b="1" dirty="0" smtClean="0"/>
              <a:t>feedforward</a:t>
            </a:r>
            <a:r>
              <a:rPr lang="en" dirty="0" smtClean="0"/>
              <a:t> to get output.</a:t>
            </a:r>
            <a:endParaRPr dirty="0"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 smtClean="0"/>
              <a:t>How to train tf.Variables with </a:t>
            </a:r>
            <a:r>
              <a:rPr lang="en" b="1" dirty="0" smtClean="0"/>
              <a:t>back-propagation</a:t>
            </a:r>
            <a:r>
              <a:rPr lang="en" dirty="0" smtClean="0"/>
              <a:t>?</a:t>
            </a:r>
            <a:endParaRPr dirty="0"/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4854" y="2018575"/>
            <a:ext cx="2028175" cy="2759376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60327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model: </a:t>
            </a:r>
            <a:r>
              <a:rPr lang="en" dirty="0" smtClean="0"/>
              <a:t>Auto-Differentiation</a:t>
            </a:r>
            <a:endParaRPr dirty="0"/>
          </a:p>
        </p:txBody>
      </p:sp>
      <p:sp>
        <p:nvSpPr>
          <p:cNvPr id="124" name="Shape 124"/>
          <p:cNvSpPr txBox="1"/>
          <p:nvPr/>
        </p:nvSpPr>
        <p:spPr>
          <a:xfrm>
            <a:off x="222738" y="1619205"/>
            <a:ext cx="4590423" cy="2237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Define error signal (loss) and let </a:t>
            </a:r>
            <a:r>
              <a:rPr lang="en-US" sz="1800" b="1" dirty="0" err="1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TensorFlow</a:t>
            </a:r>
            <a:r>
              <a:rPr lang="en-US" sz="1800" b="1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compute the gradients itself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oss is also a tensor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 smtClean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tf.gradients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(loss, variables)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tf.Optimizer.minimize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(loss, variables)</a:t>
            </a:r>
            <a:endParaRPr lang="en-US" sz="1800" dirty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8"/>
            <a:endParaRPr lang="en-US" sz="1800" dirty="0" smtClean="0">
              <a:solidFill>
                <a:schemeClr val="tx2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61" y="1608561"/>
            <a:ext cx="3761642" cy="207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8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Training</a:t>
            </a:r>
            <a:endParaRPr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4294967295"/>
          </p:nvPr>
        </p:nvSpPr>
        <p:spPr>
          <a:xfrm>
            <a:off x="3403600" y="522288"/>
            <a:ext cx="5740400" cy="2427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numpy </a:t>
            </a: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np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tensorflow </a:t>
            </a:r>
            <a:r>
              <a:rPr lang="en" sz="14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tf</a:t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 tf.placeholder(tf.float32, (None, </a:t>
            </a:r>
            <a:r>
              <a:rPr lang="en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784</a:t>
            </a:r>
            <a:r>
              <a:rPr lang="en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h =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tf.layers.dense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(x,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activation=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tf.nn.relu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logits </a:t>
            </a:r>
            <a:r>
              <a:rPr lang="en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tf.layers.dense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(h, </a:t>
            </a:r>
            <a:r>
              <a:rPr lang="en-US" sz="1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altLang="zh-CN" sz="1400" dirty="0" smtClean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 activation=None)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 smtClean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lnSpc>
                <a:spcPct val="110795"/>
              </a:lnSpc>
              <a:buNone/>
            </a:pP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tf.nn.softmax_cross_entropy_with_logits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(labels=y, </a:t>
            </a:r>
          </a:p>
          <a:p>
            <a:pPr marL="0" lvl="0" indent="0">
              <a:lnSpc>
                <a:spcPct val="110795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logits=</a:t>
            </a:r>
            <a:r>
              <a:rPr lang="en" altLang="zh-CN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>
              <a:lnSpc>
                <a:spcPct val="110795"/>
              </a:lnSpc>
              <a:buNone/>
            </a:pP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train_op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dirty="0" err="1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tf.train.AdamOptimizer.minimize</a:t>
            </a:r>
            <a:r>
              <a:rPr lang="en-US" sz="1400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(loss)</a:t>
            </a:r>
            <a:endParaRPr sz="1400" dirty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3403600" y="3264300"/>
            <a:ext cx="46395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 = tf.Session()</a:t>
            </a:r>
            <a:b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sess.run(tf.global_variables_initializer())</a:t>
            </a:r>
            <a: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en" dirty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sess.run(train_op, </a:t>
            </a:r>
            <a:r>
              <a:rPr lang="en" dirty="0" smtClean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feed_dict=</a:t>
            </a:r>
            <a:r>
              <a:rPr lang="en" dirty="0" smtClean="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9" name="Shape 1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err="1" smtClean="0"/>
              <a:t>tf.layers</a:t>
            </a:r>
            <a:r>
              <a:rPr lang="en-US" sz="1400" dirty="0" smtClean="0"/>
              <a:t> implicitly creates the variables.</a:t>
            </a:r>
          </a:p>
          <a:p>
            <a: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 dirty="0" smtClean="0"/>
              <a:t>Cross entropy loss without </a:t>
            </a:r>
            <a:r>
              <a:rPr lang="en-US" altLang="zh-CN" sz="1400" dirty="0" smtClean="0"/>
              <a:t>building</a:t>
            </a:r>
            <a:r>
              <a:rPr lang="zh-CN" altLang="en-US" sz="1400" dirty="0" smtClean="0"/>
              <a:t> </a:t>
            </a:r>
            <a:r>
              <a:rPr lang="en-US" sz="1400" dirty="0" err="1" smtClean="0"/>
              <a:t>softmax</a:t>
            </a:r>
            <a:r>
              <a:rPr lang="en-US" sz="1400" dirty="0" smtClean="0"/>
              <a:t> tensor is more stable.</a:t>
            </a:r>
          </a:p>
          <a:p>
            <a:pPr lvl="0">
              <a:buAutoNum type="arabicPeriod"/>
            </a:pPr>
            <a:r>
              <a:rPr lang="en-US" sz="1400" dirty="0" smtClean="0"/>
              <a:t>Optimizer defaults to optimize over all variables got by </a:t>
            </a:r>
            <a:r>
              <a:rPr lang="en-US" altLang="zh-CN" sz="1400" dirty="0" err="1" smtClean="0"/>
              <a:t>tf.GraphKeys</a:t>
            </a:r>
            <a:r>
              <a:rPr lang="en-US" altLang="zh-CN" sz="1400" dirty="0"/>
              <a:t>. TRAINABLE_VARIABLES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37683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</a:t>
            </a:r>
            <a:r>
              <a:rPr lang="en" dirty="0" smtClean="0"/>
              <a:t>workflow</a:t>
            </a:r>
            <a:endParaRPr dirty="0"/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Build a graph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Graph contains parameter specifications, model architecture, optimization process, … 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 smtClean="0"/>
              <a:t>Build everything before initializing a session (otherwise maybe very slow!).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dirty="0" smtClean="0"/>
              <a:t>Eager execution not covered.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Initialize a session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Fetch and feed data with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Session.run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Compilation, optimization, etc. happens at this step — you probably won’t notice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0950" y="2065349"/>
            <a:ext cx="8222100" cy="22964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Q</a:t>
            </a:r>
            <a:r>
              <a:rPr lang="en" dirty="0" smtClean="0"/>
              <a:t>uestions</a:t>
            </a:r>
            <a:r>
              <a:rPr lang="en" dirty="0" smtClean="0"/>
              <a:t>?</a:t>
            </a:r>
            <a:br>
              <a:rPr lang="en" dirty="0" smtClean="0"/>
            </a:br>
            <a:r>
              <a:rPr lang="en" sz="1400" dirty="0" smtClean="0"/>
              <a:t>More tutorials:</a:t>
            </a:r>
            <a:br>
              <a:rPr lang="en" sz="1400" dirty="0" smtClean="0"/>
            </a:b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www.tensorflow.org/tutorials/layers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www.tensorflow.org/programmers_guide/tensors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</a:t>
            </a:r>
            <a:r>
              <a:rPr lang="en-US" sz="1400" dirty="0" smtClean="0">
                <a:hlinkClick r:id="rId5"/>
              </a:rPr>
              <a:t>www.tensorflow.org/programmers_guide/variables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TianShou</a:t>
            </a:r>
            <a:r>
              <a:rPr lang="en-US" altLang="zh-CN" dirty="0" smtClean="0"/>
              <a:t>: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A Reinforcement Learning </a:t>
            </a:r>
            <a:r>
              <a:rPr lang="en-US" altLang="zh-CN" dirty="0" smtClean="0"/>
              <a:t>Library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US" altLang="zh-CN" dirty="0" smtClean="0"/>
              <a:t>Haosheng Zou &amp;</a:t>
            </a:r>
          </a:p>
          <a:p>
            <a:pPr algn="r"/>
            <a:r>
              <a:rPr lang="en-US" altLang="zh-CN" dirty="0" smtClean="0"/>
              <a:t>Dong Yan, </a:t>
            </a:r>
            <a:r>
              <a:rPr lang="en-US" altLang="zh-CN" dirty="0" err="1" smtClean="0"/>
              <a:t>Tongzheng</a:t>
            </a:r>
            <a:r>
              <a:rPr lang="en-US" altLang="zh-CN" dirty="0" smtClean="0"/>
              <a:t> Ren, </a:t>
            </a:r>
            <a:r>
              <a:rPr lang="en-US" altLang="zh-CN" dirty="0" err="1" smtClean="0"/>
              <a:t>Wenbo</a:t>
            </a:r>
            <a:r>
              <a:rPr lang="en-US" altLang="zh-CN" dirty="0" smtClean="0"/>
              <a:t> Hu, Yong Ren, Shihong Song, </a:t>
            </a:r>
            <a:r>
              <a:rPr lang="en-US" altLang="zh-CN" dirty="0" err="1" smtClean="0"/>
              <a:t>Jialian</a:t>
            </a:r>
            <a:r>
              <a:rPr lang="en-US" altLang="zh-CN" dirty="0" smtClean="0"/>
              <a:t> Li</a:t>
            </a:r>
          </a:p>
          <a:p>
            <a:pPr algn="r"/>
            <a:endParaRPr lang="en-US" altLang="zh-CN" dirty="0" smtClean="0"/>
          </a:p>
          <a:p>
            <a:pPr algn="r"/>
            <a:r>
              <a:rPr lang="en-US" altLang="zh-CN" dirty="0" smtClean="0"/>
              <a:t>May</a:t>
            </a:r>
            <a:r>
              <a:rPr lang="zh-CN" altLang="en-US" dirty="0" smtClean="0"/>
              <a:t> </a:t>
            </a:r>
            <a:r>
              <a:rPr lang="en-US" altLang="zh-CN" dirty="0" smtClean="0"/>
              <a:t>15,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2018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22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Status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hlinkClick r:id="rId2"/>
              </a:rPr>
              <a:t>https://github.com/thu-ml/tianshou</a:t>
            </a:r>
            <a:endParaRPr lang="en-US" altLang="zh-CN" dirty="0" smtClean="0"/>
          </a:p>
          <a:p>
            <a:r>
              <a:rPr lang="en-US" altLang="zh-CN" dirty="0" smtClean="0"/>
              <a:t>Preliminary tutorials &amp; API docs @ </a:t>
            </a:r>
            <a:r>
              <a:rPr lang="en-US" altLang="zh-CN" dirty="0" smtClean="0">
                <a:hlinkClick r:id="rId3"/>
              </a:rPr>
              <a:t>http://ml.cs.tsinghua.edu.cn/~haosheng/tianshou/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9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Contents</a:t>
            </a:r>
            <a:endParaRPr dirty="0"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Motivation and abstract model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 smtClean="0"/>
              <a:t>NN </a:t>
            </a:r>
            <a:r>
              <a:rPr lang="en" sz="2000" dirty="0"/>
              <a:t>feedforward</a:t>
            </a:r>
            <a:endParaRPr sz="2000" dirty="0"/>
          </a:p>
          <a:p>
            <a: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 dirty="0" smtClean="0"/>
              <a:t>NN back-propagation</a:t>
            </a:r>
            <a:endParaRPr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TianShou</a:t>
            </a:r>
            <a:endParaRPr lang="en-US" altLang="zh-CN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RL</a:t>
            </a:r>
            <a:r>
              <a:rPr lang="zh-CN" altLang="en-US" dirty="0" smtClean="0"/>
              <a:t> </a:t>
            </a:r>
            <a:r>
              <a:rPr lang="en-US" altLang="zh-CN" dirty="0" smtClean="0"/>
              <a:t>Libraries</a:t>
            </a:r>
          </a:p>
        </p:txBody>
      </p:sp>
    </p:spTree>
    <p:extLst>
      <p:ext uri="{BB962C8B-B14F-4D97-AF65-F5344CB8AC3E}">
        <p14:creationId xmlns:p14="http://schemas.microsoft.com/office/powerpoint/2010/main" val="2658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Name, </a:t>
            </a:r>
            <a:r>
              <a:rPr lang="en-US" altLang="zh-CN" dirty="0" err="1" smtClean="0"/>
              <a:t>TianShou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1600" dirty="0" smtClean="0"/>
              <a:t>“天授”</a:t>
            </a:r>
            <a:endParaRPr lang="en-US" altLang="zh-CN" sz="1600" dirty="0" smtClean="0"/>
          </a:p>
          <a:p>
            <a:r>
              <a:rPr lang="zh-CN" altLang="en-US" sz="1600" dirty="0" smtClean="0"/>
              <a:t>天授之才</a:t>
            </a:r>
            <a:endParaRPr lang="en-US" altLang="zh-CN" sz="1600" dirty="0" smtClean="0"/>
          </a:p>
          <a:p>
            <a:r>
              <a:rPr lang="zh-CN" altLang="en-US" sz="1600" dirty="0" smtClean="0"/>
              <a:t>百度百科：</a:t>
            </a:r>
            <a:endParaRPr lang="en-US" altLang="zh-CN" sz="1600" dirty="0" smtClean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zh-CN" altLang="en-US" dirty="0"/>
              <a:t>唐</a:t>
            </a:r>
            <a:r>
              <a:rPr lang="en-US" altLang="zh-CN" dirty="0"/>
              <a:t>·</a:t>
            </a:r>
            <a:r>
              <a:rPr lang="zh-CN" altLang="en-US" dirty="0"/>
              <a:t>刘禹锡</a:t>
            </a:r>
            <a:r>
              <a:rPr lang="en-US" altLang="zh-CN" dirty="0"/>
              <a:t>《</a:t>
            </a:r>
            <a:r>
              <a:rPr lang="zh-CN" altLang="en-US" dirty="0"/>
              <a:t>天论下</a:t>
            </a:r>
            <a:r>
              <a:rPr lang="en-US" altLang="zh-CN" dirty="0"/>
              <a:t>》</a:t>
            </a:r>
            <a:r>
              <a:rPr lang="zh-CN" altLang="en-US" dirty="0"/>
              <a:t>：“在舜之庭，元凯举焉，曰舜用之，不曰天授。”</a:t>
            </a:r>
            <a:endParaRPr lang="en-US" altLang="zh-CN" dirty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zh-CN" altLang="en-US" dirty="0"/>
              <a:t>唐</a:t>
            </a:r>
            <a:r>
              <a:rPr lang="en-US" altLang="zh-CN" dirty="0"/>
              <a:t>·</a:t>
            </a:r>
            <a:r>
              <a:rPr lang="zh-CN" altLang="en-US" dirty="0"/>
              <a:t>司马贞</a:t>
            </a:r>
            <a:r>
              <a:rPr lang="en-US" altLang="zh-CN" dirty="0"/>
              <a:t>《</a:t>
            </a:r>
            <a:r>
              <a:rPr lang="zh-CN" altLang="en-US" dirty="0"/>
              <a:t>史记索隐</a:t>
            </a:r>
            <a:r>
              <a:rPr lang="en-US" altLang="zh-CN" dirty="0"/>
              <a:t>》</a:t>
            </a:r>
            <a:r>
              <a:rPr lang="zh-CN" altLang="en-US" dirty="0"/>
              <a:t>：“按：赞飨之辞言天授。皇帝泰元神策，周而复始。”</a:t>
            </a:r>
            <a:endParaRPr lang="en-US" altLang="zh-CN" dirty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zh-CN" altLang="en-US" dirty="0"/>
              <a:t>鲁迅</a:t>
            </a:r>
            <a:r>
              <a:rPr lang="en-US" altLang="zh-CN" dirty="0"/>
              <a:t>《</a:t>
            </a:r>
            <a:r>
              <a:rPr lang="zh-CN" altLang="en-US" dirty="0"/>
              <a:t>中国小说史略</a:t>
            </a:r>
            <a:r>
              <a:rPr lang="en-US" altLang="zh-CN" dirty="0"/>
              <a:t>》</a:t>
            </a:r>
            <a:r>
              <a:rPr lang="zh-CN" altLang="en-US" dirty="0"/>
              <a:t>第二篇：“传说之所道，或为神性之人，或为古英雄，其奇才异能神勇为凡人所不及，而由于天授，或有天相者，简狄吞燕卵而生商，刘媪得交龙而孕季，皆其例也。”</a:t>
            </a:r>
            <a:endParaRPr lang="en-US" altLang="zh-CN" dirty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zh-CN" altLang="en-US" dirty="0"/>
              <a:t>北朝刘获和郑辩、武周武则天、大理段正淳、日本长庆天皇等的年号。</a:t>
            </a:r>
          </a:p>
          <a:p>
            <a:r>
              <a:rPr lang="en-US" altLang="zh-CN" sz="1600" dirty="0" smtClean="0"/>
              <a:t>import </a:t>
            </a:r>
            <a:r>
              <a:rPr lang="en-US" altLang="zh-CN" sz="1600" dirty="0" err="1" smtClean="0"/>
              <a:t>tianshou</a:t>
            </a:r>
            <a:r>
              <a:rPr lang="en-US" altLang="zh-CN" sz="1600" dirty="0" smtClean="0"/>
              <a:t> as </a:t>
            </a:r>
            <a:r>
              <a:rPr lang="en-US" altLang="zh-CN" sz="1600" dirty="0" err="1" smtClean="0"/>
              <a:t>ts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229926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TianShou’s</a:t>
            </a:r>
            <a:r>
              <a:rPr lang="en-US" altLang="zh-CN" dirty="0" smtClean="0"/>
              <a:t> 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Lower-level abstraction of the algorithms: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Objective (REINFORCE, PPO)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Gradient: DPG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Optimizer: TRPO</a:t>
            </a:r>
          </a:p>
          <a:p>
            <a:r>
              <a:rPr lang="en-US" altLang="zh-CN" dirty="0" smtClean="0"/>
              <a:t>DRL → supervised DL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Loss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Data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SGD on mini-batches of data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48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TianShou’s</a:t>
            </a:r>
            <a:r>
              <a:rPr lang="en-US" altLang="zh-CN" dirty="0" smtClean="0"/>
              <a:t> Architecture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97907" y="3840966"/>
            <a:ext cx="4542043" cy="1189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2297907" y="3840966"/>
            <a:ext cx="1022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Infrastructure</a:t>
            </a:r>
            <a:endParaRPr lang="zh-CN" altLang="en-US" sz="1050" dirty="0"/>
          </a:p>
        </p:txBody>
      </p:sp>
      <p:sp>
        <p:nvSpPr>
          <p:cNvPr id="7" name="圆角矩形 6"/>
          <p:cNvSpPr/>
          <p:nvPr/>
        </p:nvSpPr>
        <p:spPr>
          <a:xfrm>
            <a:off x="2684855" y="4126572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Network Wrapper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69118" y="4135347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Memory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648391" y="4135347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Reward Processor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46090" y="4126572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Loss &amp; Optimizer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96371" y="2411406"/>
            <a:ext cx="4542043" cy="1189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12" name="文本框 11"/>
          <p:cNvSpPr txBox="1"/>
          <p:nvPr/>
        </p:nvSpPr>
        <p:spPr>
          <a:xfrm>
            <a:off x="2296371" y="2411406"/>
            <a:ext cx="13727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RL Algorithms</a:t>
            </a:r>
            <a:endParaRPr lang="zh-CN" altLang="en-US" sz="1050" dirty="0"/>
          </a:p>
        </p:txBody>
      </p:sp>
      <p:sp>
        <p:nvSpPr>
          <p:cNvPr id="13" name="圆角矩形 12"/>
          <p:cNvSpPr/>
          <p:nvPr/>
        </p:nvSpPr>
        <p:spPr>
          <a:xfrm>
            <a:off x="2346274" y="2687799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Deep Q-learning (DQN)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249924" y="2687798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REINFORCE, A2C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149733" y="2687798"/>
            <a:ext cx="838389" cy="68176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TRPO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949352" y="2687798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DDPG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049542" y="2687798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PPO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09887" y="3246903"/>
            <a:ext cx="773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……</a:t>
            </a:r>
            <a:endParaRPr lang="zh-CN" altLang="en-US" sz="1800" b="1" dirty="0"/>
          </a:p>
        </p:txBody>
      </p:sp>
      <p:sp>
        <p:nvSpPr>
          <p:cNvPr id="19" name="矩形 18"/>
          <p:cNvSpPr/>
          <p:nvPr/>
        </p:nvSpPr>
        <p:spPr>
          <a:xfrm>
            <a:off x="2305586" y="1011020"/>
            <a:ext cx="4542043" cy="1189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20" name="文本框 19"/>
          <p:cNvSpPr txBox="1"/>
          <p:nvPr/>
        </p:nvSpPr>
        <p:spPr>
          <a:xfrm>
            <a:off x="2305586" y="1011020"/>
            <a:ext cx="10226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/>
              <a:t>Applications</a:t>
            </a:r>
            <a:endParaRPr lang="zh-CN" altLang="en-US" sz="1050" dirty="0"/>
          </a:p>
        </p:txBody>
      </p:sp>
      <p:sp>
        <p:nvSpPr>
          <p:cNvPr id="21" name="圆角矩形 20"/>
          <p:cNvSpPr/>
          <p:nvPr/>
        </p:nvSpPr>
        <p:spPr>
          <a:xfrm>
            <a:off x="2355488" y="1305401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Classic Control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3249924" y="1305401"/>
            <a:ext cx="838389" cy="681767"/>
          </a:xfrm>
          <a:prstGeom prst="roundRect">
            <a:avLst/>
          </a:prstGeom>
          <a:noFill/>
          <a:ln w="2540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tx1"/>
                </a:solidFill>
              </a:rPr>
              <a:t>MuJoCo</a:t>
            </a:r>
            <a:r>
              <a:rPr lang="en-US" altLang="zh-CN" sz="1050" dirty="0">
                <a:solidFill>
                  <a:schemeClr val="tx1"/>
                </a:solidFill>
              </a:rPr>
              <a:t> Control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145127" y="1296189"/>
            <a:ext cx="838389" cy="68176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Atari game-playing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049542" y="1288399"/>
            <a:ext cx="838389" cy="681767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Alpha-Zero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53957" y="1277431"/>
            <a:ext cx="838389" cy="681767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RL Fine-tuning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65284" y="1822682"/>
            <a:ext cx="7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……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97011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DDPG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“Continuous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Control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Reinforcement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Learning”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DeepMind</a:t>
            </a:r>
          </a:p>
          <a:p>
            <a:endParaRPr kumimoji="1" lang="en-US" altLang="zh-CN" dirty="0" smtClean="0"/>
          </a:p>
          <a:p>
            <a:r>
              <a:rPr kumimoji="1" lang="en-US" altLang="zh-CN" dirty="0" smtClean="0"/>
              <a:t>DDPG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Algorithm</a:t>
            </a:r>
            <a:r>
              <a:rPr kumimoji="1" lang="en-US" altLang="zh-CN" dirty="0" smtClean="0"/>
              <a:t>:</a:t>
            </a:r>
          </a:p>
          <a:p>
            <a:pPr lvl="1"/>
            <a:r>
              <a:rPr kumimoji="1" lang="en-US" altLang="zh-CN" dirty="0" smtClean="0"/>
              <a:t>Train critic (Q value function) with mean squared error</a:t>
            </a:r>
          </a:p>
          <a:p>
            <a:pPr lvl="1"/>
            <a:r>
              <a:rPr kumimoji="1" lang="en-US" altLang="zh-CN" dirty="0" smtClean="0"/>
              <a:t>Train actor with gradients from Q value function (as GAN)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05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Example: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DDPG</a:t>
            </a:r>
            <a:endParaRPr kumimoji="1"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4" y="700975"/>
            <a:ext cx="5990405" cy="438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916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DDPG step-by-step: </a:t>
            </a:r>
            <a:r>
              <a:rPr lang="en-US" altLang="zh-CN" dirty="0" smtClean="0"/>
              <a:t>define task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In DL, read data (e.g., MNIST images, labels)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In RL, define environment</a:t>
            </a:r>
            <a:endParaRPr lang="zh-CN" altLang="en-US" sz="1800" dirty="0"/>
          </a:p>
        </p:txBody>
      </p:sp>
      <p:sp>
        <p:nvSpPr>
          <p:cNvPr id="8" name="内容占位符 7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b="1" dirty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import</a:t>
            </a:r>
            <a:r>
              <a:rPr lang="en" altLang="zh-CN" dirty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-US" altLang="zh-CN" dirty="0" err="1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tianshou</a:t>
            </a:r>
            <a:r>
              <a:rPr lang="en-US" altLang="zh-CN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</a:t>
            </a:r>
            <a:r>
              <a:rPr lang="en" altLang="zh-CN" b="1" dirty="0" smtClean="0">
                <a:solidFill>
                  <a:srgbClr val="000080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as</a:t>
            </a:r>
            <a:r>
              <a:rPr lang="en" altLang="zh-CN" dirty="0" smtClean="0">
                <a:solidFill>
                  <a:srgbClr val="333333"/>
                </a:solidFill>
                <a:latin typeface="Consolas" charset="0"/>
                <a:ea typeface="Consolas" charset="0"/>
                <a:cs typeface="Consolas" charset="0"/>
                <a:sym typeface="Consolas"/>
              </a:rPr>
              <a:t> ts</a:t>
            </a:r>
            <a:endParaRPr lang="en-US" altLang="zh-CN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zh-CN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altLang="zh-CN" dirty="0" err="1">
                <a:latin typeface="Consolas" charset="0"/>
                <a:ea typeface="Consolas" charset="0"/>
                <a:cs typeface="Consolas" charset="0"/>
              </a:rPr>
              <a:t>gym.make</a:t>
            </a:r>
            <a:r>
              <a:rPr lang="en-US" altLang="zh-CN" dirty="0">
                <a:latin typeface="Consolas" charset="0"/>
                <a:ea typeface="Consolas" charset="0"/>
                <a:cs typeface="Consolas" charset="0"/>
              </a:rPr>
              <a:t>('Pendulum-v0')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366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step-by-step: build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In DL, build network starting from input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In RL, the same.</a:t>
            </a:r>
            <a:endParaRPr lang="zh-CN" altLang="en-US" sz="1800" dirty="0"/>
          </a:p>
        </p:txBody>
      </p:sp>
      <p:sp>
        <p:nvSpPr>
          <p:cNvPr id="10" name="内容占位符 9"/>
          <p:cNvSpPr>
            <a:spLocks noGrp="1"/>
          </p:cNvSpPr>
          <p:nvPr>
            <p:ph type="body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net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observation_ph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32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tf.nn.relu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net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(net, 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32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tf.nn.relu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action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(net,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action_dim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0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],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activation=None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altLang="zh-CN" sz="1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action_value_input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tf.concat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([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observation_ph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action_ph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], axis=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net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action_value_input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64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tf.nn.relu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net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(net, 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64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tf.nn.relu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action_value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tf.layers.dense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(net, 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activation=None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</a:t>
            </a:r>
            <a:r>
              <a:rPr lang="en-US" altLang="zh-CN" dirty="0"/>
              <a:t>: build network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In </a:t>
            </a:r>
            <a:r>
              <a:rPr lang="en-US" altLang="zh-CN" sz="1800" dirty="0" err="1" smtClean="0"/>
              <a:t>TianShou</a:t>
            </a:r>
            <a:r>
              <a:rPr lang="en-US" altLang="zh-CN" sz="1800" dirty="0" smtClean="0"/>
              <a:t>, a further restriction:</a:t>
            </a:r>
            <a:endParaRPr lang="en-US" altLang="zh-CN" sz="1800" dirty="0"/>
          </a:p>
          <a:p>
            <a:pPr lvl="1" indent="-317500">
              <a:spcBef>
                <a:spcPts val="0"/>
              </a:spcBef>
              <a:buSzPts val="1400"/>
              <a:buFont typeface="Roboto"/>
              <a:buAutoNum type="alphaLcPeriod"/>
            </a:pP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All parts of the </a:t>
            </a:r>
            <a:r>
              <a:rPr lang="en-US" altLang="zh-CN" sz="1400" dirty="0" err="1">
                <a:solidFill>
                  <a:schemeClr val="tx2">
                    <a:lumMod val="50000"/>
                  </a:schemeClr>
                </a:solidFill>
              </a:rPr>
              <a:t>TensorFlow</a:t>
            </a: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 graph construction, except placeholder instantiation, have to be wrapped in a single parameter-less Python function by you. </a:t>
            </a:r>
          </a:p>
          <a:p>
            <a:pPr lvl="1" indent="-317500">
              <a:spcBef>
                <a:spcPts val="0"/>
              </a:spcBef>
              <a:buSzPts val="1400"/>
              <a:buFont typeface="Roboto"/>
              <a:buAutoNum type="alphaLcPeriod"/>
            </a:pPr>
            <a:r>
              <a:rPr lang="en-US" altLang="zh-CN" sz="1400" dirty="0">
                <a:solidFill>
                  <a:schemeClr val="tx2">
                    <a:lumMod val="50000"/>
                  </a:schemeClr>
                </a:solidFill>
              </a:rPr>
              <a:t>The function must return a doublet, (policy head, value head), with the unnecessary head (if any) set to ``None``.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781" y="2469014"/>
            <a:ext cx="4627493" cy="16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</a:t>
            </a:r>
            <a:r>
              <a:rPr lang="en-US" altLang="zh-CN" dirty="0"/>
              <a:t>: build network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Wrap the network into policy/value function</a:t>
            </a:r>
            <a:endParaRPr lang="zh-CN" altLang="en-US" sz="1800" dirty="0"/>
          </a:p>
        </p:txBody>
      </p:sp>
      <p:sp>
        <p:nvSpPr>
          <p:cNvPr id="7" name="内容占位符 6"/>
          <p:cNvSpPr>
            <a:spLocks noGrp="1"/>
          </p:cNvSpPr>
          <p:nvPr>
            <p:ph type="body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actor =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ts.policy.Deterministic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my_network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observation_placeholder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observation_ph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has_old_net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=True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critic =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ts.value_function.ActionValue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my_network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observation_placeholder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observation_ph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action_placeholder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action_ph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has_old_net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=True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07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TensorFlow?</a:t>
            </a: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 smtClean="0"/>
              <a:t>In </a:t>
            </a:r>
            <a:r>
              <a:rPr lang="en" b="1" dirty="0"/>
              <a:t>short:</a:t>
            </a:r>
            <a:r>
              <a:rPr lang="en" dirty="0"/>
              <a:t> TensorFlow is Theano++.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u="sng" dirty="0"/>
              <a:t>Symbolic ML</a:t>
            </a:r>
            <a:r>
              <a:rPr lang="en" dirty="0"/>
              <a:t> dataflow framework that compiles to native / GPU </a:t>
            </a:r>
            <a:r>
              <a:rPr lang="en" dirty="0" smtClean="0"/>
              <a:t>code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step-by-step: build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In DL, define loss, optimizers…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In RL with </a:t>
            </a:r>
            <a:r>
              <a:rPr lang="en-US" altLang="zh-CN" sz="1800" dirty="0" err="1" smtClean="0"/>
              <a:t>TianShou</a:t>
            </a:r>
            <a:r>
              <a:rPr lang="en-US" altLang="zh-CN" sz="1800" dirty="0" smtClean="0"/>
              <a:t>, almost the same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2"/>
          </p:nvPr>
        </p:nvSpPr>
        <p:spPr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critic_loss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losses.value_mse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(critic)</a:t>
            </a: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critic_optimizer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tf.train.AdamOptimizer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1e-3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critic_train_op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critic_optimizer.minimize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critic_loss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     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var_list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=list(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critic.trainable_variables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marL="0" indent="0">
              <a:buNone/>
            </a:pPr>
            <a:endParaRPr lang="en-US" altLang="zh-CN" sz="1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dpg_grads_vars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opt.DPG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(actor, critic)</a:t>
            </a: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actor_optimizer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tf.train.AdamOptimizer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1e-3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actor_train_op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actor_optimizer.apply_gradients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dpg_grads_vars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7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step-by-step: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In DL, you only have to sample </a:t>
            </a:r>
            <a:r>
              <a:rPr lang="en-US" altLang="zh-CN" sz="1800" dirty="0" err="1" smtClean="0"/>
              <a:t>minibatches</a:t>
            </a:r>
            <a:r>
              <a:rPr lang="en-US" altLang="zh-CN" sz="1800" dirty="0" smtClean="0"/>
              <a:t> of data.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In RL, data are acquired and utilized in a more complex way.</a:t>
            </a:r>
          </a:p>
          <a:p>
            <a:r>
              <a:rPr lang="en-US" altLang="zh-CN" sz="1800" dirty="0" smtClean="0"/>
              <a:t>With </a:t>
            </a:r>
            <a:r>
              <a:rPr lang="en-US" altLang="zh-CN" sz="1800" dirty="0" err="1" smtClean="0"/>
              <a:t>TianShou</a:t>
            </a:r>
            <a:r>
              <a:rPr lang="en-US" altLang="zh-CN" sz="1800" dirty="0" smtClean="0"/>
              <a:t>, things are not so complex.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2"/>
          </p:nvPr>
        </p:nvSpPr>
        <p:spPr>
          <a:xfrm>
            <a:off x="4694250" y="1919075"/>
            <a:ext cx="4212358" cy="27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data_buffer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1100" dirty="0" err="1" smtClean="0">
                <a:latin typeface="Consolas" charset="0"/>
                <a:ea typeface="Consolas" charset="0"/>
                <a:cs typeface="Consolas" charset="0"/>
              </a:rPr>
              <a:t>VanillaReplayBuffer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(capacity=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10000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nstep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>
                <a:solidFill>
                  <a:srgbClr val="0000FF"/>
                </a:solidFill>
                <a:latin typeface="Consolas"/>
                <a:ea typeface="Consolas"/>
                <a:cs typeface="Consolas"/>
              </a:rPr>
              <a:t>1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endParaRPr lang="en-US" altLang="zh-CN" sz="1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process_functions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endParaRPr lang="en-US" altLang="zh-CN" sz="11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zh-CN" altLang="en-US" sz="11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zh-CN" altLang="en-US" sz="110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altLang="zh-CN" sz="1100" dirty="0" smtClean="0"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advantage_estimation.ddpg_return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(actor, critic)]</a:t>
            </a:r>
          </a:p>
          <a:p>
            <a:pPr marL="0" indent="0">
              <a:buNone/>
            </a:pPr>
            <a:endParaRPr lang="en-US" altLang="zh-CN" sz="11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data_collector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DataCollector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env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   policy=actor,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data_buffer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data_buffer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process_functions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process_functions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altLang="zh-CN" sz="1100" dirty="0" err="1">
                <a:latin typeface="Consolas" charset="0"/>
                <a:ea typeface="Consolas" charset="0"/>
                <a:cs typeface="Consolas" charset="0"/>
              </a:rPr>
              <a:t>managed_networks</a:t>
            </a: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=[actor, critic]</a:t>
            </a:r>
          </a:p>
          <a:p>
            <a:pPr marL="0" indent="0">
              <a:buNone/>
            </a:pPr>
            <a:r>
              <a:rPr lang="en-US" altLang="zh-CN" sz="11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zh-CN" altLang="en-US" sz="11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26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DDPG </a:t>
            </a:r>
            <a:r>
              <a:rPr lang="en-US" altLang="zh-CN" dirty="0" smtClean="0"/>
              <a:t>step-by-step: run!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 smtClean="0"/>
              <a:t>In DL, initialize a session and start running. 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In RL with </a:t>
            </a:r>
            <a:r>
              <a:rPr lang="en-US" altLang="zh-CN" sz="1800" dirty="0" err="1" smtClean="0"/>
              <a:t>TianShou</a:t>
            </a:r>
            <a:r>
              <a:rPr lang="en-US" altLang="zh-CN" sz="1800" dirty="0" smtClean="0"/>
              <a:t>, things are almost the same.</a:t>
            </a:r>
            <a:endParaRPr lang="zh-CN" altLang="en-US" sz="1800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onsolas" charset="0"/>
                <a:ea typeface="Consolas" charset="0"/>
                <a:cs typeface="Consolas" charset="0"/>
              </a:rPr>
              <a:t>Check the ddpg.py under examples/</a:t>
            </a:r>
            <a:endParaRPr lang="zh-CN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48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Other RL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Environment</a:t>
            </a:r>
          </a:p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Policy (network architecture)</a:t>
            </a:r>
          </a:p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Algorithm (to train policy)</a:t>
            </a:r>
          </a:p>
          <a:p>
            <a:pPr marL="81000">
              <a:buClr>
                <a:srgbClr val="000000"/>
              </a:buClr>
              <a:buSzPct val="45000"/>
            </a:pP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Environment: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 err="1"/>
              <a:t>OpenAI</a:t>
            </a:r>
            <a:r>
              <a:rPr lang="en-US" altLang="zh-CN" dirty="0"/>
              <a:t> Gym, DeepMind Control Suite…</a:t>
            </a:r>
          </a:p>
          <a:p>
            <a:pPr marL="324000" indent="-243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Policy: deep learning library</a:t>
            </a:r>
            <a:endParaRPr lang="en-US" altLang="zh-CN" dirty="0" smtClean="0"/>
          </a:p>
          <a:p>
            <a:pPr lvl="1">
              <a:lnSpc>
                <a:spcPct val="12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500" dirty="0" err="1"/>
              <a:t>TensorFlow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Keras</a:t>
            </a:r>
            <a:r>
              <a:rPr lang="en-US" altLang="zh-CN" sz="1500" dirty="0"/>
              <a:t>…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/>
        </p:blipFill>
        <p:spPr>
          <a:xfrm>
            <a:off x="3915090" y="2709965"/>
            <a:ext cx="4600260" cy="87831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69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</a:p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r>
              <a:rPr lang="en-US" altLang="zh-CN" dirty="0" err="1" smtClean="0"/>
              <a:t>RLLab</a:t>
            </a:r>
            <a:endParaRPr lang="en-US" altLang="zh-CN" dirty="0" smtClean="0"/>
          </a:p>
          <a:p>
            <a:r>
              <a:rPr lang="en-US" altLang="zh-CN" dirty="0" err="1" smtClean="0"/>
              <a:t>TensorForce</a:t>
            </a:r>
            <a:endParaRPr lang="en-US" altLang="zh-CN" dirty="0" smtClean="0"/>
          </a:p>
          <a:p>
            <a:r>
              <a:rPr lang="en-US" altLang="zh-CN" dirty="0" smtClean="0"/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14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Keras</a:t>
            </a:r>
            <a:r>
              <a:rPr lang="en-US" altLang="zh-CN" dirty="0" smtClean="0">
                <a:solidFill>
                  <a:srgbClr val="FF0000"/>
                </a:solidFill>
              </a:rPr>
              <a:t>-RL</a:t>
            </a:r>
          </a:p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r>
              <a:rPr lang="en-US" altLang="zh-CN" dirty="0" err="1" smtClean="0"/>
              <a:t>RLLab</a:t>
            </a:r>
            <a:endParaRPr lang="en-US" altLang="zh-CN" dirty="0" smtClean="0"/>
          </a:p>
          <a:p>
            <a:r>
              <a:rPr lang="en-US" altLang="zh-CN" dirty="0" err="1" smtClean="0"/>
              <a:t>TensorForce</a:t>
            </a:r>
            <a:endParaRPr lang="en-US" altLang="zh-CN" dirty="0" smtClean="0"/>
          </a:p>
          <a:p>
            <a:r>
              <a:rPr lang="en-US" altLang="zh-CN" dirty="0" smtClean="0"/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31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Algorithms: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Various DQNs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DDPG, NAF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Not many, </a:t>
            </a:r>
            <a:r>
              <a:rPr lang="en-US" altLang="zh-CN" dirty="0" smtClean="0"/>
              <a:t>no </a:t>
            </a:r>
            <a:r>
              <a:rPr lang="en-US" altLang="zh-CN" dirty="0"/>
              <a:t>parallel</a:t>
            </a:r>
          </a:p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Network written in </a:t>
            </a:r>
            <a:r>
              <a:rPr lang="en-US" altLang="zh-CN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Keras</a:t>
            </a:r>
            <a:endParaRPr lang="en-US" altLang="zh-CN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Code example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76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OpenAI</a:t>
            </a:r>
            <a:r>
              <a:rPr lang="en-US" altLang="zh-CN" dirty="0" smtClean="0">
                <a:solidFill>
                  <a:srgbClr val="FF0000"/>
                </a:solidFill>
              </a:rPr>
              <a:t> Baselines</a:t>
            </a:r>
          </a:p>
          <a:p>
            <a:r>
              <a:rPr lang="en-US" altLang="zh-CN" dirty="0" err="1" smtClean="0"/>
              <a:t>RLLab</a:t>
            </a:r>
            <a:endParaRPr lang="en-US" altLang="zh-CN" dirty="0" smtClean="0"/>
          </a:p>
          <a:p>
            <a:r>
              <a:rPr lang="en-US" altLang="zh-CN" dirty="0" err="1" smtClean="0"/>
              <a:t>TensorForce</a:t>
            </a:r>
            <a:endParaRPr lang="en-US" altLang="zh-CN" dirty="0" smtClean="0"/>
          </a:p>
          <a:p>
            <a:r>
              <a:rPr lang="en-US" altLang="zh-CN" dirty="0" smtClean="0"/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00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Algorithms: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Various DQNs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DDPG, NAF, TRPO, PPO, A2C, ACKTR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Many, parallel</a:t>
            </a:r>
          </a:p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 smtClean="0"/>
              <a:t>Webpage</a:t>
            </a:r>
          </a:p>
          <a:p>
            <a:r>
              <a:rPr lang="en-US" altLang="zh-CN" dirty="0"/>
              <a:t>Results are great</a:t>
            </a:r>
          </a:p>
          <a:p>
            <a:r>
              <a:rPr lang="en-US" altLang="zh-CN" dirty="0" err="1"/>
              <a:t>Algo</a:t>
            </a:r>
            <a:r>
              <a:rPr lang="en-US" altLang="zh-CN" dirty="0"/>
              <a:t>-by-</a:t>
            </a:r>
            <a:r>
              <a:rPr lang="en-US" altLang="zh-CN" dirty="0" err="1"/>
              <a:t>algo</a:t>
            </a:r>
            <a:r>
              <a:rPr lang="en-US" altLang="zh-CN" dirty="0"/>
              <a:t>, has to go to source code for adaptations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207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</a:p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RLLab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err="1" smtClean="0"/>
              <a:t>TensorForce</a:t>
            </a:r>
            <a:endParaRPr lang="en-US" altLang="zh-CN" dirty="0" smtClean="0"/>
          </a:p>
          <a:p>
            <a:r>
              <a:rPr lang="en-US" altLang="zh-CN" dirty="0" smtClean="0"/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9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TensorFlow</a:t>
            </a:r>
            <a:endParaRPr lang="zh-CN" altLang="en-US" dirty="0"/>
          </a:p>
        </p:txBody>
      </p:sp>
      <p:pic>
        <p:nvPicPr>
          <p:cNvPr id="2050" name="Picture 2" descr="https://cdn-images-1.medium.com/max/1600/1*dYjDEI0mLpsCOySKUuX1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81" y="1198177"/>
            <a:ext cx="4148253" cy="328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tensorflow pytorch popul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926" y="1454530"/>
            <a:ext cx="4177396" cy="291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261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RLLab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Algorithms: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600" dirty="0"/>
              <a:t>REINFORCE, TRPO, DDPG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600" dirty="0"/>
              <a:t>Derivative-free evolutionary</a:t>
            </a:r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600" dirty="0"/>
              <a:t>Only continuous action space, </a:t>
            </a:r>
            <a:r>
              <a:rPr lang="en-US" altLang="zh-CN" sz="1600" dirty="0" smtClean="0"/>
              <a:t>no </a:t>
            </a:r>
            <a:r>
              <a:rPr lang="en-US" altLang="zh-CN" sz="1600" dirty="0"/>
              <a:t>parallel</a:t>
            </a:r>
          </a:p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Theano</a:t>
            </a:r>
            <a:endParaRPr lang="en-US" altLang="zh-CN" dirty="0" smtClean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600" dirty="0" smtClean="0"/>
              <a:t>sandbox/</a:t>
            </a:r>
            <a:r>
              <a:rPr lang="en-US" altLang="zh-CN" sz="1600" dirty="0" err="1" smtClean="0"/>
              <a:t>tf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with fewer </a:t>
            </a:r>
            <a:r>
              <a:rPr lang="en-US" altLang="zh-CN" sz="1600" dirty="0" err="1"/>
              <a:t>algos</a:t>
            </a:r>
            <a:endParaRPr lang="en-US" altLang="zh-CN" sz="1600" dirty="0"/>
          </a:p>
          <a:p>
            <a:pPr lvl="1">
              <a:lnSpc>
                <a:spcPct val="135000"/>
              </a:lnSpc>
              <a:spcBef>
                <a:spcPts val="0"/>
              </a:spcBef>
              <a:buFont typeface="Roboto"/>
              <a:buAutoNum type="alphaLcPeriod"/>
            </a:pPr>
            <a:r>
              <a:rPr lang="en-US" altLang="zh-CN" sz="1600" dirty="0"/>
              <a:t>No recent updates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2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</a:p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r>
              <a:rPr lang="en-US" altLang="zh-CN" dirty="0" err="1" smtClean="0"/>
              <a:t>RLLab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TensorForce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57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TensorForce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Algorithms: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Almost as many as </a:t>
            </a:r>
            <a:r>
              <a:rPr lang="en-US" altLang="zh-CN" dirty="0" err="1"/>
              <a:t>OpenAI</a:t>
            </a:r>
            <a:r>
              <a:rPr lang="en-US" altLang="zh-CN" dirty="0"/>
              <a:t> Baselines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Parallel</a:t>
            </a:r>
          </a:p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TensorFlow</a:t>
            </a:r>
            <a:endParaRPr lang="en-US" altLang="zh-CN" dirty="0" smtClean="0"/>
          </a:p>
          <a:p>
            <a:r>
              <a:rPr lang="en-US" altLang="zh-CN" dirty="0" smtClean="0"/>
              <a:t>Using with 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Webpage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(should be) easy to use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72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Keras</a:t>
            </a:r>
            <a:r>
              <a:rPr lang="en-US" altLang="zh-CN" dirty="0" smtClean="0"/>
              <a:t>-RL</a:t>
            </a:r>
          </a:p>
          <a:p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r>
              <a:rPr lang="en-US" altLang="zh-CN" dirty="0" err="1" smtClean="0"/>
              <a:t>RLLab</a:t>
            </a:r>
            <a:endParaRPr lang="en-US" altLang="zh-CN" dirty="0" smtClean="0"/>
          </a:p>
          <a:p>
            <a:r>
              <a:rPr lang="en-US" altLang="zh-CN" dirty="0" err="1" smtClean="0"/>
              <a:t>TensorForce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Intel/Coach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2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Algorithms: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The most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Parallel</a:t>
            </a:r>
          </a:p>
          <a:p>
            <a:r>
              <a:rPr lang="en-US" altLang="zh-CN" dirty="0" smtClean="0"/>
              <a:t>Based on </a:t>
            </a:r>
            <a:r>
              <a:rPr lang="en-US" altLang="zh-CN" dirty="0" err="1" smtClean="0"/>
              <a:t>TensorFlow</a:t>
            </a:r>
            <a:r>
              <a:rPr lang="en-US" altLang="zh-CN" dirty="0" smtClean="0"/>
              <a:t> or Neon</a:t>
            </a:r>
          </a:p>
          <a:p>
            <a:r>
              <a:rPr lang="en-US" altLang="zh-CN" dirty="0" smtClean="0"/>
              <a:t>Usage like </a:t>
            </a:r>
            <a:r>
              <a:rPr lang="en-US" altLang="zh-CN" dirty="0" err="1" smtClean="0"/>
              <a:t>OpenAI</a:t>
            </a:r>
            <a:r>
              <a:rPr lang="en-US" altLang="zh-CN" dirty="0" smtClean="0"/>
              <a:t> Baselines</a:t>
            </a:r>
          </a:p>
          <a:p>
            <a:pPr lvl="1">
              <a:spcBef>
                <a:spcPts val="0"/>
              </a:spcBef>
              <a:buFont typeface="Roboto"/>
              <a:buAutoNum type="alphaLcPeriod"/>
            </a:pPr>
            <a:r>
              <a:rPr lang="en-US" altLang="zh-CN" dirty="0"/>
              <a:t>Webpage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0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</a:t>
            </a:r>
            <a:r>
              <a:rPr lang="en" dirty="0" smtClean="0"/>
              <a:t>uestions</a:t>
            </a:r>
            <a:r>
              <a:rPr lang="en" dirty="0"/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6791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</a:t>
            </a: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Big idea: Express a numeric computation as a </a:t>
            </a:r>
            <a:r>
              <a:rPr lang="en" b="1" dirty="0"/>
              <a:t>graph</a:t>
            </a:r>
            <a:r>
              <a:rPr lang="en" dirty="0"/>
              <a:t>.</a:t>
            </a:r>
            <a:endParaRPr dirty="0"/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Graph nodes are </a:t>
            </a:r>
            <a:r>
              <a:rPr lang="en" b="1" dirty="0"/>
              <a:t>operations</a:t>
            </a:r>
            <a:r>
              <a:rPr lang="en" dirty="0"/>
              <a:t> which have any number of inputs and </a:t>
            </a:r>
            <a:r>
              <a:rPr lang="en" dirty="0" smtClean="0"/>
              <a:t>outputs</a:t>
            </a:r>
            <a:endParaRPr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Graph edges are </a:t>
            </a:r>
            <a:r>
              <a:rPr lang="en" b="1" dirty="0"/>
              <a:t>tensors</a:t>
            </a:r>
            <a:r>
              <a:rPr lang="en" dirty="0"/>
              <a:t> which flow between </a:t>
            </a:r>
            <a:r>
              <a:rPr lang="en" dirty="0" smtClean="0"/>
              <a:t>nodes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 smtClean="0"/>
              <a:t>F</a:t>
            </a:r>
            <a:r>
              <a:rPr lang="en" dirty="0" smtClean="0"/>
              <a:t>or the underlying Python classes, see for yourself.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model: NN feedforward</a:t>
            </a:r>
            <a:endParaRPr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7713" y="989875"/>
            <a:ext cx="2841374" cy="38657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800" y="2429125"/>
            <a:ext cx="2485824" cy="2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model: NN feedforward</a:t>
            </a:r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17713" y="989875"/>
            <a:ext cx="2841374" cy="3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75" y="1673600"/>
            <a:ext cx="2485824" cy="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258800" y="2788475"/>
            <a:ext cx="38688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Variables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are 0-ary stateful nodes which output their current value.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(State is retained across multiple executions of a graph.)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(parameters, gradient stores, eligibility traces, …)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Shape 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25" y="993121"/>
            <a:ext cx="2841350" cy="386570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model: NN feedforward</a:t>
            </a:r>
            <a:endParaRPr/>
          </a:p>
        </p:txBody>
      </p:sp>
      <p:pic>
        <p:nvPicPr>
          <p:cNvPr id="122" name="Shape 12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17713" y="989875"/>
            <a:ext cx="2841374" cy="38657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Shape 1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75" y="1673600"/>
            <a:ext cx="2485824" cy="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/>
        </p:nvSpPr>
        <p:spPr>
          <a:xfrm>
            <a:off x="258800" y="2788475"/>
            <a:ext cx="38688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Placeholders</a:t>
            </a:r>
            <a:r>
              <a:rPr lang="en" sz="18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are 0-ary nodes whose value is fed in at execution time.</a:t>
            </a:r>
            <a:endParaRPr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(inputs, variable learning rates, …)</a:t>
            </a:r>
            <a:endParaRPr sz="13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5">
            <a:alphaModFix/>
          </a:blip>
          <a:srcRect l="8059" r="12068" b="5784"/>
          <a:stretch/>
        </p:blipFill>
        <p:spPr>
          <a:xfrm>
            <a:off x="6461900" y="3674850"/>
            <a:ext cx="926625" cy="10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model: NN feedforward</a:t>
            </a:r>
            <a:endParaRPr/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4617713" y="989875"/>
            <a:ext cx="2841374" cy="386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Shape 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1775" y="1673600"/>
            <a:ext cx="2485824" cy="28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/>
        </p:nvSpPr>
        <p:spPr>
          <a:xfrm>
            <a:off x="310550" y="2788475"/>
            <a:ext cx="3920700" cy="17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Mathematical operations:</a:t>
            </a:r>
            <a:endParaRPr sz="18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MatMul:</a:t>
            </a:r>
            <a:r>
              <a:rPr lang="en" sz="15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Multiply two matrix values.</a:t>
            </a:r>
            <a:endParaRPr sz="15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Add:</a:t>
            </a:r>
            <a:r>
              <a:rPr lang="en" sz="15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Add elementwise (with broadcasting).</a:t>
            </a:r>
            <a:endParaRPr sz="15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ReLU:</a:t>
            </a:r>
            <a:r>
              <a:rPr lang="en" sz="1500" dirty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Activate with elementwise rectified linear function</a:t>
            </a:r>
            <a:r>
              <a:rPr lang="en" sz="1500" dirty="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500" dirty="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Shape 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7725" y="989875"/>
            <a:ext cx="2841350" cy="386570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1284</Words>
  <Application>Microsoft Office PowerPoint</Application>
  <PresentationFormat>全屏显示(16:9)</PresentationFormat>
  <Paragraphs>303</Paragraphs>
  <Slides>45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Material</vt:lpstr>
      <vt:lpstr>Introduction to TensorFlow</vt:lpstr>
      <vt:lpstr>Contents</vt:lpstr>
      <vt:lpstr>What is TensorFlow?</vt:lpstr>
      <vt:lpstr>TensorFlow</vt:lpstr>
      <vt:lpstr>Programming model</vt:lpstr>
      <vt:lpstr>Programming model: NN feedforward</vt:lpstr>
      <vt:lpstr>Programming model: NN feedforward</vt:lpstr>
      <vt:lpstr>Programming model: NN feedforward</vt:lpstr>
      <vt:lpstr>Programming model: NN feedforward</vt:lpstr>
      <vt:lpstr>In code, please!</vt:lpstr>
      <vt:lpstr>How do we run it?</vt:lpstr>
      <vt:lpstr>Getting output</vt:lpstr>
      <vt:lpstr>How do we train it?</vt:lpstr>
      <vt:lpstr>Programming model: Auto-Differentiation</vt:lpstr>
      <vt:lpstr>Training</vt:lpstr>
      <vt:lpstr>Basic workflow</vt:lpstr>
      <vt:lpstr>Questions? More tutorials: https://www.tensorflow.org/tutorials/layers https://www.tensorflow.org/programmers_guide/tensors https://www.tensorflow.org/programmers_guide/variables </vt:lpstr>
      <vt:lpstr>TianShou:  A Reinforcement Learning Library</vt:lpstr>
      <vt:lpstr>Current Status</vt:lpstr>
      <vt:lpstr>Contents</vt:lpstr>
      <vt:lpstr>The Name, TianShou</vt:lpstr>
      <vt:lpstr>TianShou’s Idea</vt:lpstr>
      <vt:lpstr>TianShou’s Architecture</vt:lpstr>
      <vt:lpstr>Example: DDPG</vt:lpstr>
      <vt:lpstr>Example: DDPG</vt:lpstr>
      <vt:lpstr>DDPG step-by-step: define task</vt:lpstr>
      <vt:lpstr>DDPG step-by-step: build network</vt:lpstr>
      <vt:lpstr>DDPG step-by-step: build network</vt:lpstr>
      <vt:lpstr>DDPG step-by-step: build network</vt:lpstr>
      <vt:lpstr>DDPG step-by-step: build optimization</vt:lpstr>
      <vt:lpstr>DDPG step-by-step: Data</vt:lpstr>
      <vt:lpstr>DDPG step-by-step: run!</vt:lpstr>
      <vt:lpstr>Other RL Libraries</vt:lpstr>
      <vt:lpstr>Algorithm Libraries</vt:lpstr>
      <vt:lpstr>Algorithm Libraries</vt:lpstr>
      <vt:lpstr>Keras-RL</vt:lpstr>
      <vt:lpstr>Algorithm Libraries</vt:lpstr>
      <vt:lpstr>OpenAI Baselines</vt:lpstr>
      <vt:lpstr>Algorithm Libraries</vt:lpstr>
      <vt:lpstr>RLLab</vt:lpstr>
      <vt:lpstr>Algorithm Libraries</vt:lpstr>
      <vt:lpstr>TensorForce</vt:lpstr>
      <vt:lpstr>Algorithm Libraries</vt:lpstr>
      <vt:lpstr>Coach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TensorFlow</dc:title>
  <cp:lastModifiedBy>Jiamin Deng</cp:lastModifiedBy>
  <cp:revision>17</cp:revision>
  <dcterms:modified xsi:type="dcterms:W3CDTF">2018-05-15T01:38:54Z</dcterms:modified>
</cp:coreProperties>
</file>