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79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6" r:id="rId12"/>
    <p:sldId id="267" r:id="rId13"/>
    <p:sldId id="268" r:id="rId14"/>
    <p:sldId id="269" r:id="rId15"/>
    <p:sldId id="274" r:id="rId16"/>
    <p:sldId id="280" r:id="rId17"/>
    <p:sldId id="271" r:id="rId18"/>
    <p:sldId id="272" r:id="rId19"/>
    <p:sldId id="273" r:id="rId20"/>
    <p:sldId id="281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062"/>
  </p:normalViewPr>
  <p:slideViewPr>
    <p:cSldViewPr snapToGrid="0" snapToObjects="1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F40C-46F5-8743-80DF-31BC24A63ECE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4859-8CE3-C644-8634-EFD30362D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email for an invitation email and accept it by clicking “Get Started”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11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Ignore</a:t>
            </a:r>
            <a:r>
              <a:rPr lang="en-US" altLang="zh-CN" baseline="0" dirty="0" smtClean="0"/>
              <a:t> the yellow triangle warning (since it’s free of charge at 0.0000 USD/</a:t>
            </a:r>
            <a:r>
              <a:rPr lang="en-US" altLang="zh-CN" baseline="0" dirty="0" err="1" smtClean="0"/>
              <a:t>hr</a:t>
            </a:r>
            <a:r>
              <a:rPr lang="en-US" altLang="zh-CN" baseline="0" dirty="0" smtClean="0"/>
              <a:t>), just click “Create”.</a:t>
            </a:r>
            <a:endParaRPr lang="en-US" altLang="zh-CN" dirty="0" smtClean="0"/>
          </a:p>
          <a:p>
            <a:r>
              <a:rPr lang="en-US" altLang="zh-CN" dirty="0" smtClean="0"/>
              <a:t>You </a:t>
            </a:r>
            <a:r>
              <a:rPr lang="en-US" altLang="zh-CN" dirty="0" smtClean="0"/>
              <a:t>will have to wait</a:t>
            </a:r>
            <a:r>
              <a:rPr lang="en-US" altLang="zh-CN" baseline="0" dirty="0" smtClean="0"/>
              <a:t> for sometime after clicking “Create” for Azure to set it up. It’s not very fast.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698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 Azure finishes</a:t>
            </a:r>
            <a:r>
              <a:rPr lang="en-US" altLang="zh-CN" baseline="0" dirty="0" smtClean="0"/>
              <a:t> setting it up, you should be directly able to see the page of your virtual machine. You can then log in with:</a:t>
            </a:r>
          </a:p>
          <a:p>
            <a:r>
              <a:rPr lang="en-US" altLang="zh-CN" baseline="0" dirty="0" err="1" smtClean="0"/>
              <a:t>ssh</a:t>
            </a:r>
            <a:r>
              <a:rPr lang="en-US" altLang="zh-CN" baseline="0" dirty="0" smtClean="0"/>
              <a:t> user_test@52.230.2.107 at the public IP.</a:t>
            </a:r>
          </a:p>
          <a:p>
            <a:r>
              <a:rPr lang="en-US" altLang="zh-CN" baseline="0" dirty="0" smtClean="0"/>
              <a:t>You can later see this page of your virtual machine by clicking “Virtual machines” on the left panel.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98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Click “Check Your</a:t>
            </a:r>
            <a:r>
              <a:rPr lang="en-US" altLang="zh-CN" baseline="0" dirty="0" smtClean="0"/>
              <a:t> Balance” and sign in with your Azure account.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23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 signed in, click “Manage” on the left panel. You should be able to see</a:t>
            </a:r>
            <a:r>
              <a:rPr lang="en-US" altLang="zh-CN" baseline="0" dirty="0" smtClean="0"/>
              <a:t> the remaining budget.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0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 this page,</a:t>
            </a:r>
            <a:r>
              <a:rPr lang="en-US" altLang="zh-CN" baseline="0" dirty="0" smtClean="0"/>
              <a:t> click “Stop” and wait. Your server will be stopped.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74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 this</a:t>
            </a:r>
            <a:r>
              <a:rPr lang="en-US" altLang="zh-CN" baseline="0" dirty="0" smtClean="0"/>
              <a:t> page, click “Start” and your server will be start again with a usually different public IP. The account and password/SSH key will still be the same.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with your account 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portal.azure.com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top right corner and click the directory 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默认目录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”as indicated in the invitation email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4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services”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left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column,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click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“Virtual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machines”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Click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“Add”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30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Search</a:t>
            </a:r>
            <a:r>
              <a:rPr kumimoji="1" lang="en-US" altLang="zh-CN" baseline="0" dirty="0" smtClean="0"/>
              <a:t> for “data science” and choose “Data Science Virtual Machine for Linux (Ubuntu)”. It has CUDA, </a:t>
            </a:r>
            <a:r>
              <a:rPr kumimoji="1" lang="en-US" altLang="zh-CN" baseline="0" dirty="0" err="1" smtClean="0"/>
              <a:t>TensorFlow</a:t>
            </a:r>
            <a:r>
              <a:rPr kumimoji="1" lang="en-US" altLang="zh-CN" baseline="0" dirty="0" smtClean="0"/>
              <a:t>, </a:t>
            </a:r>
            <a:r>
              <a:rPr kumimoji="1" lang="en-US" altLang="zh-CN" baseline="0" dirty="0" err="1" smtClean="0"/>
              <a:t>Theano</a:t>
            </a:r>
            <a:r>
              <a:rPr kumimoji="1" lang="en-US" altLang="zh-CN" baseline="0" dirty="0" smtClean="0"/>
              <a:t>, </a:t>
            </a:r>
            <a:r>
              <a:rPr kumimoji="1" lang="en-US" altLang="zh-CN" baseline="0" dirty="0" err="1" smtClean="0"/>
              <a:t>PyTorch</a:t>
            </a:r>
            <a:r>
              <a:rPr kumimoji="1" lang="en-US" altLang="zh-CN" baseline="0" dirty="0" smtClean="0"/>
              <a:t> … already installed and you can directly use them to run machine learning programs.</a:t>
            </a:r>
          </a:p>
          <a:p>
            <a:r>
              <a:rPr kumimoji="1" lang="en-US" altLang="zh-CN" baseline="0" dirty="0" smtClean="0"/>
              <a:t>If you are familiar with other virtual machines it’s also OK.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74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baseline="0" dirty="0" smtClean="0"/>
              <a:t>“Create”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0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 up the</a:t>
            </a:r>
            <a:r>
              <a:rPr lang="en-US" altLang="zh-CN" baseline="0" dirty="0" smtClean="0"/>
              <a:t> name of the virtual machine, user name, password/SSH key. </a:t>
            </a:r>
          </a:p>
          <a:p>
            <a:r>
              <a:rPr lang="en-US" altLang="zh-CN" baseline="0" dirty="0" smtClean="0"/>
              <a:t>HDD and Southeast Asia is required if you want a GPU </a:t>
            </a:r>
            <a:r>
              <a:rPr lang="en-US" altLang="zh-CN" baseline="0" dirty="0" smtClean="0"/>
              <a:t>server (at least “East Asia” has no GPU servers, I’m not sure about other locations). </a:t>
            </a:r>
            <a:endParaRPr lang="en-US" altLang="zh-CN" baseline="0" dirty="0" smtClean="0"/>
          </a:p>
          <a:p>
            <a:r>
              <a:rPr lang="en-US" altLang="zh-CN" baseline="0" dirty="0" smtClean="0"/>
              <a:t>In the drag menu of “Subscription” you will see a subscription under the name and ID of one of your group members. Just choose it.</a:t>
            </a:r>
          </a:p>
          <a:p>
            <a:r>
              <a:rPr lang="en-US" altLang="zh-CN" baseline="0" dirty="0" smtClean="0"/>
              <a:t>For resource group, just create a new one with any name you like.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62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you want to use GPU, choose NV</a:t>
            </a:r>
            <a:r>
              <a:rPr lang="en-US" altLang="zh-CN" baseline="0" dirty="0" smtClean="0"/>
              <a:t> series or NC without “V2”.</a:t>
            </a:r>
          </a:p>
          <a:p>
            <a:r>
              <a:rPr lang="en-US" altLang="zh-CN" baseline="0" dirty="0" smtClean="0"/>
              <a:t>As I’ve been told by Microsoft, ND and NC _V2 needs independent application for usage, which I haven’t tried.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 my side, I </a:t>
            </a:r>
            <a:r>
              <a:rPr lang="en-US" altLang="zh-CN" dirty="0" smtClean="0"/>
              <a:t>don’t </a:t>
            </a:r>
            <a:r>
              <a:rPr lang="en-US" altLang="zh-CN" dirty="0" smtClean="0"/>
              <a:t>have to change any setting on</a:t>
            </a:r>
            <a:r>
              <a:rPr lang="en-US" altLang="zh-CN" baseline="0" dirty="0" smtClean="0"/>
              <a:t> this page. </a:t>
            </a:r>
            <a:r>
              <a:rPr lang="en-US" altLang="zh-CN" baseline="0" dirty="0" smtClean="0"/>
              <a:t>I </a:t>
            </a:r>
            <a:r>
              <a:rPr lang="en-US" altLang="zh-CN" baseline="0" dirty="0" smtClean="0"/>
              <a:t>haven’t tried to change them. Just click OK and confirm </a:t>
            </a:r>
            <a:r>
              <a:rPr lang="en-US" altLang="zh-CN" baseline="0" dirty="0" smtClean="0"/>
              <a:t>your </a:t>
            </a:r>
            <a:r>
              <a:rPr lang="en-US" altLang="zh-CN" baseline="0" dirty="0" smtClean="0"/>
              <a:t>settings, then go!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4859-8CE3-C644-8634-EFD30362D53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0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3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75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8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4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3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8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BEE1-5744-924F-B89F-B54B5F0A19AD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514-19F9-E04C-A381-24FAF235A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azuresponsorship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Azure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example </a:t>
            </a:r>
            <a:r>
              <a:rPr lang="en-US" altLang="zh-CN" b="1" dirty="0"/>
              <a:t>usage illustrated with TA’s account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345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(</a:t>
            </a:r>
            <a:r>
              <a:rPr lang="en-US" altLang="zh-CN" dirty="0" smtClean="0"/>
              <a:t>everything should be roughly </a:t>
            </a:r>
            <a:r>
              <a:rPr lang="en-US" altLang="zh-CN" dirty="0"/>
              <a:t>the same with your </a:t>
            </a:r>
            <a:r>
              <a:rPr lang="en-US" altLang="zh-CN" dirty="0" smtClean="0"/>
              <a:t>accounts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(some explanation is in the remark area below every 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 page)</a:t>
            </a:r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Haosheng Zou</a:t>
            </a:r>
          </a:p>
          <a:p>
            <a:pPr algn="r"/>
            <a:r>
              <a:rPr kumimoji="1" lang="en-US" altLang="zh-CN" dirty="0" smtClean="0"/>
              <a:t>2018.4.27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5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1021" y="4215756"/>
            <a:ext cx="2606427" cy="4251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1020" y="5605751"/>
            <a:ext cx="1134979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61021" y="1454163"/>
            <a:ext cx="1134979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21061" y="2380593"/>
            <a:ext cx="3547241" cy="3153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97959" y="6405089"/>
            <a:ext cx="1077172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9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97959" y="6405089"/>
            <a:ext cx="1077172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2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76276" y="1754261"/>
            <a:ext cx="1077172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73130" y="4182152"/>
            <a:ext cx="1329420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9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it!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in to your virtual machine with </a:t>
            </a:r>
            <a:r>
              <a:rPr lang="en-US" altLang="zh-CN" dirty="0" err="1" smtClean="0"/>
              <a:t>ssh</a:t>
            </a:r>
            <a:endParaRPr lang="en-US" altLang="zh-CN" dirty="0"/>
          </a:p>
          <a:p>
            <a:r>
              <a:rPr lang="en-US" altLang="zh-CN" dirty="0" smtClean="0"/>
              <a:t>GPU is directly ready to use. Check it with command “</a:t>
            </a:r>
            <a:r>
              <a:rPr lang="en-US" altLang="zh-CN" dirty="0" err="1" smtClean="0"/>
              <a:t>nvidia-smi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The Data Science virtual </a:t>
            </a:r>
            <a:r>
              <a:rPr lang="en-US" altLang="zh-CN" dirty="0"/>
              <a:t>m</a:t>
            </a:r>
            <a:r>
              <a:rPr lang="en-US" altLang="zh-CN" dirty="0" smtClean="0"/>
              <a:t>achine also comes with anaconda. “python” defaults to the python 3.5 in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. You can already 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in python.</a:t>
            </a:r>
          </a:p>
          <a:p>
            <a:r>
              <a:rPr lang="en-US" altLang="zh-CN" dirty="0" smtClean="0"/>
              <a:t>Even though I choose the location to be Southeast Asia, the network is still not very fast and there’s noticeable latency between typing your keyboard and see characters appear.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63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up </a:t>
            </a:r>
            <a:r>
              <a:rPr lang="en-US" altLang="zh-CN" dirty="0" smtClean="0"/>
              <a:t>a Data Science </a:t>
            </a:r>
            <a:r>
              <a:rPr lang="en-US" altLang="zh-CN" dirty="0" smtClean="0"/>
              <a:t>virtual machine (server)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Check budget</a:t>
            </a:r>
          </a:p>
          <a:p>
            <a:r>
              <a:rPr lang="en-US" altLang="zh-CN" dirty="0" smtClean="0"/>
              <a:t>Stop &amp; restart the virtual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the remaining budget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 to </a:t>
            </a:r>
            <a:r>
              <a:rPr lang="en-US" altLang="zh-CN" dirty="0" smtClean="0">
                <a:hlinkClick r:id="rId2"/>
              </a:rPr>
              <a:t>https://www.microsoftazuresponsorships.com</a:t>
            </a:r>
            <a:endParaRPr lang="en-US" altLang="zh-CN" dirty="0" smtClean="0"/>
          </a:p>
          <a:p>
            <a:r>
              <a:rPr lang="en-US" altLang="zh-CN" dirty="0" smtClean="0"/>
              <a:t>Apply to TA by email or in the WeChat group for more if you’ve almost used up your budget and haven’t got enough for your running jobs.</a:t>
            </a:r>
          </a:p>
        </p:txBody>
      </p:sp>
    </p:spTree>
    <p:extLst>
      <p:ext uri="{BB962C8B-B14F-4D97-AF65-F5344CB8AC3E}">
        <p14:creationId xmlns:p14="http://schemas.microsoft.com/office/powerpoint/2010/main" val="38806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0193" y="745269"/>
            <a:ext cx="3773075" cy="3542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6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409574" y="1076345"/>
            <a:ext cx="898306" cy="100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up a </a:t>
            </a:r>
            <a:r>
              <a:rPr lang="en-US" altLang="zh-CN" dirty="0" smtClean="0"/>
              <a:t>Data Science virtual </a:t>
            </a:r>
            <a:r>
              <a:rPr lang="en-US" altLang="zh-CN" dirty="0" smtClean="0"/>
              <a:t>machine (server)</a:t>
            </a:r>
          </a:p>
          <a:p>
            <a:r>
              <a:rPr lang="en-US" altLang="zh-CN" dirty="0" smtClean="0"/>
              <a:t>Check budget</a:t>
            </a:r>
          </a:p>
          <a:p>
            <a:r>
              <a:rPr lang="en-US" altLang="zh-CN" dirty="0" smtClean="0"/>
              <a:t>Stop &amp; restart the virtual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6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up a </a:t>
            </a:r>
            <a:r>
              <a:rPr lang="en-US" altLang="zh-CN" dirty="0" smtClean="0"/>
              <a:t>Data </a:t>
            </a:r>
            <a:r>
              <a:rPr lang="en-US" altLang="zh-CN" dirty="0" smtClean="0"/>
              <a:t>Science </a:t>
            </a:r>
            <a:r>
              <a:rPr lang="en-US" altLang="zh-CN" dirty="0" smtClean="0"/>
              <a:t>virtual </a:t>
            </a:r>
            <a:r>
              <a:rPr lang="en-US" altLang="zh-CN" dirty="0" smtClean="0"/>
              <a:t>machine (server)</a:t>
            </a:r>
          </a:p>
          <a:p>
            <a:r>
              <a:rPr lang="en-US" altLang="zh-CN" dirty="0" smtClean="0"/>
              <a:t>Check budget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Stop &amp; restart the virtual machine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 &amp; restart the virtual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Azure servers are still not cheap…</a:t>
            </a:r>
          </a:p>
          <a:p>
            <a:r>
              <a:rPr lang="en-US" altLang="zh-CN" dirty="0" smtClean="0"/>
              <a:t>Once you set it up, it will begin charging you from your budget even if you aren’t running any jobs on it.</a:t>
            </a:r>
          </a:p>
          <a:p>
            <a:r>
              <a:rPr lang="en-US" altLang="zh-CN" dirty="0" smtClean="0"/>
              <a:t>However, if you plan to leave it idle for some time, you can stop it and restart it when you need to use it again. </a:t>
            </a:r>
            <a:r>
              <a:rPr lang="en-US" altLang="zh-CN" dirty="0" smtClean="0">
                <a:solidFill>
                  <a:srgbClr val="FF0000"/>
                </a:solidFill>
              </a:rPr>
              <a:t>Your files will not be lost. </a:t>
            </a:r>
            <a:r>
              <a:rPr lang="en-US" altLang="zh-CN" dirty="0" smtClean="0"/>
              <a:t>(File storage is a separate, cheap service on Azure.)</a:t>
            </a:r>
          </a:p>
          <a:p>
            <a:r>
              <a:rPr lang="en-US" altLang="zh-CN" dirty="0" smtClean="0"/>
              <a:t>After restarting, the public IP may change, but your files will still be there.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90316" y="804040"/>
            <a:ext cx="693353" cy="283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6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34472" y="788274"/>
            <a:ext cx="693353" cy="283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76276" y="1754261"/>
            <a:ext cx="1077172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Set up </a:t>
            </a:r>
            <a:r>
              <a:rPr lang="en-US" altLang="zh-CN" dirty="0" smtClean="0">
                <a:solidFill>
                  <a:srgbClr val="FF0000"/>
                </a:solidFill>
              </a:rPr>
              <a:t>a Data Science </a:t>
            </a:r>
            <a:r>
              <a:rPr lang="en-US" altLang="zh-CN" dirty="0" smtClean="0">
                <a:solidFill>
                  <a:srgbClr val="FF0000"/>
                </a:solidFill>
              </a:rPr>
              <a:t>virtual machine (server)</a:t>
            </a:r>
          </a:p>
          <a:p>
            <a:r>
              <a:rPr lang="en-US" altLang="zh-CN" dirty="0" smtClean="0"/>
              <a:t>Check budget</a:t>
            </a:r>
          </a:p>
          <a:p>
            <a:r>
              <a:rPr lang="en-US" altLang="zh-CN" dirty="0" smtClean="0"/>
              <a:t>Stop &amp; restart the virtual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90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18558" y="2117558"/>
            <a:ext cx="2073442" cy="721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90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77715" y="3994484"/>
            <a:ext cx="3898231" cy="48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838202"/>
            <a:ext cx="2073442" cy="497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3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90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5368" y="890337"/>
            <a:ext cx="854243" cy="493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8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9803" y="6178563"/>
            <a:ext cx="1134979" cy="425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816</Words>
  <Application>Microsoft Office PowerPoint</Application>
  <PresentationFormat>宽屏</PresentationFormat>
  <Paragraphs>73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DengXian</vt:lpstr>
      <vt:lpstr>DengXian Light</vt:lpstr>
      <vt:lpstr>Arial</vt:lpstr>
      <vt:lpstr>Office 主题</vt:lpstr>
      <vt:lpstr>Azure example usage illustrated with TA’s account </vt:lpstr>
      <vt:lpstr>Contents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Use it!</vt:lpstr>
      <vt:lpstr>Contents</vt:lpstr>
      <vt:lpstr>Check the remaining budget</vt:lpstr>
      <vt:lpstr>PowerPoint 演示文稿</vt:lpstr>
      <vt:lpstr>PowerPoint 演示文稿</vt:lpstr>
      <vt:lpstr>Contents</vt:lpstr>
      <vt:lpstr>Stop &amp; restart the virtual machine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example usage illustrated with TA’s account </dc:title>
  <dc:creator>Haosheng Zou</dc:creator>
  <cp:lastModifiedBy>Zou Haosheng</cp:lastModifiedBy>
  <cp:revision>17</cp:revision>
  <dcterms:created xsi:type="dcterms:W3CDTF">2018-04-20T02:48:37Z</dcterms:created>
  <dcterms:modified xsi:type="dcterms:W3CDTF">2018-04-27T06:40:27Z</dcterms:modified>
</cp:coreProperties>
</file>