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561" r:id="rId3"/>
    <p:sldId id="543" r:id="rId4"/>
    <p:sldId id="569" r:id="rId5"/>
    <p:sldId id="562" r:id="rId6"/>
    <p:sldId id="566" r:id="rId7"/>
    <p:sldId id="545" r:id="rId8"/>
    <p:sldId id="563" r:id="rId9"/>
    <p:sldId id="546" r:id="rId10"/>
    <p:sldId id="564" r:id="rId11"/>
    <p:sldId id="565" r:id="rId12"/>
    <p:sldId id="568" r:id="rId13"/>
    <p:sldId id="567" r:id="rId14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B81E1"/>
    <a:srgbClr val="FEC200"/>
    <a:srgbClr val="EF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0C98-536A-4847-86D2-8F33743221C5}" type="datetimeFigureOut">
              <a:rPr lang="zh-CN" altLang="en-US" smtClean="0"/>
              <a:pPr/>
              <a:t>2019/2/27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8496-6B09-4AA5-A477-A7C7F48A05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45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/malware-classifica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/diabetic-retinopathy-detec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FB69-D3F8-4F6B-B32A-CC54B0D82E7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3777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candidates: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Microsoft Malware Classification Challenge (BIG 2015)</a:t>
            </a:r>
            <a:endParaRPr lang="en-US" altLang="zh-CN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http://www.kaggle.com/c/malware-classification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hlinkClick r:id="rId3"/>
              </a:rPr>
              <a:t>Diabetic Retinopathy: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糖尿病视网膜病</a:t>
            </a:r>
            <a:r>
              <a:rPr lang="en-US" altLang="zh-CN" b="1" dirty="0">
                <a:hlinkClick r:id="rId3"/>
              </a:rPr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F6DD-051E-413B-8808-23D5AB3BD9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BCCDD-0F3E-4F75-A4A9-0C6C21696F11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ompeti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ps.cc/Conferences/2018/PaperInformation/StyleFil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l-thu.net/~ju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ietang@tsinghua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uhangss.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gml.cs.tsinghua.edu.cn/~chongxuan/" TargetMode="External"/><Relationship Id="rId2" Type="http://schemas.openxmlformats.org/officeDocument/2006/relationships/hyperlink" Target="mailto:dongyinpeng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mailto:dzj13@mails.tsinghua.edu.cn" TargetMode="External"/><Relationship Id="rId7" Type="http://schemas.openxmlformats.org/officeDocument/2006/relationships/image" Target="../media/image7.jpeg"/><Relationship Id="rId2" Type="http://schemas.openxmlformats.org/officeDocument/2006/relationships/hyperlink" Target="mailto:minyz16@mails.tsinghua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gif"/><Relationship Id="rId4" Type="http://schemas.openxmlformats.org/officeDocument/2006/relationships/hyperlink" Target="mailto:18801216815@163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Statistical Machine Learning</a:t>
            </a:r>
            <a:br>
              <a:rPr lang="en-US" altLang="zh-CN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Theory and Applications</a:t>
            </a:r>
            <a:endParaRPr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614" y="344045"/>
            <a:ext cx="830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[70240413 Statistical Machine Learning, Spring, 2019]</a:t>
            </a:r>
            <a:endParaRPr lang="zh-CN" alt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200397"/>
            <a:ext cx="6400800" cy="297646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Jun Zhu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dcszj@mail.tsinghua.edu.cn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http://ml.cs.Tsinghua.edu.cn/~jun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State Key Lab of Intelligent Technology &amp; Systems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Tsinghua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Adobe Arabic" pitchFamily="18" charset="-78"/>
              <a:ea typeface="+mn-ea"/>
              <a:cs typeface="Adobe Arabic" pitchFamily="18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dobe Arabic" pitchFamily="18" charset="-78"/>
                <a:cs typeface="Adobe Arabic" pitchFamily="18" charset="-78"/>
              </a:rPr>
              <a:t>February 27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dobe Arabic" pitchFamily="18" charset="-78"/>
                <a:ea typeface="+mn-ea"/>
                <a:cs typeface="Adobe Arabic" pitchFamily="18" charset="-78"/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497166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Participation (10%)</a:t>
            </a:r>
          </a:p>
          <a:p>
            <a:pPr lvl="1"/>
            <a:r>
              <a:rPr lang="en-US" altLang="zh-CN" dirty="0"/>
              <a:t>1 mid-term quiz (</a:t>
            </a:r>
            <a:r>
              <a:rPr lang="en-US" altLang="zh-CN" dirty="0">
                <a:solidFill>
                  <a:srgbClr val="0000FF"/>
                </a:solidFill>
              </a:rPr>
              <a:t>10 points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Homeworks</a:t>
            </a:r>
            <a:r>
              <a:rPr lang="en-US" altLang="zh-CN" dirty="0"/>
              <a:t> (40%)</a:t>
            </a:r>
          </a:p>
          <a:p>
            <a:pPr lvl="1"/>
            <a:r>
              <a:rPr lang="en-US" altLang="zh-CN" dirty="0"/>
              <a:t>4 </a:t>
            </a:r>
            <a:r>
              <a:rPr lang="en-US" altLang="zh-CN" dirty="0" err="1"/>
              <a:t>homeworks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00FF"/>
                </a:solidFill>
              </a:rPr>
              <a:t>10 points each time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Project (50%)</a:t>
            </a:r>
          </a:p>
          <a:p>
            <a:pPr lvl="1"/>
            <a:r>
              <a:rPr lang="en-US" altLang="zh-CN" dirty="0"/>
              <a:t>2~4 students to form a team</a:t>
            </a:r>
          </a:p>
          <a:p>
            <a:pPr lvl="1"/>
            <a:r>
              <a:rPr lang="en-US" altLang="zh-CN" dirty="0"/>
              <a:t>Apply machine learning to solve a real problem</a:t>
            </a:r>
          </a:p>
          <a:p>
            <a:pPr lvl="2"/>
            <a:r>
              <a:rPr lang="en-US" altLang="zh-CN" dirty="0"/>
              <a:t>Choose one task at </a:t>
            </a:r>
            <a:r>
              <a:rPr lang="en-US" altLang="zh-CN" dirty="0" err="1"/>
              <a:t>Kaggle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http://www.kaggle.com/competitions</a:t>
            </a:r>
            <a:r>
              <a:rPr lang="en-US" altLang="zh-CN" dirty="0"/>
              <a:t>)  or other data science competitions</a:t>
            </a:r>
          </a:p>
          <a:p>
            <a:pPr lvl="2"/>
            <a:r>
              <a:rPr lang="en-US" altLang="zh-CN" dirty="0"/>
              <a:t>TAs defined tasks (e.g., Adversarial attack &amp; defense for DNNs)</a:t>
            </a:r>
          </a:p>
          <a:p>
            <a:pPr lvl="2"/>
            <a:r>
              <a:rPr lang="en-US" altLang="zh-CN" dirty="0"/>
              <a:t>Self-proposed projects (e.g., ??)</a:t>
            </a:r>
          </a:p>
          <a:p>
            <a:pPr lvl="1"/>
            <a:r>
              <a:rPr lang="en-US" altLang="zh-CN" dirty="0"/>
              <a:t>Submit materials:</a:t>
            </a:r>
          </a:p>
          <a:p>
            <a:pPr lvl="2"/>
            <a:r>
              <a:rPr lang="en-US" altLang="zh-CN" dirty="0"/>
              <a:t>a proposal (</a:t>
            </a:r>
            <a:r>
              <a:rPr lang="en-US" altLang="zh-CN" dirty="0">
                <a:solidFill>
                  <a:srgbClr val="0000FF"/>
                </a:solidFill>
              </a:rPr>
              <a:t>6</a:t>
            </a:r>
            <a:r>
              <a:rPr lang="en-US" altLang="zh-CN" baseline="30000" dirty="0">
                <a:solidFill>
                  <a:srgbClr val="0000FF"/>
                </a:solidFill>
              </a:rPr>
              <a:t>th</a:t>
            </a:r>
            <a:r>
              <a:rPr lang="en-US" altLang="zh-CN" dirty="0">
                <a:solidFill>
                  <a:srgbClr val="0000FF"/>
                </a:solidFill>
              </a:rPr>
              <a:t> week</a:t>
            </a:r>
            <a:r>
              <a:rPr lang="en-US" altLang="zh-CN" dirty="0"/>
              <a:t>), a mid-term report (</a:t>
            </a:r>
            <a:r>
              <a:rPr lang="en-US" altLang="zh-CN" dirty="0">
                <a:solidFill>
                  <a:srgbClr val="0000FF"/>
                </a:solidFill>
              </a:rPr>
              <a:t>9</a:t>
            </a:r>
            <a:r>
              <a:rPr lang="en-US" altLang="zh-CN" baseline="30000" dirty="0">
                <a:solidFill>
                  <a:srgbClr val="0000FF"/>
                </a:solidFill>
              </a:rPr>
              <a:t>th</a:t>
            </a:r>
            <a:r>
              <a:rPr lang="en-US" altLang="zh-CN" dirty="0">
                <a:solidFill>
                  <a:srgbClr val="0000FF"/>
                </a:solidFill>
              </a:rPr>
              <a:t> week</a:t>
            </a:r>
            <a:r>
              <a:rPr lang="en-US" altLang="zh-CN" dirty="0"/>
              <a:t>), a final report (</a:t>
            </a:r>
            <a:r>
              <a:rPr lang="en-US" altLang="zh-CN" dirty="0">
                <a:solidFill>
                  <a:srgbClr val="0000FF"/>
                </a:solidFill>
              </a:rPr>
              <a:t>18</a:t>
            </a:r>
            <a:r>
              <a:rPr lang="en-US" altLang="zh-CN" baseline="30000" dirty="0">
                <a:solidFill>
                  <a:srgbClr val="0000FF"/>
                </a:solidFill>
              </a:rPr>
              <a:t>th</a:t>
            </a:r>
            <a:r>
              <a:rPr lang="en-US" altLang="zh-CN" dirty="0">
                <a:solidFill>
                  <a:srgbClr val="0000FF"/>
                </a:solidFill>
              </a:rPr>
              <a:t> week</a:t>
            </a:r>
            <a:r>
              <a:rPr lang="en-US" altLang="zh-CN" dirty="0"/>
              <a:t>), and the implementation code (</a:t>
            </a:r>
            <a:r>
              <a:rPr lang="en-US" altLang="zh-CN" dirty="0">
                <a:solidFill>
                  <a:srgbClr val="0000FF"/>
                </a:solidFill>
              </a:rPr>
              <a:t>18</a:t>
            </a:r>
            <a:r>
              <a:rPr lang="en-US" altLang="zh-CN" baseline="30000" dirty="0">
                <a:solidFill>
                  <a:srgbClr val="0000FF"/>
                </a:solidFill>
              </a:rPr>
              <a:t>th</a:t>
            </a:r>
            <a:r>
              <a:rPr lang="en-US" altLang="zh-CN" dirty="0">
                <a:solidFill>
                  <a:srgbClr val="0000FF"/>
                </a:solidFill>
              </a:rPr>
              <a:t> week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All reports should be in NIPS format, written in English: (</a:t>
            </a:r>
            <a:r>
              <a:rPr lang="en-US" altLang="zh-CN" dirty="0">
                <a:hlinkClick r:id="rId4"/>
              </a:rPr>
              <a:t>https://nips.cc/Conferences/2018/PaperInformation/StyleFiles</a:t>
            </a:r>
            <a:r>
              <a:rPr lang="en-US" altLang="zh-CN" dirty="0"/>
              <a:t> ) </a:t>
            </a:r>
          </a:p>
          <a:p>
            <a:pPr lvl="1"/>
            <a:r>
              <a:rPr lang="en-US" altLang="zh-CN" dirty="0"/>
              <a:t>Poster presentation (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en-US" altLang="zh-CN" baseline="30000" dirty="0">
                <a:solidFill>
                  <a:srgbClr val="0000FF"/>
                </a:solidFill>
              </a:rPr>
              <a:t>th</a:t>
            </a:r>
            <a:r>
              <a:rPr lang="en-US" altLang="zh-CN" dirty="0">
                <a:solidFill>
                  <a:srgbClr val="0000FF"/>
                </a:solidFill>
              </a:rPr>
              <a:t> week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example </a:t>
            </a:r>
            <a:r>
              <a:rPr lang="en-US" altLang="zh-CN" dirty="0" err="1"/>
              <a:t>Kaggle</a:t>
            </a:r>
            <a:r>
              <a:rPr lang="en-US" altLang="zh-CN" dirty="0"/>
              <a:t> tasks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3925" y="157562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8" y="1575620"/>
            <a:ext cx="8259697" cy="4977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If the end date is later than June 28, report the position in the leaderboard; </a:t>
            </a:r>
          </a:p>
          <a:p>
            <a:r>
              <a:rPr lang="en-US" altLang="zh-CN" dirty="0"/>
              <a:t>Otherwise, TAs will define a train/test split and compare your methods with 1 or 2 baselines.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063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bit about the Instructors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6067425" cy="24384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CN" sz="2800" dirty="0"/>
              <a:t>Jun Zhu, Professor, Depart. of Computer Science &amp; Technology. I received my Ph.D. in DCST of </a:t>
            </a:r>
            <a:r>
              <a:rPr lang="en-US" altLang="zh-CN" sz="2800" dirty="0" err="1"/>
              <a:t>Tsinghua</a:t>
            </a:r>
            <a:r>
              <a:rPr lang="en-US" altLang="zh-CN" sz="2800" dirty="0"/>
              <a:t> University in 2009. My research interests include statistical machine learning, Bayesian </a:t>
            </a:r>
            <a:r>
              <a:rPr lang="en-US" altLang="zh-CN" sz="2800" dirty="0" err="1"/>
              <a:t>nonparametrics</a:t>
            </a:r>
            <a:r>
              <a:rPr lang="en-US" altLang="zh-CN" sz="2800" dirty="0"/>
              <a:t>, and data mining</a:t>
            </a:r>
          </a:p>
          <a:p>
            <a:pPr>
              <a:defRPr/>
            </a:pPr>
            <a:r>
              <a:rPr lang="en-US" altLang="zh-CN" sz="2800" dirty="0"/>
              <a:t>I did post-doc at the Machine Learning Department in CMU with Prof. Eric P. Xing. Before that I was invited to visit CMU for twice. I was also invited to visit Stanford for joint </a:t>
            </a:r>
            <a:r>
              <a:rPr lang="en-US" altLang="zh-CN" sz="2900" dirty="0"/>
              <a:t>research (with Prof. Li </a:t>
            </a:r>
            <a:r>
              <a:rPr lang="en-US" altLang="zh-CN" sz="2900" dirty="0" err="1"/>
              <a:t>Fei-Fei</a:t>
            </a:r>
            <a:r>
              <a:rPr lang="en-US" altLang="zh-CN" sz="2900" dirty="0"/>
              <a:t>)</a:t>
            </a:r>
          </a:p>
          <a:p>
            <a:pPr>
              <a:defRPr/>
            </a:pPr>
            <a:r>
              <a:rPr lang="en-US" altLang="zh-CN" sz="2900" dirty="0"/>
              <a:t>2015: Adjunct Associate Professor at CMU</a:t>
            </a:r>
          </a:p>
        </p:txBody>
      </p:sp>
      <p:pic>
        <p:nvPicPr>
          <p:cNvPr id="4" name="Picture 3" descr="D:\THU_Group\课题组\03_李建民_智能多媒体组\ju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1825" y="1447800"/>
            <a:ext cx="1943100" cy="2514600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85824" y="4000500"/>
            <a:ext cx="8039101" cy="265747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Published 100+ research papers on the top-tier ML conferences and journals, including JMLR, TPAMI, ICML, NIPS</a:t>
            </a:r>
            <a:r>
              <a:rPr lang="en-US" altLang="zh-CN" sz="2600" dirty="0"/>
              <a:t>,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lang="en-US" altLang="zh-CN" sz="2600" dirty="0"/>
              <a:t>Served as Area Chairs for ICML, NIPS, UAI, AAAI, IJCAI; Associate Editor for PAMI, AI Journal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Research is supported by National</a:t>
            </a:r>
            <a:r>
              <a:rPr kumimoji="0" lang="en-US" altLang="zh-CN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973, NSFC,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Tsinghua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221 Basic Research Plan for Young Talents”.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Homepage: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http://ml.cs.tsinghua.edu.cn/~jun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Contact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Jun Zhu</a:t>
            </a:r>
            <a:endParaRPr lang="zh-CN" dirty="0"/>
          </a:p>
          <a:p>
            <a:pPr lvl="1" eaLnBrk="1" hangingPunct="1">
              <a:defRPr/>
            </a:pPr>
            <a:r>
              <a:rPr lang="en-US" altLang="zh-CN" dirty="0">
                <a:cs typeface="+mn-cs"/>
              </a:rPr>
              <a:t>State Key Lab of Intelligent Technology and Systems, Department of Computer Science, </a:t>
            </a:r>
            <a:r>
              <a:rPr lang="en-US" altLang="zh-CN" dirty="0" err="1">
                <a:cs typeface="+mn-cs"/>
              </a:rPr>
              <a:t>Tsinghua</a:t>
            </a:r>
            <a:r>
              <a:rPr lang="en-US" altLang="zh-CN" dirty="0">
                <a:cs typeface="+mn-cs"/>
              </a:rPr>
              <a:t> U.</a:t>
            </a:r>
          </a:p>
          <a:p>
            <a:pPr lvl="1" eaLnBrk="1" hangingPunct="1">
              <a:defRPr/>
            </a:pPr>
            <a:endParaRPr lang="zh-CN" dirty="0">
              <a:cs typeface="+mn-cs"/>
            </a:endParaRP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Office: </a:t>
            </a:r>
            <a:r>
              <a:rPr lang="en-US" dirty="0" err="1">
                <a:solidFill>
                  <a:srgbClr val="0000FF"/>
                </a:solidFill>
                <a:cs typeface="+mn-cs"/>
              </a:rPr>
              <a:t>Rm</a:t>
            </a:r>
            <a:r>
              <a:rPr lang="en-US" dirty="0">
                <a:solidFill>
                  <a:srgbClr val="0000FF"/>
                </a:solidFill>
                <a:cs typeface="+mn-cs"/>
              </a:rPr>
              <a:t> 4-513, FIT Building</a:t>
            </a:r>
            <a:endParaRPr lang="zh-CN" dirty="0">
              <a:solidFill>
                <a:srgbClr val="0000FF"/>
              </a:solidFill>
              <a:cs typeface="+mn-cs"/>
            </a:endParaRPr>
          </a:p>
          <a:p>
            <a:pPr lvl="1" eaLnBrk="1" hangingPunct="1">
              <a:defRPr/>
            </a:pPr>
            <a:r>
              <a:rPr lang="it-IT" dirty="0">
                <a:cs typeface="+mn-cs"/>
              </a:rPr>
              <a:t>E-mail: </a:t>
            </a:r>
            <a:r>
              <a:rPr lang="it-IT" dirty="0">
                <a:cs typeface="+mn-cs"/>
                <a:hlinkClick r:id="rId2"/>
              </a:rPr>
              <a:t>dcszj@tsinghua.edu.cn</a:t>
            </a:r>
            <a:r>
              <a:rPr lang="it-IT" dirty="0">
                <a:cs typeface="+mn-cs"/>
              </a:rPr>
              <a:t> </a:t>
            </a:r>
            <a:endParaRPr lang="zh-CN" dirty="0">
              <a:cs typeface="+mn-cs"/>
            </a:endParaRPr>
          </a:p>
          <a:p>
            <a:pPr lvl="1" eaLnBrk="1" hangingPunct="1">
              <a:defRPr/>
            </a:pPr>
            <a:r>
              <a:rPr lang="en-US" altLang="zh-CN" dirty="0">
                <a:cs typeface="+mn-cs"/>
              </a:rPr>
              <a:t>Phone: </a:t>
            </a:r>
            <a:r>
              <a:rPr lang="en-US" dirty="0">
                <a:solidFill>
                  <a:srgbClr val="0000FF"/>
                </a:solidFill>
                <a:cs typeface="+mn-cs"/>
              </a:rPr>
              <a:t>62772322, 18810502646</a:t>
            </a:r>
          </a:p>
          <a:p>
            <a:pPr lvl="1" eaLnBrk="1" hangingPunct="1">
              <a:defRPr/>
            </a:pPr>
            <a:r>
              <a:rPr lang="en-US" altLang="zh-CN" dirty="0">
                <a:cs typeface="+mn-cs"/>
              </a:rPr>
              <a:t>Office hours: </a:t>
            </a:r>
            <a:r>
              <a:rPr lang="en-US" altLang="zh-CN" dirty="0">
                <a:solidFill>
                  <a:srgbClr val="0000FF"/>
                </a:solidFill>
                <a:cs typeface="+mn-cs"/>
              </a:rPr>
              <a:t>Thursday afternoon 3:00pm-5:00pm</a:t>
            </a:r>
            <a:endParaRPr lang="zh-CN" dirty="0">
              <a:solidFill>
                <a:srgbClr val="0000FF"/>
              </a:solidFill>
              <a:cs typeface="+mn-cs"/>
            </a:endParaRPr>
          </a:p>
          <a:p>
            <a:pPr lvl="1" eaLnBrk="1" hangingPunct="1">
              <a:buNone/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bit about the Instructors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369" y="1383847"/>
            <a:ext cx="6981371" cy="541020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sz="2800" dirty="0"/>
              <a:t>Hang</a:t>
            </a:r>
            <a:r>
              <a:rPr lang="zh-CN" altLang="en-US" sz="2800" dirty="0"/>
              <a:t> </a:t>
            </a:r>
            <a:r>
              <a:rPr lang="en-US" altLang="zh-CN" sz="2800" dirty="0"/>
              <a:t>Su, Assistant</a:t>
            </a:r>
            <a:r>
              <a:rPr lang="zh-CN" altLang="en-US" sz="2800" dirty="0"/>
              <a:t> </a:t>
            </a:r>
            <a:r>
              <a:rPr lang="en-US" altLang="zh-CN" sz="2800" dirty="0"/>
              <a:t>Researcher, Depart. of Computer Science &amp; Technology. </a:t>
            </a:r>
          </a:p>
          <a:p>
            <a:pPr>
              <a:defRPr/>
            </a:pPr>
            <a:r>
              <a:rPr lang="en-US" altLang="zh-CN" sz="2800" dirty="0"/>
              <a:t>Research interests include interpretable</a:t>
            </a:r>
            <a:r>
              <a:rPr lang="zh-CN" altLang="en-US" sz="2800" dirty="0"/>
              <a:t> </a:t>
            </a:r>
            <a:r>
              <a:rPr lang="en-US" altLang="zh-CN" sz="2800" dirty="0"/>
              <a:t>AI</a:t>
            </a:r>
            <a:r>
              <a:rPr lang="zh-CN" altLang="en-US" sz="2800" dirty="0"/>
              <a:t> </a:t>
            </a:r>
            <a:r>
              <a:rPr lang="en-US" altLang="zh-CN" sz="2800" dirty="0"/>
              <a:t>algorithm,</a:t>
            </a:r>
            <a:r>
              <a:rPr lang="zh-CN" altLang="en-US" sz="2800" dirty="0"/>
              <a:t> </a:t>
            </a:r>
            <a:r>
              <a:rPr lang="en-US" altLang="zh-CN" sz="2800" dirty="0"/>
              <a:t>computer</a:t>
            </a:r>
            <a:r>
              <a:rPr lang="zh-CN" altLang="en-US" sz="2800" dirty="0"/>
              <a:t> </a:t>
            </a:r>
            <a:r>
              <a:rPr lang="en-US" altLang="zh-CN" sz="2800" dirty="0"/>
              <a:t>vision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reinforcement</a:t>
            </a:r>
            <a:r>
              <a:rPr lang="zh-CN" altLang="en-US" sz="2800" dirty="0"/>
              <a:t> </a:t>
            </a:r>
            <a:r>
              <a:rPr lang="en-US" altLang="zh-CN" sz="2800" dirty="0"/>
              <a:t>learning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0">
              <a:defRPr/>
            </a:pPr>
            <a:r>
              <a:rPr lang="en-US" altLang="zh-CN" sz="2800" dirty="0"/>
              <a:t>Published 50+ research papers on the top-tier conferences and journals including three best paper awards.</a:t>
            </a:r>
          </a:p>
          <a:p>
            <a:pPr lvl="0">
              <a:defRPr/>
            </a:pPr>
            <a:r>
              <a:rPr lang="en-US" altLang="zh-CN" sz="2800" dirty="0"/>
              <a:t>Served as senior PC or PC members in the dominant international conferences including IJCAI, AAAI, CVPR, and reviewers for top journals such as TPAMI, TIP, TMI, etc.</a:t>
            </a:r>
          </a:p>
          <a:p>
            <a:pPr>
              <a:defRPr/>
            </a:pPr>
            <a:r>
              <a:rPr lang="en-US" altLang="zh-CN" sz="2800" dirty="0"/>
              <a:t>Contact</a:t>
            </a:r>
            <a:r>
              <a:rPr lang="zh-CN" altLang="en-US" sz="2800" dirty="0"/>
              <a:t> </a:t>
            </a:r>
            <a:r>
              <a:rPr lang="en-US" altLang="zh-CN" sz="2800" dirty="0"/>
              <a:t>Information:</a:t>
            </a:r>
          </a:p>
          <a:p>
            <a:pPr lvl="1">
              <a:defRPr/>
            </a:pPr>
            <a:r>
              <a:rPr lang="en-US" altLang="zh-CN" dirty="0"/>
              <a:t>Office: </a:t>
            </a:r>
            <a:r>
              <a:rPr lang="en-US" altLang="zh-CN" dirty="0">
                <a:solidFill>
                  <a:srgbClr val="0000FF"/>
                </a:solidFill>
              </a:rPr>
              <a:t>Rm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1-508, FIT Building</a:t>
            </a:r>
            <a:endParaRPr lang="zh-CN" altLang="zh-CN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it-IT" altLang="zh-CN" dirty="0"/>
              <a:t>E-mail: </a:t>
            </a:r>
            <a:r>
              <a:rPr lang="en-US" altLang="zh-CN" dirty="0" err="1">
                <a:solidFill>
                  <a:srgbClr val="0000FF"/>
                </a:solidFill>
              </a:rPr>
              <a:t>suhangss@tsinghua.edu.cn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CN" dirty="0"/>
              <a:t>Phone: </a:t>
            </a:r>
            <a:r>
              <a:rPr lang="en-US" altLang="zh-CN" dirty="0">
                <a:solidFill>
                  <a:srgbClr val="0000FF"/>
                </a:solidFill>
              </a:rPr>
              <a:t>13810667245</a:t>
            </a:r>
          </a:p>
          <a:p>
            <a:pPr lvl="1">
              <a:defRPr/>
            </a:pPr>
            <a:r>
              <a:rPr lang="en-US" altLang="zh-CN" sz="2500" dirty="0" err="1"/>
              <a:t>Wechat</a:t>
            </a:r>
            <a:r>
              <a:rPr lang="en-US" altLang="zh-CN" dirty="0">
                <a:solidFill>
                  <a:srgbClr val="0000FF"/>
                </a:solidFill>
              </a:rPr>
              <a:t>: </a:t>
            </a:r>
            <a:r>
              <a:rPr lang="en-US" altLang="zh-CN" dirty="0" err="1">
                <a:solidFill>
                  <a:srgbClr val="0000FF"/>
                </a:solidFill>
              </a:rPr>
              <a:t>suhangss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zh-CN" sz="2800" dirty="0"/>
              <a:t>Homepage: </a:t>
            </a:r>
            <a:r>
              <a:rPr lang="en-US" altLang="zh-CN" sz="2800" dirty="0">
                <a:hlinkClick r:id="rId2"/>
              </a:rPr>
              <a:t>http://www.suhangss.me</a:t>
            </a:r>
            <a:endParaRPr lang="en-US" altLang="zh-CN" sz="2800" dirty="0"/>
          </a:p>
          <a:p>
            <a:pPr lvl="1">
              <a:defRPr/>
            </a:pPr>
            <a:r>
              <a:rPr lang="en-US" altLang="zh-CN" dirty="0"/>
              <a:t>Office hours: </a:t>
            </a:r>
            <a:r>
              <a:rPr lang="en-US" altLang="zh-CN" dirty="0">
                <a:solidFill>
                  <a:srgbClr val="0000FF"/>
                </a:solidFill>
              </a:rPr>
              <a:t>Thursday afternoon 3:00pm-5:00pm</a:t>
            </a:r>
            <a:endParaRPr lang="zh-CN" altLang="zh-CN" dirty="0">
              <a:solidFill>
                <a:srgbClr val="0000FF"/>
              </a:solidFill>
            </a:endParaRPr>
          </a:p>
          <a:p>
            <a:pPr lvl="1">
              <a:defRPr/>
            </a:pPr>
            <a:endParaRPr lang="en-US" altLang="zh-CN" sz="2800" dirty="0"/>
          </a:p>
          <a:p>
            <a:pPr lvl="1">
              <a:defRPr/>
            </a:pPr>
            <a:endParaRPr lang="en-US" altLang="zh-CN" sz="2800" dirty="0"/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740" y="1417638"/>
            <a:ext cx="1499235" cy="2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Teaching Assistants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5468937" cy="498099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/>
              <a:t>Yinpeng</a:t>
            </a:r>
            <a:r>
              <a:rPr lang="en-US" altLang="zh-CN" dirty="0"/>
              <a:t> Dong (Head TA)</a:t>
            </a:r>
            <a:endParaRPr lang="zh-CN" dirty="0"/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Office: </a:t>
            </a:r>
            <a:r>
              <a:rPr lang="en-US" dirty="0">
                <a:solidFill>
                  <a:srgbClr val="0000FF"/>
                </a:solidFill>
                <a:cs typeface="+mn-cs"/>
              </a:rPr>
              <a:t>Rm 1-509, FIT Building</a:t>
            </a:r>
            <a:endParaRPr lang="zh-CN" dirty="0">
              <a:solidFill>
                <a:srgbClr val="0000FF"/>
              </a:solidFill>
              <a:cs typeface="+mn-cs"/>
            </a:endParaRPr>
          </a:p>
          <a:p>
            <a:pPr lvl="1">
              <a:defRPr/>
            </a:pPr>
            <a:r>
              <a:rPr lang="it-IT" dirty="0">
                <a:cs typeface="+mn-cs"/>
              </a:rPr>
              <a:t>E-mail: </a:t>
            </a:r>
            <a:r>
              <a:rPr lang="en-US" altLang="zh-CN" dirty="0">
                <a:hlinkClick r:id="rId2"/>
              </a:rPr>
              <a:t>dongyinpeng@gmail.com</a:t>
            </a:r>
            <a:r>
              <a:rPr lang="en-US" dirty="0"/>
              <a:t> </a:t>
            </a:r>
            <a:r>
              <a:rPr lang="it-IT" dirty="0"/>
              <a:t>  </a:t>
            </a:r>
            <a:endParaRPr lang="zh-CN" dirty="0">
              <a:cs typeface="+mn-cs"/>
            </a:endParaRPr>
          </a:p>
          <a:p>
            <a:pPr lvl="1">
              <a:defRPr/>
            </a:pPr>
            <a:r>
              <a:rPr lang="en-US" altLang="zh-CN" dirty="0">
                <a:cs typeface="+mn-cs"/>
              </a:rPr>
              <a:t>Phone: </a:t>
            </a:r>
            <a:r>
              <a:rPr lang="en-US" altLang="zh-CN" dirty="0">
                <a:solidFill>
                  <a:srgbClr val="0000FF"/>
                </a:solidFill>
              </a:rPr>
              <a:t>62795869, 18603303421</a:t>
            </a:r>
          </a:p>
          <a:p>
            <a:pPr lvl="1">
              <a:defRPr/>
            </a:pPr>
            <a:r>
              <a:rPr lang="en-US" dirty="0"/>
              <a:t>Deep Learning, Robust machine learning</a:t>
            </a:r>
          </a:p>
          <a:p>
            <a:pPr lvl="1" eaLnBrk="1" hangingPunct="1">
              <a:defRPr/>
            </a:pPr>
            <a:r>
              <a:rPr lang="en-US" dirty="0"/>
              <a:t>Publish at NIPS, CVPR, AAAI, IJCV, etc. </a:t>
            </a:r>
          </a:p>
          <a:p>
            <a:pPr lvl="1">
              <a:defRPr/>
            </a:pPr>
            <a:r>
              <a:rPr lang="en-US" dirty="0">
                <a:solidFill>
                  <a:srgbClr val="0000FF"/>
                </a:solidFill>
                <a:hlinkClick r:id="rId3"/>
              </a:rPr>
              <a:t>http://ml.cs.tsinghua.edu.cn/~yinpeng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1">
              <a:defRPr/>
            </a:pPr>
            <a:endParaRPr lang="en-US" dirty="0">
              <a:solidFill>
                <a:srgbClr val="0000FF"/>
              </a:solidFill>
              <a:cs typeface="+mn-cs"/>
            </a:endParaRPr>
          </a:p>
          <a:p>
            <a:pPr lvl="1" eaLnBrk="1" hangingPunct="1">
              <a:buNone/>
              <a:defRPr/>
            </a:pPr>
            <a:endParaRPr lang="en-US" dirty="0">
              <a:cs typeface="+mn-cs"/>
            </a:endParaRPr>
          </a:p>
        </p:txBody>
      </p:sp>
      <p:pic>
        <p:nvPicPr>
          <p:cNvPr id="1026" name="Picture 2" descr="http://ml.cs.tsinghua.edu.cn/~yinpeng/files/dy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18" y="2051672"/>
            <a:ext cx="1524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Teaching Assistants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8099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zh-CN" dirty="0" err="1"/>
              <a:t>Yanze</a:t>
            </a:r>
            <a:r>
              <a:rPr lang="en-US" altLang="zh-CN" dirty="0"/>
              <a:t> Min</a:t>
            </a:r>
          </a:p>
          <a:p>
            <a:pPr lvl="1">
              <a:defRPr/>
            </a:pPr>
            <a:r>
              <a:rPr lang="it-IT" altLang="zh-CN" dirty="0"/>
              <a:t>E-mail: </a:t>
            </a:r>
            <a:r>
              <a:rPr lang="en-US" dirty="0">
                <a:hlinkClick r:id="rId2"/>
              </a:rPr>
              <a:t>minyz16@mails.tsinghua.edu.cn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Phone: </a:t>
            </a:r>
            <a:r>
              <a:rPr lang="en-US" altLang="zh-CN" dirty="0">
                <a:solidFill>
                  <a:srgbClr val="0000FF"/>
                </a:solidFill>
              </a:rPr>
              <a:t>62795869, 18811369952</a:t>
            </a:r>
          </a:p>
          <a:p>
            <a:pPr lvl="1">
              <a:defRPr/>
            </a:pPr>
            <a:r>
              <a:rPr lang="en-US" altLang="zh-CN" dirty="0"/>
              <a:t>Deep learning, Bayesian methods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Zhijie</a:t>
            </a:r>
            <a:r>
              <a:rPr lang="en-US" altLang="zh-CN" dirty="0"/>
              <a:t> Deng</a:t>
            </a:r>
            <a:endParaRPr lang="zh-CN" altLang="zh-CN" dirty="0"/>
          </a:p>
          <a:p>
            <a:pPr lvl="1">
              <a:defRPr/>
            </a:pPr>
            <a:r>
              <a:rPr lang="it-IT" altLang="zh-CN" dirty="0"/>
              <a:t>E-mail: </a:t>
            </a:r>
            <a:r>
              <a:rPr lang="en-US" dirty="0">
                <a:hlinkClick r:id="rId3"/>
              </a:rPr>
              <a:t>dzj13@mails.tsinghua.edu.cn</a:t>
            </a:r>
            <a:r>
              <a:rPr lang="en-US" dirty="0"/>
              <a:t>  </a:t>
            </a:r>
            <a:r>
              <a:rPr lang="it-IT" altLang="zh-CN" dirty="0"/>
              <a:t> 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Phone: </a:t>
            </a:r>
            <a:r>
              <a:rPr lang="en-US" altLang="zh-CN" dirty="0">
                <a:solidFill>
                  <a:srgbClr val="0000FF"/>
                </a:solidFill>
              </a:rPr>
              <a:t>62795869, 15600614105</a:t>
            </a:r>
          </a:p>
          <a:p>
            <a:pPr lvl="1">
              <a:defRPr/>
            </a:pPr>
            <a:r>
              <a:rPr lang="en-US" altLang="zh-CN" dirty="0"/>
              <a:t>Deep learning, Probabilistic models</a:t>
            </a:r>
          </a:p>
          <a:p>
            <a:pPr lvl="1">
              <a:defRPr/>
            </a:pPr>
            <a:r>
              <a:rPr lang="en-US" altLang="zh-CN" dirty="0"/>
              <a:t>Publish at NIPS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Shiyu</a:t>
            </a:r>
            <a:r>
              <a:rPr lang="en-US" altLang="zh-CN" dirty="0"/>
              <a:t> Huang</a:t>
            </a:r>
            <a:endParaRPr lang="zh-CN" altLang="zh-CN" dirty="0"/>
          </a:p>
          <a:p>
            <a:pPr lvl="1">
              <a:defRPr/>
            </a:pPr>
            <a:r>
              <a:rPr lang="it-IT" altLang="zh-CN" dirty="0"/>
              <a:t>E-mail: </a:t>
            </a:r>
            <a:r>
              <a:rPr lang="en-US" dirty="0">
                <a:hlinkClick r:id="rId4"/>
              </a:rPr>
              <a:t>18801216815@163.com</a:t>
            </a:r>
            <a:r>
              <a:rPr lang="en-US" dirty="0"/>
              <a:t> </a:t>
            </a:r>
            <a:r>
              <a:rPr lang="en-US" altLang="zh-CN" dirty="0"/>
              <a:t> </a:t>
            </a:r>
            <a:r>
              <a:rPr lang="en-US" dirty="0"/>
              <a:t> </a:t>
            </a:r>
            <a:r>
              <a:rPr lang="it-IT" altLang="zh-CN" dirty="0"/>
              <a:t>  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Phone: </a:t>
            </a:r>
            <a:r>
              <a:rPr lang="en-US" altLang="zh-CN" dirty="0">
                <a:solidFill>
                  <a:srgbClr val="0000FF"/>
                </a:solidFill>
              </a:rPr>
              <a:t>62795869, 18801216815</a:t>
            </a:r>
          </a:p>
          <a:p>
            <a:pPr lvl="1">
              <a:defRPr/>
            </a:pPr>
            <a:r>
              <a:rPr lang="en-US" altLang="zh-CN" dirty="0"/>
              <a:t>Reinforcement learning, Latent variable models</a:t>
            </a:r>
          </a:p>
          <a:p>
            <a:pPr lvl="1">
              <a:defRPr/>
            </a:pPr>
            <a:r>
              <a:rPr lang="en-US" altLang="zh-CN" dirty="0"/>
              <a:t>Publish at CVPR, AAAI.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TA office hours: </a:t>
            </a:r>
            <a:r>
              <a:rPr lang="en-US" altLang="zh-CN" dirty="0">
                <a:solidFill>
                  <a:srgbClr val="0000FF"/>
                </a:solidFill>
              </a:rPr>
              <a:t>Wednesday afternoon 3:00pm-5:00pm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SzPct val="85000"/>
              <a:buBlip>
                <a:blip r:embed="rId5"/>
              </a:buBlip>
              <a:defRPr/>
            </a:pPr>
            <a:r>
              <a:rPr lang="en-US" altLang="zh-CN" dirty="0"/>
              <a:t>Office: </a:t>
            </a:r>
            <a:r>
              <a:rPr lang="en-US" altLang="zh-CN" dirty="0">
                <a:solidFill>
                  <a:srgbClr val="0000FF"/>
                </a:solidFill>
              </a:rPr>
              <a:t>Rm 1-508/509, FIT Building</a:t>
            </a:r>
          </a:p>
          <a:p>
            <a:pPr lvl="1" eaLnBrk="1" hangingPunct="1">
              <a:buNone/>
              <a:defRPr/>
            </a:pPr>
            <a:endParaRPr lang="en-US" dirty="0">
              <a:cs typeface="+mn-cs"/>
            </a:endParaRPr>
          </a:p>
        </p:txBody>
      </p:sp>
      <p:pic>
        <p:nvPicPr>
          <p:cNvPr id="2050" name="Picture 2" descr="http://ml.cs.tsinghua.edu.cn:5000/static/huang/images/head_shiy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46" y="4869947"/>
            <a:ext cx="1626928" cy="17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46" y="2670548"/>
            <a:ext cx="1626928" cy="21692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092DE2-88DD-4617-B580-95969E34D5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246" y="628179"/>
            <a:ext cx="1633933" cy="201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1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Mainly class slides/notes</a:t>
            </a:r>
          </a:p>
          <a:p>
            <a:r>
              <a:rPr lang="en-US" altLang="zh-CN" dirty="0"/>
              <a:t>Recommended text books</a:t>
            </a:r>
          </a:p>
          <a:p>
            <a:pPr lvl="1"/>
            <a:r>
              <a:rPr lang="en-US" altLang="zh-CN" sz="1800" dirty="0"/>
              <a:t>Christopher M. Bishop. </a:t>
            </a:r>
            <a:r>
              <a:rPr lang="en-US" altLang="zh-CN" sz="1800" i="1" dirty="0"/>
              <a:t>Pattern Recognition and Machine Learning</a:t>
            </a:r>
            <a:r>
              <a:rPr lang="en-US" altLang="zh-CN" sz="1800" dirty="0"/>
              <a:t>, Springer, 2007.</a:t>
            </a:r>
            <a:endParaRPr lang="zh-CN" altLang="zh-CN" sz="1800" dirty="0"/>
          </a:p>
          <a:p>
            <a:pPr lvl="1"/>
            <a:r>
              <a:rPr lang="en-US" altLang="zh-CN" sz="1800" dirty="0"/>
              <a:t>Trevor Hastie, Robert </a:t>
            </a:r>
            <a:r>
              <a:rPr lang="en-US" altLang="zh-CN" sz="1800" dirty="0" err="1"/>
              <a:t>Tibshirani</a:t>
            </a:r>
            <a:r>
              <a:rPr lang="en-US" altLang="zh-CN" sz="1800" dirty="0"/>
              <a:t>, Jerome Friedman. </a:t>
            </a:r>
            <a:r>
              <a:rPr lang="en-US" altLang="zh-CN" sz="1800" i="1" dirty="0"/>
              <a:t>Elements of Statistical Learning</a:t>
            </a:r>
            <a:r>
              <a:rPr lang="en-US" altLang="zh-CN" sz="1800" dirty="0"/>
              <a:t>. 2</a:t>
            </a:r>
            <a:r>
              <a:rPr lang="en-US" altLang="zh-CN" sz="1800" baseline="30000" dirty="0"/>
              <a:t>nd</a:t>
            </a:r>
            <a:r>
              <a:rPr lang="en-US" altLang="zh-CN" sz="1800" dirty="0"/>
              <a:t> Edition, Springer, 2009.</a:t>
            </a:r>
            <a:endParaRPr lang="en-US" altLang="zh-CN" sz="2800" dirty="0"/>
          </a:p>
          <a:p>
            <a:pPr lvl="1"/>
            <a:endParaRPr lang="en-US" altLang="zh-CN" sz="2400" dirty="0"/>
          </a:p>
          <a:p>
            <a:r>
              <a:rPr lang="en-US" altLang="zh-CN" dirty="0"/>
              <a:t>Further readings:</a:t>
            </a:r>
          </a:p>
          <a:p>
            <a:pPr lvl="1"/>
            <a:r>
              <a:rPr lang="en-US" altLang="zh-CN" dirty="0"/>
              <a:t>Conferences: </a:t>
            </a:r>
          </a:p>
          <a:p>
            <a:pPr lvl="2"/>
            <a:r>
              <a:rPr lang="en-US" altLang="zh-CN" sz="2000" dirty="0"/>
              <a:t>Theory: ICML, </a:t>
            </a:r>
            <a:r>
              <a:rPr lang="en-US" altLang="zh-CN" dirty="0"/>
              <a:t>NIPS, UAI</a:t>
            </a:r>
            <a:r>
              <a:rPr lang="en-US" altLang="zh-CN" sz="2000" dirty="0"/>
              <a:t>, COLT, AISTATS, AAAI, IJCAI</a:t>
            </a:r>
          </a:p>
          <a:p>
            <a:pPr lvl="2"/>
            <a:r>
              <a:rPr lang="en-US" altLang="zh-CN" sz="2000" dirty="0"/>
              <a:t>App: KDD, SIGIR, WWW, ACL</a:t>
            </a:r>
          </a:p>
          <a:p>
            <a:pPr lvl="1"/>
            <a:r>
              <a:rPr lang="en-US" altLang="zh-CN" dirty="0"/>
              <a:t>Journals: </a:t>
            </a:r>
          </a:p>
          <a:p>
            <a:pPr lvl="2"/>
            <a:r>
              <a:rPr lang="en-US" altLang="zh-CN" dirty="0"/>
              <a:t>JMLR, PAMI, MLJ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Knowledge of probability, linear algebra, statistics and algorithms</a:t>
            </a:r>
          </a:p>
          <a:p>
            <a:pPr lvl="1"/>
            <a:r>
              <a:rPr lang="en-US" dirty="0"/>
              <a:t>Calculus:</a:t>
            </a:r>
          </a:p>
          <a:p>
            <a:pPr lvl="2"/>
            <a:r>
              <a:rPr lang="en-US" dirty="0"/>
              <a:t>Derivative, integral of multivariate functions </a:t>
            </a:r>
          </a:p>
          <a:p>
            <a:pPr lvl="1"/>
            <a:r>
              <a:rPr lang="en-US" dirty="0"/>
              <a:t>Linear Algebra </a:t>
            </a:r>
          </a:p>
          <a:p>
            <a:pPr lvl="2"/>
            <a:r>
              <a:rPr lang="en-US" dirty="0"/>
              <a:t>Matrix inversion, </a:t>
            </a:r>
            <a:r>
              <a:rPr lang="en-US" dirty="0" err="1"/>
              <a:t>eigen</a:t>
            </a:r>
            <a:r>
              <a:rPr lang="en-US" altLang="zh-CN" dirty="0"/>
              <a:t>-</a:t>
            </a:r>
            <a:r>
              <a:rPr lang="en-US" dirty="0"/>
              <a:t>decomposition, …  </a:t>
            </a:r>
          </a:p>
          <a:p>
            <a:pPr lvl="1"/>
            <a:r>
              <a:rPr lang="en-US" dirty="0"/>
              <a:t>Basic Probability and Statistics </a:t>
            </a:r>
          </a:p>
          <a:p>
            <a:pPr lvl="2"/>
            <a:r>
              <a:rPr lang="en-US" dirty="0"/>
              <a:t>Probability distributions, Mean, Variance, Conditional probabilities, Bayes rule, …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Knowledge of programming languages, e.g., C/C++, Java, </a:t>
            </a:r>
            <a:r>
              <a:rPr lang="en-US" altLang="zh-CN" dirty="0" err="1"/>
              <a:t>matlab</a:t>
            </a:r>
            <a:r>
              <a:rPr lang="en-US" altLang="zh-CN" dirty="0"/>
              <a:t>, Python</a:t>
            </a:r>
          </a:p>
          <a:p>
            <a:endParaRPr lang="en-US" altLang="zh-CN" dirty="0"/>
          </a:p>
          <a:p>
            <a:r>
              <a:rPr lang="en-US" altLang="zh-CN" b="1" dirty="0"/>
              <a:t>Homework 0</a:t>
            </a:r>
            <a:r>
              <a:rPr lang="en-US" altLang="zh-CN" dirty="0"/>
              <a:t>: take the Self-Evaluation</a:t>
            </a:r>
          </a:p>
          <a:p>
            <a:pPr lvl="1"/>
            <a:r>
              <a:rPr lang="en-US" altLang="zh-CN" dirty="0"/>
              <a:t>Minimum &amp; modest background tests (available at course webpage)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zh-CN" dirty="0"/>
              <a:t>Overview of Class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923925" y="1340767"/>
            <a:ext cx="7836145" cy="4785395"/>
          </a:xfrm>
        </p:spPr>
        <p:txBody>
          <a:bodyPr/>
          <a:lstStyle/>
          <a:p>
            <a:r>
              <a:rPr lang="en-US" altLang="zh-CN" sz="2800" dirty="0"/>
              <a:t>Introduction</a:t>
            </a:r>
          </a:p>
          <a:p>
            <a:r>
              <a:rPr lang="en-US" altLang="zh-CN" sz="2800" dirty="0"/>
              <a:t>Supervised learning</a:t>
            </a:r>
          </a:p>
          <a:p>
            <a:r>
              <a:rPr lang="en-US" altLang="zh-CN" sz="2800" dirty="0"/>
              <a:t>Unsupervised learning</a:t>
            </a:r>
          </a:p>
          <a:p>
            <a:r>
              <a:rPr lang="en-US" altLang="zh-CN" sz="2800" dirty="0"/>
              <a:t>Learning theory</a:t>
            </a:r>
            <a:endParaRPr lang="zh-CN" altLang="zh-CN" sz="2800" dirty="0"/>
          </a:p>
          <a:p>
            <a:r>
              <a:rPr lang="en-US" altLang="zh-CN" sz="2800" dirty="0"/>
              <a:t>Probabilistic graphical models</a:t>
            </a:r>
          </a:p>
          <a:p>
            <a:r>
              <a:rPr lang="en-US" altLang="zh-CN" sz="2800" dirty="0"/>
              <a:t>Bayesian methods</a:t>
            </a:r>
          </a:p>
          <a:p>
            <a:r>
              <a:rPr lang="en-US" altLang="zh-CN" sz="2800" dirty="0"/>
              <a:t>Deep learning</a:t>
            </a:r>
          </a:p>
          <a:p>
            <a:r>
              <a:rPr lang="en-US" altLang="zh-CN" sz="2800" dirty="0"/>
              <a:t>Reinforcement learning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846442" y="3447678"/>
            <a:ext cx="1192533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6 units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846441" y="1541982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3 units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846441" y="2012130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9 units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846441" y="2491755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6 units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846441" y="4411735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6 units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846441" y="4891408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6 units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846441" y="2965326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3 units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846441" y="3917826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3 units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246616" y="2021655"/>
            <a:ext cx="1196441" cy="4629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HW1 out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256141" y="2688010"/>
            <a:ext cx="1196441" cy="56053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HW1 due</a:t>
            </a:r>
          </a:p>
          <a:p>
            <a:pPr algn="ctr"/>
            <a:r>
              <a:rPr lang="en-US" altLang="zh-CN" dirty="0"/>
              <a:t>HW2 out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265666" y="3621954"/>
            <a:ext cx="1196441" cy="52243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HW2 due</a:t>
            </a:r>
          </a:p>
          <a:p>
            <a:pPr algn="ctr"/>
            <a:r>
              <a:rPr lang="en-US" altLang="zh-CN" dirty="0"/>
              <a:t>HW3 out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7275191" y="4621689"/>
            <a:ext cx="1196441" cy="5238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HW3 due</a:t>
            </a:r>
          </a:p>
          <a:p>
            <a:pPr algn="ctr"/>
            <a:r>
              <a:rPr lang="en-US" altLang="zh-CN" dirty="0"/>
              <a:t>HW4 out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7284716" y="5423846"/>
            <a:ext cx="1196441" cy="5238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/>
              <a:t>HW4 due</a:t>
            </a:r>
          </a:p>
          <a:p>
            <a:pPr algn="ctr"/>
            <a:r>
              <a:rPr lang="en-US" altLang="zh-CN" dirty="0"/>
              <a:t>June 28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984</Words>
  <Application>Microsoft Office PowerPoint</Application>
  <PresentationFormat>全屏显示(4:3)</PresentationFormat>
  <Paragraphs>150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Adobe Arabic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Statistical Machine Learning Theory and Applications</vt:lpstr>
      <vt:lpstr>A bit about the Instructors</vt:lpstr>
      <vt:lpstr>Contact Information</vt:lpstr>
      <vt:lpstr>A bit about the Instructors</vt:lpstr>
      <vt:lpstr>Teaching Assistants</vt:lpstr>
      <vt:lpstr>Teaching Assistants</vt:lpstr>
      <vt:lpstr>Resources</vt:lpstr>
      <vt:lpstr>Prerequisites</vt:lpstr>
      <vt:lpstr>Overview of Class</vt:lpstr>
      <vt:lpstr>Grading</vt:lpstr>
      <vt:lpstr>Some example Kaggle tasks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jun zhu</cp:lastModifiedBy>
  <cp:revision>5525</cp:revision>
  <dcterms:created xsi:type="dcterms:W3CDTF">2011-04-24T18:48:21Z</dcterms:created>
  <dcterms:modified xsi:type="dcterms:W3CDTF">2019-02-27T01:41:10Z</dcterms:modified>
</cp:coreProperties>
</file>