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63" r:id="rId5"/>
    <p:sldId id="555" r:id="rId6"/>
    <p:sldId id="556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7644" autoAdjust="0"/>
  </p:normalViewPr>
  <p:slideViewPr>
    <p:cSldViewPr snapToGrid="0">
      <p:cViewPr varScale="1">
        <p:scale>
          <a:sx n="75" d="100"/>
          <a:sy n="7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3: create a </a:t>
            </a:r>
            <a:r>
              <a:rPr lang="en-US" dirty="0" err="1" smtClean="0"/>
              <a:t>SymbolicDictionary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Z3’s array theory to</a:t>
            </a:r>
            <a:r>
              <a:rPr lang="en-US" dirty="0"/>
              <a:t> </a:t>
            </a:r>
            <a:r>
              <a:rPr lang="en-US" dirty="0" smtClean="0"/>
              <a:t>support Python’s dictionary (</a:t>
            </a:r>
            <a:r>
              <a:rPr lang="en-US" dirty="0" err="1" smtClean="0"/>
              <a:t>dict</a:t>
            </a:r>
            <a:r>
              <a:rPr lang="en-US" dirty="0" smtClean="0"/>
              <a:t>), modelling the following operations</a:t>
            </a:r>
          </a:p>
          <a:p>
            <a:pPr lvl="1"/>
            <a:r>
              <a:rPr lang="en-US" dirty="0" smtClean="0"/>
              <a:t>Length: 	__length__(self)</a:t>
            </a:r>
            <a:endParaRPr lang="en-US" u="sng" dirty="0" smtClean="0"/>
          </a:p>
          <a:p>
            <a:pPr lvl="1"/>
            <a:r>
              <a:rPr lang="en-US" dirty="0" smtClean="0"/>
              <a:t>Get: 	__</a:t>
            </a:r>
            <a:r>
              <a:rPr lang="en-US" dirty="0" err="1" smtClean="0"/>
              <a:t>getitem</a:t>
            </a:r>
            <a:r>
              <a:rPr lang="en-US" dirty="0" smtClean="0"/>
              <a:t>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Set: 	__</a:t>
            </a:r>
            <a:r>
              <a:rPr lang="en-US" dirty="0" err="1" smtClean="0"/>
              <a:t>setitem</a:t>
            </a:r>
            <a:r>
              <a:rPr lang="en-US" dirty="0" smtClean="0"/>
              <a:t>__(</a:t>
            </a:r>
            <a:r>
              <a:rPr lang="en-US" dirty="0" err="1" smtClean="0"/>
              <a:t>self,key,value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Lookup: 	__contains__(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Should support SymbolicInteger as a key and a value</a:t>
            </a:r>
          </a:p>
          <a:p>
            <a:endParaRPr lang="en-US" dirty="0"/>
          </a:p>
          <a:p>
            <a:r>
              <a:rPr lang="en-US" dirty="0" smtClean="0"/>
              <a:t>What about?</a:t>
            </a:r>
          </a:p>
          <a:p>
            <a:pPr lvl="1"/>
            <a:r>
              <a:rPr lang="en-US" dirty="0"/>
              <a:t>Delete: 	__</a:t>
            </a:r>
            <a:r>
              <a:rPr lang="en-US" dirty="0" err="1"/>
              <a:t>delitem</a:t>
            </a:r>
            <a:r>
              <a:rPr lang="en-US" dirty="0"/>
              <a:t>__(</a:t>
            </a:r>
            <a:r>
              <a:rPr lang="en-US" dirty="0" err="1"/>
              <a:t>self,key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437" y="145125"/>
            <a:ext cx="11114803" cy="6234343"/>
            <a:chOff x="466437" y="145125"/>
            <a:chExt cx="11114803" cy="6234343"/>
          </a:xfrm>
        </p:grpSpPr>
        <p:sp>
          <p:nvSpPr>
            <p:cNvPr id="2" name="Rounded Rectangle 1"/>
            <p:cNvSpPr/>
            <p:nvPr/>
          </p:nvSpPr>
          <p:spPr>
            <a:xfrm>
              <a:off x="4104083" y="3131893"/>
              <a:ext cx="2095500" cy="5207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ExplorationEngine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6437" y="1801551"/>
              <a:ext cx="2209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Loader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041487" y="1801551"/>
              <a:ext cx="2209800" cy="520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FunctionInvocation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968961" y="1801551"/>
              <a:ext cx="1854200" cy="5207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SymbolicInteger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991311" y="956826"/>
              <a:ext cx="1717674" cy="5207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SymbolicObject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75261" y="956827"/>
              <a:ext cx="977900" cy="5207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858489" y="3106476"/>
              <a:ext cx="2095500" cy="5207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PathToConstraint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58489" y="4362188"/>
              <a:ext cx="2095500" cy="5207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Constraint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04083" y="4362188"/>
              <a:ext cx="2095500" cy="5207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Z3Wrapper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858489" y="5617900"/>
              <a:ext cx="2095500" cy="5207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Predicate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0"/>
              <a:endCxn id="7" idx="2"/>
            </p:cNvCxnSpPr>
            <p:nvPr/>
          </p:nvCxnSpPr>
          <p:spPr>
            <a:xfrm flipH="1" flipV="1">
              <a:off x="8064211" y="1477527"/>
              <a:ext cx="831850" cy="32402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5" idx="0"/>
              <a:endCxn id="6" idx="2"/>
            </p:cNvCxnSpPr>
            <p:nvPr/>
          </p:nvCxnSpPr>
          <p:spPr>
            <a:xfrm flipV="1">
              <a:off x="8896061" y="1477526"/>
              <a:ext cx="954087" cy="324025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5" name="Flowchart: Magnetic Disk 24"/>
            <p:cNvSpPr/>
            <p:nvPr/>
          </p:nvSpPr>
          <p:spPr>
            <a:xfrm>
              <a:off x="806162" y="231911"/>
              <a:ext cx="1536700" cy="104140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</a:t>
              </a:r>
            </a:p>
            <a:p>
              <a:pPr algn="ctr"/>
              <a:r>
                <a:rPr lang="en-US" dirty="0" smtClean="0"/>
                <a:t>Program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3"/>
              <a:endCxn id="3" idx="0"/>
            </p:cNvCxnSpPr>
            <p:nvPr/>
          </p:nvCxnSpPr>
          <p:spPr>
            <a:xfrm flipH="1">
              <a:off x="1571337" y="1273311"/>
              <a:ext cx="3175" cy="52824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5" idx="1"/>
            </p:cNvCxnSpPr>
            <p:nvPr/>
          </p:nvCxnSpPr>
          <p:spPr>
            <a:xfrm>
              <a:off x="6251287" y="2061901"/>
              <a:ext cx="1717674" cy="0"/>
            </a:xfrm>
            <a:prstGeom prst="straightConnector1">
              <a:avLst/>
            </a:prstGeom>
            <a:ln>
              <a:prstDash val="dash"/>
              <a:headEnd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" idx="0"/>
              <a:endCxn id="4" idx="2"/>
            </p:cNvCxnSpPr>
            <p:nvPr/>
          </p:nvCxnSpPr>
          <p:spPr>
            <a:xfrm flipH="1" flipV="1">
              <a:off x="5146387" y="2322251"/>
              <a:ext cx="5446" cy="809642"/>
            </a:xfrm>
            <a:prstGeom prst="straightConnector1">
              <a:avLst/>
            </a:prstGeom>
            <a:ln>
              <a:prstDash val="dash"/>
              <a:headEnd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" idx="3"/>
              <a:endCxn id="8" idx="1"/>
            </p:cNvCxnSpPr>
            <p:nvPr/>
          </p:nvCxnSpPr>
          <p:spPr>
            <a:xfrm flipV="1">
              <a:off x="6199583" y="3366826"/>
              <a:ext cx="1658906" cy="25417"/>
            </a:xfrm>
            <a:prstGeom prst="straightConnector1">
              <a:avLst/>
            </a:prstGeom>
            <a:ln>
              <a:prstDash val="dash"/>
              <a:headEnd type="none"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" idx="2"/>
              <a:endCxn id="10" idx="0"/>
            </p:cNvCxnSpPr>
            <p:nvPr/>
          </p:nvCxnSpPr>
          <p:spPr>
            <a:xfrm>
              <a:off x="5151833" y="3652593"/>
              <a:ext cx="0" cy="709595"/>
            </a:xfrm>
            <a:prstGeom prst="straightConnector1">
              <a:avLst/>
            </a:prstGeom>
            <a:ln>
              <a:prstDash val="dash"/>
              <a:headEnd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8" idx="2"/>
              <a:endCxn id="9" idx="0"/>
            </p:cNvCxnSpPr>
            <p:nvPr/>
          </p:nvCxnSpPr>
          <p:spPr>
            <a:xfrm>
              <a:off x="8906239" y="3627176"/>
              <a:ext cx="0" cy="735012"/>
            </a:xfrm>
            <a:prstGeom prst="straightConnector1">
              <a:avLst/>
            </a:prstGeom>
            <a:ln>
              <a:prstDash val="dash"/>
              <a:headEnd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9" idx="2"/>
              <a:endCxn id="11" idx="0"/>
            </p:cNvCxnSpPr>
            <p:nvPr/>
          </p:nvCxnSpPr>
          <p:spPr>
            <a:xfrm>
              <a:off x="8906239" y="4882888"/>
              <a:ext cx="0" cy="735012"/>
            </a:xfrm>
            <a:prstGeom prst="straightConnector1">
              <a:avLst/>
            </a:prstGeom>
            <a:ln>
              <a:prstDash val="dash"/>
              <a:headEnd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9" idx="2"/>
              <a:endCxn id="9" idx="1"/>
            </p:cNvCxnSpPr>
            <p:nvPr/>
          </p:nvCxnSpPr>
          <p:spPr>
            <a:xfrm rot="5400000" flipH="1">
              <a:off x="8252189" y="4228838"/>
              <a:ext cx="260350" cy="1047750"/>
            </a:xfrm>
            <a:prstGeom prst="curvedConnector4">
              <a:avLst>
                <a:gd name="adj1" fmla="val -87805"/>
                <a:gd name="adj2" fmla="val 121818"/>
              </a:avLst>
            </a:prstGeom>
            <a:ln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6" idx="3"/>
              <a:endCxn id="8" idx="3"/>
            </p:cNvCxnSpPr>
            <p:nvPr/>
          </p:nvCxnSpPr>
          <p:spPr>
            <a:xfrm flipH="1">
              <a:off x="9953989" y="1217176"/>
              <a:ext cx="754996" cy="2149650"/>
            </a:xfrm>
            <a:prstGeom prst="curvedConnector3">
              <a:avLst>
                <a:gd name="adj1" fmla="val -30278"/>
              </a:avLst>
            </a:prstGeom>
            <a:ln>
              <a:solidFill>
                <a:srgbClr val="92D05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10" idx="2"/>
              <a:endCxn id="11" idx="2"/>
            </p:cNvCxnSpPr>
            <p:nvPr/>
          </p:nvCxnSpPr>
          <p:spPr>
            <a:xfrm rot="16200000" flipH="1">
              <a:off x="6401180" y="3633541"/>
              <a:ext cx="1255712" cy="3754406"/>
            </a:xfrm>
            <a:prstGeom prst="curvedConnector3">
              <a:avLst>
                <a:gd name="adj1" fmla="val 118205"/>
              </a:avLst>
            </a:prstGeom>
            <a:ln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4" idx="1"/>
              <a:endCxn id="3" idx="3"/>
            </p:cNvCxnSpPr>
            <p:nvPr/>
          </p:nvCxnSpPr>
          <p:spPr>
            <a:xfrm flipH="1">
              <a:off x="2676237" y="2061901"/>
              <a:ext cx="1365250" cy="19050"/>
            </a:xfrm>
            <a:prstGeom prst="straightConnector1">
              <a:avLst/>
            </a:prstGeom>
            <a:ln>
              <a:prstDash val="dash"/>
              <a:headEnd type="triangle" w="lg" len="lg"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1661165" y="4385134"/>
              <a:ext cx="1531145" cy="5207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Z3Expression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23432" y="5858768"/>
              <a:ext cx="1531145" cy="5207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Z3Integer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446977" y="5858768"/>
              <a:ext cx="1531145" cy="5207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Z3BitVector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917540" y="149627"/>
              <a:ext cx="1663700" cy="5207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SymbolicType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stCxn id="6" idx="0"/>
              <a:endCxn id="57" idx="2"/>
            </p:cNvCxnSpPr>
            <p:nvPr/>
          </p:nvCxnSpPr>
          <p:spPr>
            <a:xfrm flipV="1">
              <a:off x="9850148" y="670327"/>
              <a:ext cx="899242" cy="28649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8560099" y="145125"/>
              <a:ext cx="977900" cy="5207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cxnSp>
          <p:nvCxnSpPr>
            <p:cNvPr id="68" name="Straight Arrow Connector 67"/>
            <p:cNvCxnSpPr>
              <a:stCxn id="6" idx="0"/>
              <a:endCxn id="67" idx="2"/>
            </p:cNvCxnSpPr>
            <p:nvPr/>
          </p:nvCxnSpPr>
          <p:spPr>
            <a:xfrm flipH="1" flipV="1">
              <a:off x="9049049" y="665825"/>
              <a:ext cx="801099" cy="291001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Curved Connector 112"/>
            <p:cNvCxnSpPr>
              <a:stCxn id="11" idx="3"/>
              <a:endCxn id="57" idx="3"/>
            </p:cNvCxnSpPr>
            <p:nvPr/>
          </p:nvCxnSpPr>
          <p:spPr>
            <a:xfrm flipV="1">
              <a:off x="9953989" y="409977"/>
              <a:ext cx="1627251" cy="5468273"/>
            </a:xfrm>
            <a:prstGeom prst="curvedConnector3">
              <a:avLst>
                <a:gd name="adj1" fmla="val 114048"/>
              </a:avLst>
            </a:prstGeom>
            <a:ln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54" idx="0"/>
              <a:endCxn id="53" idx="2"/>
            </p:cNvCxnSpPr>
            <p:nvPr/>
          </p:nvCxnSpPr>
          <p:spPr>
            <a:xfrm flipV="1">
              <a:off x="1389005" y="4905834"/>
              <a:ext cx="1037733" cy="9529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4" name="Straight Arrow Connector 133"/>
            <p:cNvCxnSpPr>
              <a:stCxn id="55" idx="0"/>
              <a:endCxn id="53" idx="2"/>
            </p:cNvCxnSpPr>
            <p:nvPr/>
          </p:nvCxnSpPr>
          <p:spPr>
            <a:xfrm flipH="1" flipV="1">
              <a:off x="2426738" y="4905834"/>
              <a:ext cx="785812" cy="9529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8" name="Straight Arrow Connector 137"/>
            <p:cNvCxnSpPr>
              <a:stCxn id="10" idx="1"/>
              <a:endCxn id="53" idx="3"/>
            </p:cNvCxnSpPr>
            <p:nvPr/>
          </p:nvCxnSpPr>
          <p:spPr>
            <a:xfrm flipH="1">
              <a:off x="3192310" y="4622538"/>
              <a:ext cx="911773" cy="22946"/>
            </a:xfrm>
            <a:prstGeom prst="straightConnector1">
              <a:avLst/>
            </a:prstGeom>
            <a:ln>
              <a:prstDash val="dash"/>
              <a:headEnd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5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the Object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code is using the Python object protocol, comparisons via SymbolicType will be visible 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= [ j for j in range(</a:t>
            </a:r>
            <a:r>
              <a:rPr lang="en-US" dirty="0" err="1" smtClean="0"/>
              <a:t>len</a:t>
            </a:r>
            <a:r>
              <a:rPr lang="en-US" dirty="0" smtClean="0"/>
              <a:t>(A)) if A[j] ]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in D    # implies equality comparison of x against each element of D </a:t>
            </a:r>
          </a:p>
          <a:p>
            <a:pPr lvl="1"/>
            <a:endParaRPr lang="en-US" dirty="0"/>
          </a:p>
          <a:p>
            <a:r>
              <a:rPr lang="en-US" dirty="0" smtClean="0"/>
              <a:t>Sometimes the runtime uses concrete value rather than object protocol (for efficiency)</a:t>
            </a:r>
          </a:p>
          <a:p>
            <a:pPr lvl="1"/>
            <a:r>
              <a:rPr lang="en-US" dirty="0" smtClean="0"/>
              <a:t>if A[j]       # j is cast out of object domain to a system32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8899" y="3244334"/>
            <a:ext cx="387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	print(</a:t>
            </a:r>
            <a:r>
              <a:rPr lang="en-US" dirty="0" err="1"/>
              <a:t>self.toString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6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SymbolicType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26" y="1690688"/>
            <a:ext cx="12458700" cy="4210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781973" y="284783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PathToConstraint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6BFFDC-454B-4126-B386-28229AA96DAC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38774e6-6428-4dbd-b505-0acc1faa560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35783</TotalTime>
  <Words>154</Words>
  <Application>Microsoft Office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3: create a SymbolicDictionary</vt:lpstr>
      <vt:lpstr>PowerPoint Presentation</vt:lpstr>
      <vt:lpstr>The Power of the Object Protocol</vt:lpstr>
      <vt:lpstr>PathToConstraint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328</cp:revision>
  <dcterms:created xsi:type="dcterms:W3CDTF">2013-07-23T16:34:49Z</dcterms:created>
  <dcterms:modified xsi:type="dcterms:W3CDTF">2014-10-03T16:33:31Z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