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74" r:id="rId4"/>
    <p:sldId id="266" r:id="rId5"/>
    <p:sldId id="275" r:id="rId6"/>
    <p:sldId id="276" r:id="rId7"/>
    <p:sldId id="260" r:id="rId8"/>
    <p:sldId id="285" r:id="rId9"/>
    <p:sldId id="286" r:id="rId10"/>
    <p:sldId id="262" r:id="rId11"/>
    <p:sldId id="277" r:id="rId12"/>
    <p:sldId id="278" r:id="rId13"/>
    <p:sldId id="258" r:id="rId14"/>
    <p:sldId id="279" r:id="rId15"/>
    <p:sldId id="268" r:id="rId16"/>
    <p:sldId id="280" r:id="rId17"/>
    <p:sldId id="281" r:id="rId18"/>
    <p:sldId id="283" r:id="rId19"/>
    <p:sldId id="284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54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FA23-1A29-44DB-B1D0-304249944655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D9B2-56E3-43D1-B27A-60E06AAAC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5354" y="1981200"/>
            <a:ext cx="53558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/>
              <a:t>nanoFIP second code review</a:t>
            </a:r>
          </a:p>
          <a:p>
            <a:pPr algn="ctr"/>
            <a:r>
              <a:rPr lang="en-US" sz="3500" dirty="0" smtClean="0"/>
              <a:t>14 Nov 2011</a:t>
            </a:r>
            <a:endParaRPr lang="en-US" sz="3500" dirty="0"/>
          </a:p>
        </p:txBody>
      </p:sp>
      <p:sp>
        <p:nvSpPr>
          <p:cNvPr id="3" name="Rounded Rectangle 2"/>
          <p:cNvSpPr/>
          <p:nvPr/>
        </p:nvSpPr>
        <p:spPr>
          <a:xfrm>
            <a:off x="1905000" y="1981200"/>
            <a:ext cx="5334000" cy="1219200"/>
          </a:xfrm>
          <a:prstGeom prst="roundRect">
            <a:avLst>
              <a:gd name="adj" fmla="val 103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762000"/>
            <a:ext cx="5715000" cy="47244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69541" y="800745"/>
            <a:ext cx="20095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wf_consumption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indent="231775"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/>
                </a:solidFill>
              </a:rPr>
              <a:t>Consumed</a:t>
            </a:r>
          </a:p>
          <a:p>
            <a:pPr indent="231775"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/>
                </a:solidFill>
              </a:rPr>
              <a:t>Consumed broadcast</a:t>
            </a:r>
          </a:p>
          <a:p>
            <a:pPr indent="231775"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/>
                </a:solidFill>
              </a:rPr>
              <a:t>Reset</a:t>
            </a:r>
          </a:p>
          <a:p>
            <a:pPr indent="231775"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/>
                </a:solidFill>
              </a:rPr>
              <a:t>JTAG Consumed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05000" y="2934345"/>
            <a:ext cx="3048000" cy="22479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867400" y="3505200"/>
            <a:ext cx="1219200" cy="1219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wf_cons_outcome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4953000" y="3552483"/>
            <a:ext cx="8382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2133599" y="5867401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29000" y="5257801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2334750" y="6034537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593241" y="5995404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743200" y="3886200"/>
            <a:ext cx="1524000" cy="1219200"/>
          </a:xfrm>
          <a:prstGeom prst="roundRect">
            <a:avLst>
              <a:gd name="adj" fmla="val 96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Consumed</a:t>
            </a:r>
          </a:p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4944211" y="4009683"/>
            <a:ext cx="8382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4978386" y="4448518"/>
            <a:ext cx="8382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3505200"/>
            <a:ext cx="852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Ctrl byte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0" y="3962400"/>
            <a:ext cx="915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PDU byte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4401235"/>
            <a:ext cx="9835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LGTH byte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5496585" y="5953785"/>
            <a:ext cx="13328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FSS_CRC_ok_p</a:t>
            </a:r>
            <a:endParaRPr lang="en-US" sz="1500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172200" y="457200"/>
            <a:ext cx="0" cy="3048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5364257" y="1130492"/>
            <a:ext cx="11770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VAR1/2_RDY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400800" y="5257801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 rot="16200000">
            <a:off x="1066800" y="1600200"/>
            <a:ext cx="25908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143000" y="152400"/>
            <a:ext cx="14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bits </a:t>
            </a:r>
            <a:r>
              <a:rPr lang="en-US" dirty="0" err="1" smtClean="0"/>
              <a:t>DAT_o</a:t>
            </a:r>
            <a:endParaRPr lang="en-US" dirty="0"/>
          </a:p>
        </p:txBody>
      </p:sp>
      <p:sp>
        <p:nvSpPr>
          <p:cNvPr id="70" name="Up-Down Arrow 69"/>
          <p:cNvSpPr/>
          <p:nvPr/>
        </p:nvSpPr>
        <p:spPr>
          <a:xfrm rot="10800000">
            <a:off x="2819400" y="533400"/>
            <a:ext cx="381000" cy="335280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895600" y="76200"/>
            <a:ext cx="98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</a:t>
            </a:r>
            <a:r>
              <a:rPr lang="en-US" dirty="0" err="1" smtClean="0"/>
              <a:t>adr</a:t>
            </a:r>
            <a:endParaRPr lang="en-US" dirty="0" smtClean="0"/>
          </a:p>
          <a:p>
            <a:r>
              <a:rPr lang="en-US" dirty="0" smtClean="0"/>
              <a:t>WB data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86600" y="4096435"/>
            <a:ext cx="1335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start reset unit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086600" y="4406969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102098" y="3843863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86600" y="3505200"/>
            <a:ext cx="13399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start </a:t>
            </a:r>
            <a:r>
              <a:rPr lang="en-US" sz="1500" dirty="0" err="1" smtClean="0"/>
              <a:t>jtag</a:t>
            </a:r>
            <a:r>
              <a:rPr lang="en-US" sz="1500" dirty="0" smtClean="0"/>
              <a:t> </a:t>
            </a:r>
            <a:r>
              <a:rPr lang="en-US" sz="1500" dirty="0" err="1" smtClean="0"/>
              <a:t>ctrler</a:t>
            </a:r>
            <a:endParaRPr lang="en-US" sz="1500" dirty="0" smtClean="0"/>
          </a:p>
        </p:txBody>
      </p:sp>
      <p:sp>
        <p:nvSpPr>
          <p:cNvPr id="81" name="Right Arrow 80"/>
          <p:cNvSpPr/>
          <p:nvPr/>
        </p:nvSpPr>
        <p:spPr>
          <a:xfrm rot="10800000">
            <a:off x="1295400" y="4038600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600200" y="3733800"/>
            <a:ext cx="1071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JTAG_bytes</a:t>
            </a:r>
            <a:endParaRPr lang="en-US" sz="15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209800" y="3010545"/>
            <a:ext cx="261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wf_cons_bytes_processor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 rot="10800000">
            <a:off x="1295400" y="4648200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600200" y="4343400"/>
            <a:ext cx="10975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reset_bytes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0" grpId="0" animBg="1"/>
      <p:bldP spid="22" grpId="0" animBg="1"/>
      <p:bldP spid="25" grpId="0"/>
      <p:bldP spid="33" grpId="0"/>
      <p:bldP spid="38" grpId="0" animBg="1"/>
      <p:bldP spid="39" grpId="0" animBg="1"/>
      <p:bldP spid="41" grpId="0" animBg="1"/>
      <p:bldP spid="42" grpId="0"/>
      <p:bldP spid="43" grpId="0"/>
      <p:bldP spid="44" grpId="0"/>
      <p:bldP spid="58" grpId="0"/>
      <p:bldP spid="68" grpId="0" animBg="1"/>
      <p:bldP spid="69" grpId="0"/>
      <p:bldP spid="70" grpId="0" animBg="1"/>
      <p:bldP spid="71" grpId="0"/>
      <p:bldP spid="72" grpId="0"/>
      <p:bldP spid="73" grpId="0"/>
      <p:bldP spid="81" grpId="0" animBg="1"/>
      <p:bldP spid="82" grpId="0"/>
      <p:bldP spid="84" grpId="0" animBg="1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6200000">
            <a:off x="1447800" y="914401"/>
            <a:ext cx="14478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90600" y="4038600"/>
            <a:ext cx="2209800" cy="2362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24200" y="1752600"/>
            <a:ext cx="3810000" cy="457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396380" y="997015"/>
            <a:ext cx="10356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to the user</a:t>
            </a:r>
          </a:p>
        </p:txBody>
      </p:sp>
      <p:sp>
        <p:nvSpPr>
          <p:cNvPr id="35" name="Bent-Up Arrow 34"/>
          <p:cNvSpPr/>
          <p:nvPr/>
        </p:nvSpPr>
        <p:spPr>
          <a:xfrm>
            <a:off x="2590800" y="2133600"/>
            <a:ext cx="5334000" cy="53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86600" y="2895600"/>
            <a:ext cx="1676400" cy="609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 flipV="1">
            <a:off x="2590800" y="3200400"/>
            <a:ext cx="5334000" cy="53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6477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bits WISHBONE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7817154" y="1022046"/>
            <a:ext cx="119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TMS, TDI, TCK</a:t>
            </a:r>
          </a:p>
          <a:p>
            <a:r>
              <a:rPr lang="en-US" sz="1400" dirty="0" smtClean="0"/>
              <a:t>TDO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6292531" y="112259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DAT_i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02334" y="1133333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0"/>
            <a:ext cx="8153400" cy="40385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66800" y="4038600"/>
            <a:ext cx="1981200" cy="2209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0400" y="4038600"/>
            <a:ext cx="1600200" cy="2209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4200" y="4038600"/>
            <a:ext cx="1905000" cy="2209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5400000" flipV="1">
            <a:off x="5255359" y="37719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19600" y="4509503"/>
            <a:ext cx="9832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start_tx_p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1981200"/>
            <a:ext cx="6629400" cy="40005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381500" y="3238500"/>
            <a:ext cx="152400" cy="6477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2133600"/>
            <a:ext cx="2089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wf_fd_transmitter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91000" y="4800600"/>
            <a:ext cx="2819400" cy="838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wf_serializer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057400" y="4724400"/>
            <a:ext cx="914400" cy="838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wf_tx_osc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782074" y="5853280"/>
            <a:ext cx="7986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FD_TXD</a:t>
            </a:r>
          </a:p>
        </p:txBody>
      </p:sp>
      <p:sp>
        <p:nvSpPr>
          <p:cNvPr id="32" name="Right Arrow 31"/>
          <p:cNvSpPr/>
          <p:nvPr/>
        </p:nvSpPr>
        <p:spPr>
          <a:xfrm rot="5400000">
            <a:off x="2857501" y="3086103"/>
            <a:ext cx="3200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4011150" y="2237250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8000" y="4648200"/>
            <a:ext cx="10234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scheduler</a:t>
            </a:r>
          </a:p>
          <a:p>
            <a:r>
              <a:rPr lang="en-US" sz="1200" dirty="0" smtClean="0"/>
              <a:t>(pulses array)</a:t>
            </a:r>
          </a:p>
        </p:txBody>
      </p:sp>
      <p:sp>
        <p:nvSpPr>
          <p:cNvPr id="52" name="Right Arrow 51"/>
          <p:cNvSpPr/>
          <p:nvPr/>
        </p:nvSpPr>
        <p:spPr>
          <a:xfrm rot="5400000">
            <a:off x="6065004" y="5996553"/>
            <a:ext cx="6858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2971801" y="5105400"/>
            <a:ext cx="12192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876800" y="1600200"/>
            <a:ext cx="0" cy="3200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4101745" y="2505273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 flipV="1">
            <a:off x="1140559" y="2996197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4800" y="3733800"/>
            <a:ext cx="9832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start_tx_p</a:t>
            </a:r>
            <a:endParaRPr lang="en-US" sz="1500" dirty="0" smtClean="0"/>
          </a:p>
        </p:txBody>
      </p:sp>
      <p:cxnSp>
        <p:nvCxnSpPr>
          <p:cNvPr id="64" name="Straight Arrow Connector 63"/>
          <p:cNvCxnSpPr/>
          <p:nvPr/>
        </p:nvCxnSpPr>
        <p:spPr>
          <a:xfrm rot="5400000" flipV="1">
            <a:off x="1140559" y="36195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4800" y="4357103"/>
            <a:ext cx="10973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last_byte_p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  <p:bldP spid="32" grpId="0" animBg="1"/>
      <p:bldP spid="35" grpId="0"/>
      <p:bldP spid="45" grpId="0"/>
      <p:bldP spid="52" grpId="0" animBg="1"/>
      <p:bldP spid="53" grpId="0" animBg="1"/>
      <p:bldP spid="61" grpId="0"/>
      <p:bldP spid="63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6477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bits WISHBONE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7817154" y="1022046"/>
            <a:ext cx="119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TMS, TDI, TCK</a:t>
            </a:r>
          </a:p>
          <a:p>
            <a:r>
              <a:rPr lang="en-US" sz="1400" dirty="0" smtClean="0"/>
              <a:t>TDO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6292531" y="112259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DAT_i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02334" y="1133333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0"/>
            <a:ext cx="4419600" cy="40385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66800" y="4038600"/>
            <a:ext cx="1981200" cy="2286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79957" y="1752600"/>
            <a:ext cx="1676400" cy="4495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4200" y="4038600"/>
            <a:ext cx="1905000" cy="2209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5029200" y="3657599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6309103" y="3047999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5400000">
            <a:off x="5669185" y="3266596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5835979" y="3633202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29200" y="0"/>
            <a:ext cx="3657600" cy="17526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762000"/>
            <a:ext cx="5715000" cy="47244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906959"/>
            <a:ext cx="1723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wf_production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0" indent="231775">
              <a:buFont typeface="Courier New" pitchFamily="49" charset="0"/>
              <a:buChar char="o"/>
            </a:pPr>
            <a:r>
              <a:rPr lang="en-US" sz="1200" dirty="0" smtClean="0">
                <a:solidFill>
                  <a:prstClr val="white"/>
                </a:solidFill>
              </a:rPr>
              <a:t>Produced</a:t>
            </a:r>
            <a:endParaRPr lang="en-US" sz="1200" dirty="0">
              <a:solidFill>
                <a:prstClr val="white"/>
              </a:solidFill>
            </a:endParaRPr>
          </a:p>
          <a:p>
            <a:pPr lvl="0" indent="231775">
              <a:buFont typeface="Courier New" pitchFamily="49" charset="0"/>
              <a:buChar char="o"/>
            </a:pPr>
            <a:r>
              <a:rPr lang="en-US" sz="1200" dirty="0">
                <a:solidFill>
                  <a:prstClr val="white"/>
                </a:solidFill>
              </a:rPr>
              <a:t>JTAG </a:t>
            </a:r>
            <a:r>
              <a:rPr lang="en-US" sz="1200" dirty="0" smtClean="0">
                <a:solidFill>
                  <a:prstClr val="white"/>
                </a:solidFill>
              </a:rPr>
              <a:t>Produced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05000" y="2934345"/>
            <a:ext cx="3048000" cy="2247900"/>
          </a:xfrm>
          <a:prstGeom prst="roundRect">
            <a:avLst>
              <a:gd name="adj" fmla="val 582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2133599" y="5791201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3429000" y="5181601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2791949" y="5894851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33" name="TextBox 32"/>
          <p:cNvSpPr txBox="1"/>
          <p:nvPr/>
        </p:nvSpPr>
        <p:spPr>
          <a:xfrm rot="5400000">
            <a:off x="3034943" y="5804257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743200" y="3886200"/>
            <a:ext cx="1524000" cy="1219200"/>
          </a:xfrm>
          <a:prstGeom prst="roundRect">
            <a:avLst>
              <a:gd name="adj" fmla="val 96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Produced</a:t>
            </a:r>
          </a:p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68" name="Right Arrow 67"/>
          <p:cNvSpPr/>
          <p:nvPr/>
        </p:nvSpPr>
        <p:spPr>
          <a:xfrm rot="5400000">
            <a:off x="1066800" y="1486545"/>
            <a:ext cx="25908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14400" y="304800"/>
            <a:ext cx="140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bits </a:t>
            </a:r>
            <a:r>
              <a:rPr lang="en-US" dirty="0" err="1" smtClean="0"/>
              <a:t>DAT_i</a:t>
            </a:r>
            <a:endParaRPr lang="en-US" dirty="0"/>
          </a:p>
        </p:txBody>
      </p:sp>
      <p:sp>
        <p:nvSpPr>
          <p:cNvPr id="70" name="Up-Down Arrow 69"/>
          <p:cNvSpPr/>
          <p:nvPr/>
        </p:nvSpPr>
        <p:spPr>
          <a:xfrm rot="10800000">
            <a:off x="3124200" y="343544"/>
            <a:ext cx="381000" cy="354265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52800" y="191869"/>
            <a:ext cx="98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</a:t>
            </a:r>
            <a:r>
              <a:rPr lang="en-US" dirty="0" err="1" smtClean="0"/>
              <a:t>adr</a:t>
            </a:r>
            <a:endParaRPr lang="en-US" dirty="0" smtClean="0"/>
          </a:p>
          <a:p>
            <a:r>
              <a:rPr lang="en-US" dirty="0" smtClean="0"/>
              <a:t>WB data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638800" y="3276600"/>
            <a:ext cx="1371600" cy="10668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wf_status_bytes_gen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4876800" y="3657599"/>
            <a:ext cx="7620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24400" y="3352800"/>
            <a:ext cx="11290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Status bytes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914400" y="3505200"/>
            <a:ext cx="12192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8200" y="3223647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JTAG_byte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914400" y="2872353"/>
            <a:ext cx="12192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2590800"/>
            <a:ext cx="20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odel_constr_byte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00" y="3010545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wf_prod_bytes_retriever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33" grpId="0"/>
      <p:bldP spid="68" grpId="0" animBg="1"/>
      <p:bldP spid="69" grpId="0"/>
      <p:bldP spid="70" grpId="0" animBg="1"/>
      <p:bldP spid="71" grpId="0"/>
      <p:bldP spid="29" grpId="0" animBg="1"/>
      <p:bldP spid="31" grpId="0" animBg="1"/>
      <p:bldP spid="32" grpId="0"/>
      <p:bldP spid="40" grpId="0" animBg="1"/>
      <p:bldP spid="45" grpId="0"/>
      <p:bldP spid="46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7620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600" y="762000"/>
            <a:ext cx="4419600" cy="32765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66800" y="4038600"/>
            <a:ext cx="1981200" cy="2286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79957" y="3505200"/>
            <a:ext cx="1676400" cy="27431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4200" y="4024392"/>
            <a:ext cx="3962400" cy="231699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5029200" y="3657599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6309103" y="3047999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5400000">
            <a:off x="5669185" y="3266596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5835979" y="3633202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29200" y="685800"/>
            <a:ext cx="2057400" cy="10668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5410200" y="1143000"/>
            <a:ext cx="16764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6781800" y="2286000"/>
            <a:ext cx="11430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0800000">
            <a:off x="6705600" y="3352800"/>
            <a:ext cx="11430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373981" y="1050066"/>
            <a:ext cx="10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7620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79957" y="2819400"/>
            <a:ext cx="1676400" cy="34289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5800" y="716796"/>
            <a:ext cx="6400800" cy="560780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7467600" y="6858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19688" y="695980"/>
            <a:ext cx="119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TMS, TDI, TCK</a:t>
            </a:r>
          </a:p>
          <a:p>
            <a:r>
              <a:rPr lang="en-US" sz="1400" dirty="0" smtClean="0"/>
              <a:t>TDO</a:t>
            </a:r>
            <a:endParaRPr lang="en-US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7010400" y="76200"/>
            <a:ext cx="11430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514600" y="2272298"/>
            <a:ext cx="4724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65376" y="1905000"/>
            <a:ext cx="963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start_jc_p</a:t>
            </a:r>
            <a:endParaRPr lang="en-US" sz="1500" dirty="0" smtClean="0"/>
          </a:p>
        </p:txBody>
      </p:sp>
      <p:sp>
        <p:nvSpPr>
          <p:cNvPr id="45" name="Bent-Up Arrow 44"/>
          <p:cNvSpPr/>
          <p:nvPr/>
        </p:nvSpPr>
        <p:spPr>
          <a:xfrm>
            <a:off x="2536776" y="2286000"/>
            <a:ext cx="5029200" cy="685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65376" y="2514600"/>
            <a:ext cx="13688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TMS/ TDI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7800" y="457200"/>
            <a:ext cx="6324600" cy="56769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98624" y="495300"/>
            <a:ext cx="2216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wf_JTAG_controller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52800" y="11811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/>
              <a:t>Idle</a:t>
            </a:r>
            <a:endParaRPr lang="en-US" sz="1500" dirty="0"/>
          </a:p>
        </p:txBody>
      </p:sp>
      <p:sp>
        <p:nvSpPr>
          <p:cNvPr id="22" name="Oval 21"/>
          <p:cNvSpPr/>
          <p:nvPr/>
        </p:nvSpPr>
        <p:spPr>
          <a:xfrm>
            <a:off x="3352800" y="21336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Set_</a:t>
            </a:r>
          </a:p>
          <a:p>
            <a:pPr algn="ctr"/>
            <a:r>
              <a:rPr lang="en-US" sz="1200" dirty="0" err="1" smtClean="0"/>
              <a:t>addr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3352800" y="30861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Get_</a:t>
            </a:r>
          </a:p>
          <a:p>
            <a:pPr algn="ctr"/>
            <a:r>
              <a:rPr lang="en-US" sz="1200" dirty="0" smtClean="0"/>
              <a:t>byte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3352800" y="40386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Play_</a:t>
            </a:r>
          </a:p>
          <a:p>
            <a:pPr algn="ctr"/>
            <a:r>
              <a:rPr lang="en-US" sz="1200" dirty="0" smtClean="0"/>
              <a:t>byte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20" idx="4"/>
            <a:endCxn id="22" idx="0"/>
          </p:cNvCxnSpPr>
          <p:nvPr/>
        </p:nvCxnSpPr>
        <p:spPr>
          <a:xfrm>
            <a:off x="3695700" y="1866900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7400" y="1813947"/>
            <a:ext cx="16578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Start_jtag_ctrler_p</a:t>
            </a:r>
            <a:endParaRPr lang="en-US" sz="15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710473" y="2815888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95700" y="3783241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79477" y="4735096"/>
            <a:ext cx="0" cy="6370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20" idx="2"/>
          </p:cNvCxnSpPr>
          <p:nvPr/>
        </p:nvCxnSpPr>
        <p:spPr>
          <a:xfrm rot="16200000" flipV="1">
            <a:off x="1619251" y="3257549"/>
            <a:ext cx="3771900" cy="304801"/>
          </a:xfrm>
          <a:prstGeom prst="bentConnector4">
            <a:avLst>
              <a:gd name="adj1" fmla="val -975"/>
              <a:gd name="adj2" fmla="val 563982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5" idx="2"/>
            <a:endCxn id="22" idx="2"/>
          </p:cNvCxnSpPr>
          <p:nvPr/>
        </p:nvCxnSpPr>
        <p:spPr>
          <a:xfrm rot="10800000">
            <a:off x="3352800" y="2476500"/>
            <a:ext cx="12700" cy="1905000"/>
          </a:xfrm>
          <a:prstGeom prst="bentConnector3">
            <a:avLst>
              <a:gd name="adj1" fmla="val 3325418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267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81" name="Rounded Rectangle 80"/>
          <p:cNvSpPr/>
          <p:nvPr/>
        </p:nvSpPr>
        <p:spPr>
          <a:xfrm>
            <a:off x="4648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sp>
        <p:nvSpPr>
          <p:cNvPr id="84" name="Rounded Rectangle 83"/>
          <p:cNvSpPr/>
          <p:nvPr/>
        </p:nvSpPr>
        <p:spPr>
          <a:xfrm>
            <a:off x="5029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87" name="Rounded Rectangle 86"/>
          <p:cNvSpPr/>
          <p:nvPr/>
        </p:nvSpPr>
        <p:spPr>
          <a:xfrm>
            <a:off x="5791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6553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1906419" y="3339256"/>
            <a:ext cx="170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bits_so_far</a:t>
            </a:r>
            <a:r>
              <a:rPr lang="en-US" sz="1200" dirty="0" smtClean="0"/>
              <a:t> &lt; </a:t>
            </a:r>
            <a:r>
              <a:rPr lang="en-US" sz="1200" dirty="0" err="1" smtClean="0"/>
              <a:t>frame_bits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2209800" y="5067300"/>
            <a:ext cx="103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bits played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 rot="1559081">
            <a:off x="4695722" y="2178510"/>
            <a:ext cx="1371600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Timeout_</a:t>
            </a:r>
          </a:p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4305300" y="4953000"/>
            <a:ext cx="3238500" cy="381000"/>
            <a:chOff x="4305300" y="4648200"/>
            <a:chExt cx="3238500" cy="381000"/>
          </a:xfrm>
        </p:grpSpPr>
        <p:grpSp>
          <p:nvGrpSpPr>
            <p:cNvPr id="42" name="Group 41"/>
            <p:cNvGrpSpPr/>
            <p:nvPr/>
          </p:nvGrpSpPr>
          <p:grpSpPr>
            <a:xfrm>
              <a:off x="4305300" y="4648200"/>
              <a:ext cx="723900" cy="381000"/>
              <a:chOff x="4305300" y="4648200"/>
              <a:chExt cx="723900" cy="3810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305300" y="4648200"/>
                <a:ext cx="342900" cy="381000"/>
                <a:chOff x="4267200" y="4648200"/>
                <a:chExt cx="304800" cy="381000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267200" y="4648200"/>
                  <a:ext cx="3048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5720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4648200" y="5029200"/>
                <a:ext cx="381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5029200" y="4648200"/>
              <a:ext cx="723900" cy="381000"/>
              <a:chOff x="4305300" y="4648200"/>
              <a:chExt cx="723900" cy="381000"/>
            </a:xfrm>
          </p:grpSpPr>
          <p:grpSp>
            <p:nvGrpSpPr>
              <p:cNvPr id="44" name="Group 38"/>
              <p:cNvGrpSpPr/>
              <p:nvPr/>
            </p:nvGrpSpPr>
            <p:grpSpPr>
              <a:xfrm>
                <a:off x="4305300" y="4648200"/>
                <a:ext cx="342900" cy="381000"/>
                <a:chOff x="4267200" y="4648200"/>
                <a:chExt cx="304800" cy="38100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2672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267200" y="4648200"/>
                  <a:ext cx="3048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5720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4648200" y="5029200"/>
                <a:ext cx="381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753100" y="4648200"/>
              <a:ext cx="723900" cy="381000"/>
              <a:chOff x="4305300" y="4648200"/>
              <a:chExt cx="723900" cy="381000"/>
            </a:xfrm>
          </p:grpSpPr>
          <p:grpSp>
            <p:nvGrpSpPr>
              <p:cNvPr id="55" name="Group 38"/>
              <p:cNvGrpSpPr/>
              <p:nvPr/>
            </p:nvGrpSpPr>
            <p:grpSpPr>
              <a:xfrm>
                <a:off x="4305300" y="4648200"/>
                <a:ext cx="342900" cy="381000"/>
                <a:chOff x="4267200" y="4648200"/>
                <a:chExt cx="304800" cy="381000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42672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267200" y="4648200"/>
                  <a:ext cx="3048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4648200" y="5029200"/>
                <a:ext cx="381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6477000" y="4648200"/>
              <a:ext cx="723900" cy="381000"/>
              <a:chOff x="4305300" y="4648200"/>
              <a:chExt cx="723900" cy="381000"/>
            </a:xfrm>
          </p:grpSpPr>
          <p:grpSp>
            <p:nvGrpSpPr>
              <p:cNvPr id="61" name="Group 38"/>
              <p:cNvGrpSpPr/>
              <p:nvPr/>
            </p:nvGrpSpPr>
            <p:grpSpPr>
              <a:xfrm>
                <a:off x="4305300" y="4648200"/>
                <a:ext cx="342900" cy="381000"/>
                <a:chOff x="4267200" y="4648200"/>
                <a:chExt cx="304800" cy="381000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2672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267200" y="4648200"/>
                  <a:ext cx="3048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5720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4648200" y="5029200"/>
                <a:ext cx="381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38"/>
            <p:cNvGrpSpPr/>
            <p:nvPr/>
          </p:nvGrpSpPr>
          <p:grpSpPr>
            <a:xfrm>
              <a:off x="7200900" y="4648200"/>
              <a:ext cx="342900" cy="381000"/>
              <a:chOff x="4267200" y="4648200"/>
              <a:chExt cx="304800" cy="3810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267200" y="4648200"/>
                <a:ext cx="0" cy="38100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267200" y="4648200"/>
                <a:ext cx="304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/>
          <p:cNvSpPr txBox="1"/>
          <p:nvPr/>
        </p:nvSpPr>
        <p:spPr>
          <a:xfrm>
            <a:off x="4876800" y="53456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Sampling of TDO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5410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6172200" y="431165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sp>
        <p:nvSpPr>
          <p:cNvPr id="79" name="Rounded Rectangle 78"/>
          <p:cNvSpPr/>
          <p:nvPr/>
        </p:nvSpPr>
        <p:spPr>
          <a:xfrm>
            <a:off x="6934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029200" y="49530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753100" y="49530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477000" y="49530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7200900" y="49530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417 L -0.04167 0.0375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1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417 L -0.04167 0.037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1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417 L -0.04167 0.037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1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417 L -0.04167 0.037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1" grpId="0" animBg="1"/>
      <p:bldP spid="81" grpId="1" animBg="1"/>
      <p:bldP spid="84" grpId="0" animBg="1"/>
      <p:bldP spid="87" grpId="0" animBg="1"/>
      <p:bldP spid="89" grpId="0" animBg="1"/>
      <p:bldP spid="26" grpId="0" animBg="1"/>
      <p:bldP spid="76" grpId="0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Up-Down Arrow 39"/>
          <p:cNvSpPr/>
          <p:nvPr/>
        </p:nvSpPr>
        <p:spPr>
          <a:xfrm>
            <a:off x="7467600" y="6858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7620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86600" y="685799"/>
            <a:ext cx="1676400" cy="281940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5800" y="685800"/>
            <a:ext cx="6400800" cy="56388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6477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bits WISHBONE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7817154" y="1022046"/>
            <a:ext cx="119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TMS, TDI, TCK</a:t>
            </a:r>
          </a:p>
          <a:p>
            <a:r>
              <a:rPr lang="en-US" sz="1400" dirty="0" smtClean="0"/>
              <a:t>TDO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6292531" y="112259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DAT_i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02334" y="1133333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3600" y="457200"/>
            <a:ext cx="4495800" cy="39624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1702" y="2115235"/>
            <a:ext cx="6376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RSTIN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1702" y="2425769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200" y="1862663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702" y="1524000"/>
            <a:ext cx="8155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RSTPON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2724835"/>
            <a:ext cx="9005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RST (WB)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" y="3035369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669229" y="4932406"/>
            <a:ext cx="7391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Var_rst</a:t>
            </a:r>
            <a:endParaRPr lang="en-US" sz="1500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 rot="16200000">
            <a:off x="2438400" y="5181600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9400" y="2267635"/>
            <a:ext cx="7107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RSTON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29400" y="2578169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44898" y="1481663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9400" y="1143000"/>
            <a:ext cx="1419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nFIP</a:t>
            </a:r>
            <a:r>
              <a:rPr lang="en-US" sz="1500" dirty="0" smtClean="0"/>
              <a:t> internal </a:t>
            </a:r>
            <a:r>
              <a:rPr lang="en-US" sz="1500" dirty="0" err="1" smtClean="0"/>
              <a:t>rst</a:t>
            </a:r>
            <a:endParaRPr lang="en-US" sz="15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644898" y="2877235"/>
            <a:ext cx="7690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FD_RST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644898" y="3187769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10361" y="1962090"/>
            <a:ext cx="1647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wf_reset_unit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44898" y="2043752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29400" y="1705089"/>
            <a:ext cx="17350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nFIP</a:t>
            </a:r>
            <a:r>
              <a:rPr lang="en-US" sz="1500" dirty="0" smtClean="0"/>
              <a:t> WB internal </a:t>
            </a:r>
            <a:r>
              <a:rPr lang="en-US" sz="1500" dirty="0" err="1" smtClean="0"/>
              <a:t>rst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52600" y="1066800"/>
            <a:ext cx="24440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Please focus on:</a:t>
            </a:r>
            <a:endParaRPr lang="en-US" sz="2700" dirty="0"/>
          </a:p>
        </p:txBody>
      </p:sp>
      <p:sp>
        <p:nvSpPr>
          <p:cNvPr id="21" name="TextBox 20"/>
          <p:cNvSpPr txBox="1"/>
          <p:nvPr/>
        </p:nvSpPr>
        <p:spPr>
          <a:xfrm>
            <a:off x="3065516" y="1840468"/>
            <a:ext cx="30562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3550" indent="-463550">
              <a:buFont typeface="Courier New" pitchFamily="49" charset="0"/>
              <a:buChar char="o"/>
            </a:pPr>
            <a:r>
              <a:rPr lang="en-US" sz="2500" dirty="0" err="1"/>
              <a:t>w</a:t>
            </a:r>
            <a:r>
              <a:rPr lang="en-US" sz="2500" dirty="0" err="1" smtClean="0"/>
              <a:t>f_jtag_controller</a:t>
            </a:r>
            <a:endParaRPr lang="en-US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3065516" y="2423138"/>
            <a:ext cx="31066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3550" indent="-463550">
              <a:buFont typeface="Courier New" pitchFamily="49" charset="0"/>
              <a:buChar char="o"/>
            </a:pPr>
            <a:r>
              <a:rPr lang="en-US" sz="2500" dirty="0" err="1" smtClean="0"/>
              <a:t>wf_engine_control</a:t>
            </a:r>
            <a:endParaRPr 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3065516" y="3005808"/>
            <a:ext cx="3102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9113" indent="-519113">
              <a:buFont typeface="Courier New" pitchFamily="49" charset="0"/>
              <a:buChar char="o"/>
            </a:pPr>
            <a:r>
              <a:rPr lang="en-US" sz="2500" dirty="0" err="1" smtClean="0"/>
              <a:t>wf_rx_deserializer</a:t>
            </a:r>
            <a:endParaRPr lang="en-US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3065516" y="3588478"/>
            <a:ext cx="30743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9113" indent="-519113">
              <a:buFont typeface="Courier New" pitchFamily="49" charset="0"/>
              <a:buChar char="o"/>
            </a:pPr>
            <a:r>
              <a:rPr lang="en-US" sz="2500" dirty="0" err="1" smtClean="0"/>
              <a:t>wf_tx_transmitter</a:t>
            </a:r>
            <a:endParaRPr lang="en-US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3112622" y="4171146"/>
            <a:ext cx="25347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9113" indent="-519113">
              <a:buFont typeface="Courier New" pitchFamily="49" charset="0"/>
              <a:buChar char="o"/>
            </a:pPr>
            <a:r>
              <a:rPr lang="en-US" sz="2500" dirty="0" err="1" smtClean="0"/>
              <a:t>wf_reset_unit</a:t>
            </a:r>
            <a:endParaRPr lang="en-US" sz="2500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914400"/>
            <a:ext cx="5715000" cy="4495800"/>
          </a:xfrm>
          <a:prstGeom prst="roundRect">
            <a:avLst>
              <a:gd name="adj" fmla="val 4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6477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bits WISHBONE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7817154" y="1022046"/>
            <a:ext cx="119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TMS, TDI, TCK</a:t>
            </a:r>
          </a:p>
          <a:p>
            <a:r>
              <a:rPr lang="en-US" sz="1400" dirty="0" smtClean="0"/>
              <a:t>TDO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6292531" y="112259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DAT_i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02334" y="1133333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0"/>
            <a:ext cx="8153400" cy="40385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24200" y="4038600"/>
            <a:ext cx="5257800" cy="2209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1306436"/>
            <a:ext cx="5715000" cy="40005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381500" y="3238500"/>
            <a:ext cx="152400" cy="6477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1714500" y="5676900"/>
            <a:ext cx="13716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06174" y="1458836"/>
            <a:ext cx="1751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f_fd_receiver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57400" y="4125836"/>
            <a:ext cx="2819400" cy="838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</a:t>
            </a:r>
            <a:r>
              <a:rPr lang="en-US" dirty="0" err="1" smtClean="0"/>
              <a:t>f_deglitcher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057400" y="2450081"/>
            <a:ext cx="2819400" cy="838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wf_deserializer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0" y="2450081"/>
            <a:ext cx="914400" cy="838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wf_rx_osc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2710092" y="3453490"/>
            <a:ext cx="8501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FD_RXD</a:t>
            </a:r>
          </a:p>
          <a:p>
            <a:r>
              <a:rPr lang="en-US" sz="1500" dirty="0" smtClean="0"/>
              <a:t>_filtered</a:t>
            </a:r>
            <a:endParaRPr lang="en-US" sz="1500" dirty="0"/>
          </a:p>
        </p:txBody>
      </p:sp>
      <p:sp>
        <p:nvSpPr>
          <p:cNvPr id="30" name="Right Arrow 29"/>
          <p:cNvSpPr/>
          <p:nvPr/>
        </p:nvSpPr>
        <p:spPr>
          <a:xfrm rot="16200000">
            <a:off x="3048000" y="3592436"/>
            <a:ext cx="8382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1795699" y="5978469"/>
            <a:ext cx="8098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FD_RXD</a:t>
            </a:r>
          </a:p>
        </p:txBody>
      </p:sp>
      <p:sp>
        <p:nvSpPr>
          <p:cNvPr id="32" name="Right Arrow 31"/>
          <p:cNvSpPr/>
          <p:nvPr/>
        </p:nvSpPr>
        <p:spPr>
          <a:xfrm rot="16200000">
            <a:off x="1600199" y="1611236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895600" y="1001636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1801350" y="1778372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2059841" y="1739239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876800" y="2906636"/>
            <a:ext cx="1219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29200" y="2525636"/>
            <a:ext cx="10839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sampling_p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099301" y="1001636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3192659" y="1622601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648200" y="1001636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3774230" y="1651966"/>
            <a:ext cx="1340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FES_CRC_ok_p</a:t>
            </a:r>
            <a:endParaRPr lang="en-US" sz="15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3352800" y="5715000"/>
            <a:ext cx="44958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352800" y="571500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239000" y="571500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629400" y="5715000"/>
            <a:ext cx="6096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62400" y="5715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 animBg="1"/>
      <p:bldP spid="32" grpId="0" animBg="1"/>
      <p:bldP spid="35" grpId="0"/>
      <p:bldP spid="36" grpId="0"/>
      <p:bldP spid="45" grpId="0"/>
      <p:bldP spid="47" grpId="0"/>
      <p:bldP spid="49" grpId="0"/>
      <p:bldP spid="22" grpId="0" animBg="1"/>
      <p:bldP spid="24" grpId="0" animBg="1"/>
      <p:bldP spid="25" grpId="0" animBg="1"/>
      <p:bldP spid="33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200" y="0"/>
            <a:ext cx="2590800" cy="4038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124200" y="1752600"/>
            <a:ext cx="5334000" cy="4572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48000" y="0"/>
            <a:ext cx="5715000" cy="1752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6200000">
            <a:off x="838199" y="3650575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118102" y="3040975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1039350" y="3817711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282343" y="3778578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514599" y="4572000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rot="5400000" flipV="1">
            <a:off x="3274159" y="43815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43200" y="4311114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46321" y="4766737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5400000" flipV="1">
            <a:off x="3318638" y="4796363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0800" y="5181600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5400000" flipV="1">
            <a:off x="3314700" y="50673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86862" y="5486400"/>
            <a:ext cx="1340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FES_CRC_ok_p</a:t>
            </a:r>
            <a:endParaRPr lang="en-US" sz="15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590800" y="3028474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1759162" y="3740362"/>
            <a:ext cx="1340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FES_CRC_ok_p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50" grpId="0"/>
      <p:bldP spid="51" grpId="0" animBg="1"/>
      <p:bldP spid="53" grpId="0"/>
      <p:bldP spid="54" grpId="0"/>
      <p:bldP spid="56" grpId="0"/>
      <p:bldP spid="58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29200" y="1752600"/>
            <a:ext cx="3429000" cy="4572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48000" y="0"/>
            <a:ext cx="5715000" cy="1752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2514599" y="4572000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rot="5400000" flipV="1">
            <a:off x="3274159" y="43815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43200" y="4311114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46321" y="4766737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5400000" flipV="1">
            <a:off x="3318638" y="4796363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0800" y="5181600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5400000" flipV="1">
            <a:off x="3314700" y="50673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86862" y="5486400"/>
            <a:ext cx="1340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FES_CRC_ok_p</a:t>
            </a:r>
            <a:endParaRPr lang="en-US" sz="15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57200" y="0"/>
            <a:ext cx="2590800" cy="39624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190500"/>
            <a:ext cx="7086600" cy="56769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228600"/>
            <a:ext cx="2148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wf_engine_control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19400" y="914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/>
              <a:t>Idle</a:t>
            </a:r>
            <a:endParaRPr lang="en-US" sz="1500" dirty="0"/>
          </a:p>
        </p:txBody>
      </p:sp>
      <p:sp>
        <p:nvSpPr>
          <p:cNvPr id="22" name="Oval 21"/>
          <p:cNvSpPr/>
          <p:nvPr/>
        </p:nvSpPr>
        <p:spPr>
          <a:xfrm>
            <a:off x="2819400" y="18669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ID_DAT_Ctrl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2819400" y="2819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ID_DAT_Var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819400" y="37719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ID_DAT_Subs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2819400" y="4724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ID_DATOK!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495800" y="15240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Prod_</a:t>
            </a:r>
          </a:p>
          <a:p>
            <a:pPr algn="ctr"/>
            <a:r>
              <a:rPr lang="en-US" sz="1200" dirty="0" smtClean="0"/>
              <a:t>wait_</a:t>
            </a:r>
          </a:p>
          <a:p>
            <a:pPr algn="ctr"/>
            <a:r>
              <a:rPr lang="en-US" sz="1200" dirty="0" err="1" smtClean="0"/>
              <a:t>turnar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4495800" y="2438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Cons_wait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smtClean="0"/>
              <a:t>FSS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5562600" y="2438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Consuming</a:t>
            </a:r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5562600" y="15240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Producing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20" idx="4"/>
            <a:endCxn id="22" idx="0"/>
          </p:cNvCxnSpPr>
          <p:nvPr/>
        </p:nvCxnSpPr>
        <p:spPr>
          <a:xfrm>
            <a:off x="3162300" y="1600200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52600" y="1547247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  <a:endParaRPr lang="en-US" sz="15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177073" y="2549188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51494" y="2496235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62300" y="3516541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36721" y="3463588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146077" y="4468396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20498" y="4415443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6" name="Shape 55"/>
          <p:cNvCxnSpPr>
            <a:stCxn id="33" idx="4"/>
            <a:endCxn id="37" idx="2"/>
          </p:cNvCxnSpPr>
          <p:nvPr/>
        </p:nvCxnSpPr>
        <p:spPr>
          <a:xfrm rot="5400000" flipH="1" flipV="1">
            <a:off x="2057400" y="2971800"/>
            <a:ext cx="3543300" cy="1333500"/>
          </a:xfrm>
          <a:prstGeom prst="bentConnector4">
            <a:avLst>
              <a:gd name="adj1" fmla="val -6452"/>
              <a:gd name="adj2" fmla="val 62857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6"/>
            <a:endCxn id="41" idx="2"/>
          </p:cNvCxnSpPr>
          <p:nvPr/>
        </p:nvCxnSpPr>
        <p:spPr>
          <a:xfrm>
            <a:off x="5181600" y="18669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181600" y="28194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219200" y="907941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Reset_</a:t>
            </a:r>
          </a:p>
          <a:p>
            <a:pPr algn="ctr"/>
            <a:r>
              <a:rPr lang="en-US" sz="1200" dirty="0" err="1" smtClean="0"/>
              <a:t>rx</a:t>
            </a:r>
            <a:endParaRPr lang="en-US" sz="1200" dirty="0"/>
          </a:p>
        </p:txBody>
      </p:sp>
      <p:cxnSp>
        <p:nvCxnSpPr>
          <p:cNvPr id="62" name="Elbow Connector 61"/>
          <p:cNvCxnSpPr>
            <a:stCxn id="33" idx="2"/>
            <a:endCxn id="60" idx="4"/>
          </p:cNvCxnSpPr>
          <p:nvPr/>
        </p:nvCxnSpPr>
        <p:spPr>
          <a:xfrm rot="10800000">
            <a:off x="1562100" y="1593742"/>
            <a:ext cx="1257300" cy="347355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</p:cNvCxnSpPr>
          <p:nvPr/>
        </p:nvCxnSpPr>
        <p:spPr>
          <a:xfrm flipH="1">
            <a:off x="1524000" y="4114800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545957" y="3162945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524000" y="2209800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6"/>
            <a:endCxn id="20" idx="2"/>
          </p:cNvCxnSpPr>
          <p:nvPr/>
        </p:nvCxnSpPr>
        <p:spPr>
          <a:xfrm>
            <a:off x="1905000" y="1250841"/>
            <a:ext cx="914400" cy="6459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38600" y="28194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1" idx="6"/>
            <a:endCxn id="20" idx="6"/>
          </p:cNvCxnSpPr>
          <p:nvPr/>
        </p:nvCxnSpPr>
        <p:spPr>
          <a:xfrm flipH="1" flipV="1">
            <a:off x="3505200" y="1257300"/>
            <a:ext cx="2743200" cy="609600"/>
          </a:xfrm>
          <a:prstGeom prst="bentConnector3">
            <a:avLst>
              <a:gd name="adj1" fmla="val -8333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0800000">
            <a:off x="3429000" y="914400"/>
            <a:ext cx="2743200" cy="1638300"/>
          </a:xfrm>
          <a:prstGeom prst="bentConnector3">
            <a:avLst>
              <a:gd name="adj1" fmla="val -23729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410200" y="990600"/>
            <a:ext cx="10973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l</a:t>
            </a:r>
            <a:r>
              <a:rPr lang="en-US" sz="1500" dirty="0" smtClean="0"/>
              <a:t>ast_byte_p</a:t>
            </a:r>
            <a:endParaRPr lang="en-US" sz="15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5986479" y="1611565"/>
            <a:ext cx="14126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FES_received_p</a:t>
            </a:r>
            <a:endParaRPr lang="en-US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800600" y="2286000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  <a:endParaRPr lang="en-US" sz="1500" dirty="0"/>
          </a:p>
        </p:txBody>
      </p:sp>
      <p:cxnSp>
        <p:nvCxnSpPr>
          <p:cNvPr id="94" name="Elbow Connector 93"/>
          <p:cNvCxnSpPr>
            <a:stCxn id="39" idx="6"/>
            <a:endCxn id="60" idx="0"/>
          </p:cNvCxnSpPr>
          <p:nvPr/>
        </p:nvCxnSpPr>
        <p:spPr>
          <a:xfrm flipH="1" flipV="1">
            <a:off x="1562100" y="907941"/>
            <a:ext cx="4686300" cy="1873359"/>
          </a:xfrm>
          <a:prstGeom prst="bentConnector4">
            <a:avLst>
              <a:gd name="adj1" fmla="val -22406"/>
              <a:gd name="adj2" fmla="val 112203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6199860" y="1622412"/>
            <a:ext cx="19184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no FES after 130 bytes</a:t>
            </a:r>
            <a:endParaRPr lang="en-US" sz="1500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7467600" y="1600200"/>
            <a:ext cx="1559659" cy="336868"/>
            <a:chOff x="7467600" y="1600200"/>
            <a:chExt cx="1559659" cy="336868"/>
          </a:xfrm>
        </p:grpSpPr>
        <p:cxnSp>
          <p:nvCxnSpPr>
            <p:cNvPr id="111" name="Straight Arrow Connector 110"/>
            <p:cNvCxnSpPr/>
            <p:nvPr/>
          </p:nvCxnSpPr>
          <p:spPr>
            <a:xfrm rot="5400000" flipV="1">
              <a:off x="8303359" y="876300"/>
              <a:ext cx="0" cy="14478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467600" y="1613903"/>
              <a:ext cx="9832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start_tx_p</a:t>
              </a:r>
              <a:endParaRPr lang="en-US" sz="1500" dirty="0" smtClean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33400" y="6172200"/>
            <a:ext cx="3505200" cy="609600"/>
            <a:chOff x="533400" y="6172200"/>
            <a:chExt cx="3505200" cy="609600"/>
          </a:xfrm>
        </p:grpSpPr>
        <p:sp>
          <p:nvSpPr>
            <p:cNvPr id="116" name="Rounded Rectangle 115"/>
            <p:cNvSpPr/>
            <p:nvPr/>
          </p:nvSpPr>
          <p:spPr>
            <a:xfrm>
              <a:off x="533400" y="6172200"/>
              <a:ext cx="6858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FSS</a:t>
              </a:r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4290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FES</a:t>
              </a:r>
              <a:endParaRPr lang="en-US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8194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CRC</a:t>
              </a:r>
              <a:endParaRPr lang="en-US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12192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CTRL</a:t>
              </a:r>
              <a:endParaRPr lang="en-US" sz="1600" dirty="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17526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VAR</a:t>
              </a:r>
              <a:endParaRPr lang="en-US" sz="1600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2860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SUBS</a:t>
              </a:r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600200" y="6412468"/>
              <a:ext cx="86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ID_DAT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419600" y="6172200"/>
            <a:ext cx="3886200" cy="597932"/>
            <a:chOff x="4419600" y="6172200"/>
            <a:chExt cx="3886200" cy="597932"/>
          </a:xfrm>
        </p:grpSpPr>
        <p:sp>
          <p:nvSpPr>
            <p:cNvPr id="123" name="Rounded Rectangle 122"/>
            <p:cNvSpPr/>
            <p:nvPr/>
          </p:nvSpPr>
          <p:spPr>
            <a:xfrm>
              <a:off x="4419600" y="6172200"/>
              <a:ext cx="6858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FSS</a:t>
              </a:r>
              <a:endParaRPr lang="en-US" dirty="0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6962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FES</a:t>
              </a:r>
              <a:endParaRPr lang="en-US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70866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CRC</a:t>
              </a:r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105400" y="6172200"/>
              <a:ext cx="19812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..DATA..</a:t>
              </a:r>
              <a:endParaRPr lang="en-US" sz="1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762431" y="6400800"/>
              <a:ext cx="910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RP_DAT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190500"/>
            <a:ext cx="7086600" cy="56769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228600"/>
            <a:ext cx="2148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wf_engine_control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19400" y="914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/>
              <a:t>Idle</a:t>
            </a:r>
            <a:endParaRPr lang="en-US" sz="1500" dirty="0"/>
          </a:p>
        </p:txBody>
      </p:sp>
      <p:sp>
        <p:nvSpPr>
          <p:cNvPr id="22" name="Oval 21"/>
          <p:cNvSpPr/>
          <p:nvPr/>
        </p:nvSpPr>
        <p:spPr>
          <a:xfrm>
            <a:off x="2819400" y="18669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ID_DAT_Ctrl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2819400" y="2819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ID_DAT_Var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819400" y="37719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ID_DAT_Subs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2819400" y="4724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ID_DATOK!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495800" y="15240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Prod_</a:t>
            </a:r>
          </a:p>
          <a:p>
            <a:pPr algn="ctr"/>
            <a:r>
              <a:rPr lang="en-US" sz="1200" dirty="0" smtClean="0"/>
              <a:t>wait_</a:t>
            </a:r>
          </a:p>
          <a:p>
            <a:pPr algn="ctr"/>
            <a:r>
              <a:rPr lang="en-US" sz="1200" dirty="0" err="1" smtClean="0"/>
              <a:t>turnar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4495800" y="2438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Cons_wait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smtClean="0"/>
              <a:t>FSS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5562600" y="2438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Consuming</a:t>
            </a:r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5562600" y="15240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Producing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20" idx="4"/>
            <a:endCxn id="22" idx="0"/>
          </p:cNvCxnSpPr>
          <p:nvPr/>
        </p:nvCxnSpPr>
        <p:spPr>
          <a:xfrm>
            <a:off x="3162300" y="1600200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52600" y="1547247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  <a:endParaRPr lang="en-US" sz="15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177073" y="2549188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51494" y="2496235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62300" y="3516541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36721" y="3463588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146077" y="4468396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20498" y="4415443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6" name="Shape 55"/>
          <p:cNvCxnSpPr>
            <a:stCxn id="33" idx="4"/>
            <a:endCxn id="37" idx="2"/>
          </p:cNvCxnSpPr>
          <p:nvPr/>
        </p:nvCxnSpPr>
        <p:spPr>
          <a:xfrm rot="5400000" flipH="1" flipV="1">
            <a:off x="2057400" y="2971800"/>
            <a:ext cx="3543300" cy="1333500"/>
          </a:xfrm>
          <a:prstGeom prst="bentConnector4">
            <a:avLst>
              <a:gd name="adj1" fmla="val -6452"/>
              <a:gd name="adj2" fmla="val 62857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6"/>
            <a:endCxn id="41" idx="2"/>
          </p:cNvCxnSpPr>
          <p:nvPr/>
        </p:nvCxnSpPr>
        <p:spPr>
          <a:xfrm>
            <a:off x="5181600" y="18669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181600" y="28194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219200" y="907941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Reset_</a:t>
            </a:r>
          </a:p>
          <a:p>
            <a:pPr algn="ctr"/>
            <a:r>
              <a:rPr lang="en-US" sz="1200" dirty="0" err="1" smtClean="0"/>
              <a:t>rx</a:t>
            </a:r>
            <a:endParaRPr lang="en-US" sz="1200" dirty="0"/>
          </a:p>
        </p:txBody>
      </p:sp>
      <p:cxnSp>
        <p:nvCxnSpPr>
          <p:cNvPr id="62" name="Elbow Connector 61"/>
          <p:cNvCxnSpPr>
            <a:stCxn id="33" idx="2"/>
            <a:endCxn id="60" idx="4"/>
          </p:cNvCxnSpPr>
          <p:nvPr/>
        </p:nvCxnSpPr>
        <p:spPr>
          <a:xfrm rot="10800000">
            <a:off x="1562100" y="1593742"/>
            <a:ext cx="1257300" cy="347355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</p:cNvCxnSpPr>
          <p:nvPr/>
        </p:nvCxnSpPr>
        <p:spPr>
          <a:xfrm flipH="1">
            <a:off x="1524000" y="4114800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545957" y="3162945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524000" y="2209800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6"/>
            <a:endCxn id="20" idx="2"/>
          </p:cNvCxnSpPr>
          <p:nvPr/>
        </p:nvCxnSpPr>
        <p:spPr>
          <a:xfrm>
            <a:off x="1905000" y="1250841"/>
            <a:ext cx="914400" cy="6459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38600" y="28194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1" idx="6"/>
            <a:endCxn id="20" idx="6"/>
          </p:cNvCxnSpPr>
          <p:nvPr/>
        </p:nvCxnSpPr>
        <p:spPr>
          <a:xfrm flipH="1" flipV="1">
            <a:off x="3505200" y="1257300"/>
            <a:ext cx="2743200" cy="609600"/>
          </a:xfrm>
          <a:prstGeom prst="bentConnector3">
            <a:avLst>
              <a:gd name="adj1" fmla="val -8333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0800000">
            <a:off x="3429000" y="914400"/>
            <a:ext cx="2743200" cy="1638300"/>
          </a:xfrm>
          <a:prstGeom prst="bentConnector3">
            <a:avLst>
              <a:gd name="adj1" fmla="val -23729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410200" y="990600"/>
            <a:ext cx="10973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l</a:t>
            </a:r>
            <a:r>
              <a:rPr lang="en-US" sz="1500" dirty="0" smtClean="0"/>
              <a:t>ast_byte_p</a:t>
            </a:r>
            <a:endParaRPr lang="en-US" sz="15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5986479" y="1611565"/>
            <a:ext cx="14126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FES_received_p</a:t>
            </a:r>
            <a:endParaRPr lang="en-US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800600" y="2286000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  <a:endParaRPr lang="en-US" sz="1500" dirty="0"/>
          </a:p>
        </p:txBody>
      </p:sp>
      <p:cxnSp>
        <p:nvCxnSpPr>
          <p:cNvPr id="94" name="Elbow Connector 93"/>
          <p:cNvCxnSpPr>
            <a:stCxn id="39" idx="6"/>
            <a:endCxn id="60" idx="0"/>
          </p:cNvCxnSpPr>
          <p:nvPr/>
        </p:nvCxnSpPr>
        <p:spPr>
          <a:xfrm flipH="1" flipV="1">
            <a:off x="1562100" y="907941"/>
            <a:ext cx="4686300" cy="1873359"/>
          </a:xfrm>
          <a:prstGeom prst="bentConnector4">
            <a:avLst>
              <a:gd name="adj1" fmla="val -22406"/>
              <a:gd name="adj2" fmla="val 112203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6199860" y="1622412"/>
            <a:ext cx="19184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no FES after 130 bytes</a:t>
            </a:r>
            <a:endParaRPr lang="en-US" sz="1500" dirty="0"/>
          </a:p>
        </p:txBody>
      </p:sp>
      <p:grpSp>
        <p:nvGrpSpPr>
          <p:cNvPr id="2" name="Group 132"/>
          <p:cNvGrpSpPr/>
          <p:nvPr/>
        </p:nvGrpSpPr>
        <p:grpSpPr>
          <a:xfrm>
            <a:off x="7467600" y="1600200"/>
            <a:ext cx="1559659" cy="336868"/>
            <a:chOff x="7467600" y="1600200"/>
            <a:chExt cx="1559659" cy="336868"/>
          </a:xfrm>
        </p:grpSpPr>
        <p:cxnSp>
          <p:nvCxnSpPr>
            <p:cNvPr id="111" name="Straight Arrow Connector 110"/>
            <p:cNvCxnSpPr/>
            <p:nvPr/>
          </p:nvCxnSpPr>
          <p:spPr>
            <a:xfrm rot="5400000" flipV="1">
              <a:off x="8303359" y="876300"/>
              <a:ext cx="0" cy="14478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467600" y="1613903"/>
              <a:ext cx="9832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start_tx_p</a:t>
              </a:r>
              <a:endParaRPr lang="en-US" sz="1500" dirty="0" smtClean="0"/>
            </a:p>
          </p:txBody>
        </p:sp>
      </p:grpSp>
      <p:grpSp>
        <p:nvGrpSpPr>
          <p:cNvPr id="3" name="Group 130"/>
          <p:cNvGrpSpPr/>
          <p:nvPr/>
        </p:nvGrpSpPr>
        <p:grpSpPr>
          <a:xfrm>
            <a:off x="533400" y="6172200"/>
            <a:ext cx="3505200" cy="609600"/>
            <a:chOff x="533400" y="6172200"/>
            <a:chExt cx="3505200" cy="609600"/>
          </a:xfrm>
        </p:grpSpPr>
        <p:sp>
          <p:nvSpPr>
            <p:cNvPr id="116" name="Rounded Rectangle 115"/>
            <p:cNvSpPr/>
            <p:nvPr/>
          </p:nvSpPr>
          <p:spPr>
            <a:xfrm>
              <a:off x="533400" y="6172200"/>
              <a:ext cx="6858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FSS</a:t>
              </a:r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4290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FES</a:t>
              </a:r>
              <a:endParaRPr lang="en-US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8194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CRC</a:t>
              </a:r>
              <a:endParaRPr lang="en-US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12192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CTRL</a:t>
              </a:r>
              <a:endParaRPr lang="en-US" sz="1600" dirty="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17526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VAR</a:t>
              </a:r>
              <a:endParaRPr lang="en-US" sz="1600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2860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SUBS</a:t>
              </a:r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600200" y="6412468"/>
              <a:ext cx="86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ID_DAT</a:t>
              </a:r>
              <a:endParaRPr lang="en-US" dirty="0"/>
            </a:p>
          </p:txBody>
        </p:sp>
      </p:grpSp>
      <p:grpSp>
        <p:nvGrpSpPr>
          <p:cNvPr id="5" name="Group 131"/>
          <p:cNvGrpSpPr/>
          <p:nvPr/>
        </p:nvGrpSpPr>
        <p:grpSpPr>
          <a:xfrm>
            <a:off x="4419600" y="6172200"/>
            <a:ext cx="3886200" cy="597932"/>
            <a:chOff x="4419600" y="6172200"/>
            <a:chExt cx="3886200" cy="597932"/>
          </a:xfrm>
        </p:grpSpPr>
        <p:sp>
          <p:nvSpPr>
            <p:cNvPr id="123" name="Rounded Rectangle 122"/>
            <p:cNvSpPr/>
            <p:nvPr/>
          </p:nvSpPr>
          <p:spPr>
            <a:xfrm>
              <a:off x="4419600" y="6172200"/>
              <a:ext cx="6858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FSS</a:t>
              </a:r>
              <a:endParaRPr lang="en-US" dirty="0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6962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FES</a:t>
              </a:r>
              <a:endParaRPr lang="en-US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70866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CRC</a:t>
              </a:r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105400" y="6172200"/>
              <a:ext cx="19812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..DATA..</a:t>
              </a:r>
              <a:endParaRPr lang="en-US" sz="1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762431" y="6400800"/>
              <a:ext cx="910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RP_DAT</a:t>
              </a:r>
              <a:endParaRPr lang="en-US" dirty="0"/>
            </a:p>
          </p:txBody>
        </p:sp>
      </p:grpSp>
      <p:sp>
        <p:nvSpPr>
          <p:cNvPr id="55" name="Rounded Rectangle 54"/>
          <p:cNvSpPr/>
          <p:nvPr/>
        </p:nvSpPr>
        <p:spPr>
          <a:xfrm rot="907598">
            <a:off x="4839479" y="4126996"/>
            <a:ext cx="1371600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Timeout_</a:t>
            </a:r>
          </a:p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200" y="0"/>
            <a:ext cx="2590800" cy="1752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124200" y="1752600"/>
            <a:ext cx="5334000" cy="4572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48000" y="0"/>
            <a:ext cx="5715000" cy="1752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6200000">
            <a:off x="838199" y="3650575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118102" y="3040975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1039350" y="3817711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282343" y="3778578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590800" y="3028474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1759162" y="3740362"/>
            <a:ext cx="1340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FES_CRC_ok_p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50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505</Words>
  <Application>Microsoft Office PowerPoint</Application>
  <PresentationFormat>On-screen Show (4:3)</PresentationFormat>
  <Paragraphs>346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egousiou</dc:creator>
  <cp:lastModifiedBy>egousiou</cp:lastModifiedBy>
  <cp:revision>377</cp:revision>
  <dcterms:created xsi:type="dcterms:W3CDTF">2011-11-11T09:57:05Z</dcterms:created>
  <dcterms:modified xsi:type="dcterms:W3CDTF">2011-11-14T09:28:50Z</dcterms:modified>
</cp:coreProperties>
</file>