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87" r:id="rId3"/>
    <p:sldId id="288" r:id="rId5"/>
    <p:sldId id="355" r:id="rId6"/>
    <p:sldId id="362" r:id="rId7"/>
    <p:sldId id="350" r:id="rId8"/>
    <p:sldId id="364" r:id="rId9"/>
    <p:sldId id="351" r:id="rId10"/>
    <p:sldId id="367" r:id="rId11"/>
    <p:sldId id="368" r:id="rId12"/>
    <p:sldId id="369" r:id="rId13"/>
    <p:sldId id="371" r:id="rId14"/>
    <p:sldId id="370" r:id="rId15"/>
    <p:sldId id="373" r:id="rId16"/>
    <p:sldId id="374" r:id="rId17"/>
    <p:sldId id="377" r:id="rId18"/>
    <p:sldId id="352" r:id="rId19"/>
    <p:sldId id="375" r:id="rId20"/>
    <p:sldId id="353" r:id="rId21"/>
    <p:sldId id="376" r:id="rId22"/>
    <p:sldId id="354" r:id="rId23"/>
    <p:sldId id="319" r:id="rId24"/>
  </p:sldIdLst>
  <p:sldSz cx="9144000" cy="5143500"/>
  <p:notesSz cx="6858000" cy="9144000"/>
  <p:embeddedFontLst>
    <p:embeddedFont>
      <p:font typeface="微软雅黑" panose="020B0503020204020204" charset="-122"/>
      <p:regular r:id="rId29"/>
    </p:embeddedFont>
    <p:embeddedFont>
      <p:font typeface="Calibri Light" panose="020F0302020204030204" charset="0"/>
      <p:regular r:id="rId30"/>
      <p:italic r:id="rId31"/>
    </p:embeddedFont>
    <p:embeddedFont>
      <p:font typeface="Calibri" panose="020F050202020403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默认节" id="{11c9df00-8834-4946-8b8d-b7359a060165}">
          <p14:sldIdLst>
            <p14:sldId id="287"/>
            <p14:sldId id="288"/>
            <p14:sldId id="355"/>
            <p14:sldId id="362"/>
            <p14:sldId id="351"/>
            <p14:sldId id="368"/>
            <p14:sldId id="369"/>
            <p14:sldId id="371"/>
            <p14:sldId id="370"/>
            <p14:sldId id="373"/>
            <p14:sldId id="374"/>
            <p14:sldId id="377"/>
            <p14:sldId id="352"/>
            <p14:sldId id="375"/>
            <p14:sldId id="353"/>
            <p14:sldId id="376"/>
            <p14:sldId id="319"/>
            <p14:sldId id="364"/>
            <p14:sldId id="350"/>
            <p14:sldId id="367"/>
            <p14:sldId id="354"/>
          </p14:sldIdLst>
        </p14:section>
        <p14:section name="无标题节" id="{94c9ef72-a430-45c8-a6cd-0f0c92c8bf26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g guangxing" initials="d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4BC"/>
    <a:srgbClr val="0029B5"/>
    <a:srgbClr val="006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font" Target="fonts/font7.fntdata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4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1" Type="http://schemas.openxmlformats.org/officeDocument/2006/relationships/notesSlide" Target="../notesSlides/notesSlide19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9115" y="589280"/>
            <a:ext cx="4399280" cy="703580"/>
          </a:xfrm>
        </p:spPr>
        <p:txBody>
          <a:bodyPr>
            <a:normAutofit fontScale="90000"/>
          </a:bodyPr>
          <a:p>
            <a:pPr algn="l">
              <a:lnSpc>
                <a:spcPct val="150000"/>
              </a:lnSpc>
            </a:pPr>
            <a:r>
              <a:rPr lang="zh-CN" altLang="en-US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任务服务器</a:t>
            </a:r>
            <a:r>
              <a:rPr lang="en-US" altLang="zh-CN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-</a:t>
            </a:r>
            <a:r>
              <a:rPr lang="zh-CN" altLang="en-US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整体架构</a:t>
            </a:r>
            <a:endParaRPr lang="zh-CN" altLang="en-US" sz="3000" b="1" dirty="0" smtClean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205" y="1292860"/>
            <a:ext cx="5750560" cy="27933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4695" y="3909060"/>
            <a:ext cx="76746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消息子系统：基于</a:t>
            </a: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nng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轻量级消息库开发的异步</a:t>
            </a: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I/O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消息服务，高效响应并发请求。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执行子系统：可伸缩结构，与消息系统共享内存，通过指针传递数据，零拷贝。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9115" y="589280"/>
            <a:ext cx="4399280" cy="703580"/>
          </a:xfrm>
        </p:spPr>
        <p:txBody>
          <a:bodyPr>
            <a:normAutofit fontScale="90000"/>
          </a:bodyPr>
          <a:p>
            <a:pPr algn="l">
              <a:lnSpc>
                <a:spcPct val="150000"/>
              </a:lnSpc>
            </a:pPr>
            <a:r>
              <a:rPr lang="zh-CN" altLang="en-US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任务服务器</a:t>
            </a:r>
            <a:r>
              <a:rPr lang="en-US" altLang="zh-CN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-</a:t>
            </a:r>
            <a:r>
              <a:rPr lang="zh-CN" altLang="en-US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消息子系统</a:t>
            </a:r>
            <a:endParaRPr lang="zh-CN" altLang="en-US" sz="3000" b="1" dirty="0" smtClean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350" y="1419860"/>
            <a:ext cx="6202680" cy="29413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9115" y="589280"/>
            <a:ext cx="4399280" cy="703580"/>
          </a:xfrm>
        </p:spPr>
        <p:txBody>
          <a:bodyPr>
            <a:normAutofit fontScale="90000"/>
          </a:bodyPr>
          <a:p>
            <a:pPr algn="l">
              <a:lnSpc>
                <a:spcPct val="150000"/>
              </a:lnSpc>
            </a:pPr>
            <a:r>
              <a:rPr lang="zh-CN" altLang="en-US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任务服务器</a:t>
            </a:r>
            <a:r>
              <a:rPr lang="en-US" altLang="zh-CN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-</a:t>
            </a:r>
            <a:r>
              <a:rPr lang="zh-CN" altLang="en-US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执行子系统</a:t>
            </a:r>
            <a:endParaRPr lang="zh-CN" altLang="en-US" sz="3000" b="1" dirty="0" smtClean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05" y="1416685"/>
            <a:ext cx="4015740" cy="36271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292090" y="1292860"/>
            <a:ext cx="347853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Supervisor：管理线程，</a:t>
            </a: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CL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绑定关系，</a:t>
            </a: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Brick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挂起恢复等。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Brick：函数计算任务的载体，框架调度、并发的基本单位。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Cart：承载Brick队列及其运行所需资源的实体，包含任务队列、共享堆栈等。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Labor：用于执行函数代码的实体。其本质是操作系统的线程。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9115" y="589280"/>
            <a:ext cx="4399280" cy="703580"/>
          </a:xfrm>
        </p:spPr>
        <p:txBody>
          <a:bodyPr>
            <a:normAutofit fontScale="90000"/>
          </a:bodyPr>
          <a:p>
            <a:pPr algn="l">
              <a:lnSpc>
                <a:spcPct val="150000"/>
              </a:lnSpc>
            </a:pPr>
            <a:r>
              <a:rPr lang="zh-CN" altLang="en-US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任务服务器</a:t>
            </a:r>
            <a:r>
              <a:rPr lang="en-US" altLang="zh-CN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-</a:t>
            </a:r>
            <a:r>
              <a:rPr lang="zh-CN" altLang="en-US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执行子系统</a:t>
            </a:r>
            <a:endParaRPr lang="zh-CN" altLang="en-US" sz="3000" b="1" dirty="0" smtClean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7405" y="4011930"/>
            <a:ext cx="79521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慢速初始化：申请</a:t>
            </a: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Brick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所需内存，判断</a:t>
            </a: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Cart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队列容量是否需要扩容等。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快速初始化：复用执行完毕的</a:t>
            </a: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Brick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，赋值即可用。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495" y="1257300"/>
            <a:ext cx="5995670" cy="28270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9115" y="589280"/>
            <a:ext cx="4399280" cy="703580"/>
          </a:xfrm>
        </p:spPr>
        <p:txBody>
          <a:bodyPr>
            <a:normAutofit fontScale="90000"/>
          </a:bodyPr>
          <a:p>
            <a:pPr algn="l">
              <a:lnSpc>
                <a:spcPct val="150000"/>
              </a:lnSpc>
            </a:pPr>
            <a:r>
              <a:rPr lang="zh-CN" altLang="en-US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总结</a:t>
            </a:r>
            <a:endParaRPr lang="zh-CN" altLang="en-US" sz="3000" b="1" dirty="0" smtClean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115" y="1292860"/>
            <a:ext cx="795210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低资源占用。函数实体复用、共享栈、共享数据、惰性分配挂起任务栈内存。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低启动延迟。相较传统FaaS框架减少了任务无关代码耗时，且框架以极低占用保活，避免了容器冷启动导致的高延迟。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高执行速度。将系统调度单位与资源单位解耦，充分利用多核、缓存等硬件特性提高任务执行速度及效率。多任务队列设计避免数据竞争，降低锁开销。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多语言支持。BCL架构中，B、C是语言无关的，而Labor则可以适配多语言，可以做Binary-Labor、Python-Labor等。同样可以采用WebAssembly做多语言支持，如</a:t>
            </a: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ATC 20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发表的《</a:t>
            </a: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Faasm ...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》。</a:t>
            </a:r>
            <a:endParaRPr lang="en-US" altLang="zh-CN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9115" y="589280"/>
            <a:ext cx="4399280" cy="703580"/>
          </a:xfrm>
        </p:spPr>
        <p:txBody>
          <a:bodyPr>
            <a:normAutofit fontScale="90000"/>
          </a:bodyPr>
          <a:p>
            <a:pPr algn="l">
              <a:lnSpc>
                <a:spcPct val="150000"/>
              </a:lnSpc>
            </a:pPr>
            <a:r>
              <a:rPr lang="zh-CN" altLang="en-US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展望</a:t>
            </a:r>
            <a:endParaRPr lang="zh-CN" altLang="en-US" sz="3000" b="1" dirty="0" smtClean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115" y="1292860"/>
            <a:ext cx="795210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内存及I/O的隔离是</a:t>
            </a: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FaaS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框架需要解决的问题。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内存安全。Software-fault isolation 可以解决同一地址空间中的内存安全问题。可以通过提供SFI功能的LLVM工具链编译需要提供内存安全的软件，使其指令流局限在设定内存内。WebAssembly在提供同样安全的条件下提供了更广泛的平台支持，可以尝试。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I/O隔离。在将每个任务视为独立的隔离单位时（不使用容器做隔离单位），I/O的隔离则必不可少。可先支持部分常用I/O，使用ptrace或kvm的方式对相关系统调用进行劫持代理。同时禁止其他未代理的可能导致危险的调用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p>
            <a:pPr algn="ctr">
              <a:lnSpc>
                <a:spcPct val="150000"/>
              </a:lnSpc>
            </a:pPr>
            <a:r>
              <a:rPr lang="en-US" altLang="zh-CN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Part 3 </a:t>
            </a:r>
            <a:r>
              <a:rPr lang="zh-CN" altLang="en-US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开发难点及解决措施</a:t>
            </a:r>
            <a:endParaRPr lang="zh-CN" altLang="en-US" sz="3000" b="1" dirty="0" smtClean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95630" y="843915"/>
            <a:ext cx="795210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设计思路。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阅读发表在系统领域顶级会议的论文，学习经典架构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体验各大云厂商</a:t>
            </a: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FaaS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平台</a:t>
            </a:r>
            <a:endParaRPr lang="en-US" altLang="zh-CN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多线程</a:t>
            </a: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fork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多线程锁状态难以确定，</a:t>
            </a: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fork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出的新进程容易造成死锁。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确保</a:t>
            </a: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fork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前解开所有锁（貌似很难）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只能尽量避免。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野指针等。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gdb 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调试</a:t>
            </a: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 coredump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、梳理错误点相关的数据结构和操作。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p>
            <a:pPr algn="ctr">
              <a:lnSpc>
                <a:spcPct val="150000"/>
              </a:lnSpc>
            </a:pPr>
            <a:r>
              <a:rPr lang="en-US" altLang="zh-CN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Part 4 </a:t>
            </a:r>
            <a:r>
              <a:rPr lang="zh-CN" altLang="en-US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参赛体会</a:t>
            </a:r>
            <a:endParaRPr lang="zh-CN" altLang="en-US" sz="3000" b="1" dirty="0" smtClean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95630" y="843915"/>
            <a:ext cx="79521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新知识。发现、探索</a:t>
            </a: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Serverless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、</a:t>
            </a: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FaaS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好习惯。基于的</a:t>
            </a: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gitee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合作开发模式、项目日志等。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15" y="2499360"/>
            <a:ext cx="4144645" cy="4946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405" y="3075940"/>
            <a:ext cx="3188970" cy="19284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rcRect r="916" b="5319"/>
          <a:stretch>
            <a:fillRect/>
          </a:stretch>
        </p:blipFill>
        <p:spPr>
          <a:xfrm>
            <a:off x="945515" y="1347470"/>
            <a:ext cx="2952115" cy="6781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9565" y="1362710"/>
            <a:ext cx="2964180" cy="6477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rcRect t="3349"/>
          <a:stretch>
            <a:fillRect/>
          </a:stretch>
        </p:blipFill>
        <p:spPr>
          <a:xfrm>
            <a:off x="3672205" y="2985770"/>
            <a:ext cx="2893695" cy="18326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99660" y="2544445"/>
            <a:ext cx="1353185" cy="4495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p>
            <a:pPr algn="ctr">
              <a:lnSpc>
                <a:spcPct val="150000"/>
              </a:lnSpc>
            </a:pPr>
            <a:r>
              <a:rPr lang="en-US" altLang="zh-CN" sz="1800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# </a:t>
            </a:r>
            <a:r>
              <a:rPr lang="zh-CN" altLang="en-US" sz="1800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赛题 </a:t>
            </a:r>
            <a:r>
              <a:rPr lang="en-US" altLang="zh-CN" sz="1800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4</a:t>
            </a:r>
            <a:r>
              <a:rPr lang="en-US" altLang="zh-CN" sz="1800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 #</a:t>
            </a:r>
            <a:b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</a:br>
            <a:r>
              <a:rPr lang="en-US" altLang="zh-CN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LUTF - Linux Userspace Task Framework</a:t>
            </a:r>
            <a:endParaRPr lang="zh-CN" altLang="en-US" sz="3000" b="1" dirty="0" smtClean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57475" y="2949575"/>
            <a:ext cx="38290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出题导师：</a:t>
            </a:r>
            <a:r>
              <a:rPr lang="en-US" altLang="zh-CN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黎亮</a:t>
            </a:r>
            <a:endParaRPr lang="zh-CN" altLang="en-US" b="1" dirty="0">
              <a:solidFill>
                <a:schemeClr val="tx1"/>
              </a:solidFill>
              <a:latin typeface="Microsoft YaHei Bold" panose="020B0503020204020204" charset="-122"/>
              <a:ea typeface="Microsoft YaHei Bold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57475" y="3379470"/>
            <a:ext cx="38290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 dirty="0">
                <a:solidFill>
                  <a:srgbClr val="0224BC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答辩团队：烫烫烫</a:t>
            </a:r>
            <a:r>
              <a:rPr lang="en-US" altLang="zh-CN" b="1" dirty="0">
                <a:solidFill>
                  <a:srgbClr val="0224BC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 1111801008</a:t>
            </a:r>
            <a:endParaRPr lang="zh-CN" altLang="en-US" b="1" dirty="0">
              <a:solidFill>
                <a:srgbClr val="0224BC"/>
              </a:solidFill>
              <a:latin typeface="Microsoft YaHei Bold" panose="020B0503020204020204" charset="-122"/>
              <a:ea typeface="Microsoft YaHei Bold" panose="020B0503020204020204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 fontScale="90000"/>
          </a:bodyPr>
          <a:p>
            <a:pPr algn="ctr">
              <a:lnSpc>
                <a:spcPct val="150000"/>
              </a:lnSpc>
            </a:pPr>
            <a:r>
              <a:rPr lang="en-US" altLang="zh-CN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Part 5 </a:t>
            </a:r>
            <a:r>
              <a:rPr lang="zh-CN" altLang="en-US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作品演示及答辩</a:t>
            </a:r>
            <a:br>
              <a:rPr lang="zh-CN" altLang="en-US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</a:b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6615" y="1969771"/>
            <a:ext cx="4890796" cy="630140"/>
          </a:xfrm>
        </p:spPr>
        <p:txBody>
          <a:bodyPr>
            <a:noAutofit/>
          </a:bodyPr>
          <a:p>
            <a:pPr algn="ctr"/>
            <a:r>
              <a:rPr lang="en-US" altLang="zh-CN" sz="28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THANKS</a:t>
            </a:r>
            <a:endParaRPr lang="en-US" altLang="zh-CN" sz="2800" b="1" dirty="0" smtClean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57475" y="2770505"/>
            <a:ext cx="3829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答辩团队：</a:t>
            </a:r>
            <a:r>
              <a:rPr lang="en-US" altLang="zh-CN" sz="1600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烫烫烫 1111801008</a:t>
            </a:r>
            <a:endParaRPr lang="en-US" altLang="zh-CN" sz="1600" b="1" dirty="0">
              <a:solidFill>
                <a:schemeClr val="tx1"/>
              </a:solidFill>
              <a:latin typeface="Microsoft YaHei Bold" panose="020B0503020204020204" charset="-122"/>
              <a:ea typeface="Microsoft YaHei Bold" panose="020B0503020204020204" charset="-122"/>
            </a:endParaRPr>
          </a:p>
          <a:p>
            <a:pPr algn="ctr"/>
            <a:endParaRPr lang="en-US" altLang="zh-CN" sz="1600" b="1" dirty="0">
              <a:solidFill>
                <a:schemeClr val="tx1"/>
              </a:solidFill>
              <a:latin typeface="Microsoft YaHei Bold" panose="020B0503020204020204" charset="-122"/>
              <a:ea typeface="Microsoft YaHei Bold" panose="020B0503020204020204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p>
            <a:pPr algn="ctr">
              <a:lnSpc>
                <a:spcPct val="150000"/>
              </a:lnSpc>
            </a:pPr>
            <a:r>
              <a:rPr lang="en-US" altLang="zh-CN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Part 0 </a:t>
            </a:r>
            <a:r>
              <a:rPr lang="zh-CN" altLang="en-US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团队介绍</a:t>
            </a:r>
            <a:endParaRPr lang="zh-CN" altLang="en-US" sz="3000" b="1" dirty="0" smtClean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987425"/>
            <a:ext cx="7754620" cy="3522980"/>
          </a:xfrm>
        </p:spPr>
        <p:txBody>
          <a:bodyPr>
            <a:noAutofit/>
          </a:bodyPr>
          <a:p>
            <a:pPr algn="l">
              <a:lnSpc>
                <a:spcPct val="150000"/>
              </a:lnSpc>
            </a:pPr>
            <a:r>
              <a:rPr lang="zh-CN" sz="18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指导老师</a:t>
            </a:r>
            <a:br>
              <a:rPr lang="zh-CN" sz="16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</a:b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任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炬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中南大学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教授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《openEuler操作系统》作者</a:t>
            </a:r>
            <a:b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sz="18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队长</a:t>
            </a:r>
            <a:br>
              <a:rPr lang="zh-CN" sz="16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</a:br>
            <a:r>
              <a:rPr lang="en-US" altLang="zh-CN" sz="16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王恒宇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中南大学  本科生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基础软件爱好者，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担任本项目光杆司令</a:t>
            </a:r>
            <a:b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sz="18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队员</a:t>
            </a:r>
            <a:br>
              <a:rPr lang="zh-CN" sz="16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</a:br>
            <a:r>
              <a:rPr lang="en-US" altLang="zh-CN" sz="16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高迎港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中南大学  研究生  主攻内存管理、流式计算</a:t>
            </a:r>
            <a:b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丁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中南大学  研究生  主攻系统安全、可信计算</a:t>
            </a:r>
            <a:b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李依伦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中南大学  研究生  主攻高性能网络</a:t>
            </a:r>
            <a:b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郭旭城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中南大学  研究生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主攻容器镜像及代码裁剪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p>
            <a:pPr algn="ctr">
              <a:lnSpc>
                <a:spcPct val="150000"/>
              </a:lnSpc>
            </a:pPr>
            <a:r>
              <a:rPr lang="en-US" altLang="zh-CN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Part 1 </a:t>
            </a:r>
            <a:r>
              <a:rPr lang="zh-CN" altLang="en-US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作品完成情况</a:t>
            </a:r>
            <a:endParaRPr lang="zh-CN" altLang="en-US" sz="3000" b="1" dirty="0" smtClean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9115" y="589280"/>
            <a:ext cx="4399280" cy="703580"/>
          </a:xfrm>
        </p:spPr>
        <p:txBody>
          <a:bodyPr>
            <a:normAutofit fontScale="90000"/>
          </a:bodyPr>
          <a:p>
            <a:pPr algn="l">
              <a:lnSpc>
                <a:spcPct val="150000"/>
              </a:lnSpc>
            </a:pPr>
            <a:r>
              <a:rPr lang="zh-CN" altLang="en-US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题目要求</a:t>
            </a:r>
            <a:endParaRPr lang="zh-CN" altLang="en-US" sz="3000" b="1" dirty="0" smtClean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115" y="1419860"/>
            <a:ext cx="7674610" cy="2922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1. 提供任务的管理接口，提供任务的创建，管理等功能；	√</a:t>
            </a:r>
            <a:b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</a:b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2. FIFO任务调度；				</a:t>
            </a: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	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√</a:t>
            </a:r>
            <a:b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</a:b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3. 纯 Linux 用户态实现；				√</a:t>
            </a:r>
            <a:b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</a:b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4. 同时支持的任务数量不少于一百万；			√</a:t>
            </a:r>
            <a:b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</a:b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5. 基于 setjmp 和 longjmp 实现任务切换；		√（ucontext）</a:t>
            </a:r>
            <a:b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</a:b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6. 基于 signal 实现中断；				√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7. 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示例程序及共享库。</a:t>
            </a: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				√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p>
            <a:pPr algn="ctr">
              <a:lnSpc>
                <a:spcPct val="150000"/>
              </a:lnSpc>
            </a:pPr>
            <a:r>
              <a:rPr lang="en-US" altLang="zh-CN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Part 2 </a:t>
            </a:r>
            <a:r>
              <a:rPr lang="zh-CN" altLang="en-US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方案架构及设计思想</a:t>
            </a:r>
            <a:endParaRPr lang="zh-CN" altLang="en-US" sz="3000" b="1" dirty="0" smtClean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9115" y="589280"/>
            <a:ext cx="4399280" cy="703580"/>
          </a:xfrm>
        </p:spPr>
        <p:txBody>
          <a:bodyPr>
            <a:normAutofit fontScale="90000"/>
          </a:bodyPr>
          <a:p>
            <a:pPr algn="l">
              <a:lnSpc>
                <a:spcPct val="150000"/>
              </a:lnSpc>
            </a:pPr>
            <a:r>
              <a:rPr lang="zh-CN" altLang="en-US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整体架构</a:t>
            </a:r>
            <a:endParaRPr lang="zh-CN" altLang="en-US" sz="3000" b="1" dirty="0" smtClean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92090" y="1347470"/>
            <a:ext cx="347853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函数服务器负责响应函数开发者输入的命令。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任务服务器包含函数执行器，负责响应用户对函数服务的请求。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纯</a:t>
            </a: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c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实现，可伸缩设计，使得可承载服务器软件的硬件平台多样化。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00" y="1219200"/>
            <a:ext cx="4857115" cy="377571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9115" y="589280"/>
            <a:ext cx="4399280" cy="703580"/>
          </a:xfrm>
        </p:spPr>
        <p:txBody>
          <a:bodyPr>
            <a:normAutofit fontScale="90000"/>
          </a:bodyPr>
          <a:p>
            <a:pPr algn="l">
              <a:lnSpc>
                <a:spcPct val="150000"/>
              </a:lnSpc>
            </a:pPr>
            <a:r>
              <a:rPr lang="zh-CN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函数服务器</a:t>
            </a:r>
            <a:endParaRPr lang="zh-CN" sz="3000" b="1" dirty="0" smtClean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4695" y="3909060"/>
            <a:ext cx="76746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函数添加：解析函数实体文件、配置文件，通过</a:t>
            </a: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Fork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创建任务服务器。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函数管理：通过信号控制函数及任务服务器状态。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1268730"/>
            <a:ext cx="7200900" cy="2606040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1739</Words>
  <Application>WPS 演示</Application>
  <PresentationFormat/>
  <Paragraphs>92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Arial</vt:lpstr>
      <vt:lpstr>Microsoft YaHei Bold</vt:lpstr>
      <vt:lpstr>微软雅黑</vt:lpstr>
      <vt:lpstr>Arial Unicode MS</vt:lpstr>
      <vt:lpstr>Calibri Light</vt:lpstr>
      <vt:lpstr>Calibri</vt:lpstr>
      <vt:lpstr>1_Office 主题</vt:lpstr>
      <vt:lpstr>PowerPoint 演示文稿</vt:lpstr>
      <vt:lpstr># 赛题 XXX #（赛题号） XXXXXXXXX（赛题名称）</vt:lpstr>
      <vt:lpstr>Part 0 团队介绍</vt:lpstr>
      <vt:lpstr>Part 0 团队介绍</vt:lpstr>
      <vt:lpstr>Part 1 作品完成情况</vt:lpstr>
      <vt:lpstr>Part 1 作品完成情况</vt:lpstr>
      <vt:lpstr>Part 2 方案架构及设计思想</vt:lpstr>
      <vt:lpstr>题目要求</vt:lpstr>
      <vt:lpstr>整体架构</vt:lpstr>
      <vt:lpstr>任务服务器-整体架构</vt:lpstr>
      <vt:lpstr>任务服务器-网络子系统</vt:lpstr>
      <vt:lpstr>任务服务器-网络子系统</vt:lpstr>
      <vt:lpstr>任务服务器-执行子系统</vt:lpstr>
      <vt:lpstr>任务服务器-执行子系统</vt:lpstr>
      <vt:lpstr>总结</vt:lpstr>
      <vt:lpstr>Part 3 开发难点及解决措施</vt:lpstr>
      <vt:lpstr>Part 3 开发难点及解决措施</vt:lpstr>
      <vt:lpstr>Part 4 参赛体会</vt:lpstr>
      <vt:lpstr>PowerPoint 演示文稿</vt:lpstr>
      <vt:lpstr>Part 5 作品演示及答辩 （这一部分需线上演示作品demo，并回答评委问题）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openEuler?</dc:title>
  <dc:creator/>
  <cp:lastModifiedBy>why</cp:lastModifiedBy>
  <cp:revision>37</cp:revision>
  <dcterms:created xsi:type="dcterms:W3CDTF">2021-04-13T10:40:00Z</dcterms:created>
  <dcterms:modified xsi:type="dcterms:W3CDTF">2021-04-20T19:50:46Z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66368FBCB12D42958C614EFF9D8E99A3</vt:lpwstr>
  </property>
</Properties>
</file>