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0" r:id="rId4"/>
    <p:sldId id="265" r:id="rId5"/>
    <p:sldId id="266" r:id="rId6"/>
    <p:sldId id="267" r:id="rId7"/>
    <p:sldId id="268" r:id="rId8"/>
    <p:sldId id="261" r:id="rId9"/>
    <p:sldId id="262" r:id="rId10"/>
    <p:sldId id="263" r:id="rId11"/>
    <p:sldId id="272" r:id="rId12"/>
    <p:sldId id="264" r:id="rId13"/>
    <p:sldId id="269" r:id="rId14"/>
    <p:sldId id="259" r:id="rId15"/>
    <p:sldId id="271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60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9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0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47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1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7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2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birleştirip kullanması.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90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birleştirip kullanması.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43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68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10" Type="http://schemas.openxmlformats.org/officeDocument/2006/relationships/image" Target="../media/image27.png"/><Relationship Id="rId4" Type="http://schemas.openxmlformats.org/officeDocument/2006/relationships/image" Target="../media/image17.jpe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jpg"/><Relationship Id="rId18" Type="http://schemas.openxmlformats.org/officeDocument/2006/relationships/image" Target="../media/image43.jp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jpeg"/><Relationship Id="rId19" Type="http://schemas.openxmlformats.org/officeDocument/2006/relationships/image" Target="../media/image44.png"/><Relationship Id="rId4" Type="http://schemas.openxmlformats.org/officeDocument/2006/relationships/image" Target="../media/image29.JP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048" y="2310697"/>
            <a:ext cx="6498086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5373949" y="237899"/>
            <a:ext cx="5895371" cy="636389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Distributed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Processing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up 29"/>
          <p:cNvGrpSpPr/>
          <p:nvPr/>
        </p:nvGrpSpPr>
        <p:grpSpPr>
          <a:xfrm>
            <a:off x="1028495" y="1258236"/>
            <a:ext cx="9999417" cy="4779678"/>
            <a:chOff x="576448" y="967189"/>
            <a:chExt cx="9999417" cy="4779678"/>
          </a:xfrm>
        </p:grpSpPr>
        <p:grpSp>
          <p:nvGrpSpPr>
            <p:cNvPr id="77" name="Grup 76"/>
            <p:cNvGrpSpPr/>
            <p:nvPr/>
          </p:nvGrpSpPr>
          <p:grpSpPr>
            <a:xfrm rot="5400000">
              <a:off x="4834996" y="-1255153"/>
              <a:ext cx="2712860" cy="7806937"/>
              <a:chOff x="7848767" y="-297738"/>
              <a:chExt cx="2375677" cy="6007761"/>
            </a:xfrm>
          </p:grpSpPr>
          <p:pic>
            <p:nvPicPr>
              <p:cNvPr id="62" name="Resim 6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29" t="21786" r="5357" b="47500"/>
              <a:stretch/>
            </p:blipFill>
            <p:spPr>
              <a:xfrm rot="16200000">
                <a:off x="7343883" y="2531548"/>
                <a:ext cx="1514824" cy="505056"/>
              </a:xfrm>
              <a:prstGeom prst="rect">
                <a:avLst/>
              </a:prstGeom>
            </p:spPr>
          </p:pic>
          <p:cxnSp>
            <p:nvCxnSpPr>
              <p:cNvPr id="63" name="Düz Bağlayıcı 62"/>
              <p:cNvCxnSpPr>
                <a:stCxn id="62" idx="2"/>
                <a:endCxn id="151" idx="0"/>
              </p:cNvCxnSpPr>
              <p:nvPr/>
            </p:nvCxnSpPr>
            <p:spPr>
              <a:xfrm rot="16200000">
                <a:off x="7748226" y="307858"/>
                <a:ext cx="3081814" cy="187062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>
                <a:stCxn id="62" idx="2"/>
                <a:endCxn id="138" idx="0"/>
              </p:cNvCxnSpPr>
              <p:nvPr/>
            </p:nvCxnSpPr>
            <p:spPr>
              <a:xfrm rot="16200000">
                <a:off x="8687122" y="1321005"/>
                <a:ext cx="1129771" cy="179637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>
                <a:stCxn id="62" idx="2"/>
                <a:endCxn id="125" idx="0"/>
              </p:cNvCxnSpPr>
              <p:nvPr/>
            </p:nvCxnSpPr>
            <p:spPr>
              <a:xfrm rot="16200000" flipH="1">
                <a:off x="8743908" y="2393991"/>
                <a:ext cx="965640" cy="174581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67"/>
              <p:cNvCxnSpPr>
                <a:stCxn id="62" idx="2"/>
                <a:endCxn id="94" idx="0"/>
              </p:cNvCxnSpPr>
              <p:nvPr/>
            </p:nvCxnSpPr>
            <p:spPr>
              <a:xfrm rot="16200000" flipH="1">
                <a:off x="7747883" y="3390016"/>
                <a:ext cx="2925946" cy="171406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up 101"/>
            <p:cNvGrpSpPr/>
            <p:nvPr/>
          </p:nvGrpSpPr>
          <p:grpSpPr>
            <a:xfrm>
              <a:off x="2983080" y="967189"/>
              <a:ext cx="641141" cy="1241197"/>
              <a:chOff x="1991638" y="4296427"/>
              <a:chExt cx="814192" cy="1499679"/>
            </a:xfrm>
          </p:grpSpPr>
          <p:sp>
            <p:nvSpPr>
              <p:cNvPr id="103" name="Yamuk 1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amuk 1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Dikdörtgen 1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Yuvarlatılmış Dikdörtgen 1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Düz Bağlayıcı 1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Düz Bağlayıcı 1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Düz Bağlayıcı 113"/>
            <p:cNvCxnSpPr>
              <a:stCxn id="62" idx="1"/>
              <a:endCxn id="105" idx="3"/>
            </p:cNvCxnSpPr>
            <p:nvPr/>
          </p:nvCxnSpPr>
          <p:spPr>
            <a:xfrm flipH="1" flipV="1">
              <a:off x="3624221" y="1568479"/>
              <a:ext cx="1481694" cy="1177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15" name="Resim 1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6448" y="1139692"/>
              <a:ext cx="1079297" cy="1048857"/>
            </a:xfrm>
            <a:prstGeom prst="rect">
              <a:avLst/>
            </a:prstGeom>
          </p:spPr>
        </p:pic>
        <p:cxnSp>
          <p:nvCxnSpPr>
            <p:cNvPr id="116" name="Düz Bağlayıcı 115"/>
            <p:cNvCxnSpPr>
              <a:stCxn id="105" idx="1"/>
              <a:endCxn id="115" idx="1"/>
            </p:cNvCxnSpPr>
            <p:nvPr/>
          </p:nvCxnSpPr>
          <p:spPr>
            <a:xfrm flipH="1">
              <a:off x="1655745" y="1568479"/>
              <a:ext cx="1327335" cy="956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3" name="Grup 22"/>
            <p:cNvGrpSpPr/>
            <p:nvPr/>
          </p:nvGrpSpPr>
          <p:grpSpPr>
            <a:xfrm>
              <a:off x="1806986" y="3825972"/>
              <a:ext cx="961943" cy="1742118"/>
              <a:chOff x="1607282" y="3557117"/>
              <a:chExt cx="961943" cy="1742118"/>
            </a:xfrm>
          </p:grpSpPr>
          <p:grpSp>
            <p:nvGrpSpPr>
              <p:cNvPr id="91" name="Grup 90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92" name="Yamuk 91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Yamuk 92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kdörtgen 93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kdörtgen 96"/>
                <p:cNvSpPr/>
                <p:nvPr/>
              </p:nvSpPr>
              <p:spPr>
                <a:xfrm>
                  <a:off x="2101004" y="5074253"/>
                  <a:ext cx="607091" cy="2108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98" name="Yuvarlatılmış Dikdörtgen 97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Düz Bağlayıcı 98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Düz Bağlayıcı 99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Düz Bağlayıcı 100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9" name="Resim 4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8" name="Resim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17" name="Resim 11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18" name="Grup 117"/>
            <p:cNvGrpSpPr/>
            <p:nvPr/>
          </p:nvGrpSpPr>
          <p:grpSpPr>
            <a:xfrm>
              <a:off x="4354356" y="3862221"/>
              <a:ext cx="961943" cy="1742118"/>
              <a:chOff x="1607282" y="3557117"/>
              <a:chExt cx="961943" cy="1742118"/>
            </a:xfrm>
          </p:grpSpPr>
          <p:grpSp>
            <p:nvGrpSpPr>
              <p:cNvPr id="119" name="Grup 118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23" name="Yamuk 12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Yamuk 12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kdörtgen 12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Dikdörtgen 125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27" name="Yuvarlatılmış Dikdörtgen 126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Düz Bağlayıcı 127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Düz Bağlayıcı 128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0" name="Resim 11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21" name="Resim 1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22" name="Resim 12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31" name="Grup 130"/>
            <p:cNvGrpSpPr/>
            <p:nvPr/>
          </p:nvGrpSpPr>
          <p:grpSpPr>
            <a:xfrm>
              <a:off x="7077291" y="3919958"/>
              <a:ext cx="961943" cy="1742118"/>
              <a:chOff x="1607282" y="3557117"/>
              <a:chExt cx="961943" cy="1742118"/>
            </a:xfrm>
          </p:grpSpPr>
          <p:grpSp>
            <p:nvGrpSpPr>
              <p:cNvPr id="132" name="Grup 131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36" name="Yamuk 135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Yamuk 136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kdörtgen 137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kdörtgen 138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40" name="Yuvarlatılmış Dikdörtgen 139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Düz Bağlayıcı 140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Düz Bağlayıcı 141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Düz Bağlayıcı 142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Resim 13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34" name="Resim 13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35" name="Resim 13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44" name="Grup 143"/>
            <p:cNvGrpSpPr/>
            <p:nvPr/>
          </p:nvGrpSpPr>
          <p:grpSpPr>
            <a:xfrm>
              <a:off x="9613922" y="4004749"/>
              <a:ext cx="961943" cy="1742118"/>
              <a:chOff x="1607282" y="3557117"/>
              <a:chExt cx="961943" cy="1742118"/>
            </a:xfrm>
          </p:grpSpPr>
          <p:grpSp>
            <p:nvGrpSpPr>
              <p:cNvPr id="145" name="Grup 144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49" name="Yamuk 148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Yamuk 149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kdörtgen 150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kdörtgen 151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53" name="Yuvarlatılmış Dikdörtgen 152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4" name="Düz Bağlayıcı 153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Düz Bağlayıcı 154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Düz Bağlayıcı 155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6" name="Resim 14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47" name="Resim 14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48" name="Resim 14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pic>
          <p:nvPicPr>
            <p:cNvPr id="157" name="Resim 1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305" y="4974626"/>
              <a:ext cx="218582" cy="217216"/>
            </a:xfrm>
            <a:prstGeom prst="rect">
              <a:avLst/>
            </a:prstGeom>
          </p:spPr>
        </p:pic>
        <p:pic>
          <p:nvPicPr>
            <p:cNvPr id="158" name="Resim 15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52" y="5135010"/>
              <a:ext cx="217010" cy="217010"/>
            </a:xfrm>
            <a:prstGeom prst="rect">
              <a:avLst/>
            </a:prstGeom>
          </p:spPr>
        </p:pic>
        <p:pic>
          <p:nvPicPr>
            <p:cNvPr id="159" name="Resim 15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629" y="5206270"/>
              <a:ext cx="223175" cy="233216"/>
            </a:xfrm>
            <a:prstGeom prst="rect">
              <a:avLst/>
            </a:prstGeom>
          </p:spPr>
        </p:pic>
        <p:pic>
          <p:nvPicPr>
            <p:cNvPr id="160" name="Resim 1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903" y="5165717"/>
              <a:ext cx="218582" cy="217216"/>
            </a:xfrm>
            <a:prstGeom prst="rect">
              <a:avLst/>
            </a:prstGeom>
          </p:spPr>
        </p:pic>
        <p:pic>
          <p:nvPicPr>
            <p:cNvPr id="161" name="Resim 1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401" y="5165923"/>
              <a:ext cx="217010" cy="217010"/>
            </a:xfrm>
            <a:prstGeom prst="rect">
              <a:avLst/>
            </a:prstGeom>
          </p:spPr>
        </p:pic>
        <p:pic>
          <p:nvPicPr>
            <p:cNvPr id="162" name="Resim 16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36" y="5207514"/>
              <a:ext cx="223175" cy="233216"/>
            </a:xfrm>
            <a:prstGeom prst="rect">
              <a:avLst/>
            </a:prstGeom>
          </p:spPr>
        </p:pic>
        <p:pic>
          <p:nvPicPr>
            <p:cNvPr id="163" name="Resim 16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060" y="5247425"/>
              <a:ext cx="217010" cy="217010"/>
            </a:xfrm>
            <a:prstGeom prst="rect">
              <a:avLst/>
            </a:prstGeom>
          </p:spPr>
        </p:pic>
        <p:pic>
          <p:nvPicPr>
            <p:cNvPr id="164" name="Resim 16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8275" y="5289970"/>
              <a:ext cx="218582" cy="217216"/>
            </a:xfrm>
            <a:prstGeom prst="rect">
              <a:avLst/>
            </a:prstGeom>
          </p:spPr>
        </p:pic>
        <p:pic>
          <p:nvPicPr>
            <p:cNvPr id="165" name="Resim 16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226" y="5300301"/>
              <a:ext cx="223175" cy="233216"/>
            </a:xfrm>
            <a:prstGeom prst="rect">
              <a:avLst/>
            </a:prstGeom>
          </p:spPr>
        </p:pic>
      </p:grpSp>
      <p:sp>
        <p:nvSpPr>
          <p:cNvPr id="31" name="Akış Çizelgesi: Belge 30"/>
          <p:cNvSpPr/>
          <p:nvPr/>
        </p:nvSpPr>
        <p:spPr>
          <a:xfrm>
            <a:off x="3589486" y="1681771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kış Çizelgesi: Belge 165"/>
          <p:cNvSpPr/>
          <p:nvPr/>
        </p:nvSpPr>
        <p:spPr>
          <a:xfrm>
            <a:off x="3583996" y="1681770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Akış Çizelgesi: Belge 166"/>
          <p:cNvSpPr/>
          <p:nvPr/>
        </p:nvSpPr>
        <p:spPr>
          <a:xfrm>
            <a:off x="3583995" y="1687623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kış Çizelgesi: Belge 167"/>
          <p:cNvSpPr/>
          <p:nvPr/>
        </p:nvSpPr>
        <p:spPr>
          <a:xfrm>
            <a:off x="3578506" y="1689474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ulut Belirtme Çizgisi 31"/>
          <p:cNvSpPr/>
          <p:nvPr/>
        </p:nvSpPr>
        <p:spPr>
          <a:xfrm>
            <a:off x="1630154" y="468255"/>
            <a:ext cx="1399977" cy="986542"/>
          </a:xfrm>
          <a:prstGeom prst="cloudCallout">
            <a:avLst>
              <a:gd name="adj1" fmla="val -69417"/>
              <a:gd name="adj2" fmla="val 50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How </a:t>
            </a:r>
            <a:r>
              <a:rPr lang="tr-TR" sz="1400" dirty="0" err="1"/>
              <a:t>many</a:t>
            </a:r>
            <a:r>
              <a:rPr lang="tr-TR" sz="1400" dirty="0"/>
              <a:t> </a:t>
            </a:r>
            <a:r>
              <a:rPr lang="tr-TR" sz="1400" dirty="0" err="1"/>
              <a:t>orange</a:t>
            </a:r>
            <a:r>
              <a:rPr lang="tr-TR" sz="1400" dirty="0"/>
              <a:t>?</a:t>
            </a:r>
            <a:endParaRPr lang="en-US" sz="1400" dirty="0"/>
          </a:p>
        </p:txBody>
      </p:sp>
      <p:sp>
        <p:nvSpPr>
          <p:cNvPr id="169" name="Akış Çizelgesi: Belge 168"/>
          <p:cNvSpPr/>
          <p:nvPr/>
        </p:nvSpPr>
        <p:spPr>
          <a:xfrm>
            <a:off x="1822561" y="1766144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Bulut Belirtme Çizgisi 169"/>
          <p:cNvSpPr/>
          <p:nvPr/>
        </p:nvSpPr>
        <p:spPr>
          <a:xfrm>
            <a:off x="1568144" y="3115743"/>
            <a:ext cx="1102066" cy="683201"/>
          </a:xfrm>
          <a:prstGeom prst="cloudCallout">
            <a:avLst>
              <a:gd name="adj1" fmla="val 25326"/>
              <a:gd name="adj2" fmla="val 9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</a:t>
            </a:r>
            <a:r>
              <a:rPr lang="tr-TR" sz="1400" dirty="0" err="1"/>
              <a:t>orange</a:t>
            </a:r>
            <a:endParaRPr lang="en-US" sz="1400" dirty="0"/>
          </a:p>
        </p:txBody>
      </p:sp>
      <p:sp>
        <p:nvSpPr>
          <p:cNvPr id="171" name="Bulut Belirtme Çizgisi 170"/>
          <p:cNvSpPr/>
          <p:nvPr/>
        </p:nvSpPr>
        <p:spPr>
          <a:xfrm>
            <a:off x="4357323" y="3187025"/>
            <a:ext cx="1102066" cy="683201"/>
          </a:xfrm>
          <a:prstGeom prst="cloudCallout">
            <a:avLst>
              <a:gd name="adj1" fmla="val 25326"/>
              <a:gd name="adj2" fmla="val 9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</a:t>
            </a:r>
            <a:r>
              <a:rPr lang="tr-TR" sz="1400" dirty="0" err="1"/>
              <a:t>orange</a:t>
            </a:r>
            <a:endParaRPr lang="en-US" sz="1400" dirty="0"/>
          </a:p>
        </p:txBody>
      </p:sp>
      <p:sp>
        <p:nvSpPr>
          <p:cNvPr id="172" name="Bulut Belirtme Çizgisi 171"/>
          <p:cNvSpPr/>
          <p:nvPr/>
        </p:nvSpPr>
        <p:spPr>
          <a:xfrm>
            <a:off x="10167255" y="3218451"/>
            <a:ext cx="1102066" cy="683201"/>
          </a:xfrm>
          <a:prstGeom prst="cloudCallout">
            <a:avLst>
              <a:gd name="adj1" fmla="val -14792"/>
              <a:gd name="adj2" fmla="val 109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</a:t>
            </a:r>
            <a:r>
              <a:rPr lang="tr-TR" sz="1400" dirty="0" err="1"/>
              <a:t>orange</a:t>
            </a:r>
            <a:endParaRPr lang="en-US" sz="1400" dirty="0"/>
          </a:p>
        </p:txBody>
      </p:sp>
      <p:sp>
        <p:nvSpPr>
          <p:cNvPr id="173" name="Bulut Belirtme Çizgisi 172"/>
          <p:cNvSpPr/>
          <p:nvPr/>
        </p:nvSpPr>
        <p:spPr>
          <a:xfrm>
            <a:off x="7711993" y="3205256"/>
            <a:ext cx="1102066" cy="683201"/>
          </a:xfrm>
          <a:prstGeom prst="cloudCallout">
            <a:avLst>
              <a:gd name="adj1" fmla="val -17528"/>
              <a:gd name="adj2" fmla="val 87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0 </a:t>
            </a:r>
            <a:r>
              <a:rPr lang="tr-TR" sz="1400" dirty="0" err="1"/>
              <a:t>orange</a:t>
            </a:r>
            <a:endParaRPr lang="en-US" sz="1400" dirty="0"/>
          </a:p>
        </p:txBody>
      </p:sp>
      <p:sp>
        <p:nvSpPr>
          <p:cNvPr id="174" name="Bulut Belirtme Çizgisi 173"/>
          <p:cNvSpPr/>
          <p:nvPr/>
        </p:nvSpPr>
        <p:spPr>
          <a:xfrm>
            <a:off x="3089310" y="554563"/>
            <a:ext cx="1102066" cy="683201"/>
          </a:xfrm>
          <a:prstGeom prst="cloudCallout">
            <a:avLst>
              <a:gd name="adj1" fmla="val 16208"/>
              <a:gd name="adj2" fmla="val 54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3</a:t>
            </a:r>
            <a:endParaRPr lang="en-US" sz="1400" dirty="0"/>
          </a:p>
        </p:txBody>
      </p:sp>
      <p:sp>
        <p:nvSpPr>
          <p:cNvPr id="95" name="Metin kutusu 94">
            <a:extLst>
              <a:ext uri="{FF2B5EF4-FFF2-40B4-BE49-F238E27FC236}">
                <a16:creationId xmlns:a16="http://schemas.microsoft.com/office/drawing/2014/main" id="{75336851-9DBE-4470-B66F-4216399A6DA7}"/>
              </a:ext>
            </a:extLst>
          </p:cNvPr>
          <p:cNvSpPr txBox="1"/>
          <p:nvPr/>
        </p:nvSpPr>
        <p:spPr>
          <a:xfrm>
            <a:off x="6230469" y="6382461"/>
            <a:ext cx="5661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 err="1"/>
              <a:t>Assuming</a:t>
            </a:r>
            <a:r>
              <a:rPr lang="tr-TR" sz="1200" dirty="0"/>
              <a:t> </a:t>
            </a:r>
            <a:r>
              <a:rPr lang="tr-TR" sz="1200" dirty="0" err="1"/>
              <a:t>each</a:t>
            </a:r>
            <a:r>
              <a:rPr lang="tr-TR" sz="1200" dirty="0"/>
              <a:t> </a:t>
            </a:r>
            <a:r>
              <a:rPr lang="tr-TR" sz="1200" dirty="0" err="1"/>
              <a:t>fruit</a:t>
            </a:r>
            <a:r>
              <a:rPr lang="tr-TR" sz="1200" dirty="0"/>
              <a:t> is </a:t>
            </a:r>
            <a:r>
              <a:rPr lang="tr-TR" sz="1200" dirty="0" err="1"/>
              <a:t>one</a:t>
            </a:r>
            <a:r>
              <a:rPr lang="tr-TR" sz="1200" dirty="0"/>
              <a:t> </a:t>
            </a:r>
            <a:r>
              <a:rPr lang="tr-TR" sz="1200" dirty="0" err="1"/>
              <a:t>block</a:t>
            </a:r>
            <a:r>
              <a:rPr lang="tr-TR" sz="1200" dirty="0"/>
              <a:t> file.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729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14441 -0.0120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08086 0.435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2175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12903 0.4479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2238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35325 0.45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225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0.56158 0.4648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73" y="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 animBg="1"/>
      <p:bldP spid="31" grpId="2" animBg="1"/>
      <p:bldP spid="166" grpId="1" animBg="1"/>
      <p:bldP spid="166" grpId="2" animBg="1"/>
      <p:bldP spid="167" grpId="1" animBg="1"/>
      <p:bldP spid="167" grpId="2" animBg="1"/>
      <p:bldP spid="168" grpId="1" animBg="1"/>
      <p:bldP spid="168" grpId="2" animBg="1"/>
      <p:bldP spid="32" grpId="0" animBg="1"/>
      <p:bldP spid="169" grpId="0" animBg="1"/>
      <p:bldP spid="169" grpId="1" animBg="1"/>
      <p:bldP spid="169" grpId="2" animBg="1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60FCE9-E9AE-5AD2-AD5D-EE44FC63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1175127"/>
            <a:ext cx="10926700" cy="5296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604E5-DD08-5B09-EBC6-2A0AED4BAF97}"/>
              </a:ext>
            </a:extLst>
          </p:cNvPr>
          <p:cNvSpPr txBox="1"/>
          <p:nvPr/>
        </p:nvSpPr>
        <p:spPr>
          <a:xfrm>
            <a:off x="2120153" y="314516"/>
            <a:ext cx="79516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b="1" i="0" dirty="0">
                <a:solidFill>
                  <a:srgbClr val="0F0F0F"/>
                </a:solidFill>
                <a:effectLst/>
                <a:latin typeface="Chromatica" panose="00000500000000000000" pitchFamily="50" charset="-94"/>
              </a:rPr>
              <a:t>HB Reklam</a:t>
            </a:r>
            <a:r>
              <a:rPr lang="tr-TR" sz="3200" b="1" dirty="0">
                <a:solidFill>
                  <a:srgbClr val="0F0F0F"/>
                </a:solidFill>
                <a:latin typeface="Chromatica" panose="00000500000000000000" pitchFamily="50" charset="-94"/>
              </a:rPr>
              <a:t>: </a:t>
            </a:r>
            <a:r>
              <a:rPr lang="tr-TR" sz="3200" b="1" i="0" dirty="0">
                <a:solidFill>
                  <a:srgbClr val="0F0F0F"/>
                </a:solidFill>
                <a:effectLst/>
                <a:latin typeface="Chromatica" panose="00000500000000000000" pitchFamily="50" charset="-94"/>
              </a:rPr>
              <a:t>Her şey Ayağıma Gelsin</a:t>
            </a:r>
          </a:p>
        </p:txBody>
      </p:sp>
    </p:spTree>
    <p:extLst>
      <p:ext uri="{BB962C8B-B14F-4D97-AF65-F5344CB8AC3E}">
        <p14:creationId xmlns:p14="http://schemas.microsoft.com/office/powerpoint/2010/main" val="150458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200363"/>
            <a:ext cx="9144000" cy="5497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Scaling</a:t>
            </a:r>
          </a:p>
        </p:txBody>
      </p:sp>
      <p:grpSp>
        <p:nvGrpSpPr>
          <p:cNvPr id="19" name="Grup 18"/>
          <p:cNvGrpSpPr/>
          <p:nvPr/>
        </p:nvGrpSpPr>
        <p:grpSpPr>
          <a:xfrm>
            <a:off x="857314" y="681269"/>
            <a:ext cx="7460227" cy="2777143"/>
            <a:chOff x="1148859" y="779489"/>
            <a:chExt cx="7460227" cy="2777143"/>
          </a:xfrm>
        </p:grpSpPr>
        <p:grpSp>
          <p:nvGrpSpPr>
            <p:cNvPr id="3" name="Grup 2"/>
            <p:cNvGrpSpPr/>
            <p:nvPr/>
          </p:nvGrpSpPr>
          <p:grpSpPr>
            <a:xfrm>
              <a:off x="1148859" y="1260147"/>
              <a:ext cx="961943" cy="1742118"/>
              <a:chOff x="1893273" y="3842699"/>
              <a:chExt cx="961943" cy="1742118"/>
            </a:xfrm>
          </p:grpSpPr>
          <p:sp>
            <p:nvSpPr>
              <p:cNvPr id="92" name="Yamuk 91"/>
              <p:cNvSpPr/>
              <p:nvPr/>
            </p:nvSpPr>
            <p:spPr>
              <a:xfrm>
                <a:off x="1893273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amuk 92"/>
              <p:cNvSpPr/>
              <p:nvPr/>
            </p:nvSpPr>
            <p:spPr>
              <a:xfrm>
                <a:off x="2602360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Dikdörtgen 93"/>
              <p:cNvSpPr/>
              <p:nvPr/>
            </p:nvSpPr>
            <p:spPr>
              <a:xfrm>
                <a:off x="1893273" y="3842699"/>
                <a:ext cx="961943" cy="1687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Dikdörtgen 96"/>
              <p:cNvSpPr/>
              <p:nvPr/>
            </p:nvSpPr>
            <p:spPr>
              <a:xfrm>
                <a:off x="2022486" y="4746269"/>
                <a:ext cx="717259" cy="2449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dirty="0"/>
                  <a:t>128 GB</a:t>
                </a:r>
                <a:endParaRPr lang="en-US" sz="1400" dirty="0"/>
              </a:p>
            </p:txBody>
          </p:sp>
          <p:sp>
            <p:nvSpPr>
              <p:cNvPr id="98" name="Yuvarlatılmış Dikdörtgen 97"/>
              <p:cNvSpPr/>
              <p:nvPr/>
            </p:nvSpPr>
            <p:spPr>
              <a:xfrm>
                <a:off x="2012232" y="3924859"/>
                <a:ext cx="714009" cy="3024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Düz Bağlayıcı 98"/>
              <p:cNvCxnSpPr/>
              <p:nvPr/>
            </p:nvCxnSpPr>
            <p:spPr>
              <a:xfrm>
                <a:off x="2134914" y="3994389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34914" y="4075531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100"/>
              <p:cNvCxnSpPr/>
              <p:nvPr/>
            </p:nvCxnSpPr>
            <p:spPr>
              <a:xfrm>
                <a:off x="2134913" y="4160908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Resim 4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421342" y="5045201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8" name="Resim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3471" y="4292121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17" name="Resim 11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026176" y="5045201"/>
                <a:ext cx="339536" cy="415204"/>
              </a:xfrm>
              <a:prstGeom prst="rect">
                <a:avLst/>
              </a:prstGeom>
            </p:spPr>
          </p:pic>
        </p:grpSp>
        <p:sp>
          <p:nvSpPr>
            <p:cNvPr id="9" name="Sağ Ok 8"/>
            <p:cNvSpPr/>
            <p:nvPr/>
          </p:nvSpPr>
          <p:spPr>
            <a:xfrm>
              <a:off x="2124544" y="1728720"/>
              <a:ext cx="1768510" cy="7498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up 15"/>
            <p:cNvGrpSpPr/>
            <p:nvPr/>
          </p:nvGrpSpPr>
          <p:grpSpPr>
            <a:xfrm>
              <a:off x="3906796" y="946391"/>
              <a:ext cx="1266093" cy="2314545"/>
              <a:chOff x="4009292" y="1185705"/>
              <a:chExt cx="1266093" cy="2314545"/>
            </a:xfrm>
          </p:grpSpPr>
          <p:grpSp>
            <p:nvGrpSpPr>
              <p:cNvPr id="112" name="Grup 111"/>
              <p:cNvGrpSpPr/>
              <p:nvPr/>
            </p:nvGrpSpPr>
            <p:grpSpPr>
              <a:xfrm>
                <a:off x="4009292" y="1185705"/>
                <a:ext cx="1266093" cy="2314545"/>
                <a:chOff x="1893273" y="3842699"/>
                <a:chExt cx="961943" cy="1742118"/>
              </a:xfrm>
            </p:grpSpPr>
            <p:sp>
              <p:nvSpPr>
                <p:cNvPr id="113" name="Yamuk 112"/>
                <p:cNvSpPr/>
                <p:nvPr/>
              </p:nvSpPr>
              <p:spPr>
                <a:xfrm>
                  <a:off x="1893273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Yamuk 174"/>
                <p:cNvSpPr/>
                <p:nvPr/>
              </p:nvSpPr>
              <p:spPr>
                <a:xfrm>
                  <a:off x="2602360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kdörtgen 175"/>
                <p:cNvSpPr/>
                <p:nvPr/>
              </p:nvSpPr>
              <p:spPr>
                <a:xfrm>
                  <a:off x="1893273" y="3842699"/>
                  <a:ext cx="961943" cy="1687916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Dikdörtgen 176"/>
                <p:cNvSpPr/>
                <p:nvPr/>
              </p:nvSpPr>
              <p:spPr>
                <a:xfrm>
                  <a:off x="2022486" y="4873642"/>
                  <a:ext cx="717259" cy="24492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512GB</a:t>
                  </a:r>
                  <a:endParaRPr lang="en-US" sz="1400" dirty="0"/>
                </a:p>
              </p:txBody>
            </p:sp>
            <p:sp>
              <p:nvSpPr>
                <p:cNvPr id="178" name="Yuvarlatılmış Dikdörtgen 177"/>
                <p:cNvSpPr/>
                <p:nvPr/>
              </p:nvSpPr>
              <p:spPr>
                <a:xfrm>
                  <a:off x="2012232" y="3924859"/>
                  <a:ext cx="714009" cy="302438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Düz Bağlayıcı 178"/>
                <p:cNvCxnSpPr/>
                <p:nvPr/>
              </p:nvCxnSpPr>
              <p:spPr>
                <a:xfrm>
                  <a:off x="2134914" y="3994389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Düz Bağlayıcı 179"/>
                <p:cNvCxnSpPr/>
                <p:nvPr/>
              </p:nvCxnSpPr>
              <p:spPr>
                <a:xfrm>
                  <a:off x="2134914" y="4075531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Düz Bağlayıcı 180"/>
                <p:cNvCxnSpPr/>
                <p:nvPr/>
              </p:nvCxnSpPr>
              <p:spPr>
                <a:xfrm>
                  <a:off x="2134913" y="4160908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83" name="Resim 18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2028" y="4523811"/>
                  <a:ext cx="272419" cy="292033"/>
                </a:xfrm>
                <a:prstGeom prst="rect">
                  <a:avLst/>
                </a:prstGeom>
              </p:spPr>
            </p:pic>
            <p:pic>
              <p:nvPicPr>
                <p:cNvPr id="184" name="Resim 18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956148" y="5208660"/>
                  <a:ext cx="207323" cy="253526"/>
                </a:xfrm>
                <a:prstGeom prst="rect">
                  <a:avLst/>
                </a:prstGeom>
              </p:spPr>
            </p:pic>
          </p:grpSp>
          <p:pic>
            <p:nvPicPr>
              <p:cNvPr id="185" name="Resim 18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467432" y="3030579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186" name="Resim 18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850529" y="3018425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187" name="Resim 1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28" y="2102703"/>
                <a:ext cx="358553" cy="387990"/>
              </a:xfrm>
              <a:prstGeom prst="rect">
                <a:avLst/>
              </a:prstGeom>
            </p:spPr>
          </p:pic>
        </p:grpSp>
        <p:sp>
          <p:nvSpPr>
            <p:cNvPr id="204" name="Sağ Ok 203"/>
            <p:cNvSpPr/>
            <p:nvPr/>
          </p:nvSpPr>
          <p:spPr>
            <a:xfrm>
              <a:off x="5186631" y="1692713"/>
              <a:ext cx="1768510" cy="7498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up 16"/>
            <p:cNvGrpSpPr/>
            <p:nvPr/>
          </p:nvGrpSpPr>
          <p:grpSpPr>
            <a:xfrm>
              <a:off x="6968883" y="779489"/>
              <a:ext cx="1640203" cy="2777143"/>
              <a:chOff x="7609782" y="563907"/>
              <a:chExt cx="1640203" cy="2777143"/>
            </a:xfrm>
          </p:grpSpPr>
          <p:grpSp>
            <p:nvGrpSpPr>
              <p:cNvPr id="189" name="Grup 188"/>
              <p:cNvGrpSpPr/>
              <p:nvPr/>
            </p:nvGrpSpPr>
            <p:grpSpPr>
              <a:xfrm>
                <a:off x="7609782" y="563907"/>
                <a:ext cx="1640203" cy="2777143"/>
                <a:chOff x="4009292" y="1185705"/>
                <a:chExt cx="1266093" cy="2314545"/>
              </a:xfrm>
            </p:grpSpPr>
            <p:grpSp>
              <p:nvGrpSpPr>
                <p:cNvPr id="190" name="Grup 189"/>
                <p:cNvGrpSpPr/>
                <p:nvPr/>
              </p:nvGrpSpPr>
              <p:grpSpPr>
                <a:xfrm>
                  <a:off x="4009292" y="1185705"/>
                  <a:ext cx="1266093" cy="2314545"/>
                  <a:chOff x="1893273" y="3842699"/>
                  <a:chExt cx="961943" cy="1742118"/>
                </a:xfrm>
              </p:grpSpPr>
              <p:sp>
                <p:nvSpPr>
                  <p:cNvPr id="194" name="Yamuk 193"/>
                  <p:cNvSpPr/>
                  <p:nvPr/>
                </p:nvSpPr>
                <p:spPr>
                  <a:xfrm>
                    <a:off x="1893273" y="5460405"/>
                    <a:ext cx="247760" cy="124412"/>
                  </a:xfrm>
                  <a:prstGeom prst="trapezoid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Yamuk 194"/>
                  <p:cNvSpPr/>
                  <p:nvPr/>
                </p:nvSpPr>
                <p:spPr>
                  <a:xfrm>
                    <a:off x="2602360" y="5460405"/>
                    <a:ext cx="247760" cy="124412"/>
                  </a:xfrm>
                  <a:prstGeom prst="trapezoid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Dikdörtgen 195"/>
                  <p:cNvSpPr/>
                  <p:nvPr/>
                </p:nvSpPr>
                <p:spPr>
                  <a:xfrm>
                    <a:off x="1893273" y="3842699"/>
                    <a:ext cx="961943" cy="1687916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prst="relaxedInset"/>
                  </a:sp3d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Dikdörtgen 196"/>
                  <p:cNvSpPr/>
                  <p:nvPr/>
                </p:nvSpPr>
                <p:spPr>
                  <a:xfrm>
                    <a:off x="2023529" y="4753402"/>
                    <a:ext cx="717259" cy="2449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400" dirty="0"/>
                      <a:t>1 TB</a:t>
                    </a:r>
                    <a:endParaRPr lang="en-US" sz="1400" dirty="0"/>
                  </a:p>
                </p:txBody>
              </p:sp>
              <p:sp>
                <p:nvSpPr>
                  <p:cNvPr id="198" name="Yuvarlatılmış Dikdörtgen 197"/>
                  <p:cNvSpPr/>
                  <p:nvPr/>
                </p:nvSpPr>
                <p:spPr>
                  <a:xfrm>
                    <a:off x="2012232" y="3924859"/>
                    <a:ext cx="714009" cy="302438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" name="Düz Bağlayıcı 198"/>
                  <p:cNvCxnSpPr/>
                  <p:nvPr/>
                </p:nvCxnSpPr>
                <p:spPr>
                  <a:xfrm>
                    <a:off x="2134914" y="3994389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Düz Bağlayıcı 199"/>
                  <p:cNvCxnSpPr/>
                  <p:nvPr/>
                </p:nvCxnSpPr>
                <p:spPr>
                  <a:xfrm>
                    <a:off x="2134914" y="4075531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Düz Bağlayıcı 200"/>
                  <p:cNvCxnSpPr/>
                  <p:nvPr/>
                </p:nvCxnSpPr>
                <p:spPr>
                  <a:xfrm>
                    <a:off x="2134913" y="4160908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2" name="Resim 201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74326" y="4498450"/>
                    <a:ext cx="197498" cy="211718"/>
                  </a:xfrm>
                  <a:prstGeom prst="rect">
                    <a:avLst/>
                  </a:prstGeom>
                </p:spPr>
              </p:pic>
              <p:pic>
                <p:nvPicPr>
                  <p:cNvPr id="203" name="Resim 202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79" t="2991" r="8905" b="11611"/>
                  <a:stretch/>
                </p:blipFill>
                <p:spPr>
                  <a:xfrm>
                    <a:off x="1943990" y="5252717"/>
                    <a:ext cx="207323" cy="25352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1" name="Resim 190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365736" y="3071923"/>
                  <a:ext cx="272875" cy="307692"/>
                </a:xfrm>
                <a:prstGeom prst="rect">
                  <a:avLst/>
                </a:prstGeom>
              </p:spPr>
            </p:pic>
            <p:pic>
              <p:nvPicPr>
                <p:cNvPr id="192" name="Resim 19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642338" y="3071114"/>
                  <a:ext cx="272875" cy="307692"/>
                </a:xfrm>
                <a:prstGeom prst="rect">
                  <a:avLst/>
                </a:prstGeom>
              </p:spPr>
            </p:pic>
            <p:pic>
              <p:nvPicPr>
                <p:cNvPr id="193" name="Resim 192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8961" y="2069349"/>
                  <a:ext cx="259944" cy="281285"/>
                </a:xfrm>
                <a:prstGeom prst="rect">
                  <a:avLst/>
                </a:prstGeom>
              </p:spPr>
            </p:pic>
          </p:grpSp>
          <p:pic>
            <p:nvPicPr>
              <p:cNvPr id="205" name="Resim 20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6136" y="1225844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6" name="Resim 20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2043" y="1240345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7" name="Resim 20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3827" y="1614975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8" name="Resim 20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9734" y="1629476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9" name="Resim 20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3465" y="1223877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10" name="Resim 20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9372" y="1238378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11" name="Resim 210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835499" y="2826358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2" name="Resim 21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827385" y="2470866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3" name="Resim 212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456498" y="2457800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4" name="Resim 21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076379" y="2448466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5" name="Resim 214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7704802" y="2441059"/>
                <a:ext cx="353505" cy="369189"/>
              </a:xfrm>
              <a:prstGeom prst="rect">
                <a:avLst/>
              </a:prstGeom>
            </p:spPr>
          </p:pic>
        </p:grpSp>
      </p:grpSp>
      <p:sp>
        <p:nvSpPr>
          <p:cNvPr id="216" name="Unvan 1"/>
          <p:cNvSpPr txBox="1">
            <a:spLocks/>
          </p:cNvSpPr>
          <p:nvPr/>
        </p:nvSpPr>
        <p:spPr>
          <a:xfrm>
            <a:off x="8571953" y="1705792"/>
            <a:ext cx="3361580" cy="71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Scale </a:t>
            </a:r>
            <a:r>
              <a:rPr lang="tr-T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Up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 19"/>
          <p:cNvGrpSpPr/>
          <p:nvPr/>
        </p:nvGrpSpPr>
        <p:grpSpPr>
          <a:xfrm>
            <a:off x="679013" y="4343541"/>
            <a:ext cx="961943" cy="1742118"/>
            <a:chOff x="1009714" y="3803527"/>
            <a:chExt cx="961943" cy="1742118"/>
          </a:xfrm>
        </p:grpSpPr>
        <p:sp>
          <p:nvSpPr>
            <p:cNvPr id="220" name="Yamuk 219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Yamuk 220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Dikdörtgen 222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24" name="Yuvarlatılmış Dikdörtgen 223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Düz Bağlayıcı 224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Düz Bağlayıcı 225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Düz Bağlayıcı 226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8" name="Resim 2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29" name="Resim 2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30" name="Resim 2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31" name="Grup 230"/>
          <p:cNvGrpSpPr/>
          <p:nvPr/>
        </p:nvGrpSpPr>
        <p:grpSpPr>
          <a:xfrm>
            <a:off x="2775860" y="4316440"/>
            <a:ext cx="961943" cy="1742118"/>
            <a:chOff x="1009714" y="3803527"/>
            <a:chExt cx="961943" cy="1742118"/>
          </a:xfrm>
        </p:grpSpPr>
        <p:sp>
          <p:nvSpPr>
            <p:cNvPr id="232" name="Yamuk 231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Yamuk 232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Dikdörtgen 233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Dikdörtgen 234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36" name="Yuvarlatılmış Dikdörtgen 235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Düz Bağlayıcı 236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Düz Bağlayıcı 237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Düz Bağlayıcı 238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Resim 2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41" name="Resim 2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42" name="Resim 24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43" name="Grup 242"/>
          <p:cNvGrpSpPr/>
          <p:nvPr/>
        </p:nvGrpSpPr>
        <p:grpSpPr>
          <a:xfrm>
            <a:off x="3865294" y="4316440"/>
            <a:ext cx="961943" cy="1742118"/>
            <a:chOff x="1009714" y="3803527"/>
            <a:chExt cx="961943" cy="1742118"/>
          </a:xfrm>
        </p:grpSpPr>
        <p:sp>
          <p:nvSpPr>
            <p:cNvPr id="244" name="Yamuk 243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Yamuk 244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Dikdörtgen 245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Dikdörtgen 246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48" name="Yuvarlatılmış Dikdörtgen 247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Düz Bağlayıcı 248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Düz Bağlayıcı 249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Düz Bağlayıcı 250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2" name="Resim 25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53" name="Resim 2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54" name="Resim 25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55" name="Grup 254"/>
          <p:cNvGrpSpPr/>
          <p:nvPr/>
        </p:nvGrpSpPr>
        <p:grpSpPr>
          <a:xfrm>
            <a:off x="6076017" y="4317115"/>
            <a:ext cx="961943" cy="1742118"/>
            <a:chOff x="1009714" y="3803527"/>
            <a:chExt cx="961943" cy="1742118"/>
          </a:xfrm>
        </p:grpSpPr>
        <p:sp>
          <p:nvSpPr>
            <p:cNvPr id="256" name="Yamuk 255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Yamuk 256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Dikdörtgen 257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Dikdörtgen 258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60" name="Yuvarlatılmış Dikdörtgen 259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Düz Bağlayıcı 260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Düz Bağlayıcı 261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Düz Bağlayıcı 262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4" name="Resim 26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65" name="Resim 2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66" name="Resim 2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67" name="Grup 266"/>
          <p:cNvGrpSpPr/>
          <p:nvPr/>
        </p:nvGrpSpPr>
        <p:grpSpPr>
          <a:xfrm>
            <a:off x="6671137" y="4316124"/>
            <a:ext cx="961943" cy="1742118"/>
            <a:chOff x="1009714" y="3803527"/>
            <a:chExt cx="961943" cy="1742118"/>
          </a:xfrm>
        </p:grpSpPr>
        <p:sp>
          <p:nvSpPr>
            <p:cNvPr id="268" name="Yamuk 267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Yamuk 268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Dikdörtgen 269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Dikdörtgen 270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72" name="Yuvarlatılmış Dikdörtgen 271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Düz Bağlayıcı 272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Düz Bağlayıcı 273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Düz Bağlayıcı 274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6" name="Resim 27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77" name="Resim 2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78" name="Resim 27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79" name="Grup 278"/>
          <p:cNvGrpSpPr/>
          <p:nvPr/>
        </p:nvGrpSpPr>
        <p:grpSpPr>
          <a:xfrm>
            <a:off x="7143576" y="4329152"/>
            <a:ext cx="961943" cy="1742118"/>
            <a:chOff x="1009714" y="3803527"/>
            <a:chExt cx="961943" cy="1742118"/>
          </a:xfrm>
        </p:grpSpPr>
        <p:sp>
          <p:nvSpPr>
            <p:cNvPr id="280" name="Yamuk 279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Yamuk 280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Dikdörtgen 281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Dikdörtgen 282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84" name="Yuvarlatılmış Dikdörtgen 283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Düz Bağlayıcı 284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Düz Bağlayıcı 285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Düz Bağlayıcı 286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8" name="Resim 28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89" name="Resim 2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90" name="Resim 28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91" name="Grup 290"/>
          <p:cNvGrpSpPr/>
          <p:nvPr/>
        </p:nvGrpSpPr>
        <p:grpSpPr>
          <a:xfrm>
            <a:off x="7738696" y="4328161"/>
            <a:ext cx="961943" cy="1742118"/>
            <a:chOff x="1009714" y="3803527"/>
            <a:chExt cx="961943" cy="1742118"/>
          </a:xfrm>
        </p:grpSpPr>
        <p:sp>
          <p:nvSpPr>
            <p:cNvPr id="292" name="Yamuk 291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Yamuk 292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Dikdörtgen 293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Dikdörtgen 294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96" name="Yuvarlatılmış Dikdörtgen 295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Düz Bağlayıcı 296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Düz Bağlayıcı 297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Düz Bağlayıcı 298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0" name="Resim 29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01" name="Resim 3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02" name="Resim 30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sp>
        <p:nvSpPr>
          <p:cNvPr id="327" name="Unvan 1"/>
          <p:cNvSpPr txBox="1">
            <a:spLocks/>
          </p:cNvSpPr>
          <p:nvPr/>
        </p:nvSpPr>
        <p:spPr>
          <a:xfrm>
            <a:off x="8836871" y="4736014"/>
            <a:ext cx="3361580" cy="71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Scale </a:t>
            </a:r>
            <a:r>
              <a:rPr lang="tr-T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Out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Sağ Ok 327"/>
          <p:cNvSpPr/>
          <p:nvPr/>
        </p:nvSpPr>
        <p:spPr>
          <a:xfrm>
            <a:off x="1617359" y="4838634"/>
            <a:ext cx="1156402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Sağ Ok 328"/>
          <p:cNvSpPr/>
          <p:nvPr/>
        </p:nvSpPr>
        <p:spPr>
          <a:xfrm>
            <a:off x="4844155" y="4812555"/>
            <a:ext cx="1188497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0" name="Grup 329"/>
          <p:cNvGrpSpPr/>
          <p:nvPr/>
        </p:nvGrpSpPr>
        <p:grpSpPr>
          <a:xfrm>
            <a:off x="6256933" y="4737545"/>
            <a:ext cx="961943" cy="1742118"/>
            <a:chOff x="1009714" y="3803527"/>
            <a:chExt cx="961943" cy="1742118"/>
          </a:xfrm>
        </p:grpSpPr>
        <p:sp>
          <p:nvSpPr>
            <p:cNvPr id="331" name="Yamuk 330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Yamuk 331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Dikdörtgen 332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Dikdörtgen 333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35" name="Yuvarlatılmış Dikdörtgen 334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Düz Bağlayıcı 335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Düz Bağlayıcı 336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Düz Bağlayıcı 337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9" name="Resim 33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40" name="Resim 3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41" name="Resim 3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42" name="Grup 341"/>
          <p:cNvGrpSpPr/>
          <p:nvPr/>
        </p:nvGrpSpPr>
        <p:grpSpPr>
          <a:xfrm>
            <a:off x="6852053" y="4736554"/>
            <a:ext cx="961943" cy="1742118"/>
            <a:chOff x="1009714" y="3803527"/>
            <a:chExt cx="961943" cy="1742118"/>
          </a:xfrm>
        </p:grpSpPr>
        <p:sp>
          <p:nvSpPr>
            <p:cNvPr id="343" name="Yamuk 342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Yamuk 343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Dikdörtgen 344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Dikdörtgen 345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47" name="Yuvarlatılmış Dikdörtgen 346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Düz Bağlayıcı 347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Düz Bağlayıcı 348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Düz Bağlayıcı 349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1" name="Resim 35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52" name="Resim 3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53" name="Resim 35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54" name="Grup 353"/>
          <p:cNvGrpSpPr/>
          <p:nvPr/>
        </p:nvGrpSpPr>
        <p:grpSpPr>
          <a:xfrm>
            <a:off x="7324492" y="4749582"/>
            <a:ext cx="961943" cy="1742118"/>
            <a:chOff x="1009714" y="3803527"/>
            <a:chExt cx="961943" cy="1742118"/>
          </a:xfrm>
        </p:grpSpPr>
        <p:sp>
          <p:nvSpPr>
            <p:cNvPr id="355" name="Yamuk 354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Yamuk 355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Dikdörtgen 356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Dikdörtgen 357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59" name="Yuvarlatılmış Dikdörtgen 358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0" name="Düz Bağlayıcı 359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Düz Bağlayıcı 360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Düz Bağlayıcı 361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3" name="Resim 36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64" name="Resim 3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65" name="Resim 3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66" name="Grup 365"/>
          <p:cNvGrpSpPr/>
          <p:nvPr/>
        </p:nvGrpSpPr>
        <p:grpSpPr>
          <a:xfrm>
            <a:off x="7919612" y="4748591"/>
            <a:ext cx="961943" cy="1742118"/>
            <a:chOff x="1009714" y="3803527"/>
            <a:chExt cx="961943" cy="1742118"/>
          </a:xfrm>
        </p:grpSpPr>
        <p:sp>
          <p:nvSpPr>
            <p:cNvPr id="367" name="Yamuk 366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Yamuk 367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Dikdörtgen 368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Dikdörtgen 369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71" name="Yuvarlatılmış Dikdörtgen 370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2" name="Düz Bağlayıcı 371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Düz Bağlayıcı 372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Düz Bağlayıcı 373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5" name="Resim 37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76" name="Resim 3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77" name="Resim 37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332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50941"/>
            <a:ext cx="9144000" cy="627120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Hadoop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Disadvantages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1EE7F0F-C2DD-4336-927C-27A2F19438B1}"/>
              </a:ext>
            </a:extLst>
          </p:cNvPr>
          <p:cNvSpPr/>
          <p:nvPr/>
        </p:nvSpPr>
        <p:spPr>
          <a:xfrm>
            <a:off x="883235" y="1367906"/>
            <a:ext cx="10425530" cy="391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Chromatica" panose="00000500000000000000" pitchFamily="50" charset="-94"/>
              </a:rPr>
              <a:t>Not flexible enough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Chromatica" panose="00000500000000000000" pitchFamily="50" charset="-94"/>
              </a:rPr>
              <a:t>Adding new node is not fast and easy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Chromatica" panose="00000500000000000000" pitchFamily="50" charset="-94"/>
              </a:rPr>
              <a:t>Capacity limit with namenode memory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  <a:latin typeface="Chromatica" panose="00000500000000000000" pitchFamily="50" charset="-94"/>
              </a:rPr>
              <a:t>Computation and storage are tightly coupled </a:t>
            </a:r>
            <a:endParaRPr lang="tr-TR" sz="2800" dirty="0">
              <a:solidFill>
                <a:srgbClr val="FF0000"/>
              </a:solidFill>
              <a:latin typeface="Chromatica" panose="00000500000000000000" pitchFamily="50" charset="-94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Chromatica" panose="00000500000000000000" pitchFamily="50" charset="-94"/>
              </a:rPr>
              <a:t>There is a single global library and version imposition Java, Python, Spark, Hive etc.</a:t>
            </a:r>
            <a:endParaRPr lang="tr-TR" sz="28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67230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 28"/>
          <p:cNvGrpSpPr/>
          <p:nvPr/>
        </p:nvGrpSpPr>
        <p:grpSpPr>
          <a:xfrm>
            <a:off x="707196" y="822626"/>
            <a:ext cx="1062538" cy="5875330"/>
            <a:chOff x="1404967" y="1913481"/>
            <a:chExt cx="1062538" cy="4392430"/>
          </a:xfrm>
        </p:grpSpPr>
        <p:grpSp>
          <p:nvGrpSpPr>
            <p:cNvPr id="22" name="Grup 21"/>
            <p:cNvGrpSpPr/>
            <p:nvPr/>
          </p:nvGrpSpPr>
          <p:grpSpPr>
            <a:xfrm rot="16200000">
              <a:off x="-266762" y="3589948"/>
              <a:ext cx="4392430" cy="1039496"/>
              <a:chOff x="-1191096" y="4008257"/>
              <a:chExt cx="12307522" cy="1091644"/>
            </a:xfrm>
          </p:grpSpPr>
          <p:sp>
            <p:nvSpPr>
              <p:cNvPr id="24" name="Dikdörtgen 23"/>
              <p:cNvSpPr/>
              <p:nvPr/>
            </p:nvSpPr>
            <p:spPr>
              <a:xfrm>
                <a:off x="-1191096" y="4008257"/>
                <a:ext cx="12307522" cy="10916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/>
              <p:cNvSpPr/>
              <p:nvPr/>
            </p:nvSpPr>
            <p:spPr>
              <a:xfrm>
                <a:off x="-1100069" y="4057299"/>
                <a:ext cx="5967193" cy="9988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-832104" y="4334951"/>
                <a:ext cx="5472265" cy="45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Config</a:t>
                </a:r>
                <a:r>
                  <a:rPr lang="tr-T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coordination</a:t>
                </a:r>
              </a:p>
            </p:txBody>
          </p:sp>
        </p:grpSp>
        <p:pic>
          <p:nvPicPr>
            <p:cNvPr id="27" name="Resim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369" y="2065390"/>
              <a:ext cx="907084" cy="1289530"/>
            </a:xfrm>
            <a:prstGeom prst="rect">
              <a:avLst/>
            </a:prstGeom>
          </p:spPr>
        </p:pic>
        <p:sp>
          <p:nvSpPr>
            <p:cNvPr id="28" name="Metin kutusu 27"/>
            <p:cNvSpPr txBox="1"/>
            <p:nvPr/>
          </p:nvSpPr>
          <p:spPr>
            <a:xfrm>
              <a:off x="1404967" y="3387406"/>
              <a:ext cx="1062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Arial" panose="020B0604020202020204" pitchFamily="34" charset="0"/>
                  <a:cs typeface="Arial" panose="020B0604020202020204" pitchFamily="34" charset="0"/>
                </a:rPr>
                <a:t>Zookeeper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up 29"/>
          <p:cNvGrpSpPr/>
          <p:nvPr/>
        </p:nvGrpSpPr>
        <p:grpSpPr>
          <a:xfrm>
            <a:off x="4681685" y="3054438"/>
            <a:ext cx="6453899" cy="666354"/>
            <a:chOff x="3287526" y="3833325"/>
            <a:chExt cx="7927662" cy="699783"/>
          </a:xfrm>
        </p:grpSpPr>
        <p:grpSp>
          <p:nvGrpSpPr>
            <p:cNvPr id="31" name="Grup 30"/>
            <p:cNvGrpSpPr/>
            <p:nvPr/>
          </p:nvGrpSpPr>
          <p:grpSpPr>
            <a:xfrm>
              <a:off x="3287526" y="3833325"/>
              <a:ext cx="7927662" cy="699783"/>
              <a:chOff x="3410076" y="4400117"/>
              <a:chExt cx="7927662" cy="699783"/>
            </a:xfrm>
          </p:grpSpPr>
          <p:sp>
            <p:nvSpPr>
              <p:cNvPr id="33" name="Dikdörtgen 32"/>
              <p:cNvSpPr/>
              <p:nvPr/>
            </p:nvSpPr>
            <p:spPr>
              <a:xfrm>
                <a:off x="3410076" y="4400117"/>
                <a:ext cx="7927662" cy="6997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ikdörtgen 33"/>
              <p:cNvSpPr/>
              <p:nvPr/>
            </p:nvSpPr>
            <p:spPr>
              <a:xfrm>
                <a:off x="3456696" y="4444803"/>
                <a:ext cx="4401908" cy="6142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Metin kutusu 34"/>
              <p:cNvSpPr txBox="1"/>
              <p:nvPr/>
            </p:nvSpPr>
            <p:spPr>
              <a:xfrm>
                <a:off x="3410076" y="4483607"/>
                <a:ext cx="4448526" cy="387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Resource Management - YARN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2" name="Resim 3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8" t="11321" r="3461" b="11007"/>
            <a:stretch/>
          </p:blipFill>
          <p:spPr>
            <a:xfrm>
              <a:off x="9254788" y="3865487"/>
              <a:ext cx="1890862" cy="640308"/>
            </a:xfrm>
            <a:prstGeom prst="rect">
              <a:avLst/>
            </a:prstGeom>
          </p:spPr>
        </p:pic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359F946D-70B1-4365-831D-9BA8F090DEFD}"/>
              </a:ext>
            </a:extLst>
          </p:cNvPr>
          <p:cNvGrpSpPr/>
          <p:nvPr/>
        </p:nvGrpSpPr>
        <p:grpSpPr>
          <a:xfrm>
            <a:off x="1847140" y="3059831"/>
            <a:ext cx="2738834" cy="660962"/>
            <a:chOff x="1847140" y="3059831"/>
            <a:chExt cx="2738834" cy="660962"/>
          </a:xfrm>
        </p:grpSpPr>
        <p:grpSp>
          <p:nvGrpSpPr>
            <p:cNvPr id="39" name="Grup 38"/>
            <p:cNvGrpSpPr/>
            <p:nvPr/>
          </p:nvGrpSpPr>
          <p:grpSpPr>
            <a:xfrm>
              <a:off x="1847140" y="3059831"/>
              <a:ext cx="2738834" cy="660962"/>
              <a:chOff x="857316" y="4427827"/>
              <a:chExt cx="10492046" cy="643194"/>
            </a:xfrm>
          </p:grpSpPr>
          <p:sp>
            <p:nvSpPr>
              <p:cNvPr id="42" name="Dikdörtgen 41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1008048" y="4454716"/>
                <a:ext cx="3690041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Metin kutusu 43"/>
              <p:cNvSpPr txBox="1"/>
              <p:nvPr/>
            </p:nvSpPr>
            <p:spPr>
              <a:xfrm>
                <a:off x="956753" y="4623524"/>
                <a:ext cx="3726526" cy="29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5" name="Resim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867" y="3174671"/>
              <a:ext cx="1740107" cy="444283"/>
            </a:xfrm>
            <a:prstGeom prst="rect">
              <a:avLst/>
            </a:prstGeom>
          </p:spPr>
        </p:pic>
      </p:grpSp>
      <p:grpSp>
        <p:nvGrpSpPr>
          <p:cNvPr id="50" name="Grup 49"/>
          <p:cNvGrpSpPr/>
          <p:nvPr/>
        </p:nvGrpSpPr>
        <p:grpSpPr>
          <a:xfrm>
            <a:off x="1847141" y="3777621"/>
            <a:ext cx="9288444" cy="715449"/>
            <a:chOff x="1847141" y="4859404"/>
            <a:chExt cx="9288444" cy="715449"/>
          </a:xfrm>
        </p:grpSpPr>
        <p:grpSp>
          <p:nvGrpSpPr>
            <p:cNvPr id="13" name="Grup 12"/>
            <p:cNvGrpSpPr/>
            <p:nvPr/>
          </p:nvGrpSpPr>
          <p:grpSpPr>
            <a:xfrm>
              <a:off x="1847141" y="4859404"/>
              <a:ext cx="9288444" cy="715449"/>
              <a:chOff x="40324" y="4348561"/>
              <a:chExt cx="11384964" cy="751340"/>
            </a:xfrm>
          </p:grpSpPr>
          <p:sp>
            <p:nvSpPr>
              <p:cNvPr id="3" name="Dikdörtgen 2"/>
              <p:cNvSpPr/>
              <p:nvPr/>
            </p:nvSpPr>
            <p:spPr>
              <a:xfrm>
                <a:off x="40324" y="4348561"/>
                <a:ext cx="11384964" cy="7513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Dikdörtgen 11"/>
              <p:cNvSpPr/>
              <p:nvPr/>
            </p:nvSpPr>
            <p:spPr>
              <a:xfrm>
                <a:off x="90811" y="4381833"/>
                <a:ext cx="5139878" cy="6828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Resim 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25" b="20914"/>
              <a:stretch/>
            </p:blipFill>
            <p:spPr>
              <a:xfrm>
                <a:off x="9439499" y="4408639"/>
                <a:ext cx="1921615" cy="633935"/>
              </a:xfrm>
              <a:prstGeom prst="rect">
                <a:avLst/>
              </a:prstGeom>
            </p:spPr>
          </p:pic>
          <p:sp>
            <p:nvSpPr>
              <p:cNvPr id="11" name="Metin kutusu 10"/>
              <p:cNvSpPr txBox="1"/>
              <p:nvPr/>
            </p:nvSpPr>
            <p:spPr>
              <a:xfrm>
                <a:off x="508031" y="4471783"/>
                <a:ext cx="4201793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File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- HDFS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6" name="Resim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97782" y="5033896"/>
              <a:ext cx="372758" cy="372758"/>
            </a:xfrm>
            <a:prstGeom prst="rect">
              <a:avLst/>
            </a:prstGeom>
          </p:spPr>
        </p:pic>
        <p:pic>
          <p:nvPicPr>
            <p:cNvPr id="47" name="Resim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01696" y="5033896"/>
              <a:ext cx="372758" cy="372758"/>
            </a:xfrm>
            <a:prstGeom prst="rect">
              <a:avLst/>
            </a:prstGeom>
          </p:spPr>
        </p:pic>
        <p:pic>
          <p:nvPicPr>
            <p:cNvPr id="48" name="Resim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74390" y="5041385"/>
              <a:ext cx="372758" cy="372758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47148" y="5041385"/>
              <a:ext cx="372758" cy="372758"/>
            </a:xfrm>
            <a:prstGeom prst="rect">
              <a:avLst/>
            </a:prstGeom>
          </p:spPr>
        </p:pic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DA0B0232-755F-4F4D-B18A-A03E40E0A0E7}"/>
              </a:ext>
            </a:extLst>
          </p:cNvPr>
          <p:cNvGrpSpPr/>
          <p:nvPr/>
        </p:nvGrpSpPr>
        <p:grpSpPr>
          <a:xfrm>
            <a:off x="8397478" y="832974"/>
            <a:ext cx="2746570" cy="2152475"/>
            <a:chOff x="9010110" y="901605"/>
            <a:chExt cx="2746570" cy="2152475"/>
          </a:xfrm>
        </p:grpSpPr>
        <p:grpSp>
          <p:nvGrpSpPr>
            <p:cNvPr id="58" name="Grup 57"/>
            <p:cNvGrpSpPr/>
            <p:nvPr/>
          </p:nvGrpSpPr>
          <p:grpSpPr>
            <a:xfrm>
              <a:off x="9017846" y="901605"/>
              <a:ext cx="2738834" cy="2152475"/>
              <a:chOff x="857316" y="4458197"/>
              <a:chExt cx="10492046" cy="2094612"/>
            </a:xfrm>
          </p:grpSpPr>
          <p:sp>
            <p:nvSpPr>
              <p:cNvPr id="59" name="Dikdörtgen 58"/>
              <p:cNvSpPr/>
              <p:nvPr/>
            </p:nvSpPr>
            <p:spPr>
              <a:xfrm>
                <a:off x="857316" y="4458197"/>
                <a:ext cx="10492046" cy="209461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ikdörtgen 59"/>
              <p:cNvSpPr/>
              <p:nvPr/>
            </p:nvSpPr>
            <p:spPr>
              <a:xfrm>
                <a:off x="1043572" y="4499921"/>
                <a:ext cx="10113884" cy="3742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Metin kutusu 60"/>
              <p:cNvSpPr txBox="1"/>
              <p:nvPr/>
            </p:nvSpPr>
            <p:spPr>
              <a:xfrm>
                <a:off x="1989258" y="4463509"/>
                <a:ext cx="7686753" cy="449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Chromatica" panose="00000500000000000000" pitchFamily="50" charset="-94"/>
                    <a:cs typeface="Arial" panose="020B0604020202020204" pitchFamily="34" charset="0"/>
                  </a:rPr>
                  <a:t>Modern data </a:t>
                </a:r>
                <a:r>
                  <a:rPr lang="en-US" sz="1200" dirty="0">
                    <a:latin typeface="Chromatica" panose="00000500000000000000" pitchFamily="50" charset="-94"/>
                    <a:cs typeface="Arial" panose="020B0604020202020204" pitchFamily="34" charset="0"/>
                  </a:rPr>
                  <a:t>processing</a:t>
                </a:r>
                <a:r>
                  <a:rPr lang="tr-TR" sz="1200" dirty="0">
                    <a:latin typeface="Chromatica" panose="00000500000000000000" pitchFamily="50" charset="-94"/>
                    <a:cs typeface="Arial" panose="020B0604020202020204" pitchFamily="34" charset="0"/>
                  </a:rPr>
                  <a:t>/ML</a:t>
                </a:r>
                <a:endParaRPr lang="en-US" sz="1200" dirty="0">
                  <a:latin typeface="Chromatica" panose="00000500000000000000" pitchFamily="50" charset="-94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up 70"/>
            <p:cNvGrpSpPr/>
            <p:nvPr/>
          </p:nvGrpSpPr>
          <p:grpSpPr>
            <a:xfrm>
              <a:off x="10327254" y="1383194"/>
              <a:ext cx="1347117" cy="1662137"/>
              <a:chOff x="9738372" y="2382057"/>
              <a:chExt cx="1347117" cy="1662137"/>
            </a:xfrm>
          </p:grpSpPr>
          <p:pic>
            <p:nvPicPr>
              <p:cNvPr id="64" name="Resim 6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9681" y="3492719"/>
                <a:ext cx="1036773" cy="551475"/>
              </a:xfrm>
              <a:prstGeom prst="rect">
                <a:avLst/>
              </a:prstGeom>
            </p:spPr>
          </p:pic>
          <p:sp>
            <p:nvSpPr>
              <p:cNvPr id="65" name="Dikdörtgen 64"/>
              <p:cNvSpPr/>
              <p:nvPr/>
            </p:nvSpPr>
            <p:spPr>
              <a:xfrm>
                <a:off x="9810026" y="2382057"/>
                <a:ext cx="1275463" cy="63037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Metin kutusu 65"/>
              <p:cNvSpPr txBox="1"/>
              <p:nvPr/>
            </p:nvSpPr>
            <p:spPr>
              <a:xfrm>
                <a:off x="9738372" y="2439596"/>
                <a:ext cx="13255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</a:t>
                </a:r>
              </a:p>
            </p:txBody>
          </p:sp>
        </p:grpSp>
        <p:grpSp>
          <p:nvGrpSpPr>
            <p:cNvPr id="70" name="Grup 69"/>
            <p:cNvGrpSpPr/>
            <p:nvPr/>
          </p:nvGrpSpPr>
          <p:grpSpPr>
            <a:xfrm>
              <a:off x="9010110" y="1389367"/>
              <a:ext cx="1332372" cy="1657789"/>
              <a:chOff x="8421228" y="2388230"/>
              <a:chExt cx="1332372" cy="1657789"/>
            </a:xfrm>
          </p:grpSpPr>
          <p:pic>
            <p:nvPicPr>
              <p:cNvPr id="67" name="Resim 6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370" y="3635594"/>
                <a:ext cx="1308230" cy="410425"/>
              </a:xfrm>
              <a:prstGeom prst="rect">
                <a:avLst/>
              </a:prstGeom>
            </p:spPr>
          </p:pic>
          <p:sp>
            <p:nvSpPr>
              <p:cNvPr id="68" name="Dikdörtgen 67"/>
              <p:cNvSpPr/>
              <p:nvPr/>
            </p:nvSpPr>
            <p:spPr>
              <a:xfrm>
                <a:off x="8445370" y="2388230"/>
                <a:ext cx="1271083" cy="6241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Metin kutusu 68"/>
              <p:cNvSpPr txBox="1"/>
              <p:nvPr/>
            </p:nvSpPr>
            <p:spPr>
              <a:xfrm>
                <a:off x="8421228" y="2417044"/>
                <a:ext cx="1265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Real-time/streaming</a:t>
                </a:r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4" name="Resim 83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09" b="27500"/>
            <a:stretch/>
          </p:blipFill>
          <p:spPr>
            <a:xfrm>
              <a:off x="10517425" y="2075634"/>
              <a:ext cx="1038427" cy="438125"/>
            </a:xfrm>
            <a:prstGeom prst="rect">
              <a:avLst/>
            </a:prstGeom>
          </p:spPr>
        </p:pic>
        <p:pic>
          <p:nvPicPr>
            <p:cNvPr id="89" name="Resim 8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41" r="30769" b="28538"/>
            <a:stretch/>
          </p:blipFill>
          <p:spPr>
            <a:xfrm>
              <a:off x="9408560" y="2073626"/>
              <a:ext cx="559613" cy="628200"/>
            </a:xfrm>
            <a:prstGeom prst="rect">
              <a:avLst/>
            </a:prstGeom>
          </p:spPr>
        </p:pic>
      </p:grpSp>
      <p:grpSp>
        <p:nvGrpSpPr>
          <p:cNvPr id="96" name="Grup 95"/>
          <p:cNvGrpSpPr/>
          <p:nvPr/>
        </p:nvGrpSpPr>
        <p:grpSpPr>
          <a:xfrm>
            <a:off x="7261516" y="822632"/>
            <a:ext cx="1046207" cy="2152476"/>
            <a:chOff x="7261516" y="1904415"/>
            <a:chExt cx="1046207" cy="2152476"/>
          </a:xfrm>
        </p:grpSpPr>
        <p:grpSp>
          <p:nvGrpSpPr>
            <p:cNvPr id="78" name="Grup 77"/>
            <p:cNvGrpSpPr/>
            <p:nvPr/>
          </p:nvGrpSpPr>
          <p:grpSpPr>
            <a:xfrm rot="16200000">
              <a:off x="6708382" y="2457549"/>
              <a:ext cx="2152476" cy="1046207"/>
              <a:chOff x="857316" y="4008256"/>
              <a:chExt cx="10492046" cy="1098692"/>
            </a:xfrm>
          </p:grpSpPr>
          <p:sp>
            <p:nvSpPr>
              <p:cNvPr id="81" name="Dikdörtgen 80"/>
              <p:cNvSpPr/>
              <p:nvPr/>
            </p:nvSpPr>
            <p:spPr>
              <a:xfrm>
                <a:off x="857316" y="4008256"/>
                <a:ext cx="10492046" cy="10916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Dikdörtgen 81"/>
              <p:cNvSpPr/>
              <p:nvPr/>
            </p:nvSpPr>
            <p:spPr>
              <a:xfrm>
                <a:off x="7812376" y="4041298"/>
                <a:ext cx="3338442" cy="10269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Metin kutusu 82"/>
              <p:cNvSpPr txBox="1"/>
              <p:nvPr/>
            </p:nvSpPr>
            <p:spPr>
              <a:xfrm rot="5400000">
                <a:off x="9005692" y="2872589"/>
                <a:ext cx="1093207" cy="3375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SQL on Hadoop &amp; DWH</a:t>
                </a:r>
                <a:endParaRPr 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5" name="Resim 8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47" t="17737" r="13653" b="17647"/>
            <a:stretch/>
          </p:blipFill>
          <p:spPr>
            <a:xfrm>
              <a:off x="7338700" y="3212939"/>
              <a:ext cx="854828" cy="767154"/>
            </a:xfrm>
            <a:prstGeom prst="rect">
              <a:avLst/>
            </a:prstGeom>
          </p:spPr>
        </p:pic>
      </p:grpSp>
      <p:grpSp>
        <p:nvGrpSpPr>
          <p:cNvPr id="95" name="Grup 94"/>
          <p:cNvGrpSpPr/>
          <p:nvPr/>
        </p:nvGrpSpPr>
        <p:grpSpPr>
          <a:xfrm>
            <a:off x="4681686" y="1993728"/>
            <a:ext cx="2514823" cy="981375"/>
            <a:chOff x="4643587" y="3263007"/>
            <a:chExt cx="2514823" cy="981375"/>
          </a:xfrm>
        </p:grpSpPr>
        <p:grpSp>
          <p:nvGrpSpPr>
            <p:cNvPr id="91" name="Grup 90"/>
            <p:cNvGrpSpPr/>
            <p:nvPr/>
          </p:nvGrpSpPr>
          <p:grpSpPr>
            <a:xfrm rot="16200000">
              <a:off x="5410311" y="2496283"/>
              <a:ext cx="981375" cy="2514823"/>
              <a:chOff x="-181900" y="2458920"/>
              <a:chExt cx="4783622" cy="2640983"/>
            </a:xfrm>
          </p:grpSpPr>
          <p:sp>
            <p:nvSpPr>
              <p:cNvPr id="92" name="Dikdörtgen 91"/>
              <p:cNvSpPr/>
              <p:nvPr/>
            </p:nvSpPr>
            <p:spPr>
              <a:xfrm>
                <a:off x="-181900" y="2458920"/>
                <a:ext cx="4783622" cy="2640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Dikdörtgen 92"/>
              <p:cNvSpPr/>
              <p:nvPr/>
            </p:nvSpPr>
            <p:spPr>
              <a:xfrm>
                <a:off x="-21235" y="2498777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Metin kutusu 93"/>
              <p:cNvSpPr txBox="1"/>
              <p:nvPr/>
            </p:nvSpPr>
            <p:spPr>
              <a:xfrm rot="5400000">
                <a:off x="2072260" y="1558281"/>
                <a:ext cx="964420" cy="292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Chromatica" panose="00000500000000000000" pitchFamily="50" charset="-94"/>
                    <a:cs typeface="Arial" panose="020B0604020202020204" pitchFamily="34" charset="0"/>
                  </a:rPr>
                  <a:t>Legacy Data Processing</a:t>
                </a:r>
              </a:p>
            </p:txBody>
          </p:sp>
        </p:grpSp>
        <p:pic>
          <p:nvPicPr>
            <p:cNvPr id="90" name="Resim 89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00" b="32000"/>
            <a:stretch/>
          </p:blipFill>
          <p:spPr>
            <a:xfrm>
              <a:off x="5647084" y="3506987"/>
              <a:ext cx="1416073" cy="525544"/>
            </a:xfrm>
            <a:prstGeom prst="rect">
              <a:avLst/>
            </a:prstGeom>
          </p:spPr>
        </p:pic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D945A1B7-85EF-4AF1-BAB3-CAA395105165}"/>
              </a:ext>
            </a:extLst>
          </p:cNvPr>
          <p:cNvGrpSpPr/>
          <p:nvPr/>
        </p:nvGrpSpPr>
        <p:grpSpPr>
          <a:xfrm>
            <a:off x="1847140" y="4548702"/>
            <a:ext cx="9288444" cy="666353"/>
            <a:chOff x="1847140" y="4726126"/>
            <a:chExt cx="9288444" cy="666353"/>
          </a:xfrm>
        </p:grpSpPr>
        <p:grpSp>
          <p:nvGrpSpPr>
            <p:cNvPr id="102" name="Grup 101"/>
            <p:cNvGrpSpPr/>
            <p:nvPr/>
          </p:nvGrpSpPr>
          <p:grpSpPr>
            <a:xfrm>
              <a:off x="1847140" y="4726126"/>
              <a:ext cx="9288444" cy="666353"/>
              <a:chOff x="1329212" y="4400117"/>
              <a:chExt cx="10020150" cy="699782"/>
            </a:xfrm>
          </p:grpSpPr>
          <p:sp>
            <p:nvSpPr>
              <p:cNvPr id="104" name="Dikdörtgen 103"/>
              <p:cNvSpPr/>
              <p:nvPr/>
            </p:nvSpPr>
            <p:spPr>
              <a:xfrm>
                <a:off x="1329212" y="4400117"/>
                <a:ext cx="10020150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Dikdörtgen 104"/>
              <p:cNvSpPr/>
              <p:nvPr/>
            </p:nvSpPr>
            <p:spPr>
              <a:xfrm>
                <a:off x="1371660" y="4428183"/>
                <a:ext cx="4525705" cy="63760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Metin kutusu 105"/>
              <p:cNvSpPr txBox="1"/>
              <p:nvPr/>
            </p:nvSpPr>
            <p:spPr>
              <a:xfrm>
                <a:off x="1638678" y="4480528"/>
                <a:ext cx="3413057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transfer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7" name="Resim 106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67" b="12456"/>
            <a:stretch/>
          </p:blipFill>
          <p:spPr>
            <a:xfrm>
              <a:off x="8654845" y="4772696"/>
              <a:ext cx="700696" cy="540772"/>
            </a:xfrm>
            <a:prstGeom prst="rect">
              <a:avLst/>
            </a:prstGeom>
          </p:spPr>
        </p:pic>
        <p:pic>
          <p:nvPicPr>
            <p:cNvPr id="108" name="Resim 10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3219" y="4810510"/>
              <a:ext cx="1963714" cy="519694"/>
            </a:xfrm>
            <a:prstGeom prst="rect">
              <a:avLst/>
            </a:prstGeom>
          </p:spPr>
        </p:pic>
      </p:grpSp>
      <p:grpSp>
        <p:nvGrpSpPr>
          <p:cNvPr id="127" name="Grup 126"/>
          <p:cNvGrpSpPr/>
          <p:nvPr/>
        </p:nvGrpSpPr>
        <p:grpSpPr>
          <a:xfrm>
            <a:off x="4689619" y="822628"/>
            <a:ext cx="2514823" cy="1094228"/>
            <a:chOff x="4689619" y="1586911"/>
            <a:chExt cx="2514823" cy="1094228"/>
          </a:xfrm>
        </p:grpSpPr>
        <p:grpSp>
          <p:nvGrpSpPr>
            <p:cNvPr id="111" name="Grup 110"/>
            <p:cNvGrpSpPr/>
            <p:nvPr/>
          </p:nvGrpSpPr>
          <p:grpSpPr>
            <a:xfrm rot="16200000">
              <a:off x="5399917" y="876613"/>
              <a:ext cx="1094228" cy="2514823"/>
              <a:chOff x="-55998" y="2458922"/>
              <a:chExt cx="5333707" cy="2640983"/>
            </a:xfrm>
          </p:grpSpPr>
          <p:sp>
            <p:nvSpPr>
              <p:cNvPr id="113" name="Dikdörtgen 112"/>
              <p:cNvSpPr/>
              <p:nvPr/>
            </p:nvSpPr>
            <p:spPr>
              <a:xfrm>
                <a:off x="-55998" y="2458922"/>
                <a:ext cx="5333707" cy="2640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/>
              <p:cNvSpPr/>
              <p:nvPr/>
            </p:nvSpPr>
            <p:spPr>
              <a:xfrm>
                <a:off x="217410" y="2495447"/>
                <a:ext cx="4861738" cy="9774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Metin kutusu 114"/>
              <p:cNvSpPr txBox="1"/>
              <p:nvPr/>
            </p:nvSpPr>
            <p:spPr>
              <a:xfrm rot="5400000">
                <a:off x="2848104" y="2286024"/>
                <a:ext cx="987989" cy="135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Scheduling</a:t>
                </a:r>
              </a:p>
            </p:txBody>
          </p:sp>
        </p:grpSp>
        <p:pic>
          <p:nvPicPr>
            <p:cNvPr id="116" name="Resim 115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2" b="28029"/>
            <a:stretch/>
          </p:blipFill>
          <p:spPr>
            <a:xfrm>
              <a:off x="5696247" y="1939295"/>
              <a:ext cx="1465791" cy="391928"/>
            </a:xfrm>
            <a:prstGeom prst="rect">
              <a:avLst/>
            </a:prstGeom>
          </p:spPr>
        </p:pic>
      </p:grpSp>
      <p:grpSp>
        <p:nvGrpSpPr>
          <p:cNvPr id="131" name="Grup 130"/>
          <p:cNvGrpSpPr/>
          <p:nvPr/>
        </p:nvGrpSpPr>
        <p:grpSpPr>
          <a:xfrm>
            <a:off x="1847139" y="1993727"/>
            <a:ext cx="2738835" cy="985314"/>
            <a:chOff x="1847139" y="2758010"/>
            <a:chExt cx="2738835" cy="985314"/>
          </a:xfrm>
        </p:grpSpPr>
        <p:grpSp>
          <p:nvGrpSpPr>
            <p:cNvPr id="118" name="Grup 117"/>
            <p:cNvGrpSpPr/>
            <p:nvPr/>
          </p:nvGrpSpPr>
          <p:grpSpPr>
            <a:xfrm rot="16200000">
              <a:off x="2723900" y="1881249"/>
              <a:ext cx="985314" cy="2738835"/>
              <a:chOff x="-131234" y="2312428"/>
              <a:chExt cx="4802822" cy="2876233"/>
            </a:xfrm>
          </p:grpSpPr>
          <p:sp>
            <p:nvSpPr>
              <p:cNvPr id="120" name="Dikdörtgen 119"/>
              <p:cNvSpPr/>
              <p:nvPr/>
            </p:nvSpPr>
            <p:spPr>
              <a:xfrm>
                <a:off x="-131234" y="2312428"/>
                <a:ext cx="4802822" cy="287623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ikdörtgen 120"/>
              <p:cNvSpPr/>
              <p:nvPr/>
            </p:nvSpPr>
            <p:spPr>
              <a:xfrm>
                <a:off x="-21236" y="2353749"/>
                <a:ext cx="4483207" cy="120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Metin kutusu 121"/>
              <p:cNvSpPr txBox="1"/>
              <p:nvPr/>
            </p:nvSpPr>
            <p:spPr>
              <a:xfrm rot="5400000">
                <a:off x="2241627" y="2078742"/>
                <a:ext cx="1068993" cy="1650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Search</a:t>
                </a:r>
              </a:p>
            </p:txBody>
          </p:sp>
        </p:grpSp>
        <p:pic>
          <p:nvPicPr>
            <p:cNvPr id="128" name="Resim 12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556" y="2901130"/>
              <a:ext cx="1211213" cy="610653"/>
            </a:xfrm>
            <a:prstGeom prst="rect">
              <a:avLst/>
            </a:prstGeom>
          </p:spPr>
        </p:pic>
      </p:grpSp>
      <p:grpSp>
        <p:nvGrpSpPr>
          <p:cNvPr id="7" name="Grup 6">
            <a:extLst>
              <a:ext uri="{FF2B5EF4-FFF2-40B4-BE49-F238E27FC236}">
                <a16:creationId xmlns:a16="http://schemas.microsoft.com/office/drawing/2014/main" id="{F7265773-5D40-450C-BA2A-92930CC8BF0D}"/>
              </a:ext>
            </a:extLst>
          </p:cNvPr>
          <p:cNvGrpSpPr/>
          <p:nvPr/>
        </p:nvGrpSpPr>
        <p:grpSpPr>
          <a:xfrm>
            <a:off x="711933" y="93202"/>
            <a:ext cx="10423651" cy="666353"/>
            <a:chOff x="711933" y="857485"/>
            <a:chExt cx="10423651" cy="666353"/>
          </a:xfrm>
        </p:grpSpPr>
        <p:grpSp>
          <p:nvGrpSpPr>
            <p:cNvPr id="37" name="Grup 36"/>
            <p:cNvGrpSpPr/>
            <p:nvPr/>
          </p:nvGrpSpPr>
          <p:grpSpPr>
            <a:xfrm>
              <a:off x="711933" y="857485"/>
              <a:ext cx="10423651" cy="666353"/>
              <a:chOff x="711933" y="1113962"/>
              <a:chExt cx="10423651" cy="666353"/>
            </a:xfrm>
          </p:grpSpPr>
          <p:grpSp>
            <p:nvGrpSpPr>
              <p:cNvPr id="14" name="Grup 13"/>
              <p:cNvGrpSpPr/>
              <p:nvPr/>
            </p:nvGrpSpPr>
            <p:grpSpPr>
              <a:xfrm>
                <a:off x="711933" y="1113962"/>
                <a:ext cx="10423651" cy="666353"/>
                <a:chOff x="104578" y="4400117"/>
                <a:chExt cx="11244784" cy="699782"/>
              </a:xfrm>
            </p:grpSpPr>
            <p:sp>
              <p:nvSpPr>
                <p:cNvPr id="15" name="Dikdörtgen 14"/>
                <p:cNvSpPr/>
                <p:nvPr/>
              </p:nvSpPr>
              <p:spPr>
                <a:xfrm>
                  <a:off x="104578" y="4400117"/>
                  <a:ext cx="11244784" cy="69978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Dikdörtgen 15"/>
                <p:cNvSpPr/>
                <p:nvPr/>
              </p:nvSpPr>
              <p:spPr>
                <a:xfrm>
                  <a:off x="136459" y="4428998"/>
                  <a:ext cx="4966991" cy="6367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Metin kutusu 17"/>
                <p:cNvSpPr txBox="1"/>
                <p:nvPr/>
              </p:nvSpPr>
              <p:spPr>
                <a:xfrm>
                  <a:off x="165165" y="4528098"/>
                  <a:ext cx="4956783" cy="355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600" dirty="0">
                      <a:latin typeface="Chromatica" panose="00000500000000000000" pitchFamily="50" charset="-94"/>
                      <a:cs typeface="Arial" panose="020B0604020202020204" pitchFamily="34" charset="0"/>
                    </a:rPr>
                    <a:t>Cluster Management and </a:t>
                  </a:r>
                  <a:r>
                    <a:rPr lang="en-US" sz="1600" dirty="0">
                      <a:latin typeface="Chromatica" panose="00000500000000000000" pitchFamily="50" charset="-94"/>
                      <a:cs typeface="Arial" panose="020B0604020202020204" pitchFamily="34" charset="0"/>
                    </a:rPr>
                    <a:t>Configuration</a:t>
                  </a:r>
                </a:p>
              </p:txBody>
            </p:sp>
          </p:grpSp>
          <p:pic>
            <p:nvPicPr>
              <p:cNvPr id="36" name="Resim 35"/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00" b="21000"/>
              <a:stretch/>
            </p:blipFill>
            <p:spPr>
              <a:xfrm>
                <a:off x="9580213" y="1165920"/>
                <a:ext cx="1438275" cy="565722"/>
              </a:xfrm>
              <a:prstGeom prst="rect">
                <a:avLst/>
              </a:prstGeom>
            </p:spPr>
          </p:pic>
        </p:grpSp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7983294C-5555-4543-8A89-081397516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196508" y="1027270"/>
              <a:ext cx="2105319" cy="352474"/>
            </a:xfrm>
            <a:prstGeom prst="rect">
              <a:avLst/>
            </a:prstGeom>
          </p:spPr>
        </p:pic>
      </p:grpSp>
      <p:grpSp>
        <p:nvGrpSpPr>
          <p:cNvPr id="10" name="Grup 9">
            <a:extLst>
              <a:ext uri="{FF2B5EF4-FFF2-40B4-BE49-F238E27FC236}">
                <a16:creationId xmlns:a16="http://schemas.microsoft.com/office/drawing/2014/main" id="{99D4E829-7D6D-4285-B504-E41CEFDABCAF}"/>
              </a:ext>
            </a:extLst>
          </p:cNvPr>
          <p:cNvGrpSpPr/>
          <p:nvPr/>
        </p:nvGrpSpPr>
        <p:grpSpPr>
          <a:xfrm>
            <a:off x="1835638" y="4591792"/>
            <a:ext cx="9288444" cy="1348485"/>
            <a:chOff x="1835638" y="4591792"/>
            <a:chExt cx="9288444" cy="1348485"/>
          </a:xfrm>
        </p:grpSpPr>
        <p:grpSp>
          <p:nvGrpSpPr>
            <p:cNvPr id="99" name="Grup 98">
              <a:extLst>
                <a:ext uri="{FF2B5EF4-FFF2-40B4-BE49-F238E27FC236}">
                  <a16:creationId xmlns:a16="http://schemas.microsoft.com/office/drawing/2014/main" id="{209B8CF1-B50C-4739-AD2B-0ADF8A5AF96A}"/>
                </a:ext>
              </a:extLst>
            </p:cNvPr>
            <p:cNvGrpSpPr/>
            <p:nvPr/>
          </p:nvGrpSpPr>
          <p:grpSpPr>
            <a:xfrm>
              <a:off x="1835638" y="5273924"/>
              <a:ext cx="9288444" cy="666353"/>
              <a:chOff x="1329212" y="4400117"/>
              <a:chExt cx="10020150" cy="699782"/>
            </a:xfrm>
          </p:grpSpPr>
          <p:sp>
            <p:nvSpPr>
              <p:cNvPr id="100" name="Dikdörtgen 99">
                <a:extLst>
                  <a:ext uri="{FF2B5EF4-FFF2-40B4-BE49-F238E27FC236}">
                    <a16:creationId xmlns:a16="http://schemas.microsoft.com/office/drawing/2014/main" id="{F279857C-DA27-46BA-B0BB-2951DD3965CE}"/>
                  </a:ext>
                </a:extLst>
              </p:cNvPr>
              <p:cNvSpPr/>
              <p:nvPr/>
            </p:nvSpPr>
            <p:spPr>
              <a:xfrm>
                <a:off x="1329212" y="4400117"/>
                <a:ext cx="10020150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Dikdörtgen 100">
                <a:extLst>
                  <a:ext uri="{FF2B5EF4-FFF2-40B4-BE49-F238E27FC236}">
                    <a16:creationId xmlns:a16="http://schemas.microsoft.com/office/drawing/2014/main" id="{2AE29098-C9BC-491F-90E5-FF1A87C97C26}"/>
                  </a:ext>
                </a:extLst>
              </p:cNvPr>
              <p:cNvSpPr/>
              <p:nvPr/>
            </p:nvSpPr>
            <p:spPr>
              <a:xfrm>
                <a:off x="1371660" y="4428183"/>
                <a:ext cx="4525705" cy="63760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Metin kutusu 102">
                <a:extLst>
                  <a:ext uri="{FF2B5EF4-FFF2-40B4-BE49-F238E27FC236}">
                    <a16:creationId xmlns:a16="http://schemas.microsoft.com/office/drawing/2014/main" id="{DE0051A7-BE12-4957-A17E-63D993A00CD4}"/>
                  </a:ext>
                </a:extLst>
              </p:cNvPr>
              <p:cNvSpPr txBox="1"/>
              <p:nvPr/>
            </p:nvSpPr>
            <p:spPr>
              <a:xfrm>
                <a:off x="1638678" y="4480528"/>
                <a:ext cx="3413057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Streaming</a:t>
                </a:r>
              </a:p>
            </p:txBody>
          </p:sp>
        </p:grpSp>
        <p:pic>
          <p:nvPicPr>
            <p:cNvPr id="110" name="Resim 109">
              <a:extLst>
                <a:ext uri="{FF2B5EF4-FFF2-40B4-BE49-F238E27FC236}">
                  <a16:creationId xmlns:a16="http://schemas.microsoft.com/office/drawing/2014/main" id="{D3388E6F-9913-463F-9AE6-C7F82B504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8224" y="4591792"/>
              <a:ext cx="948043" cy="583411"/>
            </a:xfrm>
            <a:prstGeom prst="rect">
              <a:avLst/>
            </a:prstGeom>
          </p:spPr>
        </p:pic>
        <p:pic>
          <p:nvPicPr>
            <p:cNvPr id="19" name="Resim 18">
              <a:extLst>
                <a:ext uri="{FF2B5EF4-FFF2-40B4-BE49-F238E27FC236}">
                  <a16:creationId xmlns:a16="http://schemas.microsoft.com/office/drawing/2014/main" id="{6C02E173-AD92-44E9-88DE-947AFCF17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9414" y="5252784"/>
              <a:ext cx="1199075" cy="666353"/>
            </a:xfrm>
            <a:prstGeom prst="rect">
              <a:avLst/>
            </a:prstGeom>
          </p:spPr>
        </p:pic>
      </p:grpSp>
      <p:grpSp>
        <p:nvGrpSpPr>
          <p:cNvPr id="40" name="Grup 39">
            <a:extLst>
              <a:ext uri="{FF2B5EF4-FFF2-40B4-BE49-F238E27FC236}">
                <a16:creationId xmlns:a16="http://schemas.microsoft.com/office/drawing/2014/main" id="{91DEBD52-A5B5-43DE-8404-AA953CAD21DC}"/>
              </a:ext>
            </a:extLst>
          </p:cNvPr>
          <p:cNvGrpSpPr/>
          <p:nvPr/>
        </p:nvGrpSpPr>
        <p:grpSpPr>
          <a:xfrm>
            <a:off x="1835638" y="6012943"/>
            <a:ext cx="9288444" cy="667312"/>
            <a:chOff x="1835638" y="6012943"/>
            <a:chExt cx="9288444" cy="667312"/>
          </a:xfrm>
        </p:grpSpPr>
        <p:grpSp>
          <p:nvGrpSpPr>
            <p:cNvPr id="112" name="Grup 111">
              <a:extLst>
                <a:ext uri="{FF2B5EF4-FFF2-40B4-BE49-F238E27FC236}">
                  <a16:creationId xmlns:a16="http://schemas.microsoft.com/office/drawing/2014/main" id="{9DCF4F51-F0F3-443B-8BCB-8DDBC4814535}"/>
                </a:ext>
              </a:extLst>
            </p:cNvPr>
            <p:cNvGrpSpPr/>
            <p:nvPr/>
          </p:nvGrpSpPr>
          <p:grpSpPr>
            <a:xfrm>
              <a:off x="1835638" y="6013902"/>
              <a:ext cx="9288444" cy="666353"/>
              <a:chOff x="1329212" y="4400117"/>
              <a:chExt cx="10020150" cy="699782"/>
            </a:xfrm>
          </p:grpSpPr>
          <p:sp>
            <p:nvSpPr>
              <p:cNvPr id="117" name="Dikdörtgen 116">
                <a:extLst>
                  <a:ext uri="{FF2B5EF4-FFF2-40B4-BE49-F238E27FC236}">
                    <a16:creationId xmlns:a16="http://schemas.microsoft.com/office/drawing/2014/main" id="{5F157C5B-FF21-4D0E-A4E4-810273138C83}"/>
                  </a:ext>
                </a:extLst>
              </p:cNvPr>
              <p:cNvSpPr/>
              <p:nvPr/>
            </p:nvSpPr>
            <p:spPr>
              <a:xfrm>
                <a:off x="1329212" y="4400117"/>
                <a:ext cx="10020150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Dikdörtgen 118">
                <a:extLst>
                  <a:ext uri="{FF2B5EF4-FFF2-40B4-BE49-F238E27FC236}">
                    <a16:creationId xmlns:a16="http://schemas.microsoft.com/office/drawing/2014/main" id="{10F954E4-9495-4EA8-95B2-E6F2478F1332}"/>
                  </a:ext>
                </a:extLst>
              </p:cNvPr>
              <p:cNvSpPr/>
              <p:nvPr/>
            </p:nvSpPr>
            <p:spPr>
              <a:xfrm>
                <a:off x="1371660" y="4428183"/>
                <a:ext cx="4525705" cy="63760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Metin kutusu 131">
                <a:extLst>
                  <a:ext uri="{FF2B5EF4-FFF2-40B4-BE49-F238E27FC236}">
                    <a16:creationId xmlns:a16="http://schemas.microsoft.com/office/drawing/2014/main" id="{63609CD9-6AB3-4EE6-909F-92B735ED341D}"/>
                  </a:ext>
                </a:extLst>
              </p:cNvPr>
              <p:cNvSpPr txBox="1"/>
              <p:nvPr/>
            </p:nvSpPr>
            <p:spPr>
              <a:xfrm>
                <a:off x="1638678" y="4480528"/>
                <a:ext cx="3413057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Security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1" name="Resim 20">
              <a:extLst>
                <a:ext uri="{FF2B5EF4-FFF2-40B4-BE49-F238E27FC236}">
                  <a16:creationId xmlns:a16="http://schemas.microsoft.com/office/drawing/2014/main" id="{26DF16E7-6566-4251-85F0-D0ED59BE0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6633" y="6012943"/>
              <a:ext cx="1523062" cy="642075"/>
            </a:xfrm>
            <a:prstGeom prst="rect">
              <a:avLst/>
            </a:prstGeom>
          </p:spPr>
        </p:pic>
        <p:pic>
          <p:nvPicPr>
            <p:cNvPr id="38" name="Resim 37">
              <a:extLst>
                <a:ext uri="{FF2B5EF4-FFF2-40B4-BE49-F238E27FC236}">
                  <a16:creationId xmlns:a16="http://schemas.microsoft.com/office/drawing/2014/main" id="{13A39D3F-6AA4-43FC-85CC-D41F006B2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8462" y="6058484"/>
              <a:ext cx="768332" cy="571428"/>
            </a:xfrm>
            <a:prstGeom prst="rect">
              <a:avLst/>
            </a:prstGeom>
          </p:spPr>
        </p:pic>
      </p:grpSp>
      <p:grpSp>
        <p:nvGrpSpPr>
          <p:cNvPr id="4" name="Grup 3">
            <a:extLst>
              <a:ext uri="{FF2B5EF4-FFF2-40B4-BE49-F238E27FC236}">
                <a16:creationId xmlns:a16="http://schemas.microsoft.com/office/drawing/2014/main" id="{5B7370BD-5DFB-4846-8EF4-66CAE9514D0B}"/>
              </a:ext>
            </a:extLst>
          </p:cNvPr>
          <p:cNvGrpSpPr/>
          <p:nvPr/>
        </p:nvGrpSpPr>
        <p:grpSpPr>
          <a:xfrm>
            <a:off x="1804737" y="829383"/>
            <a:ext cx="2781242" cy="1094228"/>
            <a:chOff x="1804737" y="829383"/>
            <a:chExt cx="2781242" cy="1094228"/>
          </a:xfrm>
        </p:grpSpPr>
        <p:grpSp>
          <p:nvGrpSpPr>
            <p:cNvPr id="123" name="Grup 122"/>
            <p:cNvGrpSpPr/>
            <p:nvPr/>
          </p:nvGrpSpPr>
          <p:grpSpPr>
            <a:xfrm rot="16200000">
              <a:off x="2648244" y="-14124"/>
              <a:ext cx="1094228" cy="2781242"/>
              <a:chOff x="-55998" y="2278774"/>
              <a:chExt cx="5333707" cy="2920768"/>
            </a:xfrm>
          </p:grpSpPr>
          <p:sp>
            <p:nvSpPr>
              <p:cNvPr id="124" name="Dikdörtgen 123"/>
              <p:cNvSpPr/>
              <p:nvPr/>
            </p:nvSpPr>
            <p:spPr>
              <a:xfrm>
                <a:off x="-55998" y="2323306"/>
                <a:ext cx="5333707" cy="28762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Dikdörtgen 124"/>
              <p:cNvSpPr/>
              <p:nvPr/>
            </p:nvSpPr>
            <p:spPr>
              <a:xfrm>
                <a:off x="217412" y="2364628"/>
                <a:ext cx="4861738" cy="1201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Metin kutusu 125"/>
              <p:cNvSpPr txBox="1"/>
              <p:nvPr/>
            </p:nvSpPr>
            <p:spPr>
              <a:xfrm rot="5400000">
                <a:off x="2262921" y="1679977"/>
                <a:ext cx="1352791" cy="2550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Business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Analytics</a:t>
                </a:r>
              </a:p>
            </p:txBody>
          </p:sp>
        </p:grpSp>
        <p:pic>
          <p:nvPicPr>
            <p:cNvPr id="2" name="Resim 1">
              <a:extLst>
                <a:ext uri="{FF2B5EF4-FFF2-40B4-BE49-F238E27FC236}">
                  <a16:creationId xmlns:a16="http://schemas.microsoft.com/office/drawing/2014/main" id="{8B824787-C792-442B-8997-36E93CC82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188616" y="966320"/>
              <a:ext cx="1144580" cy="851494"/>
            </a:xfrm>
            <a:prstGeom prst="rect">
              <a:avLst/>
            </a:prstGeom>
          </p:spPr>
        </p:pic>
      </p:grpSp>
      <p:pic>
        <p:nvPicPr>
          <p:cNvPr id="1026" name="Picture 2" descr="Apache Impala | Diyotta Integration">
            <a:extLst>
              <a:ext uri="{FF2B5EF4-FFF2-40B4-BE49-F238E27FC236}">
                <a16:creationId xmlns:a16="http://schemas.microsoft.com/office/drawing/2014/main" id="{6302945F-BFE4-4031-91FE-DF4580AAD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36" y="1569395"/>
            <a:ext cx="684893" cy="68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91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667436" y="2302104"/>
            <a:ext cx="9144000" cy="627120"/>
          </a:xfrm>
        </p:spPr>
        <p:txBody>
          <a:bodyPr>
            <a:normAutofit fontScale="90000"/>
          </a:bodyPr>
          <a:lstStyle/>
          <a:p>
            <a:r>
              <a:rPr lang="en-US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Apache Hadoop on Amazon EMR</a:t>
            </a:r>
          </a:p>
        </p:txBody>
      </p:sp>
      <p:sp>
        <p:nvSpPr>
          <p:cNvPr id="4" name="Unvan 1">
            <a:extLst>
              <a:ext uri="{FF2B5EF4-FFF2-40B4-BE49-F238E27FC236}">
                <a16:creationId xmlns:a16="http://schemas.microsoft.com/office/drawing/2014/main" id="{A62C18CA-B7DD-4702-A21C-D5F870D6370B}"/>
              </a:ext>
            </a:extLst>
          </p:cNvPr>
          <p:cNvSpPr txBox="1">
            <a:spLocks/>
          </p:cNvSpPr>
          <p:nvPr/>
        </p:nvSpPr>
        <p:spPr>
          <a:xfrm>
            <a:off x="1524000" y="3598026"/>
            <a:ext cx="9144000" cy="62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Google Cloud DataProc</a:t>
            </a:r>
            <a:endParaRPr lang="en-US" sz="4200" b="1" dirty="0">
              <a:solidFill>
                <a:schemeClr val="tx1">
                  <a:lumMod val="95000"/>
                  <a:lumOff val="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FF999553-DF11-40D9-B637-FCF5C507186E}"/>
              </a:ext>
            </a:extLst>
          </p:cNvPr>
          <p:cNvSpPr txBox="1">
            <a:spLocks/>
          </p:cNvSpPr>
          <p:nvPr/>
        </p:nvSpPr>
        <p:spPr>
          <a:xfrm>
            <a:off x="1524000" y="4935630"/>
            <a:ext cx="9144000" cy="62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Azure HDInsight</a:t>
            </a:r>
          </a:p>
        </p:txBody>
      </p:sp>
      <p:sp>
        <p:nvSpPr>
          <p:cNvPr id="6" name="Unvan 1">
            <a:extLst>
              <a:ext uri="{FF2B5EF4-FFF2-40B4-BE49-F238E27FC236}">
                <a16:creationId xmlns:a16="http://schemas.microsoft.com/office/drawing/2014/main" id="{25A8AF3B-0FFA-451F-B20A-98B418642938}"/>
              </a:ext>
            </a:extLst>
          </p:cNvPr>
          <p:cNvSpPr txBox="1">
            <a:spLocks/>
          </p:cNvSpPr>
          <p:nvPr/>
        </p:nvSpPr>
        <p:spPr>
          <a:xfrm>
            <a:off x="1667436" y="1027023"/>
            <a:ext cx="9144000" cy="62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Cloudera Data Platform</a:t>
            </a:r>
          </a:p>
        </p:txBody>
      </p:sp>
    </p:spTree>
    <p:extLst>
      <p:ext uri="{BB962C8B-B14F-4D97-AF65-F5344CB8AC3E}">
        <p14:creationId xmlns:p14="http://schemas.microsoft.com/office/powerpoint/2010/main" val="260991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43065" y="440643"/>
            <a:ext cx="9144000" cy="66129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What</a:t>
            </a:r>
            <a:r>
              <a:rPr lang="tr-T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is Hadoop?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998515" y="2327938"/>
            <a:ext cx="82403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hromatica" panose="00000500000000000000" pitchFamily="50" charset="-94"/>
              </a:rPr>
              <a:t>The Apache Hadoop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 software </a:t>
            </a:r>
            <a:r>
              <a:rPr lang="en-US" sz="2400" dirty="0">
                <a:latin typeface="Chromatica" panose="00000500000000000000" pitchFamily="50" charset="-94"/>
              </a:rPr>
              <a:t>library is a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framework</a:t>
            </a:r>
            <a:r>
              <a:rPr lang="en-US" sz="2400" dirty="0">
                <a:latin typeface="Chromatica" panose="00000500000000000000" pitchFamily="50" charset="-94"/>
              </a:rPr>
              <a:t> that allows for the distributed processing of large data sets across clusters of computers using simple programming models.</a:t>
            </a:r>
            <a:r>
              <a:rPr lang="tr-TR" sz="2400" dirty="0">
                <a:latin typeface="Chromatica" panose="00000500000000000000" pitchFamily="50" charset="-94"/>
              </a:rPr>
              <a:t> 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8480407" y="6140358"/>
            <a:ext cx="23022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latin typeface="Chromatica" panose="00000500000000000000" pitchFamily="50" charset="-94"/>
              </a:rPr>
              <a:t> </a:t>
            </a:r>
            <a:r>
              <a:rPr lang="en-US" sz="1200" dirty="0">
                <a:latin typeface="Chromatica" panose="00000500000000000000" pitchFamily="50" charset="-94"/>
              </a:rPr>
              <a:t>http://hadoop.apache.org</a:t>
            </a:r>
          </a:p>
        </p:txBody>
      </p:sp>
    </p:spTree>
    <p:extLst>
      <p:ext uri="{BB962C8B-B14F-4D97-AF65-F5344CB8AC3E}">
        <p14:creationId xmlns:p14="http://schemas.microsoft.com/office/powerpoint/2010/main" val="411298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484505"/>
            <a:ext cx="9144000" cy="654014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Hadoop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3" name="Dikdörtgen 2"/>
          <p:cNvSpPr/>
          <p:nvPr/>
        </p:nvSpPr>
        <p:spPr>
          <a:xfrm>
            <a:off x="942017" y="1650372"/>
            <a:ext cx="1042553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Open source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Software, not hardware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Works on many servers as cluster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Stores and process large datasets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Allows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69703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484504"/>
            <a:ext cx="9144000" cy="60022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Hadoop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History</a:t>
            </a:r>
          </a:p>
        </p:txBody>
      </p:sp>
      <p:pic>
        <p:nvPicPr>
          <p:cNvPr id="1026" name="Picture 2" descr="What is Hadoop: Architecture, Modules, Advantages, History - javatpoint">
            <a:extLst>
              <a:ext uri="{FF2B5EF4-FFF2-40B4-BE49-F238E27FC236}">
                <a16:creationId xmlns:a16="http://schemas.microsoft.com/office/drawing/2014/main" id="{7B97AE5A-FFC2-4A88-88BB-95A7486EA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96" y="1957668"/>
            <a:ext cx="89725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1D21BF3-83D2-4CAF-BC0E-B07A9210161D}"/>
              </a:ext>
            </a:extLst>
          </p:cNvPr>
          <p:cNvSpPr txBox="1"/>
          <p:nvPr/>
        </p:nvSpPr>
        <p:spPr>
          <a:xfrm>
            <a:off x="8265458" y="6161935"/>
            <a:ext cx="3178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https://www.javatpoint.com/what-is-hadoop</a:t>
            </a:r>
          </a:p>
        </p:txBody>
      </p:sp>
    </p:spTree>
    <p:extLst>
      <p:ext uri="{BB962C8B-B14F-4D97-AF65-F5344CB8AC3E}">
        <p14:creationId xmlns:p14="http://schemas.microsoft.com/office/powerpoint/2010/main" val="58743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207505"/>
            <a:ext cx="9144000" cy="627120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Hadoop Name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1D21BF3-83D2-4CAF-BC0E-B07A9210161D}"/>
              </a:ext>
            </a:extLst>
          </p:cNvPr>
          <p:cNvSpPr txBox="1"/>
          <p:nvPr/>
        </p:nvSpPr>
        <p:spPr>
          <a:xfrm>
            <a:off x="6705600" y="6301777"/>
            <a:ext cx="5602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https://blogs.sap.com/2015/08/24/lets-talk-about-the-elephant-in-the-room-origins/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CFB0803-91A0-4377-83D2-C0A07233630C}"/>
              </a:ext>
            </a:extLst>
          </p:cNvPr>
          <p:cNvSpPr txBox="1"/>
          <p:nvPr/>
        </p:nvSpPr>
        <p:spPr>
          <a:xfrm>
            <a:off x="5378823" y="1835131"/>
            <a:ext cx="522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BentonSansRegular"/>
              </a:rPr>
              <a:t>Doug’s son, then aged 2, was just learning to talk and had named his beloved soft-toy yellow elephant – “Hadoop”. Doug felt that the name could make a good brand name for some future software project and had been saving it for the right time.</a:t>
            </a:r>
            <a:endParaRPr lang="en-US" dirty="0"/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5FF8A63E-B19B-49C5-BAFD-97D17F33A76D}"/>
              </a:ext>
            </a:extLst>
          </p:cNvPr>
          <p:cNvGrpSpPr/>
          <p:nvPr/>
        </p:nvGrpSpPr>
        <p:grpSpPr>
          <a:xfrm>
            <a:off x="789455" y="1016933"/>
            <a:ext cx="3333750" cy="4655582"/>
            <a:chOff x="789455" y="1016933"/>
            <a:chExt cx="3333750" cy="4655582"/>
          </a:xfrm>
        </p:grpSpPr>
        <p:pic>
          <p:nvPicPr>
            <p:cNvPr id="2050" name="Picture 2" descr="Hadoop, Analytical Software, Finds Uses Beyond Search - The New York Times">
              <a:extLst>
                <a:ext uri="{FF2B5EF4-FFF2-40B4-BE49-F238E27FC236}">
                  <a16:creationId xmlns:a16="http://schemas.microsoft.com/office/drawing/2014/main" id="{81DBC9B3-9A7F-442C-BD08-91AEF21E5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455" y="1016933"/>
              <a:ext cx="3333750" cy="428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Metin kutusu 7">
              <a:extLst>
                <a:ext uri="{FF2B5EF4-FFF2-40B4-BE49-F238E27FC236}">
                  <a16:creationId xmlns:a16="http://schemas.microsoft.com/office/drawing/2014/main" id="{810BB149-165F-4FC2-9B3F-EDFE5051A9BC}"/>
                </a:ext>
              </a:extLst>
            </p:cNvPr>
            <p:cNvSpPr txBox="1"/>
            <p:nvPr/>
          </p:nvSpPr>
          <p:spPr>
            <a:xfrm>
              <a:off x="1299883" y="5303183"/>
              <a:ext cx="17570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b="0" i="0" dirty="0">
                  <a:solidFill>
                    <a:srgbClr val="444444"/>
                  </a:solidFill>
                  <a:effectLst/>
                  <a:latin typeface="BentonSansRegular"/>
                </a:rPr>
                <a:t>Douglas </a:t>
              </a:r>
              <a:r>
                <a:rPr lang="en-US" b="0" i="0" dirty="0">
                  <a:solidFill>
                    <a:srgbClr val="444444"/>
                  </a:solidFill>
                  <a:effectLst/>
                  <a:latin typeface="BentonSansRegular"/>
                </a:rPr>
                <a:t>Cutting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234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61D21BF3-83D2-4CAF-BC0E-B07A9210161D}"/>
              </a:ext>
            </a:extLst>
          </p:cNvPr>
          <p:cNvSpPr txBox="1"/>
          <p:nvPr/>
        </p:nvSpPr>
        <p:spPr>
          <a:xfrm>
            <a:off x="179295" y="6373496"/>
            <a:ext cx="11910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https://dl.acm.org/doi/pdf/10.1145/945445.945450?casa_token=Nd7dDJhplD0AAAAA:STcay8vD54sgzQDJshXV7WJGaYb8otUI36Mnj6SDX45yK-xywlA7xG_LojxgqC5UBnVXCxKULLH-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AAC1013-A498-4A3B-B6EA-ACDB90D5E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081" y="316179"/>
            <a:ext cx="6754168" cy="5544324"/>
          </a:xfrm>
          <a:prstGeom prst="rect">
            <a:avLst/>
          </a:prstGeom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FF4E2D8B-5283-7645-169F-DC7513450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8" y="1534280"/>
            <a:ext cx="4061012" cy="201574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Inception of distributed storage</a:t>
            </a:r>
            <a:b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</a:br>
            <a:b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Ancestor of HDFS</a:t>
            </a:r>
          </a:p>
        </p:txBody>
      </p:sp>
    </p:spTree>
    <p:extLst>
      <p:ext uri="{BB962C8B-B14F-4D97-AF65-F5344CB8AC3E}">
        <p14:creationId xmlns:p14="http://schemas.microsoft.com/office/powerpoint/2010/main" val="386756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61D21BF3-83D2-4CAF-BC0E-B07A9210161D}"/>
              </a:ext>
            </a:extLst>
          </p:cNvPr>
          <p:cNvSpPr txBox="1"/>
          <p:nvPr/>
        </p:nvSpPr>
        <p:spPr>
          <a:xfrm>
            <a:off x="6230469" y="6382461"/>
            <a:ext cx="5661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https://www.usenix.org/legacy/event/osdi04/tech/full_papers/dean/dean_html/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282E4FE-4260-4C78-A5C5-C6D29263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34" y="1366677"/>
            <a:ext cx="8373644" cy="2295845"/>
          </a:xfrm>
          <a:prstGeom prst="rect">
            <a:avLst/>
          </a:prstGeom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CE785C7E-2113-B1DA-893C-E75919C4C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3429000"/>
            <a:ext cx="4061012" cy="146999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Inception of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409020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127916"/>
            <a:ext cx="9144000" cy="5742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Classical Systems </a:t>
            </a:r>
            <a:r>
              <a:rPr lang="tr-T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vs. Hadoop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Düz Bağlayıcı 78"/>
          <p:cNvCxnSpPr>
            <a:cxnSpLocks/>
            <a:stCxn id="2" idx="2"/>
          </p:cNvCxnSpPr>
          <p:nvPr/>
        </p:nvCxnSpPr>
        <p:spPr>
          <a:xfrm>
            <a:off x="6154782" y="702144"/>
            <a:ext cx="0" cy="539991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 2"/>
          <p:cNvGrpSpPr/>
          <p:nvPr/>
        </p:nvGrpSpPr>
        <p:grpSpPr>
          <a:xfrm>
            <a:off x="589542" y="286797"/>
            <a:ext cx="4932110" cy="5765615"/>
            <a:chOff x="589542" y="286797"/>
            <a:chExt cx="4932110" cy="5765615"/>
          </a:xfrm>
        </p:grpSpPr>
        <p:grpSp>
          <p:nvGrpSpPr>
            <p:cNvPr id="89" name="Grup 88"/>
            <p:cNvGrpSpPr/>
            <p:nvPr/>
          </p:nvGrpSpPr>
          <p:grpSpPr>
            <a:xfrm>
              <a:off x="1230683" y="888087"/>
              <a:ext cx="4290969" cy="5164325"/>
              <a:chOff x="1230683" y="888087"/>
              <a:chExt cx="4290969" cy="5164325"/>
            </a:xfrm>
          </p:grpSpPr>
          <p:grpSp>
            <p:nvGrpSpPr>
              <p:cNvPr id="57" name="Grup 56"/>
              <p:cNvGrpSpPr/>
              <p:nvPr/>
            </p:nvGrpSpPr>
            <p:grpSpPr>
              <a:xfrm>
                <a:off x="1230683" y="888087"/>
                <a:ext cx="4290969" cy="4049371"/>
                <a:chOff x="1490071" y="888087"/>
                <a:chExt cx="4290969" cy="4049371"/>
              </a:xfrm>
            </p:grpSpPr>
            <p:pic>
              <p:nvPicPr>
                <p:cNvPr id="16" name="Resim 1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447540" y="2500094"/>
                  <a:ext cx="1333500" cy="1630681"/>
                </a:xfrm>
                <a:prstGeom prst="rect">
                  <a:avLst/>
                </a:prstGeom>
              </p:spPr>
            </p:pic>
            <p:pic>
              <p:nvPicPr>
                <p:cNvPr id="33" name="Resim 32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429" t="21786" r="5357" b="47500"/>
                <a:stretch/>
              </p:blipFill>
              <p:spPr>
                <a:xfrm>
                  <a:off x="2386403" y="3018584"/>
                  <a:ext cx="1514824" cy="505056"/>
                </a:xfrm>
                <a:prstGeom prst="rect">
                  <a:avLst/>
                </a:prstGeom>
              </p:spPr>
            </p:pic>
            <p:cxnSp>
              <p:nvCxnSpPr>
                <p:cNvPr id="35" name="Düz Bağlayıcı 34"/>
                <p:cNvCxnSpPr>
                  <a:stCxn id="85" idx="3"/>
                </p:cNvCxnSpPr>
                <p:nvPr/>
              </p:nvCxnSpPr>
              <p:spPr>
                <a:xfrm flipV="1">
                  <a:off x="1521500" y="3352029"/>
                  <a:ext cx="1069300" cy="222036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>
                  <a:stCxn id="96" idx="3"/>
                </p:cNvCxnSpPr>
                <p:nvPr/>
              </p:nvCxnSpPr>
              <p:spPr>
                <a:xfrm flipV="1">
                  <a:off x="1528746" y="3352029"/>
                  <a:ext cx="1123967" cy="1585429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Düz Bağlayıcı 43"/>
                <p:cNvCxnSpPr>
                  <a:stCxn id="70" idx="3"/>
                </p:cNvCxnSpPr>
                <p:nvPr/>
              </p:nvCxnSpPr>
              <p:spPr>
                <a:xfrm>
                  <a:off x="1497453" y="2246126"/>
                  <a:ext cx="984490" cy="1122592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Düz Bağlayıcı 46"/>
                <p:cNvCxnSpPr>
                  <a:stCxn id="50" idx="3"/>
                </p:cNvCxnSpPr>
                <p:nvPr/>
              </p:nvCxnSpPr>
              <p:spPr>
                <a:xfrm>
                  <a:off x="1490071" y="888087"/>
                  <a:ext cx="1038817" cy="2463942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>
                  <a:stCxn id="16" idx="1"/>
                </p:cNvCxnSpPr>
                <p:nvPr/>
              </p:nvCxnSpPr>
              <p:spPr>
                <a:xfrm flipH="1">
                  <a:off x="2838609" y="3315435"/>
                  <a:ext cx="1608931" cy="53283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up 86"/>
              <p:cNvGrpSpPr/>
              <p:nvPr/>
            </p:nvGrpSpPr>
            <p:grpSpPr>
              <a:xfrm>
                <a:off x="3416757" y="4524262"/>
                <a:ext cx="1988817" cy="1528150"/>
                <a:chOff x="3416757" y="4524262"/>
                <a:chExt cx="1988817" cy="1528150"/>
              </a:xfrm>
            </p:grpSpPr>
            <p:pic>
              <p:nvPicPr>
                <p:cNvPr id="81" name="Resim 8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4414299" y="4765271"/>
                  <a:ext cx="991275" cy="712250"/>
                </a:xfrm>
                <a:prstGeom prst="rect">
                  <a:avLst/>
                </a:prstGeom>
              </p:spPr>
            </p:pic>
            <p:pic>
              <p:nvPicPr>
                <p:cNvPr id="82" name="Resim 8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3466498" y="5340162"/>
                  <a:ext cx="991275" cy="712250"/>
                </a:xfrm>
                <a:prstGeom prst="rect">
                  <a:avLst/>
                </a:prstGeom>
              </p:spPr>
            </p:pic>
            <p:pic>
              <p:nvPicPr>
                <p:cNvPr id="83" name="Resim 8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3416757" y="4524262"/>
                  <a:ext cx="991275" cy="712250"/>
                </a:xfrm>
                <a:prstGeom prst="rect">
                  <a:avLst/>
                </a:prstGeom>
              </p:spPr>
            </p:pic>
          </p:grpSp>
          <p:cxnSp>
            <p:nvCxnSpPr>
              <p:cNvPr id="84" name="Düz Bağlayıcı 83"/>
              <p:cNvCxnSpPr>
                <a:stCxn id="83" idx="3"/>
                <a:endCxn id="16" idx="2"/>
              </p:cNvCxnSpPr>
              <p:nvPr/>
            </p:nvCxnSpPr>
            <p:spPr>
              <a:xfrm flipV="1">
                <a:off x="4408032" y="4130775"/>
                <a:ext cx="446870" cy="74961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 44"/>
            <p:cNvGrpSpPr/>
            <p:nvPr/>
          </p:nvGrpSpPr>
          <p:grpSpPr>
            <a:xfrm>
              <a:off x="589542" y="286797"/>
              <a:ext cx="641141" cy="1241197"/>
              <a:chOff x="1991638" y="4296427"/>
              <a:chExt cx="814192" cy="1499679"/>
            </a:xfrm>
          </p:grpSpPr>
          <p:sp>
            <p:nvSpPr>
              <p:cNvPr id="48" name="Yamuk 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amuk 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Dikdörtgen 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Yuvarlatılmış Dikdörtgen 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 63"/>
            <p:cNvGrpSpPr/>
            <p:nvPr/>
          </p:nvGrpSpPr>
          <p:grpSpPr>
            <a:xfrm>
              <a:off x="596924" y="1644836"/>
              <a:ext cx="641141" cy="1241197"/>
              <a:chOff x="1991638" y="4296427"/>
              <a:chExt cx="814192" cy="1499679"/>
            </a:xfrm>
          </p:grpSpPr>
          <p:sp>
            <p:nvSpPr>
              <p:cNvPr id="65" name="Yamuk 6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Yamuk 6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Dikdörtgen 7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uvarlatılmış Dikdörtgen 7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Düz Bağlayıcı 7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Düz Bağlayıcı 7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up 75"/>
            <p:cNvGrpSpPr/>
            <p:nvPr/>
          </p:nvGrpSpPr>
          <p:grpSpPr>
            <a:xfrm>
              <a:off x="620971" y="2972775"/>
              <a:ext cx="641141" cy="1241197"/>
              <a:chOff x="1991638" y="4296427"/>
              <a:chExt cx="814192" cy="1499679"/>
            </a:xfrm>
          </p:grpSpPr>
          <p:sp>
            <p:nvSpPr>
              <p:cNvPr id="78" name="Yamuk 7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Yamuk 7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ikdörtgen 8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Yuvarlatılmış Dikdörtgen 8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Düz Bağlayıcı 8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Düz Bağlayıcı 9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Düz Bağlayıcı 9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up 92"/>
            <p:cNvGrpSpPr/>
            <p:nvPr/>
          </p:nvGrpSpPr>
          <p:grpSpPr>
            <a:xfrm>
              <a:off x="628217" y="4336168"/>
              <a:ext cx="641141" cy="1241197"/>
              <a:chOff x="1991638" y="4296427"/>
              <a:chExt cx="814192" cy="1499679"/>
            </a:xfrm>
          </p:grpSpPr>
          <p:sp>
            <p:nvSpPr>
              <p:cNvPr id="94" name="Yamuk 9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amuk 9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Dikdörtgen 9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Yuvarlatılmış Dikdörtgen 9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Düz Bağlayıcı 9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10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up 27"/>
          <p:cNvGrpSpPr/>
          <p:nvPr/>
        </p:nvGrpSpPr>
        <p:grpSpPr>
          <a:xfrm>
            <a:off x="7407007" y="347854"/>
            <a:ext cx="3575578" cy="5341460"/>
            <a:chOff x="7666370" y="341510"/>
            <a:chExt cx="3575578" cy="5341460"/>
          </a:xfrm>
        </p:grpSpPr>
        <p:grpSp>
          <p:nvGrpSpPr>
            <p:cNvPr id="77" name="Grup 76"/>
            <p:cNvGrpSpPr/>
            <p:nvPr/>
          </p:nvGrpSpPr>
          <p:grpSpPr>
            <a:xfrm>
              <a:off x="7666370" y="942800"/>
              <a:ext cx="2934437" cy="4100263"/>
              <a:chOff x="7958805" y="893747"/>
              <a:chExt cx="2934437" cy="4100263"/>
            </a:xfrm>
          </p:grpSpPr>
          <p:pic>
            <p:nvPicPr>
              <p:cNvPr id="62" name="Resim 6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29" t="21786" r="5357" b="47500"/>
              <a:stretch/>
            </p:blipFill>
            <p:spPr>
              <a:xfrm>
                <a:off x="7958805" y="2867168"/>
                <a:ext cx="1514824" cy="505056"/>
              </a:xfrm>
              <a:prstGeom prst="rect">
                <a:avLst/>
              </a:prstGeom>
            </p:spPr>
          </p:pic>
          <p:cxnSp>
            <p:nvCxnSpPr>
              <p:cNvPr id="63" name="Düz Bağlayıcı 62"/>
              <p:cNvCxnSpPr>
                <a:endCxn id="105" idx="1"/>
              </p:cNvCxnSpPr>
              <p:nvPr/>
            </p:nvCxnSpPr>
            <p:spPr>
              <a:xfrm flipV="1">
                <a:off x="8144227" y="893747"/>
                <a:ext cx="2717047" cy="23418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>
                <a:endCxn id="117" idx="1"/>
              </p:cNvCxnSpPr>
              <p:nvPr/>
            </p:nvCxnSpPr>
            <p:spPr>
              <a:xfrm flipV="1">
                <a:off x="8325530" y="2231077"/>
                <a:ext cx="2550253" cy="95007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>
                <a:endCxn id="127" idx="1"/>
              </p:cNvCxnSpPr>
              <p:nvPr/>
            </p:nvCxnSpPr>
            <p:spPr>
              <a:xfrm>
                <a:off x="8434387" y="3250688"/>
                <a:ext cx="2444792" cy="33589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67"/>
              <p:cNvCxnSpPr>
                <a:endCxn id="137" idx="1"/>
              </p:cNvCxnSpPr>
              <p:nvPr/>
            </p:nvCxnSpPr>
            <p:spPr>
              <a:xfrm>
                <a:off x="8268052" y="3281084"/>
                <a:ext cx="2625190" cy="171292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 19"/>
            <p:cNvGrpSpPr/>
            <p:nvPr/>
          </p:nvGrpSpPr>
          <p:grpSpPr>
            <a:xfrm>
              <a:off x="10568839" y="341510"/>
              <a:ext cx="641141" cy="1241197"/>
              <a:chOff x="10437740" y="349156"/>
              <a:chExt cx="641141" cy="1241197"/>
            </a:xfrm>
          </p:grpSpPr>
          <p:grpSp>
            <p:nvGrpSpPr>
              <p:cNvPr id="102" name="Grup 101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03" name="Yamuk 10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Yamuk 10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kdörtgen 10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Yuvarlatılmış Dikdörtgen 106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Düz Bağlayıcı 107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Düz Bağlayıcı 108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Düz Bağlayıcı 109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1" name="Resim 11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12" name="Grup 111"/>
            <p:cNvGrpSpPr/>
            <p:nvPr/>
          </p:nvGrpSpPr>
          <p:grpSpPr>
            <a:xfrm>
              <a:off x="10583348" y="1678840"/>
              <a:ext cx="641141" cy="1241197"/>
              <a:chOff x="10437740" y="349156"/>
              <a:chExt cx="641141" cy="1241197"/>
            </a:xfrm>
          </p:grpSpPr>
          <p:grpSp>
            <p:nvGrpSpPr>
              <p:cNvPr id="113" name="Grup 11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15" name="Yamuk 11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Yamuk 11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kdörtgen 11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Yuvarlatılmış Dikdörtgen 11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Düz Bağlayıcı 11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Düz Bağlayıcı 11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Düz Bağlayıcı 12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4" name="Resim 11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22" name="Grup 121"/>
            <p:cNvGrpSpPr/>
            <p:nvPr/>
          </p:nvGrpSpPr>
          <p:grpSpPr>
            <a:xfrm>
              <a:off x="10586744" y="3034344"/>
              <a:ext cx="641141" cy="1241197"/>
              <a:chOff x="10437740" y="349156"/>
              <a:chExt cx="641141" cy="1241197"/>
            </a:xfrm>
          </p:grpSpPr>
          <p:grpSp>
            <p:nvGrpSpPr>
              <p:cNvPr id="123" name="Grup 12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25" name="Yamuk 12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Yamuk 12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Dikdörtgen 12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Yuvarlatılmış Dikdörtgen 12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Düz Bağlayıcı 12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Düz Bağlayıcı 13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4" name="Resim 12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32" name="Grup 131"/>
            <p:cNvGrpSpPr/>
            <p:nvPr/>
          </p:nvGrpSpPr>
          <p:grpSpPr>
            <a:xfrm>
              <a:off x="10600807" y="4441773"/>
              <a:ext cx="641141" cy="1241197"/>
              <a:chOff x="10437740" y="349156"/>
              <a:chExt cx="641141" cy="1241197"/>
            </a:xfrm>
          </p:grpSpPr>
          <p:grpSp>
            <p:nvGrpSpPr>
              <p:cNvPr id="133" name="Grup 13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35" name="Yamuk 13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Yamuk 13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kdörtgen 13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Yuvarlatılmış Dikdörtgen 13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Düz Bağlayıcı 13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Düz Bağlayıcı 13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Düz Bağlayıcı 14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4" name="Resim 13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617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5849042" y="346529"/>
            <a:ext cx="4980323" cy="56874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Tolerance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up 76"/>
          <p:cNvGrpSpPr/>
          <p:nvPr/>
        </p:nvGrpSpPr>
        <p:grpSpPr>
          <a:xfrm rot="5400000">
            <a:off x="4289791" y="-914965"/>
            <a:ext cx="4335414" cy="9482282"/>
            <a:chOff x="7848767" y="-1086310"/>
            <a:chExt cx="3796562" cy="7297007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21691" y="-1231783"/>
              <a:ext cx="1267688" cy="1558633"/>
            </a:xfrm>
            <a:prstGeom prst="rect">
              <a:avLst/>
            </a:prstGeom>
          </p:spPr>
        </p:pic>
        <p:pic>
          <p:nvPicPr>
            <p:cNvPr id="59" name="Resim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8" y="4797536"/>
              <a:ext cx="1267688" cy="1558633"/>
            </a:xfrm>
            <a:prstGeom prst="rect">
              <a:avLst/>
            </a:prstGeom>
          </p:spPr>
        </p:pic>
        <p:pic>
          <p:nvPicPr>
            <p:cNvPr id="60" name="Resim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7" y="809856"/>
              <a:ext cx="1267688" cy="1558633"/>
            </a:xfrm>
            <a:prstGeom prst="rect">
              <a:avLst/>
            </a:prstGeom>
          </p:spPr>
        </p:pic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32169" y="2818779"/>
              <a:ext cx="1267688" cy="1558633"/>
            </a:xfrm>
            <a:prstGeom prst="rect">
              <a:avLst/>
            </a:prstGeom>
          </p:spPr>
        </p:pic>
        <p:pic>
          <p:nvPicPr>
            <p:cNvPr id="62" name="Resim 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9" t="21786" r="5357" b="47500"/>
            <a:stretch/>
          </p:blipFill>
          <p:spPr>
            <a:xfrm rot="16200000">
              <a:off x="7343883" y="2531548"/>
              <a:ext cx="1514824" cy="505056"/>
            </a:xfrm>
            <a:prstGeom prst="rect">
              <a:avLst/>
            </a:prstGeom>
          </p:spPr>
        </p:pic>
        <p:cxnSp>
          <p:nvCxnSpPr>
            <p:cNvPr id="63" name="Düz Bağlayıcı 62"/>
            <p:cNvCxnSpPr>
              <a:stCxn id="62" idx="2"/>
              <a:endCxn id="58" idx="0"/>
            </p:cNvCxnSpPr>
            <p:nvPr/>
          </p:nvCxnSpPr>
          <p:spPr>
            <a:xfrm rot="16200000">
              <a:off x="7596750" y="304607"/>
              <a:ext cx="3236542" cy="17223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>
              <a:stCxn id="62" idx="2"/>
              <a:endCxn id="60" idx="0"/>
            </p:cNvCxnSpPr>
            <p:nvPr/>
          </p:nvCxnSpPr>
          <p:spPr>
            <a:xfrm rot="16200000">
              <a:off x="8600407" y="1342588"/>
              <a:ext cx="1194903" cy="168807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Düz Bağlayıcı 66"/>
            <p:cNvCxnSpPr>
              <a:stCxn id="62" idx="2"/>
              <a:endCxn id="61" idx="0"/>
            </p:cNvCxnSpPr>
            <p:nvPr/>
          </p:nvCxnSpPr>
          <p:spPr>
            <a:xfrm rot="16200000" flipH="1">
              <a:off x="8813249" y="2324649"/>
              <a:ext cx="814020" cy="173287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Düz Bağlayıcı 67"/>
            <p:cNvCxnSpPr>
              <a:stCxn id="62" idx="2"/>
              <a:endCxn id="59" idx="0"/>
            </p:cNvCxnSpPr>
            <p:nvPr/>
          </p:nvCxnSpPr>
          <p:spPr>
            <a:xfrm rot="16200000" flipH="1">
              <a:off x="7801471" y="3336427"/>
              <a:ext cx="2792776" cy="16880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Grup 63"/>
          <p:cNvGrpSpPr/>
          <p:nvPr/>
        </p:nvGrpSpPr>
        <p:grpSpPr>
          <a:xfrm>
            <a:off x="2804988" y="5330463"/>
            <a:ext cx="8248132" cy="557562"/>
            <a:chOff x="2804988" y="4827543"/>
            <a:chExt cx="8248132" cy="557562"/>
          </a:xfrm>
        </p:grpSpPr>
        <p:pic>
          <p:nvPicPr>
            <p:cNvPr id="52" name="Resi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988" y="4861387"/>
              <a:ext cx="453961" cy="474386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9159" y="4910719"/>
              <a:ext cx="453961" cy="474386"/>
            </a:xfrm>
            <a:prstGeom prst="rect">
              <a:avLst/>
            </a:prstGeom>
          </p:spPr>
        </p:pic>
        <p:pic>
          <p:nvPicPr>
            <p:cNvPr id="85" name="Resim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740" y="4827543"/>
              <a:ext cx="453961" cy="474386"/>
            </a:xfrm>
            <a:prstGeom prst="rect">
              <a:avLst/>
            </a:prstGeom>
          </p:spPr>
        </p:pic>
      </p:grpSp>
      <p:grpSp>
        <p:nvGrpSpPr>
          <p:cNvPr id="55" name="Grup 54"/>
          <p:cNvGrpSpPr/>
          <p:nvPr/>
        </p:nvGrpSpPr>
        <p:grpSpPr>
          <a:xfrm>
            <a:off x="2726858" y="4850743"/>
            <a:ext cx="8238790" cy="491173"/>
            <a:chOff x="2726858" y="4347823"/>
            <a:chExt cx="8238790" cy="491173"/>
          </a:xfrm>
        </p:grpSpPr>
        <p:pic>
          <p:nvPicPr>
            <p:cNvPr id="50" name="Resim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858" y="4347823"/>
              <a:ext cx="444619" cy="441841"/>
            </a:xfrm>
            <a:prstGeom prst="rect">
              <a:avLst/>
            </a:prstGeom>
          </p:spPr>
        </p:pic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029" y="4397155"/>
              <a:ext cx="444619" cy="441841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289" y="4347823"/>
              <a:ext cx="444619" cy="441841"/>
            </a:xfrm>
            <a:prstGeom prst="rect">
              <a:avLst/>
            </a:prstGeom>
          </p:spPr>
        </p:pic>
      </p:grpSp>
      <p:grpSp>
        <p:nvGrpSpPr>
          <p:cNvPr id="56" name="Grup 55"/>
          <p:cNvGrpSpPr/>
          <p:nvPr/>
        </p:nvGrpSpPr>
        <p:grpSpPr>
          <a:xfrm>
            <a:off x="2354277" y="5115498"/>
            <a:ext cx="5610174" cy="475266"/>
            <a:chOff x="2354277" y="4612578"/>
            <a:chExt cx="5610174" cy="475266"/>
          </a:xfrm>
        </p:grpSpPr>
        <p:pic>
          <p:nvPicPr>
            <p:cNvPr id="51" name="Resim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277" y="4646422"/>
              <a:ext cx="441422" cy="441422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3029" y="4612578"/>
              <a:ext cx="441422" cy="441422"/>
            </a:xfrm>
            <a:prstGeom prst="rect">
              <a:avLst/>
            </a:prstGeom>
          </p:spPr>
        </p:pic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708" y="4646422"/>
              <a:ext cx="441422" cy="441422"/>
            </a:xfrm>
            <a:prstGeom prst="rect">
              <a:avLst/>
            </a:prstGeom>
          </p:spPr>
        </p:pic>
      </p:grpSp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278" y="4345249"/>
            <a:ext cx="1805361" cy="1805361"/>
          </a:xfrm>
          <a:prstGeom prst="rect">
            <a:avLst/>
          </a:prstGeom>
        </p:spPr>
      </p:pic>
      <p:pic>
        <p:nvPicPr>
          <p:cNvPr id="95" name="Resim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88" y="5365967"/>
            <a:ext cx="453961" cy="474386"/>
          </a:xfrm>
          <a:prstGeom prst="rect">
            <a:avLst/>
          </a:prstGeom>
        </p:spPr>
      </p:pic>
      <p:pic>
        <p:nvPicPr>
          <p:cNvPr id="96" name="Resim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92" y="4850637"/>
            <a:ext cx="444619" cy="441841"/>
          </a:xfrm>
          <a:prstGeom prst="rect">
            <a:avLst/>
          </a:prstGeom>
        </p:spPr>
      </p:pic>
      <p:grpSp>
        <p:nvGrpSpPr>
          <p:cNvPr id="3" name="Grup 2"/>
          <p:cNvGrpSpPr/>
          <p:nvPr/>
        </p:nvGrpSpPr>
        <p:grpSpPr>
          <a:xfrm>
            <a:off x="994418" y="2163162"/>
            <a:ext cx="641141" cy="1241197"/>
            <a:chOff x="620971" y="2972775"/>
            <a:chExt cx="641141" cy="1241197"/>
          </a:xfrm>
        </p:grpSpPr>
        <p:sp>
          <p:nvSpPr>
            <p:cNvPr id="39" name="Yamuk 38"/>
            <p:cNvSpPr/>
            <p:nvPr/>
          </p:nvSpPr>
          <p:spPr>
            <a:xfrm>
              <a:off x="620971" y="4125333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Yamuk 39"/>
            <p:cNvSpPr/>
            <p:nvPr/>
          </p:nvSpPr>
          <p:spPr>
            <a:xfrm>
              <a:off x="1093582" y="4125333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kdörtgen 40"/>
            <p:cNvSpPr/>
            <p:nvPr/>
          </p:nvSpPr>
          <p:spPr>
            <a:xfrm>
              <a:off x="620971" y="2972775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722759" y="3781407"/>
              <a:ext cx="430888" cy="2280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Yuvarlatılmış Dikdörtgen 42"/>
            <p:cNvSpPr/>
            <p:nvPr/>
          </p:nvSpPr>
          <p:spPr>
            <a:xfrm>
              <a:off x="700258" y="3095740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Düz Bağlayıcı 43"/>
            <p:cNvCxnSpPr/>
            <p:nvPr/>
          </p:nvCxnSpPr>
          <p:spPr>
            <a:xfrm>
              <a:off x="782026" y="314527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/>
            <p:cNvCxnSpPr/>
            <p:nvPr/>
          </p:nvCxnSpPr>
          <p:spPr>
            <a:xfrm>
              <a:off x="782026" y="3203089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Bağlayıcı 45"/>
            <p:cNvCxnSpPr/>
            <p:nvPr/>
          </p:nvCxnSpPr>
          <p:spPr>
            <a:xfrm>
              <a:off x="782026" y="326391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Düz Bağlayıcı 47"/>
          <p:cNvCxnSpPr>
            <a:stCxn id="62" idx="1"/>
            <a:endCxn id="41" idx="3"/>
          </p:cNvCxnSpPr>
          <p:nvPr/>
        </p:nvCxnSpPr>
        <p:spPr>
          <a:xfrm flipH="1">
            <a:off x="1635559" y="1946839"/>
            <a:ext cx="3549370" cy="8176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Bulut Belirtme Çizgisi 16"/>
          <p:cNvSpPr/>
          <p:nvPr/>
        </p:nvSpPr>
        <p:spPr>
          <a:xfrm>
            <a:off x="1073705" y="764742"/>
            <a:ext cx="3056168" cy="1376059"/>
          </a:xfrm>
          <a:prstGeom prst="cloudCallout">
            <a:avLst>
              <a:gd name="adj1" fmla="val -26860"/>
              <a:gd name="adj2" fmla="val 53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pulse from Node-4.</a:t>
            </a:r>
          </a:p>
          <a:p>
            <a:pPr algn="ctr"/>
            <a:r>
              <a:rPr lang="en-US" sz="1400" dirty="0"/>
              <a:t>Let’s replicate orange and cherry to Node </a:t>
            </a:r>
            <a:r>
              <a:rPr lang="tr-TR" sz="1400" dirty="0"/>
              <a:t>2 and 3.</a:t>
            </a:r>
            <a:endParaRPr lang="en-US" sz="1400" dirty="0"/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435C7BF8-FF4D-4192-8ABE-6F46DE24A381}"/>
              </a:ext>
            </a:extLst>
          </p:cNvPr>
          <p:cNvSpPr txBox="1"/>
          <p:nvPr/>
        </p:nvSpPr>
        <p:spPr>
          <a:xfrm>
            <a:off x="6230469" y="6382461"/>
            <a:ext cx="5661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 err="1"/>
              <a:t>Assuming</a:t>
            </a:r>
            <a:r>
              <a:rPr lang="tr-TR" sz="1200" dirty="0"/>
              <a:t> </a:t>
            </a:r>
            <a:r>
              <a:rPr lang="tr-TR" sz="1200" dirty="0" err="1"/>
              <a:t>each</a:t>
            </a:r>
            <a:r>
              <a:rPr lang="tr-TR" sz="1200" dirty="0"/>
              <a:t> </a:t>
            </a:r>
            <a:r>
              <a:rPr lang="tr-TR" sz="1200" dirty="0" err="1"/>
              <a:t>fruit</a:t>
            </a:r>
            <a:r>
              <a:rPr lang="tr-TR" sz="1200" dirty="0"/>
              <a:t> is </a:t>
            </a:r>
            <a:r>
              <a:rPr lang="tr-TR" sz="1200" dirty="0" err="1"/>
              <a:t>one</a:t>
            </a:r>
            <a:r>
              <a:rPr lang="tr-TR" sz="1200" dirty="0"/>
              <a:t> </a:t>
            </a:r>
            <a:r>
              <a:rPr lang="tr-TR" sz="1200" dirty="0" err="1"/>
              <a:t>block</a:t>
            </a:r>
            <a:r>
              <a:rPr lang="tr-TR" sz="1200" dirty="0"/>
              <a:t> file.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762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0375 -0.21482 L 0.26041 -0.4963 L 0.17291 -0.20556 L 0.2 0.01296 L 0.2 0.01319 " pathEditMode="relative" rAng="0" ptsTypes="AAAAAA">
                                      <p:cBhvr>
                                        <p:cTn id="30" dur="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2416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03021 -0.13889 L 0.05416 -0.42037 L 0.18333 -0.13889 L 0.21979 -0.00185 " pathEditMode="relative" rAng="0" ptsTypes="AAAAA">
                                      <p:cBhvr>
                                        <p:cTn id="32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-2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437</Words>
  <Application>Microsoft Office PowerPoint</Application>
  <PresentationFormat>Widescreen</PresentationFormat>
  <Paragraphs>97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BentonSansRegular</vt:lpstr>
      <vt:lpstr>Calibri</vt:lpstr>
      <vt:lpstr>Calibri Light</vt:lpstr>
      <vt:lpstr>Chromatica</vt:lpstr>
      <vt:lpstr>Wingdings</vt:lpstr>
      <vt:lpstr>Office Teması</vt:lpstr>
      <vt:lpstr>PowerPoint Presentation</vt:lpstr>
      <vt:lpstr>What is Hadoop?</vt:lpstr>
      <vt:lpstr>Hadoop Features</vt:lpstr>
      <vt:lpstr>Hadoop History</vt:lpstr>
      <vt:lpstr>Hadoop Name</vt:lpstr>
      <vt:lpstr>Inception of distributed storage  Ancestor of HDFS</vt:lpstr>
      <vt:lpstr>Inception of distributed computing</vt:lpstr>
      <vt:lpstr>Classical Systems vs. Hadoop</vt:lpstr>
      <vt:lpstr>Fault Tolerance</vt:lpstr>
      <vt:lpstr>Distributed Processing</vt:lpstr>
      <vt:lpstr>PowerPoint Presentation</vt:lpstr>
      <vt:lpstr>Scaling</vt:lpstr>
      <vt:lpstr>Hadoop Disadvantages</vt:lpstr>
      <vt:lpstr>PowerPoint Presentation</vt:lpstr>
      <vt:lpstr>Apache Hadoop on Amazon EMR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SIRIN</cp:lastModifiedBy>
  <cp:revision>64</cp:revision>
  <dcterms:created xsi:type="dcterms:W3CDTF">2018-03-04T09:30:49Z</dcterms:created>
  <dcterms:modified xsi:type="dcterms:W3CDTF">2023-01-28T05:05:26Z</dcterms:modified>
</cp:coreProperties>
</file>