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75" r:id="rId5"/>
    <p:sldId id="272" r:id="rId6"/>
    <p:sldId id="269" r:id="rId7"/>
    <p:sldId id="276" r:id="rId8"/>
    <p:sldId id="268" r:id="rId9"/>
    <p:sldId id="273" r:id="rId10"/>
    <p:sldId id="27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rchitecting-Modern-Data-Platforms-Enterprise/dp/149196927X/ref=sr_1_4?keywords=Hadoop&amp;qid=1574651333&amp;s=books&amp;sr=1-4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3095297" y="1723884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704753" y="3857866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C1E7C23-15A9-4E5B-A008-78E31196361D}"/>
              </a:ext>
            </a:extLst>
          </p:cNvPr>
          <p:cNvSpPr/>
          <p:nvPr/>
        </p:nvSpPr>
        <p:spPr>
          <a:xfrm>
            <a:off x="1562987" y="1626782"/>
            <a:ext cx="9144000" cy="426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Akış Çizelgesi: Manyetik Disk 3">
            <a:extLst>
              <a:ext uri="{FF2B5EF4-FFF2-40B4-BE49-F238E27FC236}">
                <a16:creationId xmlns:a16="http://schemas.microsoft.com/office/drawing/2014/main" id="{AE99F92E-18AF-46F6-94F7-2BFF75F02313}"/>
              </a:ext>
            </a:extLst>
          </p:cNvPr>
          <p:cNvSpPr/>
          <p:nvPr/>
        </p:nvSpPr>
        <p:spPr>
          <a:xfrm>
            <a:off x="2083980" y="4976038"/>
            <a:ext cx="7783031" cy="765545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9F054A0-09F0-4A68-86BF-31C19261A428}"/>
              </a:ext>
            </a:extLst>
          </p:cNvPr>
          <p:cNvSpPr/>
          <p:nvPr/>
        </p:nvSpPr>
        <p:spPr>
          <a:xfrm>
            <a:off x="6368902" y="2131827"/>
            <a:ext cx="3944679" cy="3559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Akış Çizelgesi: Manyetik Disk 5">
            <a:extLst>
              <a:ext uri="{FF2B5EF4-FFF2-40B4-BE49-F238E27FC236}">
                <a16:creationId xmlns:a16="http://schemas.microsoft.com/office/drawing/2014/main" id="{BE22D9C6-BEC0-491C-971A-62783948AC28}"/>
              </a:ext>
            </a:extLst>
          </p:cNvPr>
          <p:cNvSpPr/>
          <p:nvPr/>
        </p:nvSpPr>
        <p:spPr>
          <a:xfrm>
            <a:off x="6677247" y="2934586"/>
            <a:ext cx="3310268" cy="256244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8A54F7-47DD-4E74-8AE1-0BAC694203D6}"/>
              </a:ext>
            </a:extLst>
          </p:cNvPr>
          <p:cNvSpPr txBox="1"/>
          <p:nvPr/>
        </p:nvSpPr>
        <p:spPr>
          <a:xfrm>
            <a:off x="7710380" y="2982443"/>
            <a:ext cx="88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60 GB</a:t>
            </a:r>
          </a:p>
        </p:txBody>
      </p:sp>
      <p:sp>
        <p:nvSpPr>
          <p:cNvPr id="7" name="Akış Çizelgesi: Manyetik Disk 6">
            <a:extLst>
              <a:ext uri="{FF2B5EF4-FFF2-40B4-BE49-F238E27FC236}">
                <a16:creationId xmlns:a16="http://schemas.microsoft.com/office/drawing/2014/main" id="{B489B7F1-05A5-48A8-9CB6-898A6D3B8471}"/>
              </a:ext>
            </a:extLst>
          </p:cNvPr>
          <p:cNvSpPr/>
          <p:nvPr/>
        </p:nvSpPr>
        <p:spPr>
          <a:xfrm>
            <a:off x="6748134" y="3482756"/>
            <a:ext cx="1403497" cy="18859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Lokal</a:t>
            </a:r>
          </a:p>
        </p:txBody>
      </p:sp>
      <p:sp>
        <p:nvSpPr>
          <p:cNvPr id="10" name="Akış Çizelgesi: Manyetik Disk 9">
            <a:extLst>
              <a:ext uri="{FF2B5EF4-FFF2-40B4-BE49-F238E27FC236}">
                <a16:creationId xmlns:a16="http://schemas.microsoft.com/office/drawing/2014/main" id="{6FC08AB1-4338-4A80-BA66-3FF84FACAF62}"/>
              </a:ext>
            </a:extLst>
          </p:cNvPr>
          <p:cNvSpPr/>
          <p:nvPr/>
        </p:nvSpPr>
        <p:spPr>
          <a:xfrm>
            <a:off x="8222514" y="3106913"/>
            <a:ext cx="1694117" cy="22675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HDFS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505888B-2757-4792-83A2-DDE3509A962B}"/>
              </a:ext>
            </a:extLst>
          </p:cNvPr>
          <p:cNvSpPr txBox="1"/>
          <p:nvPr/>
        </p:nvSpPr>
        <p:spPr>
          <a:xfrm>
            <a:off x="3404194" y="5167423"/>
            <a:ext cx="88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512 GB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AF33968-D13A-41AD-8C8A-5B5B55BAA5D3}"/>
              </a:ext>
            </a:extLst>
          </p:cNvPr>
          <p:cNvSpPr txBox="1"/>
          <p:nvPr/>
        </p:nvSpPr>
        <p:spPr>
          <a:xfrm>
            <a:off x="8364279" y="4436594"/>
            <a:ext cx="155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tmp</a:t>
            </a:r>
            <a:endParaRPr lang="en-US" sz="1200" dirty="0"/>
          </a:p>
          <a:p>
            <a:r>
              <a:rPr lang="en-US" sz="1200" dirty="0"/>
              <a:t>/user</a:t>
            </a:r>
          </a:p>
          <a:p>
            <a:r>
              <a:rPr lang="en-US" sz="1200" dirty="0"/>
              <a:t>/user/train/datasets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29A3AD5-4CCC-4915-A43B-BED6AB23D575}"/>
              </a:ext>
            </a:extLst>
          </p:cNvPr>
          <p:cNvSpPr txBox="1"/>
          <p:nvPr/>
        </p:nvSpPr>
        <p:spPr>
          <a:xfrm>
            <a:off x="6730411" y="4479409"/>
            <a:ext cx="156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/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/home</a:t>
            </a:r>
          </a:p>
          <a:p>
            <a:r>
              <a:rPr lang="en-US" sz="1200" dirty="0"/>
              <a:t>/home/train/datasets</a:t>
            </a:r>
          </a:p>
        </p:txBody>
      </p:sp>
      <p:sp>
        <p:nvSpPr>
          <p:cNvPr id="14" name="Unvan 1">
            <a:extLst>
              <a:ext uri="{FF2B5EF4-FFF2-40B4-BE49-F238E27FC236}">
                <a16:creationId xmlns:a16="http://schemas.microsoft.com/office/drawing/2014/main" id="{67402B13-FB82-4EAB-B175-B016579C1C0C}"/>
              </a:ext>
            </a:extLst>
          </p:cNvPr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on Training VM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  <p:bldP spid="5" grpId="0"/>
      <p:bldP spid="7" grpId="0" animBg="1"/>
      <p:bldP spid="10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136218" y="1806318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 is a java-based distributed file system for storing very large volumes of data.</a:t>
            </a:r>
            <a:endParaRPr lang="tr-TR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Fault tolerant.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Scalable.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Low cost.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Ideal for large files and datasets.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57137"/>
            <a:ext cx="9144000" cy="599794"/>
          </a:xfrm>
        </p:spPr>
        <p:txBody>
          <a:bodyPr>
            <a:normAutofit/>
          </a:bodyPr>
          <a:lstStyle/>
          <a:p>
            <a:r>
              <a:rPr lang="tr-TR" sz="32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What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is HDFS?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4"/>
            <a:ext cx="9144000" cy="6198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How does HDFS work?</a:t>
            </a: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Secondary/Standby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4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4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5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Name Node and DataNode</a:t>
            </a: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Secondary/Standby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Metadata, file system, block addresses</a:t>
            </a:r>
          </a:p>
          <a:p>
            <a:r>
              <a:rPr lang="en-US" dirty="0"/>
              <a:t>User access authorization control</a:t>
            </a:r>
          </a:p>
          <a:p>
            <a:r>
              <a:rPr lang="en-US" dirty="0"/>
              <a:t>Managing file system operations (read, write, create, move etc.)</a:t>
            </a:r>
          </a:p>
          <a:p>
            <a:r>
              <a:rPr lang="en-US" dirty="0"/>
              <a:t>Recording DataNodes, keeping their pulse</a:t>
            </a:r>
          </a:p>
          <a:p>
            <a:r>
              <a:rPr lang="en-US" dirty="0"/>
              <a:t>Order replication</a:t>
            </a:r>
          </a:p>
          <a:p>
            <a:r>
              <a:rPr lang="en-US" dirty="0"/>
              <a:t>Processing block reports from DataNodes</a:t>
            </a:r>
          </a:p>
        </p:txBody>
      </p:sp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Read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" name="Resi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550" y="1792622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Secondary/Standby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Disk-1-Blok-1:Orange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4DFB2D26-EC1B-40AA-B088-21499CF7D315}"/>
              </a:ext>
            </a:extLst>
          </p:cNvPr>
          <p:cNvCxnSpPr>
            <a:cxnSpLocks/>
            <a:stCxn id="68" idx="1"/>
            <a:endCxn id="65" idx="1"/>
          </p:cNvCxnSpPr>
          <p:nvPr/>
        </p:nvCxnSpPr>
        <p:spPr>
          <a:xfrm flipH="1">
            <a:off x="1661847" y="2276975"/>
            <a:ext cx="1421712" cy="4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Bağlayıcı 62">
            <a:extLst>
              <a:ext uri="{FF2B5EF4-FFF2-40B4-BE49-F238E27FC236}">
                <a16:creationId xmlns:a16="http://schemas.microsoft.com/office/drawing/2014/main" id="{013BEC29-CD06-431E-8A3B-A54DDFBC90E0}"/>
              </a:ext>
            </a:extLst>
          </p:cNvPr>
          <p:cNvCxnSpPr>
            <a:cxnSpLocks/>
            <a:stCxn id="39" idx="1"/>
            <a:endCxn id="68" idx="3"/>
          </p:cNvCxnSpPr>
          <p:nvPr/>
        </p:nvCxnSpPr>
        <p:spPr>
          <a:xfrm flipH="1">
            <a:off x="3935920" y="2258586"/>
            <a:ext cx="1125449" cy="1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DEB39C9-939A-4FEF-9893-EAB3B06586DD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EF557CC-F387-4A6F-A102-AE5560775563}"/>
              </a:ext>
            </a:extLst>
          </p:cNvPr>
          <p:cNvCxnSpPr>
            <a:cxnSpLocks/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D6B70C5F-960C-44B8-BE9F-93205936F6D7}"/>
              </a:ext>
            </a:extLst>
          </p:cNvPr>
          <p:cNvCxnSpPr>
            <a:cxnSpLocks/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F69FCA8F-64C4-4115-95DD-B1A709EE2B6C}"/>
              </a:ext>
            </a:extLst>
          </p:cNvPr>
          <p:cNvCxnSpPr>
            <a:cxnSpLocks/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9D0FF548-0FAD-4DD2-AF28-6DF0DBB92EBF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F4034F3C-B3D0-4911-9DE6-27D0462FF40B}"/>
              </a:ext>
            </a:extLst>
          </p:cNvPr>
          <p:cNvCxnSpPr>
            <a:cxnSpLocks/>
            <a:stCxn id="39" idx="2"/>
            <a:endCxn id="69" idx="0"/>
          </p:cNvCxnSpPr>
          <p:nvPr/>
        </p:nvCxnSpPr>
        <p:spPr>
          <a:xfrm flipH="1">
            <a:off x="3216746" y="2513262"/>
            <a:ext cx="2197048" cy="162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DA17748C-5C88-44F8-84FC-2E043B3E68E8}"/>
              </a:ext>
            </a:extLst>
          </p:cNvPr>
          <p:cNvSpPr txBox="1"/>
          <p:nvPr/>
        </p:nvSpPr>
        <p:spPr>
          <a:xfrm>
            <a:off x="6230469" y="6382461"/>
            <a:ext cx="5614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hromatica" panose="00000500000000000000" pitchFamily="50" charset="-94"/>
              </a:rPr>
              <a:t>Assuming each fruit is one block file.</a:t>
            </a:r>
          </a:p>
        </p:txBody>
      </p:sp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244069"/>
            <a:ext cx="9144000" cy="574021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Write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356" y="1751302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Secondary/Standby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Disk-1-Blok-1:Orange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6622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id="{680B83F2-E933-425B-A542-9F04C71FC15E}"/>
              </a:ext>
            </a:extLst>
          </p:cNvPr>
          <p:cNvCxnSpPr>
            <a:cxnSpLocks/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15034325-73C0-4A20-8493-7D83F8800323}"/>
              </a:ext>
            </a:extLst>
          </p:cNvPr>
          <p:cNvCxnSpPr>
            <a:cxnSpLocks/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E4E34BA8-8638-4D46-A747-31197D919D9A}"/>
              </a:ext>
            </a:extLst>
          </p:cNvPr>
          <p:cNvCxnSpPr>
            <a:cxnSpLocks/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5B8CD1BD-41BA-4352-A100-430AC6CC9A43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>
            <a:extLst>
              <a:ext uri="{FF2B5EF4-FFF2-40B4-BE49-F238E27FC236}">
                <a16:creationId xmlns:a16="http://schemas.microsoft.com/office/drawing/2014/main" id="{C80398BC-D73C-49B1-A872-F7565A3357E4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>
            <a:extLst>
              <a:ext uri="{FF2B5EF4-FFF2-40B4-BE49-F238E27FC236}">
                <a16:creationId xmlns:a16="http://schemas.microsoft.com/office/drawing/2014/main" id="{60526A8B-9219-403C-8622-C6BBF5899215}"/>
              </a:ext>
            </a:extLst>
          </p:cNvPr>
          <p:cNvCxnSpPr>
            <a:cxnSpLocks/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906C2EE-46B1-4E4C-90E2-CB861BF42576}"/>
              </a:ext>
            </a:extLst>
          </p:cNvPr>
          <p:cNvCxnSpPr>
            <a:cxnSpLocks/>
            <a:stCxn id="68" idx="1"/>
            <a:endCxn id="65" idx="1"/>
          </p:cNvCxnSpPr>
          <p:nvPr/>
        </p:nvCxnSpPr>
        <p:spPr>
          <a:xfrm flipH="1" flipV="1">
            <a:off x="1548653" y="2275731"/>
            <a:ext cx="1534906" cy="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Bağlayıcı 81">
            <a:extLst>
              <a:ext uri="{FF2B5EF4-FFF2-40B4-BE49-F238E27FC236}">
                <a16:creationId xmlns:a16="http://schemas.microsoft.com/office/drawing/2014/main" id="{969A77F7-FC22-41D6-9E46-398E68643865}"/>
              </a:ext>
            </a:extLst>
          </p:cNvPr>
          <p:cNvCxnSpPr>
            <a:cxnSpLocks/>
            <a:stCxn id="39" idx="1"/>
            <a:endCxn id="68" idx="3"/>
          </p:cNvCxnSpPr>
          <p:nvPr/>
        </p:nvCxnSpPr>
        <p:spPr>
          <a:xfrm flipH="1">
            <a:off x="3935920" y="2258586"/>
            <a:ext cx="1125449" cy="1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2FA1EC8-68D9-43B9-8B6D-2BC795F31E2F}"/>
              </a:ext>
            </a:extLst>
          </p:cNvPr>
          <p:cNvSpPr txBox="1"/>
          <p:nvPr/>
        </p:nvSpPr>
        <p:spPr>
          <a:xfrm>
            <a:off x="6230469" y="6382461"/>
            <a:ext cx="5661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hromatica" panose="00000500000000000000" pitchFamily="50" charset="-94"/>
              </a:rPr>
              <a:t>Assuming each fruit is one block file.</a:t>
            </a:r>
          </a:p>
        </p:txBody>
      </p:sp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0417 L 0.1125 0.01274 L 0.18177 0.01274 L 0.30378 0.00834 L 0.30287 0.05093 L 0.12487 0.2838 L 0.12331 0.36459 " pathEditMode="relative" rAng="0" ptsTypes="AAAAA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368 0.01921 L 0.27605 0.01759 L 0.33698 0.01759 L 0.628 -0.1141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93" y="-474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24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6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51942" y="278921"/>
            <a:ext cx="9144000" cy="532758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Write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796788D-6A2E-4256-A1D8-8CB45C22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74" y="1182249"/>
            <a:ext cx="7248451" cy="4493501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884AFE63-EB09-42E0-BB0A-B9EDAB71D65E}"/>
              </a:ext>
            </a:extLst>
          </p:cNvPr>
          <p:cNvSpPr/>
          <p:nvPr/>
        </p:nvSpPr>
        <p:spPr>
          <a:xfrm>
            <a:off x="6095999" y="63620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11111"/>
                </a:solidFill>
                <a:latin typeface="Amazon Ember"/>
                <a:hlinkClick r:id="rId3"/>
              </a:rPr>
              <a:t>Architecting Modern Data Platforms: A Guide to Enterprise Hadoop at Scale</a:t>
            </a:r>
            <a:r>
              <a:rPr lang="tr-TR" sz="1200" dirty="0">
                <a:solidFill>
                  <a:srgbClr val="111111"/>
                </a:solidFill>
                <a:latin typeface="Amazon Ember"/>
              </a:rPr>
              <a:t>, </a:t>
            </a:r>
            <a:r>
              <a:rPr lang="tr-TR" sz="1200" dirty="0" err="1">
                <a:solidFill>
                  <a:srgbClr val="111111"/>
                </a:solidFill>
                <a:latin typeface="Amazon Ember"/>
              </a:rPr>
              <a:t>O’Reilly</a:t>
            </a:r>
            <a:r>
              <a:rPr lang="tr-TR" sz="1200" dirty="0">
                <a:solidFill>
                  <a:srgbClr val="111111"/>
                </a:solidFill>
                <a:latin typeface="Amazon Ember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41497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Disk-1-Blok-1:Orange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Blok-2:Apple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Disk-2-Blok-3:Cherry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Disk-1-Blok-1:Orange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Blok-2:Apple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Disk-1-Blok-1:Apple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Blok-2:Cherry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Disk-1-Blok-1:Orange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Blok-3:Cherry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13106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etin kutusu 59">
            <a:extLst>
              <a:ext uri="{FF2B5EF4-FFF2-40B4-BE49-F238E27FC236}">
                <a16:creationId xmlns:a16="http://schemas.microsoft.com/office/drawing/2014/main" id="{4006557C-9008-B89F-568B-A5B865ABCA4F}"/>
              </a:ext>
            </a:extLst>
          </p:cNvPr>
          <p:cNvSpPr txBox="1"/>
          <p:nvPr/>
        </p:nvSpPr>
        <p:spPr>
          <a:xfrm>
            <a:off x="6230469" y="6382461"/>
            <a:ext cx="5661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hromatica" panose="00000500000000000000" pitchFamily="50" charset="-94"/>
              </a:rPr>
              <a:t>Assuming each fruit is one block file.</a:t>
            </a:r>
          </a:p>
        </p:txBody>
      </p:sp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kdörtgen: Köşeleri Yuvarlatılmış 161">
            <a:extLst>
              <a:ext uri="{FF2B5EF4-FFF2-40B4-BE49-F238E27FC236}">
                <a16:creationId xmlns:a16="http://schemas.microsoft.com/office/drawing/2014/main" id="{809F9D27-77B8-47F3-91A8-068969AC1F0F}"/>
              </a:ext>
            </a:extLst>
          </p:cNvPr>
          <p:cNvSpPr/>
          <p:nvPr/>
        </p:nvSpPr>
        <p:spPr>
          <a:xfrm>
            <a:off x="6586410" y="3977656"/>
            <a:ext cx="3298932" cy="2021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6CB5CE89-351E-4D21-88D2-E0CB964FD2C1}"/>
              </a:ext>
            </a:extLst>
          </p:cNvPr>
          <p:cNvSpPr/>
          <p:nvPr/>
        </p:nvSpPr>
        <p:spPr>
          <a:xfrm>
            <a:off x="200752" y="3429000"/>
            <a:ext cx="3298932" cy="24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High Availability (HA)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3244678" y="1260264"/>
            <a:ext cx="2094785" cy="2016103"/>
            <a:chOff x="1328766" y="3780003"/>
            <a:chExt cx="2094785" cy="2016103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328766" y="3780003"/>
              <a:ext cx="2094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NameNode /Quorum Journal manager</a:t>
              </a: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124918" y="1445495"/>
            <a:ext cx="2254623" cy="1967406"/>
            <a:chOff x="1231214" y="3828700"/>
            <a:chExt cx="2254623" cy="1967406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231214" y="3828700"/>
              <a:ext cx="2254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Standby NameNode /Quorum Journal manager</a:t>
              </a: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6709185" y="4100949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8" name="Düz Ok Bağlayıcısı 117"/>
          <p:cNvCxnSpPr>
            <a:cxnSpLocks/>
            <a:stCxn id="3" idx="3"/>
            <a:endCxn id="4" idx="1"/>
          </p:cNvCxnSpPr>
          <p:nvPr/>
        </p:nvCxnSpPr>
        <p:spPr>
          <a:xfrm flipV="1">
            <a:off x="4721742" y="1731609"/>
            <a:ext cx="1461554" cy="7715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cxnSpLocks/>
            <a:stCxn id="116" idx="3"/>
            <a:endCxn id="74" idx="1"/>
          </p:cNvCxnSpPr>
          <p:nvPr/>
        </p:nvCxnSpPr>
        <p:spPr>
          <a:xfrm>
            <a:off x="7782893" y="2087320"/>
            <a:ext cx="2102449" cy="552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cxnSpLocks/>
            <a:stCxn id="162" idx="0"/>
            <a:endCxn id="74" idx="2"/>
          </p:cNvCxnSpPr>
          <p:nvPr/>
        </p:nvCxnSpPr>
        <p:spPr>
          <a:xfrm flipV="1">
            <a:off x="8235876" y="3366242"/>
            <a:ext cx="2056562" cy="611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cxnSpLocks/>
            <a:stCxn id="3" idx="2"/>
            <a:endCxn id="162" idx="0"/>
          </p:cNvCxnSpPr>
          <p:nvPr/>
        </p:nvCxnSpPr>
        <p:spPr>
          <a:xfrm>
            <a:off x="4314646" y="3229708"/>
            <a:ext cx="3921230" cy="7479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 4">
            <a:extLst>
              <a:ext uri="{FF2B5EF4-FFF2-40B4-BE49-F238E27FC236}">
                <a16:creationId xmlns:a16="http://schemas.microsoft.com/office/drawing/2014/main" id="{F918600B-CB6A-4F71-9A41-1A94056FB8F2}"/>
              </a:ext>
            </a:extLst>
          </p:cNvPr>
          <p:cNvGrpSpPr/>
          <p:nvPr/>
        </p:nvGrpSpPr>
        <p:grpSpPr>
          <a:xfrm>
            <a:off x="6183296" y="1523967"/>
            <a:ext cx="1766342" cy="1114755"/>
            <a:chOff x="3795696" y="1433830"/>
            <a:chExt cx="1766342" cy="1114755"/>
          </a:xfrm>
        </p:grpSpPr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C3342AB2-120A-48F6-83B6-9D8B44963867}"/>
                </a:ext>
              </a:extLst>
            </p:cNvPr>
            <p:cNvSpPr/>
            <p:nvPr/>
          </p:nvSpPr>
          <p:spPr>
            <a:xfrm>
              <a:off x="3795696" y="1433830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  <p:sp>
          <p:nvSpPr>
            <p:cNvPr id="116" name="Dikdörtgen: Köşeleri Yuvarlatılmış 115">
              <a:extLst>
                <a:ext uri="{FF2B5EF4-FFF2-40B4-BE49-F238E27FC236}">
                  <a16:creationId xmlns:a16="http://schemas.microsoft.com/office/drawing/2014/main" id="{DB7B420A-472F-4B21-994A-E0B2499E3342}"/>
                </a:ext>
              </a:extLst>
            </p:cNvPr>
            <p:cNvSpPr/>
            <p:nvPr/>
          </p:nvSpPr>
          <p:spPr>
            <a:xfrm>
              <a:off x="3947870" y="1789541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8EE832DD-D415-4292-8C71-E03A0233A545}"/>
                </a:ext>
              </a:extLst>
            </p:cNvPr>
            <p:cNvSpPr/>
            <p:nvPr/>
          </p:nvSpPr>
          <p:spPr>
            <a:xfrm>
              <a:off x="4114615" y="2133301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</p:grp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E94592D6-9932-429D-959C-4029E07DF336}"/>
              </a:ext>
            </a:extLst>
          </p:cNvPr>
          <p:cNvCxnSpPr>
            <a:cxnSpLocks/>
            <a:stCxn id="3" idx="3"/>
            <a:endCxn id="116" idx="1"/>
          </p:cNvCxnSpPr>
          <p:nvPr/>
        </p:nvCxnSpPr>
        <p:spPr>
          <a:xfrm flipV="1">
            <a:off x="4721742" y="2087320"/>
            <a:ext cx="1613728" cy="4158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Düz Ok Bağlayıcısı 120">
            <a:extLst>
              <a:ext uri="{FF2B5EF4-FFF2-40B4-BE49-F238E27FC236}">
                <a16:creationId xmlns:a16="http://schemas.microsoft.com/office/drawing/2014/main" id="{9A013F37-1B61-4AAC-AB6F-24EDF6A04FE4}"/>
              </a:ext>
            </a:extLst>
          </p:cNvPr>
          <p:cNvCxnSpPr>
            <a:cxnSpLocks/>
            <a:stCxn id="3" idx="3"/>
            <a:endCxn id="117" idx="1"/>
          </p:cNvCxnSpPr>
          <p:nvPr/>
        </p:nvCxnSpPr>
        <p:spPr>
          <a:xfrm flipV="1">
            <a:off x="4721742" y="2431080"/>
            <a:ext cx="1780473" cy="721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Düz Ok Bağlayıcısı 121">
            <a:extLst>
              <a:ext uri="{FF2B5EF4-FFF2-40B4-BE49-F238E27FC236}">
                <a16:creationId xmlns:a16="http://schemas.microsoft.com/office/drawing/2014/main" id="{D1B87A20-5B0C-4011-A340-BB6C0E335B1F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7630719" y="1731609"/>
            <a:ext cx="2254623" cy="9081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Ok Bağlayıcısı 122">
            <a:extLst>
              <a:ext uri="{FF2B5EF4-FFF2-40B4-BE49-F238E27FC236}">
                <a16:creationId xmlns:a16="http://schemas.microsoft.com/office/drawing/2014/main" id="{112EC050-A361-4363-806F-4A99D15E9883}"/>
              </a:ext>
            </a:extLst>
          </p:cNvPr>
          <p:cNvCxnSpPr>
            <a:cxnSpLocks/>
            <a:stCxn id="117" idx="3"/>
            <a:endCxn id="74" idx="1"/>
          </p:cNvCxnSpPr>
          <p:nvPr/>
        </p:nvCxnSpPr>
        <p:spPr>
          <a:xfrm>
            <a:off x="7949638" y="2431080"/>
            <a:ext cx="1935704" cy="2086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49AC84AB-89B0-4A0C-9420-F1472EF71DE8}"/>
              </a:ext>
            </a:extLst>
          </p:cNvPr>
          <p:cNvGrpSpPr/>
          <p:nvPr/>
        </p:nvGrpSpPr>
        <p:grpSpPr>
          <a:xfrm>
            <a:off x="200752" y="3762111"/>
            <a:ext cx="3198728" cy="1842567"/>
            <a:chOff x="2297192" y="3927509"/>
            <a:chExt cx="3198728" cy="1842567"/>
          </a:xfrm>
        </p:grpSpPr>
        <p:grpSp>
          <p:nvGrpSpPr>
            <p:cNvPr id="127" name="Grup 126">
              <a:extLst>
                <a:ext uri="{FF2B5EF4-FFF2-40B4-BE49-F238E27FC236}">
                  <a16:creationId xmlns:a16="http://schemas.microsoft.com/office/drawing/2014/main" id="{112A08A9-5D04-4B53-8C22-0EF96DA7C28F}"/>
                </a:ext>
              </a:extLst>
            </p:cNvPr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150" name="Grup 149">
                <a:extLst>
                  <a:ext uri="{FF2B5EF4-FFF2-40B4-BE49-F238E27FC236}">
                    <a16:creationId xmlns:a16="http://schemas.microsoft.com/office/drawing/2014/main" id="{1D47BF05-127A-4EE1-B881-B0C32AD5319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52" name="Yamuk 151">
                  <a:extLst>
                    <a:ext uri="{FF2B5EF4-FFF2-40B4-BE49-F238E27FC236}">
                      <a16:creationId xmlns:a16="http://schemas.microsoft.com/office/drawing/2014/main" id="{07D7A790-E50C-4374-AA02-BE8CCD275F98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Yamuk 152">
                  <a:extLst>
                    <a:ext uri="{FF2B5EF4-FFF2-40B4-BE49-F238E27FC236}">
                      <a16:creationId xmlns:a16="http://schemas.microsoft.com/office/drawing/2014/main" id="{3C870D97-9082-401E-8BB1-C69792750CBF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kdörtgen 153">
                  <a:extLst>
                    <a:ext uri="{FF2B5EF4-FFF2-40B4-BE49-F238E27FC236}">
                      <a16:creationId xmlns:a16="http://schemas.microsoft.com/office/drawing/2014/main" id="{81A26BDE-7003-4AEC-9B22-B9BFF098BA61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kdörtgen 154">
                  <a:extLst>
                    <a:ext uri="{FF2B5EF4-FFF2-40B4-BE49-F238E27FC236}">
                      <a16:creationId xmlns:a16="http://schemas.microsoft.com/office/drawing/2014/main" id="{2A1E7F0B-359C-497A-B208-AFC880F0E1A3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Yuvarlatılmış Dikdörtgen 86">
                  <a:extLst>
                    <a:ext uri="{FF2B5EF4-FFF2-40B4-BE49-F238E27FC236}">
                      <a16:creationId xmlns:a16="http://schemas.microsoft.com/office/drawing/2014/main" id="{05E8C46D-8D5E-4FFB-9F2F-37C84BF14491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Düz Bağlayıcı 156">
                  <a:extLst>
                    <a:ext uri="{FF2B5EF4-FFF2-40B4-BE49-F238E27FC236}">
                      <a16:creationId xmlns:a16="http://schemas.microsoft.com/office/drawing/2014/main" id="{C046DF30-7C57-4A6F-9E3C-80AF32F5A05B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Düz Bağlayıcı 157">
                  <a:extLst>
                    <a:ext uri="{FF2B5EF4-FFF2-40B4-BE49-F238E27FC236}">
                      <a16:creationId xmlns:a16="http://schemas.microsoft.com/office/drawing/2014/main" id="{ECF51B38-5AA7-4DB3-B5BA-42E8886641C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Düz Bağlayıcı 158">
                  <a:extLst>
                    <a:ext uri="{FF2B5EF4-FFF2-40B4-BE49-F238E27FC236}">
                      <a16:creationId xmlns:a16="http://schemas.microsoft.com/office/drawing/2014/main" id="{6EC7E37C-4B0F-41B0-90CE-846EC4484BBA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Metin kutusu 150">
                <a:extLst>
                  <a:ext uri="{FF2B5EF4-FFF2-40B4-BE49-F238E27FC236}">
                    <a16:creationId xmlns:a16="http://schemas.microsoft.com/office/drawing/2014/main" id="{BAC6080C-032E-469D-BFCF-002BAF468BB4}"/>
                  </a:ext>
                </a:extLst>
              </p:cNvPr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Grup 127">
              <a:extLst>
                <a:ext uri="{FF2B5EF4-FFF2-40B4-BE49-F238E27FC236}">
                  <a16:creationId xmlns:a16="http://schemas.microsoft.com/office/drawing/2014/main" id="{08EE6DFC-DC3C-4BDF-A149-F45DD5247431}"/>
                </a:ext>
              </a:extLst>
            </p:cNvPr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140" name="Grup 139">
                <a:extLst>
                  <a:ext uri="{FF2B5EF4-FFF2-40B4-BE49-F238E27FC236}">
                    <a16:creationId xmlns:a16="http://schemas.microsoft.com/office/drawing/2014/main" id="{F0304329-E71D-4650-BAF4-D39FF2F4E7D4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42" name="Yamuk 141">
                  <a:extLst>
                    <a:ext uri="{FF2B5EF4-FFF2-40B4-BE49-F238E27FC236}">
                      <a16:creationId xmlns:a16="http://schemas.microsoft.com/office/drawing/2014/main" id="{989FFB1B-5504-4707-A689-E60EF3698DEE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Yamuk 142">
                  <a:extLst>
                    <a:ext uri="{FF2B5EF4-FFF2-40B4-BE49-F238E27FC236}">
                      <a16:creationId xmlns:a16="http://schemas.microsoft.com/office/drawing/2014/main" id="{81181CB1-6E5F-40B3-8F2E-70C5750C73B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Dikdörtgen 143">
                  <a:extLst>
                    <a:ext uri="{FF2B5EF4-FFF2-40B4-BE49-F238E27FC236}">
                      <a16:creationId xmlns:a16="http://schemas.microsoft.com/office/drawing/2014/main" id="{2F212544-6E96-42D4-B005-1BECF9FE9443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kdörtgen 144">
                  <a:extLst>
                    <a:ext uri="{FF2B5EF4-FFF2-40B4-BE49-F238E27FC236}">
                      <a16:creationId xmlns:a16="http://schemas.microsoft.com/office/drawing/2014/main" id="{5639C368-222A-4DF4-9F27-998B1DD9AA0C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Yuvarlatılmış Dikdörtgen 97">
                  <a:extLst>
                    <a:ext uri="{FF2B5EF4-FFF2-40B4-BE49-F238E27FC236}">
                      <a16:creationId xmlns:a16="http://schemas.microsoft.com/office/drawing/2014/main" id="{7DC9AA83-F99A-4222-A9A3-8C9D36CA292A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Düz Bağlayıcı 146">
                  <a:extLst>
                    <a:ext uri="{FF2B5EF4-FFF2-40B4-BE49-F238E27FC236}">
                      <a16:creationId xmlns:a16="http://schemas.microsoft.com/office/drawing/2014/main" id="{1A521C8D-1EA0-4CE4-98F8-6F48D6807049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Düz Bağlayıcı 147">
                  <a:extLst>
                    <a:ext uri="{FF2B5EF4-FFF2-40B4-BE49-F238E27FC236}">
                      <a16:creationId xmlns:a16="http://schemas.microsoft.com/office/drawing/2014/main" id="{41FB487E-CD14-455A-AA5B-CF4DBCD06D06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Düz Bağlayıcı 148">
                  <a:extLst>
                    <a:ext uri="{FF2B5EF4-FFF2-40B4-BE49-F238E27FC236}">
                      <a16:creationId xmlns:a16="http://schemas.microsoft.com/office/drawing/2014/main" id="{FDB65184-E1C0-4A59-8C18-A51996ACF80A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Metin kutusu 140">
                <a:extLst>
                  <a:ext uri="{FF2B5EF4-FFF2-40B4-BE49-F238E27FC236}">
                    <a16:creationId xmlns:a16="http://schemas.microsoft.com/office/drawing/2014/main" id="{DCC2C8CA-670F-40F8-AFE4-B58D5916D6FB}"/>
                  </a:ext>
                </a:extLst>
              </p:cNvPr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up 128">
              <a:extLst>
                <a:ext uri="{FF2B5EF4-FFF2-40B4-BE49-F238E27FC236}">
                  <a16:creationId xmlns:a16="http://schemas.microsoft.com/office/drawing/2014/main" id="{CFC2517A-1094-4A63-B354-B8B214FC34F4}"/>
                </a:ext>
              </a:extLst>
            </p:cNvPr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30" name="Grup 129">
                <a:extLst>
                  <a:ext uri="{FF2B5EF4-FFF2-40B4-BE49-F238E27FC236}">
                    <a16:creationId xmlns:a16="http://schemas.microsoft.com/office/drawing/2014/main" id="{CC1B49DD-F768-4D7F-999C-253559F64BFC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32" name="Yamuk 131">
                  <a:extLst>
                    <a:ext uri="{FF2B5EF4-FFF2-40B4-BE49-F238E27FC236}">
                      <a16:creationId xmlns:a16="http://schemas.microsoft.com/office/drawing/2014/main" id="{1A2CB273-FBAD-40BE-8410-83EBED0AF0F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Yamuk 132">
                  <a:extLst>
                    <a:ext uri="{FF2B5EF4-FFF2-40B4-BE49-F238E27FC236}">
                      <a16:creationId xmlns:a16="http://schemas.microsoft.com/office/drawing/2014/main" id="{AD0913F5-05C7-4AC4-AB62-79106EA61060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kdörtgen 133">
                  <a:extLst>
                    <a:ext uri="{FF2B5EF4-FFF2-40B4-BE49-F238E27FC236}">
                      <a16:creationId xmlns:a16="http://schemas.microsoft.com/office/drawing/2014/main" id="{8917E5E7-770B-4FE5-B259-C790AFF957A3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kdörtgen 134">
                  <a:extLst>
                    <a:ext uri="{FF2B5EF4-FFF2-40B4-BE49-F238E27FC236}">
                      <a16:creationId xmlns:a16="http://schemas.microsoft.com/office/drawing/2014/main" id="{E9AA8CCE-811F-48FC-8CC7-465F4AEF0FCB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uvarlatılmış Dikdörtgen 108">
                  <a:extLst>
                    <a:ext uri="{FF2B5EF4-FFF2-40B4-BE49-F238E27FC236}">
                      <a16:creationId xmlns:a16="http://schemas.microsoft.com/office/drawing/2014/main" id="{766CE8CC-7F50-4F72-AF1C-7AD11428C76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Düz Bağlayıcı 136">
                  <a:extLst>
                    <a:ext uri="{FF2B5EF4-FFF2-40B4-BE49-F238E27FC236}">
                      <a16:creationId xmlns:a16="http://schemas.microsoft.com/office/drawing/2014/main" id="{D7675417-90B1-494E-9826-B4E9FF663F5D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Düz Bağlayıcı 137">
                  <a:extLst>
                    <a:ext uri="{FF2B5EF4-FFF2-40B4-BE49-F238E27FC236}">
                      <a16:creationId xmlns:a16="http://schemas.microsoft.com/office/drawing/2014/main" id="{53E13449-A23C-4696-9A03-E55E93754EB0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Düz Bağlayıcı 138">
                  <a:extLst>
                    <a:ext uri="{FF2B5EF4-FFF2-40B4-BE49-F238E27FC236}">
                      <a16:creationId xmlns:a16="http://schemas.microsoft.com/office/drawing/2014/main" id="{FB5EDFF2-D6FD-43F0-8490-2234B59DCC4E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Metin kutusu 130">
                <a:extLst>
                  <a:ext uri="{FF2B5EF4-FFF2-40B4-BE49-F238E27FC236}">
                    <a16:creationId xmlns:a16="http://schemas.microsoft.com/office/drawing/2014/main" id="{FFCBCBC2-2A36-4C12-A722-58008DEB68B3}"/>
                  </a:ext>
                </a:extLst>
              </p:cNvPr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DataNode-N</a:t>
                </a:r>
              </a:p>
            </p:txBody>
          </p:sp>
        </p:grpSp>
      </p:grpSp>
      <p:cxnSp>
        <p:nvCxnSpPr>
          <p:cNvPr id="160" name="Düz Ok Bağlayıcısı 159">
            <a:extLst>
              <a:ext uri="{FF2B5EF4-FFF2-40B4-BE49-F238E27FC236}">
                <a16:creationId xmlns:a16="http://schemas.microsoft.com/office/drawing/2014/main" id="{13CF4BB2-B842-4761-80B2-5C0789A90424}"/>
              </a:ext>
            </a:extLst>
          </p:cNvPr>
          <p:cNvCxnSpPr>
            <a:cxnSpLocks/>
            <a:stCxn id="23" idx="3"/>
            <a:endCxn id="3" idx="2"/>
          </p:cNvCxnSpPr>
          <p:nvPr/>
        </p:nvCxnSpPr>
        <p:spPr>
          <a:xfrm flipV="1">
            <a:off x="3499684" y="3229708"/>
            <a:ext cx="814962" cy="14312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Düz Ok Bağlayıcısı 160">
            <a:extLst>
              <a:ext uri="{FF2B5EF4-FFF2-40B4-BE49-F238E27FC236}">
                <a16:creationId xmlns:a16="http://schemas.microsoft.com/office/drawing/2014/main" id="{6A6427FE-D070-4B6A-99C6-BC02B1C1B330}"/>
              </a:ext>
            </a:extLst>
          </p:cNvPr>
          <p:cNvCxnSpPr>
            <a:cxnSpLocks/>
            <a:stCxn id="23" idx="3"/>
            <a:endCxn id="74" idx="1"/>
          </p:cNvCxnSpPr>
          <p:nvPr/>
        </p:nvCxnSpPr>
        <p:spPr>
          <a:xfrm flipV="1">
            <a:off x="3499684" y="2639732"/>
            <a:ext cx="6385658" cy="20212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290</Words>
  <Application>Microsoft Office PowerPoint</Application>
  <PresentationFormat>Widescreen</PresentationFormat>
  <Paragraphs>100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Chromatica</vt:lpstr>
      <vt:lpstr>Wingdings</vt:lpstr>
      <vt:lpstr>Office Teması</vt:lpstr>
      <vt:lpstr>Hadoop Distributed File System</vt:lpstr>
      <vt:lpstr>What is HDFS?</vt:lpstr>
      <vt:lpstr>How does HDFS work?</vt:lpstr>
      <vt:lpstr>Name Node and DataNode</vt:lpstr>
      <vt:lpstr>HDFS Read</vt:lpstr>
      <vt:lpstr>HDFS Write</vt:lpstr>
      <vt:lpstr>HDFS Write</vt:lpstr>
      <vt:lpstr>HDFS Fault Tolerance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83</cp:revision>
  <dcterms:created xsi:type="dcterms:W3CDTF">2018-03-04T09:30:49Z</dcterms:created>
  <dcterms:modified xsi:type="dcterms:W3CDTF">2023-01-28T05:12:43Z</dcterms:modified>
</cp:coreProperties>
</file>