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6" r:id="rId3"/>
    <p:sldId id="259" r:id="rId4"/>
    <p:sldId id="267" r:id="rId5"/>
    <p:sldId id="262" r:id="rId6"/>
    <p:sldId id="277" r:id="rId7"/>
    <p:sldId id="264" r:id="rId8"/>
    <p:sldId id="265" r:id="rId9"/>
    <p:sldId id="266" r:id="rId10"/>
    <p:sldId id="261" r:id="rId11"/>
    <p:sldId id="268" r:id="rId12"/>
    <p:sldId id="270" r:id="rId13"/>
    <p:sldId id="269" r:id="rId14"/>
    <p:sldId id="271" r:id="rId15"/>
    <p:sldId id="273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FF0000"/>
    <a:srgbClr val="9DC3E6"/>
    <a:srgbClr val="CD1F2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4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94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3999" y="3036855"/>
            <a:ext cx="9144000" cy="1486038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br>
              <a:rPr lang="tr-TR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YARN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What is Apache Hadoop YARN? | Hadoop YARN Tutorial">
            <a:extLst>
              <a:ext uri="{FF2B5EF4-FFF2-40B4-BE49-F238E27FC236}">
                <a16:creationId xmlns:a16="http://schemas.microsoft.com/office/drawing/2014/main" id="{11B86ABC-F0F5-D0C5-2EA5-68378CAB4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1" y="1655799"/>
            <a:ext cx="35718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ikey Kaydırma 126"/>
          <p:cNvSpPr/>
          <p:nvPr/>
        </p:nvSpPr>
        <p:spPr>
          <a:xfrm>
            <a:off x="1789573" y="3369738"/>
            <a:ext cx="2802102" cy="2436696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536575" lvl="1" indent="-179388">
              <a:lnSpc>
                <a:spcPct val="150000"/>
              </a:lnSpc>
            </a:pPr>
            <a:r>
              <a:rPr lang="tr-TR" sz="1200" dirty="0">
                <a:latin typeface="Roboto"/>
              </a:rPr>
              <a:t>Control</a:t>
            </a:r>
          </a:p>
          <a:p>
            <a:pPr marL="536575" lvl="1" indent="-179388">
              <a:lnSpc>
                <a:spcPct val="150000"/>
              </a:lnSpc>
            </a:pPr>
            <a:r>
              <a:rPr lang="tr-TR" sz="1200" dirty="0" err="1">
                <a:latin typeface="Roboto"/>
              </a:rPr>
              <a:t>Authority</a:t>
            </a:r>
            <a:endParaRPr lang="tr-TR" sz="1200" dirty="0">
              <a:latin typeface="Roboto"/>
            </a:endParaRPr>
          </a:p>
          <a:p>
            <a:pPr marL="536575" lvl="1" indent="-179388">
              <a:lnSpc>
                <a:spcPct val="150000"/>
              </a:lnSpc>
            </a:pPr>
            <a:r>
              <a:rPr lang="tr-TR" sz="1200" dirty="0" err="1">
                <a:latin typeface="Roboto"/>
              </a:rPr>
              <a:t>Priority</a:t>
            </a:r>
            <a:r>
              <a:rPr lang="tr-TR" sz="1200" dirty="0">
                <a:latin typeface="Roboto"/>
              </a:rPr>
              <a:t> (Queue)</a:t>
            </a:r>
          </a:p>
          <a:p>
            <a:pPr marL="357188" lvl="1">
              <a:lnSpc>
                <a:spcPct val="150000"/>
              </a:lnSpc>
            </a:pPr>
            <a:r>
              <a:rPr lang="tr-TR" sz="1200" dirty="0" err="1">
                <a:latin typeface="Roboto"/>
              </a:rPr>
              <a:t>Available</a:t>
            </a:r>
            <a:r>
              <a:rPr lang="tr-TR" sz="1200" dirty="0">
                <a:latin typeface="Roboto"/>
              </a:rPr>
              <a:t> </a:t>
            </a:r>
            <a:r>
              <a:rPr lang="tr-TR" sz="1200" dirty="0" err="1">
                <a:latin typeface="Roboto"/>
              </a:rPr>
              <a:t>resource</a:t>
            </a:r>
            <a:r>
              <a:rPr lang="tr-TR" sz="1200" dirty="0">
                <a:latin typeface="Roboto"/>
              </a:rPr>
              <a:t> </a:t>
            </a:r>
            <a:r>
              <a:rPr lang="tr-TR" sz="1200" dirty="0" err="1">
                <a:latin typeface="Roboto"/>
              </a:rPr>
              <a:t>for</a:t>
            </a:r>
            <a:r>
              <a:rPr lang="tr-TR" sz="1200" dirty="0">
                <a:latin typeface="Roboto"/>
              </a:rPr>
              <a:t> </a:t>
            </a:r>
            <a:r>
              <a:rPr lang="tr-TR" sz="1200" dirty="0" err="1">
                <a:latin typeface="Roboto"/>
              </a:rPr>
              <a:t>request</a:t>
            </a:r>
            <a:endParaRPr lang="tr-TR" sz="1200" dirty="0">
              <a:latin typeface="Roboto"/>
            </a:endParaRPr>
          </a:p>
          <a:p>
            <a:pPr marL="357188" lvl="1">
              <a:lnSpc>
                <a:spcPct val="150000"/>
              </a:lnSpc>
            </a:pPr>
            <a:r>
              <a:rPr lang="tr-TR" sz="1200" dirty="0">
                <a:latin typeface="Roboto"/>
              </a:rPr>
              <a:t>Data </a:t>
            </a:r>
            <a:r>
              <a:rPr lang="tr-TR" sz="1200" dirty="0" err="1">
                <a:latin typeface="Roboto"/>
              </a:rPr>
              <a:t>location</a:t>
            </a:r>
            <a:endParaRPr lang="en-US" sz="1200" dirty="0">
              <a:latin typeface="Roboto"/>
            </a:endParaRPr>
          </a:p>
        </p:txBody>
      </p:sp>
      <p:pic>
        <p:nvPicPr>
          <p:cNvPr id="107" name="Resim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82" y="5251048"/>
            <a:ext cx="180721" cy="177516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018162" y="326124"/>
            <a:ext cx="4189538" cy="740878"/>
          </a:xfrm>
        </p:spPr>
        <p:txBody>
          <a:bodyPr>
            <a:normAutofit fontScale="90000"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Journey of an YARN application</a:t>
            </a:r>
          </a:p>
        </p:txBody>
      </p:sp>
      <p:grpSp>
        <p:nvGrpSpPr>
          <p:cNvPr id="12" name="Grup 11"/>
          <p:cNvGrpSpPr/>
          <p:nvPr/>
        </p:nvGrpSpPr>
        <p:grpSpPr>
          <a:xfrm>
            <a:off x="9449348" y="2617656"/>
            <a:ext cx="760295" cy="1258963"/>
            <a:chOff x="1991638" y="4296427"/>
            <a:chExt cx="814192" cy="1499679"/>
          </a:xfrm>
        </p:grpSpPr>
        <p:sp>
          <p:nvSpPr>
            <p:cNvPr id="13" name="Yamuk 1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Yamuk 1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Düz Bağlayıcı 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 20"/>
          <p:cNvGrpSpPr/>
          <p:nvPr/>
        </p:nvGrpSpPr>
        <p:grpSpPr>
          <a:xfrm>
            <a:off x="8579311" y="821946"/>
            <a:ext cx="760295" cy="1258963"/>
            <a:chOff x="1991638" y="4296427"/>
            <a:chExt cx="814192" cy="1499679"/>
          </a:xfrm>
        </p:grpSpPr>
        <p:sp>
          <p:nvSpPr>
            <p:cNvPr id="22" name="Yamuk 2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amuk 2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Yuvarlatılmış Dikdörtgen 2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Düz Bağlayıcı 2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Yamuk 30"/>
          <p:cNvSpPr/>
          <p:nvPr/>
        </p:nvSpPr>
        <p:spPr>
          <a:xfrm>
            <a:off x="8579311" y="5648917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Yamuk 31"/>
          <p:cNvSpPr/>
          <p:nvPr/>
        </p:nvSpPr>
        <p:spPr>
          <a:xfrm>
            <a:off x="9139755" y="5648917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8579311" y="4479862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kdörtgen 33"/>
          <p:cNvSpPr/>
          <p:nvPr/>
        </p:nvSpPr>
        <p:spPr>
          <a:xfrm>
            <a:off x="8673333" y="5454740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Yuvarlatılmış Dikdörtgen 34"/>
          <p:cNvSpPr/>
          <p:nvPr/>
        </p:nvSpPr>
        <p:spPr>
          <a:xfrm>
            <a:off x="8673333" y="4604587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Düz Bağlayıcı 35"/>
          <p:cNvCxnSpPr/>
          <p:nvPr/>
        </p:nvCxnSpPr>
        <p:spPr>
          <a:xfrm>
            <a:off x="8770298" y="4654834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8770298" y="4713472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8770297" y="4775171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33" idx="1"/>
          </p:cNvCxnSpPr>
          <p:nvPr/>
        </p:nvCxnSpPr>
        <p:spPr>
          <a:xfrm>
            <a:off x="6660619" y="3252228"/>
            <a:ext cx="1918692" cy="1837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3227553"/>
            <a:ext cx="2788729" cy="24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24" idx="1"/>
          </p:cNvCxnSpPr>
          <p:nvPr/>
        </p:nvCxnSpPr>
        <p:spPr>
          <a:xfrm flipV="1">
            <a:off x="6660619" y="1431843"/>
            <a:ext cx="1918692" cy="1820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Grup 142"/>
          <p:cNvGrpSpPr/>
          <p:nvPr/>
        </p:nvGrpSpPr>
        <p:grpSpPr>
          <a:xfrm>
            <a:off x="8673333" y="5257746"/>
            <a:ext cx="564335" cy="153056"/>
            <a:chOff x="8673333" y="5257746"/>
            <a:chExt cx="564335" cy="153056"/>
          </a:xfrm>
        </p:grpSpPr>
        <p:sp>
          <p:nvSpPr>
            <p:cNvPr id="66" name="Dikdörtgen 65"/>
            <p:cNvSpPr/>
            <p:nvPr/>
          </p:nvSpPr>
          <p:spPr>
            <a:xfrm>
              <a:off x="8673333" y="5263731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Resim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6" y="5257746"/>
              <a:ext cx="146421" cy="150465"/>
            </a:xfrm>
            <a:prstGeom prst="rect">
              <a:avLst/>
            </a:prstGeom>
          </p:spPr>
        </p:pic>
      </p:grpSp>
      <p:grpSp>
        <p:nvGrpSpPr>
          <p:cNvPr id="144" name="Grup 143"/>
          <p:cNvGrpSpPr/>
          <p:nvPr/>
        </p:nvGrpSpPr>
        <p:grpSpPr>
          <a:xfrm>
            <a:off x="8667196" y="5082773"/>
            <a:ext cx="564335" cy="150465"/>
            <a:chOff x="8667196" y="5082773"/>
            <a:chExt cx="564335" cy="150465"/>
          </a:xfrm>
        </p:grpSpPr>
        <p:sp>
          <p:nvSpPr>
            <p:cNvPr id="67" name="Dikdörtgen 66"/>
            <p:cNvSpPr/>
            <p:nvPr/>
          </p:nvSpPr>
          <p:spPr>
            <a:xfrm>
              <a:off x="8667196" y="5082773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Resim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5" y="5082773"/>
              <a:ext cx="146421" cy="150465"/>
            </a:xfrm>
            <a:prstGeom prst="rect">
              <a:avLst/>
            </a:prstGeom>
          </p:spPr>
        </p:pic>
      </p:grpSp>
      <p:pic>
        <p:nvPicPr>
          <p:cNvPr id="78" name="Resim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54" y="5448782"/>
            <a:ext cx="146421" cy="150465"/>
          </a:xfrm>
          <a:prstGeom prst="rect">
            <a:avLst/>
          </a:prstGeom>
        </p:spPr>
      </p:pic>
      <p:sp>
        <p:nvSpPr>
          <p:cNvPr id="79" name="Dikdörtgen 78"/>
          <p:cNvSpPr/>
          <p:nvPr/>
        </p:nvSpPr>
        <p:spPr>
          <a:xfrm>
            <a:off x="9549259" y="3618558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up 141"/>
          <p:cNvGrpSpPr/>
          <p:nvPr/>
        </p:nvGrpSpPr>
        <p:grpSpPr>
          <a:xfrm>
            <a:off x="9549259" y="3421564"/>
            <a:ext cx="564335" cy="153056"/>
            <a:chOff x="9549259" y="3421564"/>
            <a:chExt cx="564335" cy="153056"/>
          </a:xfrm>
        </p:grpSpPr>
        <p:sp>
          <p:nvSpPr>
            <p:cNvPr id="80" name="Dikdörtgen 79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82" name="Resim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40" name="Grup 139"/>
          <p:cNvGrpSpPr/>
          <p:nvPr/>
        </p:nvGrpSpPr>
        <p:grpSpPr>
          <a:xfrm>
            <a:off x="9543122" y="3246591"/>
            <a:ext cx="564335" cy="150465"/>
            <a:chOff x="9543122" y="3246591"/>
            <a:chExt cx="564335" cy="150465"/>
          </a:xfrm>
        </p:grpSpPr>
        <p:sp>
          <p:nvSpPr>
            <p:cNvPr id="81" name="Dikdörtgen 80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Resim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pic>
        <p:nvPicPr>
          <p:cNvPr id="84" name="Resim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580" y="3612600"/>
            <a:ext cx="146421" cy="150465"/>
          </a:xfrm>
          <a:prstGeom prst="rect">
            <a:avLst/>
          </a:prstGeom>
        </p:spPr>
      </p:pic>
      <p:sp>
        <p:nvSpPr>
          <p:cNvPr id="85" name="Dikdörtgen 84"/>
          <p:cNvSpPr/>
          <p:nvPr/>
        </p:nvSpPr>
        <p:spPr>
          <a:xfrm>
            <a:off x="8673333" y="1796824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</a:t>
            </a:r>
            <a:endParaRPr lang="en-US" sz="1400" dirty="0"/>
          </a:p>
        </p:txBody>
      </p:sp>
      <p:grpSp>
        <p:nvGrpSpPr>
          <p:cNvPr id="141" name="Grup 140"/>
          <p:cNvGrpSpPr/>
          <p:nvPr/>
        </p:nvGrpSpPr>
        <p:grpSpPr>
          <a:xfrm>
            <a:off x="8673333" y="1599830"/>
            <a:ext cx="564335" cy="153056"/>
            <a:chOff x="8673333" y="1599830"/>
            <a:chExt cx="564335" cy="153056"/>
          </a:xfrm>
        </p:grpSpPr>
        <p:sp>
          <p:nvSpPr>
            <p:cNvPr id="86" name="Dikdörtgen 85"/>
            <p:cNvSpPr/>
            <p:nvPr/>
          </p:nvSpPr>
          <p:spPr>
            <a:xfrm>
              <a:off x="8673333" y="1605815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r-T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</a:t>
              </a:r>
              <a:endParaRPr lang="en-US" sz="1400" dirty="0"/>
            </a:p>
          </p:txBody>
        </p:sp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6" y="1599830"/>
              <a:ext cx="146421" cy="150465"/>
            </a:xfrm>
            <a:prstGeom prst="rect">
              <a:avLst/>
            </a:prstGeom>
          </p:spPr>
        </p:pic>
      </p:grpSp>
      <p:grpSp>
        <p:nvGrpSpPr>
          <p:cNvPr id="146" name="Grup 145"/>
          <p:cNvGrpSpPr/>
          <p:nvPr/>
        </p:nvGrpSpPr>
        <p:grpSpPr>
          <a:xfrm>
            <a:off x="8667196" y="1424857"/>
            <a:ext cx="564335" cy="150465"/>
            <a:chOff x="8667196" y="1424857"/>
            <a:chExt cx="564335" cy="150465"/>
          </a:xfrm>
        </p:grpSpPr>
        <p:sp>
          <p:nvSpPr>
            <p:cNvPr id="87" name="Dikdörtgen 86"/>
            <p:cNvSpPr/>
            <p:nvPr/>
          </p:nvSpPr>
          <p:spPr>
            <a:xfrm>
              <a:off x="8667196" y="1424857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Resim 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5" y="1424857"/>
              <a:ext cx="146421" cy="150465"/>
            </a:xfrm>
            <a:prstGeom prst="rect">
              <a:avLst/>
            </a:prstGeom>
          </p:spPr>
        </p:pic>
      </p:grpSp>
      <p:pic>
        <p:nvPicPr>
          <p:cNvPr id="90" name="Resim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54" y="1790866"/>
            <a:ext cx="146421" cy="150465"/>
          </a:xfrm>
          <a:prstGeom prst="rect">
            <a:avLst/>
          </a:prstGeom>
        </p:spPr>
      </p:pic>
      <p:grpSp>
        <p:nvGrpSpPr>
          <p:cNvPr id="117" name="Grup 116"/>
          <p:cNvGrpSpPr/>
          <p:nvPr/>
        </p:nvGrpSpPr>
        <p:grpSpPr>
          <a:xfrm>
            <a:off x="2708499" y="640437"/>
            <a:ext cx="879251" cy="1715909"/>
            <a:chOff x="3270768" y="1311100"/>
            <a:chExt cx="879251" cy="1715909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270768" y="1311100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3587750" y="1707280"/>
            <a:ext cx="2368019" cy="1544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321" y="1198113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1631618" y="1707280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kdörtgen 119"/>
          <p:cNvSpPr/>
          <p:nvPr/>
        </p:nvSpPr>
        <p:spPr>
          <a:xfrm>
            <a:off x="8667196" y="1198483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1" name="Dikdörtgen 120"/>
          <p:cNvSpPr/>
          <p:nvPr/>
        </p:nvSpPr>
        <p:spPr>
          <a:xfrm>
            <a:off x="9543122" y="2996500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Dikdörtgen 121"/>
          <p:cNvSpPr/>
          <p:nvPr/>
        </p:nvSpPr>
        <p:spPr>
          <a:xfrm>
            <a:off x="8677222" y="4855866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Akış Çizelgesi: Belge 123"/>
          <p:cNvSpPr/>
          <p:nvPr/>
        </p:nvSpPr>
        <p:spPr>
          <a:xfrm>
            <a:off x="1239715" y="1512344"/>
            <a:ext cx="148780" cy="174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Resim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01" y="3923928"/>
            <a:ext cx="180721" cy="177516"/>
          </a:xfrm>
          <a:prstGeom prst="rect">
            <a:avLst/>
          </a:prstGeom>
        </p:spPr>
      </p:pic>
      <p:pic>
        <p:nvPicPr>
          <p:cNvPr id="131" name="Resim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00" y="4195159"/>
            <a:ext cx="180721" cy="177516"/>
          </a:xfrm>
          <a:prstGeom prst="rect">
            <a:avLst/>
          </a:prstGeom>
        </p:spPr>
      </p:pic>
      <p:pic>
        <p:nvPicPr>
          <p:cNvPr id="132" name="Resim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38" y="4487325"/>
            <a:ext cx="180721" cy="177516"/>
          </a:xfrm>
          <a:prstGeom prst="rect">
            <a:avLst/>
          </a:prstGeom>
        </p:spPr>
      </p:pic>
      <p:pic>
        <p:nvPicPr>
          <p:cNvPr id="133" name="Resim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38" y="4742001"/>
            <a:ext cx="180721" cy="177516"/>
          </a:xfrm>
          <a:prstGeom prst="rect">
            <a:avLst/>
          </a:prstGeom>
        </p:spPr>
      </p:pic>
      <p:sp>
        <p:nvSpPr>
          <p:cNvPr id="134" name="Akış Çizelgesi: Belge 133"/>
          <p:cNvSpPr/>
          <p:nvPr/>
        </p:nvSpPr>
        <p:spPr>
          <a:xfrm>
            <a:off x="2080250" y="3466348"/>
            <a:ext cx="2367691" cy="251444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136" name="Metin kutusu 135"/>
          <p:cNvSpPr txBox="1"/>
          <p:nvPr/>
        </p:nvSpPr>
        <p:spPr>
          <a:xfrm>
            <a:off x="2159996" y="4639753"/>
            <a:ext cx="155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Roboto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137" name="Dikdörtgen 136"/>
          <p:cNvSpPr/>
          <p:nvPr/>
        </p:nvSpPr>
        <p:spPr>
          <a:xfrm>
            <a:off x="2184024" y="358575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Roboto"/>
              </a:rPr>
              <a:t>Accepted	:</a:t>
            </a:r>
          </a:p>
        </p:txBody>
      </p:sp>
      <p:sp>
        <p:nvSpPr>
          <p:cNvPr id="138" name="Dikdörtgen 137"/>
          <p:cNvSpPr/>
          <p:nvPr/>
        </p:nvSpPr>
        <p:spPr>
          <a:xfrm>
            <a:off x="2131796" y="4274439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Roboto"/>
              </a:rPr>
              <a:t>Running		:</a:t>
            </a:r>
          </a:p>
        </p:txBody>
      </p:sp>
      <p:sp>
        <p:nvSpPr>
          <p:cNvPr id="135" name="Metin kutusu 134"/>
          <p:cNvSpPr txBox="1"/>
          <p:nvPr/>
        </p:nvSpPr>
        <p:spPr>
          <a:xfrm>
            <a:off x="2321627" y="3945261"/>
            <a:ext cx="120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rgbClr val="5B9BD5"/>
                </a:solidFill>
                <a:latin typeface="Roboto"/>
                <a:cs typeface="Arial" panose="020B0604020202020204" pitchFamily="34" charset="0"/>
              </a:rPr>
              <a:t>Blue</a:t>
            </a:r>
            <a:endParaRPr lang="en-US" sz="1200" dirty="0">
              <a:solidFill>
                <a:srgbClr val="5B9BD5"/>
              </a:solidFill>
              <a:latin typeface="Roboto"/>
              <a:cs typeface="Arial" panose="020B0604020202020204" pitchFamily="34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5139489" y="44545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823918" y="16400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kdörtgen 147"/>
          <p:cNvSpPr/>
          <p:nvPr/>
        </p:nvSpPr>
        <p:spPr>
          <a:xfrm>
            <a:off x="2076222" y="5105006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u="sng" dirty="0" err="1">
                <a:latin typeface="Roboto"/>
              </a:rPr>
              <a:t>Finished</a:t>
            </a:r>
            <a:r>
              <a:rPr lang="en-US" u="sng" dirty="0">
                <a:latin typeface="Roboto"/>
              </a:rPr>
              <a:t>	</a:t>
            </a:r>
            <a:r>
              <a:rPr lang="tr-TR" u="sng" dirty="0">
                <a:latin typeface="Roboto"/>
              </a:rPr>
              <a:t>	</a:t>
            </a:r>
            <a:r>
              <a:rPr lang="en-US" u="sng" dirty="0">
                <a:latin typeface="Roboto"/>
              </a:rPr>
              <a:t>:</a:t>
            </a:r>
          </a:p>
        </p:txBody>
      </p:sp>
      <p:sp>
        <p:nvSpPr>
          <p:cNvPr id="109" name="Oval 108"/>
          <p:cNvSpPr/>
          <p:nvPr/>
        </p:nvSpPr>
        <p:spPr>
          <a:xfrm>
            <a:off x="9025039" y="16339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8887489" y="5304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kış Çizelgesi: Belge 117"/>
          <p:cNvSpPr/>
          <p:nvPr/>
        </p:nvSpPr>
        <p:spPr>
          <a:xfrm>
            <a:off x="1314105" y="1575323"/>
            <a:ext cx="148780" cy="174972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etin kutusu 111"/>
          <p:cNvSpPr txBox="1"/>
          <p:nvPr/>
        </p:nvSpPr>
        <p:spPr>
          <a:xfrm>
            <a:off x="2319112" y="4130750"/>
            <a:ext cx="120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C100"/>
                </a:solidFill>
                <a:latin typeface="Roboto"/>
                <a:cs typeface="Arial" panose="020B0604020202020204" pitchFamily="34" charset="0"/>
              </a:rPr>
              <a:t>Yellow</a:t>
            </a:r>
          </a:p>
        </p:txBody>
      </p:sp>
    </p:spTree>
    <p:extLst>
      <p:ext uri="{BB962C8B-B14F-4D97-AF65-F5344CB8AC3E}">
        <p14:creationId xmlns:p14="http://schemas.microsoft.com/office/powerpoint/2010/main" val="11171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0293 0.02222 L 0.18737 0.01991 L 0.38047 0.24213 L 0.41055 0.23889 L 0.4086 0.28542 L 0.33242 0.43102 L 0.29857 0.43565 " pathEditMode="relative" ptsTypes="AAAAAAAA">
                                      <p:cBhvr>
                                        <p:cTn id="6" dur="5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-3.7037E-7 L -0.00013 0.1303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50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88 0.00625 L 0.2957 -0.47199 " pathEditMode="relative" ptsTypes="AAA">
                                      <p:cBhvr>
                                        <p:cTn id="10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repeatCount="300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6 -0.02314 L -0.02995 -0.02199 L -0.27838 0.39838 L -0.30547 0.40232 " pathEditMode="relative" rAng="0" ptsTypes="AAAA">
                                      <p:cBhvr>
                                        <p:cTn id="122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3" y="2127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repeatCount="10000" accel="50000" decel="50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85 0.26435 L -0.0099 0.53449 L -0.0099 0.53449 " pathEditMode="relative" ptsTypes="AAAA">
                                      <p:cBhvr>
                                        <p:cTn id="1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1"/>
                                            </p:cond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78 -0.26898 L -0.00365 -0.52986 " pathEditMode="relative" ptsTypes="AAA">
                                      <p:cBhvr>
                                        <p:cTn id="1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5"/>
                                            </p:cond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18125 0.00741 L 0.375 0.22593 L 0.40729 0.22408 L 0.40313 0.27223 L 0.325 0.41482 L 0.29063 0.47037 " pathEditMode="relative" ptsTypes="AAAAAAA">
                                      <p:cBhvr>
                                        <p:cTn id="15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3"/>
                                            </p:cond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0.130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55 L 0.00065 0.11968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  <p:bldP spid="34" grpId="0" animBg="1"/>
      <p:bldP spid="79" grpId="0" animBg="1"/>
      <p:bldP spid="85" grpId="0" animBg="1"/>
      <p:bldP spid="124" grpId="0" animBg="1"/>
      <p:bldP spid="134" grpId="0" animBg="1"/>
      <p:bldP spid="136" grpId="0"/>
      <p:bldP spid="136" grpId="1"/>
      <p:bldP spid="137" grpId="0"/>
      <p:bldP spid="138" grpId="0"/>
      <p:bldP spid="135" grpId="0"/>
      <p:bldP spid="135" grpId="1"/>
      <p:bldP spid="145" grpId="0" animBg="1"/>
      <p:bldP spid="145" grpId="1" animBg="1"/>
      <p:bldP spid="147" grpId="1" animBg="1"/>
      <p:bldP spid="147" grpId="2" animBg="1"/>
      <p:bldP spid="148" grpId="0"/>
      <p:bldP spid="109" grpId="1" animBg="1"/>
      <p:bldP spid="109" grpId="2" animBg="1"/>
      <p:bldP spid="110" grpId="0" animBg="1"/>
      <p:bldP spid="110" grpId="1" animBg="1"/>
      <p:bldP spid="118" grpId="0" animBg="1"/>
      <p:bldP spid="118" grpId="1" animBg="1"/>
      <p:bldP spid="112" grpId="0"/>
      <p:bldP spid="1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Capacity Scheduler</a:t>
            </a:r>
          </a:p>
        </p:txBody>
      </p:sp>
      <p:sp>
        <p:nvSpPr>
          <p:cNvPr id="101" name="Dikdörtgen 100"/>
          <p:cNvSpPr/>
          <p:nvPr/>
        </p:nvSpPr>
        <p:spPr>
          <a:xfrm>
            <a:off x="1158668" y="1008132"/>
            <a:ext cx="990852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Queue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Roboto"/>
              </a:rPr>
              <a:t>Ensuring minimum resource allocation of the queue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Roboto"/>
              </a:rPr>
              <a:t>Limiting the maximum resource usage of the queue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Roboto"/>
              </a:rPr>
              <a:t>Guaranteeing users the minimum allocation of resources they can get from the queue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Roboto"/>
              </a:rPr>
              <a:t>Limiting the maximum resource usage users can get from the queue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Roboto"/>
              </a:rPr>
              <a:t>Follow the status of the queue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Roboto"/>
              </a:rPr>
              <a:t>Access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control to the queue.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2043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 23"/>
          <p:cNvGrpSpPr/>
          <p:nvPr/>
        </p:nvGrpSpPr>
        <p:grpSpPr>
          <a:xfrm>
            <a:off x="2027767" y="1568450"/>
            <a:ext cx="6163728" cy="2081896"/>
            <a:chOff x="3031067" y="1111250"/>
            <a:chExt cx="6163728" cy="2081896"/>
          </a:xfrm>
        </p:grpSpPr>
        <p:sp>
          <p:nvSpPr>
            <p:cNvPr id="3" name="Dikdörtgen 2"/>
            <p:cNvSpPr/>
            <p:nvPr/>
          </p:nvSpPr>
          <p:spPr>
            <a:xfrm>
              <a:off x="5376331" y="1111250"/>
              <a:ext cx="1473200" cy="723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root</a:t>
              </a:r>
            </a:p>
            <a:p>
              <a:pPr algn="ctr"/>
              <a:r>
                <a:rPr lang="tr-TR" dirty="0"/>
                <a:t>(%100)</a:t>
              </a:r>
              <a:endParaRPr lang="en-US" dirty="0"/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3031067" y="2469246"/>
              <a:ext cx="1473200" cy="723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default</a:t>
              </a:r>
            </a:p>
            <a:p>
              <a:pPr algn="ctr"/>
              <a:r>
                <a:rPr lang="tr-TR" dirty="0"/>
                <a:t>(%40 - %60)</a:t>
              </a:r>
              <a:endParaRPr lang="en-US" dirty="0"/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5376331" y="2441121"/>
              <a:ext cx="1473200" cy="7239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sorgu</a:t>
              </a:r>
            </a:p>
            <a:p>
              <a:pPr algn="ctr"/>
              <a:r>
                <a:rPr lang="tr-TR" dirty="0"/>
                <a:t>(%20 - %40)</a:t>
              </a:r>
              <a:endParaRPr lang="en-US" dirty="0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7721595" y="2469246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spark</a:t>
              </a:r>
            </a:p>
            <a:p>
              <a:pPr algn="ctr"/>
              <a:r>
                <a:rPr lang="tr-TR" dirty="0"/>
                <a:t>(%40 - %80)</a:t>
              </a:r>
              <a:endParaRPr lang="en-US" dirty="0"/>
            </a:p>
          </p:txBody>
        </p:sp>
        <p:cxnSp>
          <p:nvCxnSpPr>
            <p:cNvPr id="5" name="Düz Bağlayıcı 4"/>
            <p:cNvCxnSpPr/>
            <p:nvPr/>
          </p:nvCxnSpPr>
          <p:spPr>
            <a:xfrm flipV="1">
              <a:off x="3767667" y="2114674"/>
              <a:ext cx="4690527" cy="8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>
              <a:endCxn id="13" idx="0"/>
            </p:cNvCxnSpPr>
            <p:nvPr/>
          </p:nvCxnSpPr>
          <p:spPr>
            <a:xfrm>
              <a:off x="3767667" y="2114674"/>
              <a:ext cx="0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>
              <a:endCxn id="15" idx="0"/>
            </p:cNvCxnSpPr>
            <p:nvPr/>
          </p:nvCxnSpPr>
          <p:spPr>
            <a:xfrm>
              <a:off x="8458194" y="2114674"/>
              <a:ext cx="1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>
              <a:endCxn id="14" idx="0"/>
            </p:cNvCxnSpPr>
            <p:nvPr/>
          </p:nvCxnSpPr>
          <p:spPr>
            <a:xfrm>
              <a:off x="6112930" y="2123628"/>
              <a:ext cx="1" cy="317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üz Bağlayıcı 30"/>
            <p:cNvCxnSpPr>
              <a:stCxn id="3" idx="2"/>
            </p:cNvCxnSpPr>
            <p:nvPr/>
          </p:nvCxnSpPr>
          <p:spPr>
            <a:xfrm flipH="1">
              <a:off x="6112929" y="1835150"/>
              <a:ext cx="2" cy="27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 3"/>
          <p:cNvGrpSpPr/>
          <p:nvPr/>
        </p:nvGrpSpPr>
        <p:grpSpPr>
          <a:xfrm>
            <a:off x="5655731" y="3650346"/>
            <a:ext cx="3844476" cy="1389621"/>
            <a:chOff x="6374483" y="3650346"/>
            <a:chExt cx="3844476" cy="1389621"/>
          </a:xfrm>
        </p:grpSpPr>
        <p:sp>
          <p:nvSpPr>
            <p:cNvPr id="35" name="Dikdörtgen 34"/>
            <p:cNvSpPr/>
            <p:nvPr/>
          </p:nvSpPr>
          <p:spPr>
            <a:xfrm>
              <a:off x="8745759" y="4316067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ML</a:t>
              </a:r>
            </a:p>
            <a:p>
              <a:pPr algn="ctr"/>
              <a:r>
                <a:rPr lang="tr-TR" dirty="0"/>
                <a:t>(%80 - %100)</a:t>
              </a:r>
              <a:endParaRPr lang="en-US" dirty="0"/>
            </a:p>
          </p:txBody>
        </p:sp>
        <p:sp>
          <p:nvSpPr>
            <p:cNvPr id="36" name="Dikdörtgen 35"/>
            <p:cNvSpPr/>
            <p:nvPr/>
          </p:nvSpPr>
          <p:spPr>
            <a:xfrm>
              <a:off x="6374483" y="4316067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ETL</a:t>
              </a:r>
            </a:p>
            <a:p>
              <a:pPr algn="ctr"/>
              <a:r>
                <a:rPr lang="tr-TR" dirty="0"/>
                <a:t>(%20 - %40)</a:t>
              </a:r>
              <a:endParaRPr lang="en-US" dirty="0"/>
            </a:p>
          </p:txBody>
        </p:sp>
        <p:cxnSp>
          <p:nvCxnSpPr>
            <p:cNvPr id="37" name="Düz Bağlayıcı 36"/>
            <p:cNvCxnSpPr/>
            <p:nvPr/>
          </p:nvCxnSpPr>
          <p:spPr>
            <a:xfrm flipV="1">
              <a:off x="7111083" y="4004918"/>
              <a:ext cx="2371276" cy="3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Düz Bağlayıcı 39"/>
            <p:cNvCxnSpPr/>
            <p:nvPr/>
          </p:nvCxnSpPr>
          <p:spPr>
            <a:xfrm>
              <a:off x="8191495" y="3650346"/>
              <a:ext cx="0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/>
            <p:cNvCxnSpPr>
              <a:endCxn id="36" idx="0"/>
            </p:cNvCxnSpPr>
            <p:nvPr/>
          </p:nvCxnSpPr>
          <p:spPr>
            <a:xfrm>
              <a:off x="7111083" y="4009329"/>
              <a:ext cx="0" cy="306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üz Bağlayıcı 46"/>
            <p:cNvCxnSpPr>
              <a:endCxn id="35" idx="0"/>
            </p:cNvCxnSpPr>
            <p:nvPr/>
          </p:nvCxnSpPr>
          <p:spPr>
            <a:xfrm>
              <a:off x="9482359" y="4004918"/>
              <a:ext cx="0" cy="31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Dikdörtgen 28"/>
          <p:cNvSpPr/>
          <p:nvPr/>
        </p:nvSpPr>
        <p:spPr>
          <a:xfrm>
            <a:off x="5935131" y="1613427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800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200 CORES</a:t>
            </a:r>
          </a:p>
        </p:txBody>
      </p:sp>
      <p:sp>
        <p:nvSpPr>
          <p:cNvPr id="30" name="Dikdörtgen 29"/>
          <p:cNvSpPr/>
          <p:nvPr/>
        </p:nvSpPr>
        <p:spPr>
          <a:xfrm>
            <a:off x="1957921" y="3588924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320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80 CORES</a:t>
            </a:r>
          </a:p>
        </p:txBody>
      </p:sp>
      <p:sp>
        <p:nvSpPr>
          <p:cNvPr id="32" name="Dikdörtgen 31"/>
          <p:cNvSpPr/>
          <p:nvPr/>
        </p:nvSpPr>
        <p:spPr>
          <a:xfrm>
            <a:off x="4294258" y="3602480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160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40 CORES</a:t>
            </a:r>
          </a:p>
        </p:txBody>
      </p:sp>
      <p:sp>
        <p:nvSpPr>
          <p:cNvPr id="33" name="Dikdörtgen 32"/>
          <p:cNvSpPr/>
          <p:nvPr/>
        </p:nvSpPr>
        <p:spPr>
          <a:xfrm>
            <a:off x="8193463" y="2991941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320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80 CORES</a:t>
            </a:r>
          </a:p>
        </p:txBody>
      </p:sp>
      <p:sp>
        <p:nvSpPr>
          <p:cNvPr id="34" name="Dikdörtgen 33"/>
          <p:cNvSpPr/>
          <p:nvPr/>
        </p:nvSpPr>
        <p:spPr>
          <a:xfrm>
            <a:off x="5590571" y="5052441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64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16 CORES</a:t>
            </a:r>
          </a:p>
        </p:txBody>
      </p:sp>
      <p:sp>
        <p:nvSpPr>
          <p:cNvPr id="38" name="Dikdörtgen 37"/>
          <p:cNvSpPr/>
          <p:nvPr/>
        </p:nvSpPr>
        <p:spPr>
          <a:xfrm>
            <a:off x="8027007" y="5035524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256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64 CORES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1629831" y="429706"/>
            <a:ext cx="9144000" cy="599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Sample</a:t>
            </a:r>
            <a:r>
              <a:rPr lang="tr-TR" sz="3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YARN Queue</a:t>
            </a:r>
            <a:endParaRPr lang="en-US" sz="34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78000" y="2451100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024991" y="2297731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1643" y="3975349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31731" y="3950382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  <p:bldP spid="34" grpId="0"/>
      <p:bldP spid="38" grpId="0"/>
      <p:bldP spid="7" grpId="0" animBg="1"/>
      <p:bldP spid="45" grpId="0" animBg="1"/>
      <p:bldP spid="46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YARN Queue </a:t>
            </a:r>
            <a:r>
              <a:rPr lang="en-US" sz="3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Mechanism</a:t>
            </a:r>
          </a:p>
        </p:txBody>
      </p:sp>
      <p:graphicFrame>
        <p:nvGraphicFramePr>
          <p:cNvPr id="45" name="Tablo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62631"/>
              </p:ext>
            </p:extLst>
          </p:nvPr>
        </p:nvGraphicFramePr>
        <p:xfrm>
          <a:off x="1079509" y="1025664"/>
          <a:ext cx="9849870" cy="4818652"/>
        </p:xfrm>
        <a:graphic>
          <a:graphicData uri="http://schemas.openxmlformats.org/drawingml/2006/table">
            <a:tbl>
              <a:tblPr/>
              <a:tblGrid>
                <a:gridCol w="50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</a:tblGrid>
              <a:tr h="27051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noProof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QUEU                    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root (%100)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default (%40-%60)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BI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Spark-SQL (%40-%80)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Spark-ETL (%8-%16)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Spark-ML (%32-%40)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85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Queue</a:t>
            </a:r>
            <a:r>
              <a:rPr lang="tr-TR" sz="3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usage by users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42E3910-9202-45C2-83DE-CEDAC30F296B}"/>
              </a:ext>
            </a:extLst>
          </p:cNvPr>
          <p:cNvSpPr/>
          <p:nvPr/>
        </p:nvSpPr>
        <p:spPr>
          <a:xfrm>
            <a:off x="1158668" y="1263314"/>
            <a:ext cx="990852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hromatica" panose="00000500000000000000" pitchFamily="50" charset="-94"/>
              </a:rPr>
              <a:t>Minimum User Percentage </a:t>
            </a:r>
            <a:r>
              <a:rPr lang="tr-TR" sz="2800" b="1" dirty="0">
                <a:solidFill>
                  <a:srgbClr val="0070C0"/>
                </a:solidFill>
                <a:latin typeface="Chromatica" panose="00000500000000000000" pitchFamily="50" charset="-94"/>
              </a:rPr>
              <a:t>:</a:t>
            </a:r>
            <a:r>
              <a:rPr lang="tr-TR" sz="2400" dirty="0">
                <a:solidFill>
                  <a:srgbClr val="0070C0"/>
                </a:solidFill>
                <a:latin typeface="Chromatica" panose="00000500000000000000" pitchFamily="50" charset="-94"/>
              </a:rPr>
              <a:t> </a:t>
            </a:r>
          </a:p>
          <a:p>
            <a:r>
              <a:rPr lang="en-US" sz="2400" dirty="0">
                <a:latin typeface="Chromatica" panose="00000500000000000000" pitchFamily="50" charset="-94"/>
              </a:rPr>
              <a:t>Specifies the minimum resource that the user will receive from the queue.</a:t>
            </a:r>
            <a:endParaRPr lang="tr-TR" sz="2400" dirty="0">
              <a:latin typeface="Chromatica" panose="00000500000000000000" pitchFamily="50" charset="-94"/>
            </a:endParaRPr>
          </a:p>
          <a:p>
            <a:r>
              <a:rPr lang="en-US" sz="2400" dirty="0">
                <a:latin typeface="Chromatica" panose="00000500000000000000" pitchFamily="50" charset="-94"/>
              </a:rPr>
              <a:t>Example: 20 means</a:t>
            </a:r>
            <a:r>
              <a:rPr lang="tr-TR" sz="2400" dirty="0">
                <a:latin typeface="Chromatica" panose="00000500000000000000" pitchFamily="50" charset="-94"/>
              </a:rPr>
              <a:t> 20% </a:t>
            </a:r>
            <a:r>
              <a:rPr lang="en-US" sz="2400" dirty="0">
                <a:latin typeface="Chromatica" panose="00000500000000000000" pitchFamily="50" charset="-94"/>
              </a:rPr>
              <a:t>of the queue resource of five users at the same time</a:t>
            </a:r>
            <a:r>
              <a:rPr lang="tr-TR" sz="2400" dirty="0">
                <a:latin typeface="Chromatica" panose="00000500000000000000" pitchFamily="50" charset="-94"/>
              </a:rPr>
              <a:t>. </a:t>
            </a:r>
            <a:r>
              <a:rPr lang="en-US" sz="2400" dirty="0">
                <a:latin typeface="Chromatica" panose="00000500000000000000" pitchFamily="50" charset="-94"/>
              </a:rPr>
              <a:t>Can use 20%. The sixth user waits.</a:t>
            </a:r>
            <a:endParaRPr lang="tr-TR" sz="2400" dirty="0">
              <a:latin typeface="Chromatica" panose="00000500000000000000" pitchFamily="50" charset="-94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hromatica" panose="00000500000000000000" pitchFamily="50" charset="-94"/>
              </a:rPr>
              <a:t>User Limit Factor</a:t>
            </a:r>
            <a:r>
              <a:rPr lang="tr-TR" sz="2800" b="1" dirty="0">
                <a:solidFill>
                  <a:srgbClr val="0070C0"/>
                </a:solidFill>
                <a:latin typeface="Chromatica" panose="00000500000000000000" pitchFamily="50" charset="-94"/>
              </a:rPr>
              <a:t>: </a:t>
            </a:r>
          </a:p>
          <a:p>
            <a:r>
              <a:rPr lang="en-US" sz="2400" dirty="0">
                <a:latin typeface="Chromatica" panose="00000500000000000000" pitchFamily="50" charset="-94"/>
              </a:rPr>
              <a:t>The maximum number of resources allocated to a</a:t>
            </a:r>
            <a:r>
              <a:rPr lang="tr-TR" sz="2400" dirty="0">
                <a:latin typeface="Chromatica" panose="00000500000000000000" pitchFamily="50" charset="-94"/>
              </a:rPr>
              <a:t> </a:t>
            </a:r>
            <a:r>
              <a:rPr lang="en-US" sz="2400" dirty="0">
                <a:latin typeface="Chromatica" panose="00000500000000000000" pitchFamily="50" charset="-94"/>
              </a:rPr>
              <a:t>queue.</a:t>
            </a:r>
            <a:r>
              <a:rPr lang="tr-TR" sz="2400" dirty="0">
                <a:latin typeface="Chromatica" panose="00000500000000000000" pitchFamily="50" charset="-94"/>
              </a:rPr>
              <a:t> </a:t>
            </a:r>
          </a:p>
          <a:p>
            <a:r>
              <a:rPr lang="en-US" sz="2400" dirty="0">
                <a:latin typeface="Chromatica" panose="00000500000000000000" pitchFamily="50" charset="-94"/>
              </a:rPr>
              <a:t>Determines how much you can use.</a:t>
            </a:r>
            <a:r>
              <a:rPr lang="tr-TR" sz="2400" dirty="0">
                <a:latin typeface="Chromatica" panose="00000500000000000000" pitchFamily="50" charset="-94"/>
              </a:rPr>
              <a:t> </a:t>
            </a:r>
          </a:p>
          <a:p>
            <a:r>
              <a:rPr lang="en-US" sz="2400" dirty="0">
                <a:latin typeface="Chromatica" panose="00000500000000000000" pitchFamily="50" charset="-94"/>
              </a:rPr>
              <a:t>Example: 0.5 means</a:t>
            </a:r>
            <a:r>
              <a:rPr lang="tr-TR" sz="2400" dirty="0">
                <a:latin typeface="Chromatica" panose="00000500000000000000" pitchFamily="50" charset="-94"/>
              </a:rPr>
              <a:t> </a:t>
            </a:r>
            <a:r>
              <a:rPr lang="en-US" sz="2400" dirty="0">
                <a:latin typeface="Chromatica" panose="00000500000000000000" pitchFamily="50" charset="-94"/>
              </a:rPr>
              <a:t>users can use up to half of the queue resource.</a:t>
            </a:r>
            <a:endParaRPr lang="tr-TR" sz="2400" dirty="0"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86075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Queue</a:t>
            </a:r>
            <a:r>
              <a:rPr lang="tr-TR" sz="3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usage by users</a:t>
            </a: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09425"/>
              </p:ext>
            </p:extLst>
          </p:nvPr>
        </p:nvGraphicFramePr>
        <p:xfrm>
          <a:off x="3566886" y="1596571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Resi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9505" y="943429"/>
            <a:ext cx="1753405" cy="1703953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1287375" y="1610739"/>
            <a:ext cx="20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Limit Factor=2</a:t>
            </a:r>
          </a:p>
        </p:txBody>
      </p:sp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43704"/>
              </p:ext>
            </p:extLst>
          </p:nvPr>
        </p:nvGraphicFramePr>
        <p:xfrm>
          <a:off x="3566886" y="3367751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1245972" y="3438427"/>
            <a:ext cx="20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Limit Factor=1</a:t>
            </a:r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51769" y="2811863"/>
            <a:ext cx="1274438" cy="1238495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7577" y="2784267"/>
            <a:ext cx="1274438" cy="1238495"/>
          </a:xfrm>
          <a:prstGeom prst="rect">
            <a:avLst/>
          </a:prstGeom>
        </p:spPr>
      </p:pic>
      <p:graphicFrame>
        <p:nvGraphicFramePr>
          <p:cNvPr id="22" name="Tablo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95836"/>
              </p:ext>
            </p:extLst>
          </p:nvPr>
        </p:nvGraphicFramePr>
        <p:xfrm>
          <a:off x="3574617" y="4943226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Dikdörtgen 22"/>
          <p:cNvSpPr/>
          <p:nvPr/>
        </p:nvSpPr>
        <p:spPr>
          <a:xfrm>
            <a:off x="1253703" y="5013902"/>
            <a:ext cx="217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Limit Factor=0.5</a:t>
            </a:r>
          </a:p>
        </p:txBody>
      </p:sp>
      <p:pic>
        <p:nvPicPr>
          <p:cNvPr id="24" name="Resim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12028" y="4920116"/>
            <a:ext cx="679482" cy="660319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8988" y="4911131"/>
            <a:ext cx="679482" cy="660319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2220" y="4896022"/>
            <a:ext cx="679482" cy="660319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89180" y="4887037"/>
            <a:ext cx="679482" cy="6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315472" y="91180"/>
            <a:ext cx="3378101" cy="657428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YARN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Intro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up 167"/>
          <p:cNvGrpSpPr/>
          <p:nvPr/>
        </p:nvGrpSpPr>
        <p:grpSpPr>
          <a:xfrm>
            <a:off x="10964445" y="875334"/>
            <a:ext cx="647151" cy="990544"/>
            <a:chOff x="1991638" y="4296427"/>
            <a:chExt cx="814192" cy="1499679"/>
          </a:xfrm>
        </p:grpSpPr>
        <p:sp>
          <p:nvSpPr>
            <p:cNvPr id="178" name="Yamuk 177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Yamuk 178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kdörtgen 179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uvarlatılmış Dikdörtgen 180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Düz Bağlayıcı 181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Düz Bağlayıcı 182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Düz Bağlayıcı 183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up 169"/>
          <p:cNvGrpSpPr/>
          <p:nvPr/>
        </p:nvGrpSpPr>
        <p:grpSpPr>
          <a:xfrm>
            <a:off x="11049488" y="1507844"/>
            <a:ext cx="480353" cy="120423"/>
            <a:chOff x="9549259" y="3421564"/>
            <a:chExt cx="564335" cy="153056"/>
          </a:xfrm>
        </p:grpSpPr>
        <p:sp>
          <p:nvSpPr>
            <p:cNvPr id="176" name="Dikdörtgen 175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177" name="Resim 1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71" name="Grup 170"/>
          <p:cNvGrpSpPr/>
          <p:nvPr/>
        </p:nvGrpSpPr>
        <p:grpSpPr>
          <a:xfrm>
            <a:off x="11044264" y="1370176"/>
            <a:ext cx="480353" cy="118385"/>
            <a:chOff x="9543122" y="3246591"/>
            <a:chExt cx="564335" cy="150465"/>
          </a:xfrm>
        </p:grpSpPr>
        <p:sp>
          <p:nvSpPr>
            <p:cNvPr id="174" name="Dikdörtgen 173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5" name="Resim 1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9" name="Grup 8"/>
          <p:cNvGrpSpPr/>
          <p:nvPr/>
        </p:nvGrpSpPr>
        <p:grpSpPr>
          <a:xfrm>
            <a:off x="11053069" y="1658150"/>
            <a:ext cx="480353" cy="120585"/>
            <a:chOff x="11053069" y="1413591"/>
            <a:chExt cx="480353" cy="120585"/>
          </a:xfrm>
        </p:grpSpPr>
        <p:sp>
          <p:nvSpPr>
            <p:cNvPr id="169" name="Dikdörtgen 168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Resim 1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173" name="Dikdörtgen 172"/>
          <p:cNvSpPr/>
          <p:nvPr/>
        </p:nvSpPr>
        <p:spPr>
          <a:xfrm>
            <a:off x="11044264" y="1173406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86" name="Grup 185"/>
          <p:cNvGrpSpPr/>
          <p:nvPr/>
        </p:nvGrpSpPr>
        <p:grpSpPr>
          <a:xfrm>
            <a:off x="10964445" y="1958959"/>
            <a:ext cx="647151" cy="990544"/>
            <a:chOff x="1991638" y="4296427"/>
            <a:chExt cx="814192" cy="1499679"/>
          </a:xfrm>
        </p:grpSpPr>
        <p:sp>
          <p:nvSpPr>
            <p:cNvPr id="196" name="Yamuk 195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Yamuk 196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Dikdörtgen 197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Yuvarlatılmış Dikdörtgen 19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Düz Bağlayıcı 19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Düz Bağlayıcı 20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Düz Bağlayıcı 20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up 187"/>
          <p:cNvGrpSpPr/>
          <p:nvPr/>
        </p:nvGrpSpPr>
        <p:grpSpPr>
          <a:xfrm>
            <a:off x="11049488" y="2591469"/>
            <a:ext cx="480353" cy="120423"/>
            <a:chOff x="9549259" y="3421564"/>
            <a:chExt cx="564335" cy="153056"/>
          </a:xfrm>
        </p:grpSpPr>
        <p:sp>
          <p:nvSpPr>
            <p:cNvPr id="194" name="Dikdörtgen 193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195" name="Resim 1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89" name="Grup 188"/>
          <p:cNvGrpSpPr/>
          <p:nvPr/>
        </p:nvGrpSpPr>
        <p:grpSpPr>
          <a:xfrm>
            <a:off x="11044264" y="2453801"/>
            <a:ext cx="480353" cy="118385"/>
            <a:chOff x="9543122" y="3246591"/>
            <a:chExt cx="564335" cy="150465"/>
          </a:xfrm>
        </p:grpSpPr>
        <p:sp>
          <p:nvSpPr>
            <p:cNvPr id="192" name="Dikdörtgen 19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3" name="Resim 1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8" name="Grup 7"/>
          <p:cNvGrpSpPr/>
          <p:nvPr/>
        </p:nvGrpSpPr>
        <p:grpSpPr>
          <a:xfrm>
            <a:off x="11049488" y="2741775"/>
            <a:ext cx="480353" cy="120402"/>
            <a:chOff x="11049488" y="2497216"/>
            <a:chExt cx="480353" cy="120402"/>
          </a:xfrm>
        </p:grpSpPr>
        <p:sp>
          <p:nvSpPr>
            <p:cNvPr id="187" name="Dikdörtgen 186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0" name="Resim 1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191" name="Dikdörtgen 190"/>
          <p:cNvSpPr/>
          <p:nvPr/>
        </p:nvSpPr>
        <p:spPr>
          <a:xfrm>
            <a:off x="11044264" y="2257031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04" name="Grup 203"/>
          <p:cNvGrpSpPr/>
          <p:nvPr/>
        </p:nvGrpSpPr>
        <p:grpSpPr>
          <a:xfrm>
            <a:off x="10988639" y="3081165"/>
            <a:ext cx="647151" cy="990544"/>
            <a:chOff x="1991638" y="4296427"/>
            <a:chExt cx="814192" cy="1499679"/>
          </a:xfrm>
        </p:grpSpPr>
        <p:sp>
          <p:nvSpPr>
            <p:cNvPr id="214" name="Yamuk 213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Yamuk 214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Dikdörtgen 215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Yuvarlatılmış Dikdörtgen 2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Düz Bağlayıcı 2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Düz Bağlayıcı 2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Düz Bağlayıcı 2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up 205"/>
          <p:cNvGrpSpPr/>
          <p:nvPr/>
        </p:nvGrpSpPr>
        <p:grpSpPr>
          <a:xfrm>
            <a:off x="11073682" y="3713675"/>
            <a:ext cx="480353" cy="120423"/>
            <a:chOff x="9549259" y="3421564"/>
            <a:chExt cx="564335" cy="153056"/>
          </a:xfrm>
        </p:grpSpPr>
        <p:sp>
          <p:nvSpPr>
            <p:cNvPr id="212" name="Dikdörtgen 211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213" name="Resim 2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207" name="Grup 206"/>
          <p:cNvGrpSpPr/>
          <p:nvPr/>
        </p:nvGrpSpPr>
        <p:grpSpPr>
          <a:xfrm>
            <a:off x="11068458" y="3576007"/>
            <a:ext cx="480353" cy="118385"/>
            <a:chOff x="9543122" y="3246591"/>
            <a:chExt cx="564335" cy="150465"/>
          </a:xfrm>
        </p:grpSpPr>
        <p:sp>
          <p:nvSpPr>
            <p:cNvPr id="210" name="Dikdörtgen 20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1" name="Resim 2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7" name="Grup 6"/>
          <p:cNvGrpSpPr/>
          <p:nvPr/>
        </p:nvGrpSpPr>
        <p:grpSpPr>
          <a:xfrm>
            <a:off x="11073682" y="3863981"/>
            <a:ext cx="480353" cy="120402"/>
            <a:chOff x="11073682" y="3619422"/>
            <a:chExt cx="480353" cy="120402"/>
          </a:xfrm>
        </p:grpSpPr>
        <p:sp>
          <p:nvSpPr>
            <p:cNvPr id="205" name="Dikdörtgen 204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8" name="Resim 2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209" name="Dikdörtgen 208"/>
          <p:cNvSpPr/>
          <p:nvPr/>
        </p:nvSpPr>
        <p:spPr>
          <a:xfrm>
            <a:off x="11068458" y="3379237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22" name="Grup 221"/>
          <p:cNvGrpSpPr/>
          <p:nvPr/>
        </p:nvGrpSpPr>
        <p:grpSpPr>
          <a:xfrm>
            <a:off x="10968026" y="4169991"/>
            <a:ext cx="647151" cy="990544"/>
            <a:chOff x="1991638" y="4296427"/>
            <a:chExt cx="814192" cy="1499679"/>
          </a:xfrm>
        </p:grpSpPr>
        <p:sp>
          <p:nvSpPr>
            <p:cNvPr id="232" name="Yamuk 23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Yamuk 23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ikdörtgen 23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Yuvarlatılmış Dikdörtgen 23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Düz Bağlayıcı 23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Düz Bağlayıcı 23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Düz Bağlayıcı 23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up 223"/>
          <p:cNvGrpSpPr/>
          <p:nvPr/>
        </p:nvGrpSpPr>
        <p:grpSpPr>
          <a:xfrm>
            <a:off x="11053069" y="4802501"/>
            <a:ext cx="480353" cy="120423"/>
            <a:chOff x="9549259" y="3421564"/>
            <a:chExt cx="564335" cy="153056"/>
          </a:xfrm>
        </p:grpSpPr>
        <p:sp>
          <p:nvSpPr>
            <p:cNvPr id="230" name="Dikdörtgen 229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231" name="Resim 2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225" name="Grup 224"/>
          <p:cNvGrpSpPr/>
          <p:nvPr/>
        </p:nvGrpSpPr>
        <p:grpSpPr>
          <a:xfrm>
            <a:off x="11047845" y="4664833"/>
            <a:ext cx="480353" cy="118385"/>
            <a:chOff x="9543122" y="3246591"/>
            <a:chExt cx="564335" cy="150465"/>
          </a:xfrm>
        </p:grpSpPr>
        <p:sp>
          <p:nvSpPr>
            <p:cNvPr id="228" name="Dikdörtgen 22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9" name="Resim 2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6" name="Grup 5"/>
          <p:cNvGrpSpPr/>
          <p:nvPr/>
        </p:nvGrpSpPr>
        <p:grpSpPr>
          <a:xfrm>
            <a:off x="11053069" y="4952807"/>
            <a:ext cx="480353" cy="120402"/>
            <a:chOff x="11053069" y="4708248"/>
            <a:chExt cx="480353" cy="120402"/>
          </a:xfrm>
        </p:grpSpPr>
        <p:sp>
          <p:nvSpPr>
            <p:cNvPr id="223" name="Dikdörtgen 222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6" name="Resim 2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227" name="Dikdörtgen 226"/>
          <p:cNvSpPr/>
          <p:nvPr/>
        </p:nvSpPr>
        <p:spPr>
          <a:xfrm>
            <a:off x="11047845" y="4468063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5" name="Resim 4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807" y="1731026"/>
            <a:ext cx="593393" cy="576657"/>
          </a:xfrm>
          <a:prstGeom prst="rect">
            <a:avLst/>
          </a:prstGeom>
        </p:spPr>
      </p:pic>
      <p:pic>
        <p:nvPicPr>
          <p:cNvPr id="456" name="Resim 4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0677" y="2794940"/>
            <a:ext cx="593393" cy="576657"/>
          </a:xfrm>
          <a:prstGeom prst="rect">
            <a:avLst/>
          </a:prstGeom>
        </p:spPr>
      </p:pic>
      <p:pic>
        <p:nvPicPr>
          <p:cNvPr id="457" name="Resim 4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30781" y="1731969"/>
            <a:ext cx="593393" cy="576657"/>
          </a:xfrm>
          <a:prstGeom prst="rect">
            <a:avLst/>
          </a:prstGeom>
        </p:spPr>
      </p:pic>
      <p:pic>
        <p:nvPicPr>
          <p:cNvPr id="458" name="Resim 4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067" y="4001579"/>
            <a:ext cx="593393" cy="576657"/>
          </a:xfrm>
          <a:prstGeom prst="rect">
            <a:avLst/>
          </a:prstGeom>
        </p:spPr>
      </p:pic>
      <p:pic>
        <p:nvPicPr>
          <p:cNvPr id="459" name="Resim 4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0986" y="2807946"/>
            <a:ext cx="593393" cy="576657"/>
          </a:xfrm>
          <a:prstGeom prst="rect">
            <a:avLst/>
          </a:prstGeom>
        </p:spPr>
      </p:pic>
      <p:pic>
        <p:nvPicPr>
          <p:cNvPr id="460" name="Resim 4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4321" y="1719353"/>
            <a:ext cx="593393" cy="576657"/>
          </a:xfrm>
          <a:prstGeom prst="rect">
            <a:avLst/>
          </a:prstGeom>
        </p:spPr>
      </p:pic>
      <p:pic>
        <p:nvPicPr>
          <p:cNvPr id="461" name="Resim 4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8871" y="4042946"/>
            <a:ext cx="593393" cy="576657"/>
          </a:xfrm>
          <a:prstGeom prst="rect">
            <a:avLst/>
          </a:prstGeom>
        </p:spPr>
      </p:pic>
      <p:pic>
        <p:nvPicPr>
          <p:cNvPr id="462" name="Resim 4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6669" y="2767094"/>
            <a:ext cx="593393" cy="576657"/>
          </a:xfrm>
          <a:prstGeom prst="rect">
            <a:avLst/>
          </a:prstGeom>
        </p:spPr>
      </p:pic>
      <p:pic>
        <p:nvPicPr>
          <p:cNvPr id="463" name="Resim 4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221" y="4052403"/>
            <a:ext cx="593393" cy="576657"/>
          </a:xfrm>
          <a:prstGeom prst="rect">
            <a:avLst/>
          </a:prstGeom>
        </p:spPr>
      </p:pic>
      <p:pic>
        <p:nvPicPr>
          <p:cNvPr id="464" name="Resim 4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0819" y="4067411"/>
            <a:ext cx="593393" cy="576657"/>
          </a:xfrm>
          <a:prstGeom prst="rect">
            <a:avLst/>
          </a:prstGeom>
        </p:spPr>
      </p:pic>
      <p:grpSp>
        <p:nvGrpSpPr>
          <p:cNvPr id="470" name="Grup 469"/>
          <p:cNvGrpSpPr/>
          <p:nvPr/>
        </p:nvGrpSpPr>
        <p:grpSpPr>
          <a:xfrm>
            <a:off x="10173233" y="881953"/>
            <a:ext cx="647151" cy="990544"/>
            <a:chOff x="1991638" y="4296427"/>
            <a:chExt cx="814192" cy="1499679"/>
          </a:xfrm>
        </p:grpSpPr>
        <p:sp>
          <p:nvSpPr>
            <p:cNvPr id="471" name="Yamuk 47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Yamuk 47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Dikdörtgen 47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Yuvarlatılmış Dikdörtgen 47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5" name="Düz Bağlayıcı 47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Düz Bağlayıcı 47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Düz Bağlayıcı 47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8" name="Grup 477"/>
          <p:cNvGrpSpPr/>
          <p:nvPr/>
        </p:nvGrpSpPr>
        <p:grpSpPr>
          <a:xfrm>
            <a:off x="10258276" y="1514463"/>
            <a:ext cx="480353" cy="120423"/>
            <a:chOff x="9549259" y="3421564"/>
            <a:chExt cx="564335" cy="153056"/>
          </a:xfrm>
        </p:grpSpPr>
        <p:sp>
          <p:nvSpPr>
            <p:cNvPr id="479" name="Dikdörtgen 478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480" name="Resim 4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481" name="Grup 480"/>
          <p:cNvGrpSpPr/>
          <p:nvPr/>
        </p:nvGrpSpPr>
        <p:grpSpPr>
          <a:xfrm>
            <a:off x="10253052" y="1376795"/>
            <a:ext cx="480353" cy="118385"/>
            <a:chOff x="9543122" y="3246591"/>
            <a:chExt cx="564335" cy="150465"/>
          </a:xfrm>
        </p:grpSpPr>
        <p:sp>
          <p:nvSpPr>
            <p:cNvPr id="482" name="Dikdörtgen 48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3" name="Resim 4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484" name="Grup 483"/>
          <p:cNvGrpSpPr/>
          <p:nvPr/>
        </p:nvGrpSpPr>
        <p:grpSpPr>
          <a:xfrm>
            <a:off x="10261857" y="1664769"/>
            <a:ext cx="480353" cy="120585"/>
            <a:chOff x="11053069" y="1413591"/>
            <a:chExt cx="480353" cy="120585"/>
          </a:xfrm>
        </p:grpSpPr>
        <p:sp>
          <p:nvSpPr>
            <p:cNvPr id="485" name="Dikdörtgen 484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6" name="Resim 4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487" name="Dikdörtgen 486"/>
          <p:cNvSpPr/>
          <p:nvPr/>
        </p:nvSpPr>
        <p:spPr>
          <a:xfrm>
            <a:off x="10253052" y="1180025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88" name="Grup 487"/>
          <p:cNvGrpSpPr/>
          <p:nvPr/>
        </p:nvGrpSpPr>
        <p:grpSpPr>
          <a:xfrm>
            <a:off x="10173233" y="1965578"/>
            <a:ext cx="647151" cy="990544"/>
            <a:chOff x="1991638" y="4296427"/>
            <a:chExt cx="814192" cy="1499679"/>
          </a:xfrm>
        </p:grpSpPr>
        <p:sp>
          <p:nvSpPr>
            <p:cNvPr id="489" name="Yamuk 48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Yamuk 48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Dikdörtgen 49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Yuvarlatılmış Dikdörtgen 49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3" name="Düz Bağlayıcı 49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Düz Bağlayıcı 49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Düz Bağlayıcı 49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up 495"/>
          <p:cNvGrpSpPr/>
          <p:nvPr/>
        </p:nvGrpSpPr>
        <p:grpSpPr>
          <a:xfrm>
            <a:off x="10258276" y="2598088"/>
            <a:ext cx="480353" cy="120423"/>
            <a:chOff x="9549259" y="3421564"/>
            <a:chExt cx="564335" cy="153056"/>
          </a:xfrm>
        </p:grpSpPr>
        <p:sp>
          <p:nvSpPr>
            <p:cNvPr id="497" name="Dikdörtgen 496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498" name="Resim 4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499" name="Grup 498"/>
          <p:cNvGrpSpPr/>
          <p:nvPr/>
        </p:nvGrpSpPr>
        <p:grpSpPr>
          <a:xfrm>
            <a:off x="10253052" y="2460420"/>
            <a:ext cx="480353" cy="118385"/>
            <a:chOff x="9543122" y="3246591"/>
            <a:chExt cx="564335" cy="150465"/>
          </a:xfrm>
        </p:grpSpPr>
        <p:sp>
          <p:nvSpPr>
            <p:cNvPr id="500" name="Dikdörtgen 49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1" name="Resim 5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02" name="Grup 501"/>
          <p:cNvGrpSpPr/>
          <p:nvPr/>
        </p:nvGrpSpPr>
        <p:grpSpPr>
          <a:xfrm>
            <a:off x="10258276" y="2748394"/>
            <a:ext cx="480353" cy="120402"/>
            <a:chOff x="11049488" y="2497216"/>
            <a:chExt cx="480353" cy="120402"/>
          </a:xfrm>
        </p:grpSpPr>
        <p:sp>
          <p:nvSpPr>
            <p:cNvPr id="503" name="Dikdörtgen 502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4" name="Resim 5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505" name="Dikdörtgen 504"/>
          <p:cNvSpPr/>
          <p:nvPr/>
        </p:nvSpPr>
        <p:spPr>
          <a:xfrm>
            <a:off x="10253052" y="2263650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06" name="Grup 505"/>
          <p:cNvGrpSpPr/>
          <p:nvPr/>
        </p:nvGrpSpPr>
        <p:grpSpPr>
          <a:xfrm>
            <a:off x="10197427" y="3087784"/>
            <a:ext cx="647151" cy="990544"/>
            <a:chOff x="1991638" y="4296427"/>
            <a:chExt cx="814192" cy="1499679"/>
          </a:xfrm>
        </p:grpSpPr>
        <p:sp>
          <p:nvSpPr>
            <p:cNvPr id="507" name="Yamuk 50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Yamuk 50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Dikdörtgen 50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Yuvarlatılmış Dikdörtgen 50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1" name="Düz Bağlayıcı 51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Düz Bağlayıcı 51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Düz Bağlayıcı 51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up 513"/>
          <p:cNvGrpSpPr/>
          <p:nvPr/>
        </p:nvGrpSpPr>
        <p:grpSpPr>
          <a:xfrm>
            <a:off x="10282470" y="3720294"/>
            <a:ext cx="480353" cy="120423"/>
            <a:chOff x="9549259" y="3421564"/>
            <a:chExt cx="564335" cy="153056"/>
          </a:xfrm>
        </p:grpSpPr>
        <p:sp>
          <p:nvSpPr>
            <p:cNvPr id="515" name="Dikdörtgen 514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16" name="Resim 5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17" name="Grup 516"/>
          <p:cNvGrpSpPr/>
          <p:nvPr/>
        </p:nvGrpSpPr>
        <p:grpSpPr>
          <a:xfrm>
            <a:off x="10277246" y="3582626"/>
            <a:ext cx="480353" cy="118385"/>
            <a:chOff x="9543122" y="3246591"/>
            <a:chExt cx="564335" cy="150465"/>
          </a:xfrm>
        </p:grpSpPr>
        <p:sp>
          <p:nvSpPr>
            <p:cNvPr id="518" name="Dikdörtgen 51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9" name="Resim 5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20" name="Grup 519"/>
          <p:cNvGrpSpPr/>
          <p:nvPr/>
        </p:nvGrpSpPr>
        <p:grpSpPr>
          <a:xfrm>
            <a:off x="10282470" y="3870600"/>
            <a:ext cx="480353" cy="120402"/>
            <a:chOff x="11073682" y="3619422"/>
            <a:chExt cx="480353" cy="120402"/>
          </a:xfrm>
        </p:grpSpPr>
        <p:sp>
          <p:nvSpPr>
            <p:cNvPr id="521" name="Dikdörtgen 520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2" name="Resim 5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523" name="Dikdörtgen 522"/>
          <p:cNvSpPr/>
          <p:nvPr/>
        </p:nvSpPr>
        <p:spPr>
          <a:xfrm>
            <a:off x="10277246" y="3385856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24" name="Grup 523"/>
          <p:cNvGrpSpPr/>
          <p:nvPr/>
        </p:nvGrpSpPr>
        <p:grpSpPr>
          <a:xfrm>
            <a:off x="10176814" y="4176610"/>
            <a:ext cx="647151" cy="990544"/>
            <a:chOff x="1991638" y="4296427"/>
            <a:chExt cx="814192" cy="1499679"/>
          </a:xfrm>
        </p:grpSpPr>
        <p:sp>
          <p:nvSpPr>
            <p:cNvPr id="525" name="Yamuk 52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Yamuk 52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Dikdörtgen 52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Yuvarlatılmış Dikdörtgen 527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9" name="Düz Bağlayıcı 528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Düz Bağlayıcı 529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Düz Bağlayıcı 530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up 531"/>
          <p:cNvGrpSpPr/>
          <p:nvPr/>
        </p:nvGrpSpPr>
        <p:grpSpPr>
          <a:xfrm>
            <a:off x="10261857" y="4809120"/>
            <a:ext cx="480353" cy="120423"/>
            <a:chOff x="9549259" y="3421564"/>
            <a:chExt cx="564335" cy="153056"/>
          </a:xfrm>
        </p:grpSpPr>
        <p:sp>
          <p:nvSpPr>
            <p:cNvPr id="533" name="Dikdörtgen 532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34" name="Resim 5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35" name="Grup 534"/>
          <p:cNvGrpSpPr/>
          <p:nvPr/>
        </p:nvGrpSpPr>
        <p:grpSpPr>
          <a:xfrm>
            <a:off x="10256633" y="4671452"/>
            <a:ext cx="480353" cy="118385"/>
            <a:chOff x="9543122" y="3246591"/>
            <a:chExt cx="564335" cy="150465"/>
          </a:xfrm>
        </p:grpSpPr>
        <p:sp>
          <p:nvSpPr>
            <p:cNvPr id="536" name="Dikdörtgen 535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7" name="Resim 5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38" name="Grup 537"/>
          <p:cNvGrpSpPr/>
          <p:nvPr/>
        </p:nvGrpSpPr>
        <p:grpSpPr>
          <a:xfrm>
            <a:off x="10261857" y="4959426"/>
            <a:ext cx="480353" cy="120402"/>
            <a:chOff x="11053069" y="4708248"/>
            <a:chExt cx="480353" cy="120402"/>
          </a:xfrm>
        </p:grpSpPr>
        <p:sp>
          <p:nvSpPr>
            <p:cNvPr id="539" name="Dikdörtgen 538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0" name="Resim 5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541" name="Dikdörtgen 540"/>
          <p:cNvSpPr/>
          <p:nvPr/>
        </p:nvSpPr>
        <p:spPr>
          <a:xfrm>
            <a:off x="10256633" y="4474682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42" name="Grup 541"/>
          <p:cNvGrpSpPr/>
          <p:nvPr/>
        </p:nvGrpSpPr>
        <p:grpSpPr>
          <a:xfrm>
            <a:off x="9370726" y="881523"/>
            <a:ext cx="647151" cy="990544"/>
            <a:chOff x="1991638" y="4296427"/>
            <a:chExt cx="814192" cy="1499679"/>
          </a:xfrm>
        </p:grpSpPr>
        <p:sp>
          <p:nvSpPr>
            <p:cNvPr id="543" name="Yamuk 54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Yamuk 54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Dikdörtgen 54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Yuvarlatılmış Dikdörtgen 54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7" name="Düz Bağlayıcı 54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Düz Bağlayıcı 54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Düz Bağlayıcı 54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up 549"/>
          <p:cNvGrpSpPr/>
          <p:nvPr/>
        </p:nvGrpSpPr>
        <p:grpSpPr>
          <a:xfrm>
            <a:off x="9455769" y="1514033"/>
            <a:ext cx="480353" cy="120423"/>
            <a:chOff x="9549259" y="3421564"/>
            <a:chExt cx="564335" cy="153056"/>
          </a:xfrm>
        </p:grpSpPr>
        <p:sp>
          <p:nvSpPr>
            <p:cNvPr id="551" name="Dikdörtgen 550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52" name="Resim 5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53" name="Grup 552"/>
          <p:cNvGrpSpPr/>
          <p:nvPr/>
        </p:nvGrpSpPr>
        <p:grpSpPr>
          <a:xfrm>
            <a:off x="9450545" y="1376365"/>
            <a:ext cx="480353" cy="118385"/>
            <a:chOff x="9543122" y="3246591"/>
            <a:chExt cx="564335" cy="150465"/>
          </a:xfrm>
        </p:grpSpPr>
        <p:sp>
          <p:nvSpPr>
            <p:cNvPr id="554" name="Dikdörtgen 553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5" name="Resim 5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56" name="Grup 555"/>
          <p:cNvGrpSpPr/>
          <p:nvPr/>
        </p:nvGrpSpPr>
        <p:grpSpPr>
          <a:xfrm>
            <a:off x="9459350" y="1664339"/>
            <a:ext cx="480353" cy="120585"/>
            <a:chOff x="11053069" y="1413591"/>
            <a:chExt cx="480353" cy="120585"/>
          </a:xfrm>
        </p:grpSpPr>
        <p:sp>
          <p:nvSpPr>
            <p:cNvPr id="557" name="Dikdörtgen 556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8" name="Resim 5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559" name="Dikdörtgen 558"/>
          <p:cNvSpPr/>
          <p:nvPr/>
        </p:nvSpPr>
        <p:spPr>
          <a:xfrm>
            <a:off x="9450545" y="1179595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60" name="Grup 559"/>
          <p:cNvGrpSpPr/>
          <p:nvPr/>
        </p:nvGrpSpPr>
        <p:grpSpPr>
          <a:xfrm>
            <a:off x="9370726" y="1965148"/>
            <a:ext cx="647151" cy="990544"/>
            <a:chOff x="1991638" y="4296427"/>
            <a:chExt cx="814192" cy="1499679"/>
          </a:xfrm>
        </p:grpSpPr>
        <p:sp>
          <p:nvSpPr>
            <p:cNvPr id="561" name="Yamuk 56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Yamuk 56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Dikdörtgen 56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Yuvarlatılmış Dikdörtgen 56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5" name="Düz Bağlayıcı 56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Düz Bağlayıcı 56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Düz Bağlayıcı 56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up 567"/>
          <p:cNvGrpSpPr/>
          <p:nvPr/>
        </p:nvGrpSpPr>
        <p:grpSpPr>
          <a:xfrm>
            <a:off x="9455769" y="2597658"/>
            <a:ext cx="480353" cy="120423"/>
            <a:chOff x="9549259" y="3421564"/>
            <a:chExt cx="564335" cy="153056"/>
          </a:xfrm>
        </p:grpSpPr>
        <p:sp>
          <p:nvSpPr>
            <p:cNvPr id="569" name="Dikdörtgen 568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70" name="Resim 5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71" name="Grup 570"/>
          <p:cNvGrpSpPr/>
          <p:nvPr/>
        </p:nvGrpSpPr>
        <p:grpSpPr>
          <a:xfrm>
            <a:off x="9450545" y="2459990"/>
            <a:ext cx="480353" cy="118385"/>
            <a:chOff x="9543122" y="3246591"/>
            <a:chExt cx="564335" cy="150465"/>
          </a:xfrm>
        </p:grpSpPr>
        <p:sp>
          <p:nvSpPr>
            <p:cNvPr id="572" name="Dikdörtgen 57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3" name="Resim 5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74" name="Grup 573"/>
          <p:cNvGrpSpPr/>
          <p:nvPr/>
        </p:nvGrpSpPr>
        <p:grpSpPr>
          <a:xfrm>
            <a:off x="9455769" y="2747964"/>
            <a:ext cx="480353" cy="120402"/>
            <a:chOff x="11049488" y="2497216"/>
            <a:chExt cx="480353" cy="120402"/>
          </a:xfrm>
        </p:grpSpPr>
        <p:sp>
          <p:nvSpPr>
            <p:cNvPr id="575" name="Dikdörtgen 574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6" name="Resim 5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577" name="Dikdörtgen 576"/>
          <p:cNvSpPr/>
          <p:nvPr/>
        </p:nvSpPr>
        <p:spPr>
          <a:xfrm>
            <a:off x="9450545" y="2263220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78" name="Grup 577"/>
          <p:cNvGrpSpPr/>
          <p:nvPr/>
        </p:nvGrpSpPr>
        <p:grpSpPr>
          <a:xfrm>
            <a:off x="9394920" y="3087354"/>
            <a:ext cx="647151" cy="990544"/>
            <a:chOff x="1991638" y="4296427"/>
            <a:chExt cx="814192" cy="1499679"/>
          </a:xfrm>
        </p:grpSpPr>
        <p:sp>
          <p:nvSpPr>
            <p:cNvPr id="579" name="Yamuk 57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Yamuk 57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Dikdörtgen 58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Yuvarlatılmış Dikdörtgen 58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3" name="Düz Bağlayıcı 58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Düz Bağlayıcı 58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Düz Bağlayıcı 58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6" name="Grup 585"/>
          <p:cNvGrpSpPr/>
          <p:nvPr/>
        </p:nvGrpSpPr>
        <p:grpSpPr>
          <a:xfrm>
            <a:off x="9479963" y="3719864"/>
            <a:ext cx="480353" cy="120423"/>
            <a:chOff x="9549259" y="3421564"/>
            <a:chExt cx="564335" cy="153056"/>
          </a:xfrm>
        </p:grpSpPr>
        <p:sp>
          <p:nvSpPr>
            <p:cNvPr id="587" name="Dikdörtgen 586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88" name="Resim 5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89" name="Grup 588"/>
          <p:cNvGrpSpPr/>
          <p:nvPr/>
        </p:nvGrpSpPr>
        <p:grpSpPr>
          <a:xfrm>
            <a:off x="9474739" y="3582196"/>
            <a:ext cx="480353" cy="118385"/>
            <a:chOff x="9543122" y="3246591"/>
            <a:chExt cx="564335" cy="150465"/>
          </a:xfrm>
        </p:grpSpPr>
        <p:sp>
          <p:nvSpPr>
            <p:cNvPr id="590" name="Dikdörtgen 58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1" name="Resim 5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92" name="Grup 591"/>
          <p:cNvGrpSpPr/>
          <p:nvPr/>
        </p:nvGrpSpPr>
        <p:grpSpPr>
          <a:xfrm>
            <a:off x="9479963" y="3870170"/>
            <a:ext cx="480353" cy="120402"/>
            <a:chOff x="11073682" y="3619422"/>
            <a:chExt cx="480353" cy="120402"/>
          </a:xfrm>
        </p:grpSpPr>
        <p:sp>
          <p:nvSpPr>
            <p:cNvPr id="593" name="Dikdörtgen 592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4" name="Resim 5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595" name="Dikdörtgen 594"/>
          <p:cNvSpPr/>
          <p:nvPr/>
        </p:nvSpPr>
        <p:spPr>
          <a:xfrm>
            <a:off x="9474739" y="3385426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96" name="Grup 595"/>
          <p:cNvGrpSpPr/>
          <p:nvPr/>
        </p:nvGrpSpPr>
        <p:grpSpPr>
          <a:xfrm>
            <a:off x="9374307" y="4176180"/>
            <a:ext cx="647151" cy="990544"/>
            <a:chOff x="1991638" y="4296427"/>
            <a:chExt cx="814192" cy="1499679"/>
          </a:xfrm>
        </p:grpSpPr>
        <p:sp>
          <p:nvSpPr>
            <p:cNvPr id="597" name="Yamuk 59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Yamuk 59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Dikdörtgen 59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Yuvarlatılmış Dikdörtgen 59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1" name="Düz Bağlayıcı 60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Düz Bağlayıcı 60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Düz Bağlayıcı 60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Grup 603"/>
          <p:cNvGrpSpPr/>
          <p:nvPr/>
        </p:nvGrpSpPr>
        <p:grpSpPr>
          <a:xfrm>
            <a:off x="9459350" y="4808690"/>
            <a:ext cx="480353" cy="120423"/>
            <a:chOff x="9549259" y="3421564"/>
            <a:chExt cx="564335" cy="153056"/>
          </a:xfrm>
        </p:grpSpPr>
        <p:sp>
          <p:nvSpPr>
            <p:cNvPr id="605" name="Dikdörtgen 604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606" name="Resim 6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607" name="Grup 606"/>
          <p:cNvGrpSpPr/>
          <p:nvPr/>
        </p:nvGrpSpPr>
        <p:grpSpPr>
          <a:xfrm>
            <a:off x="9454126" y="4671022"/>
            <a:ext cx="480353" cy="118385"/>
            <a:chOff x="9543122" y="3246591"/>
            <a:chExt cx="564335" cy="150465"/>
          </a:xfrm>
        </p:grpSpPr>
        <p:sp>
          <p:nvSpPr>
            <p:cNvPr id="608" name="Dikdörtgen 60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9" name="Resim 6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610" name="Grup 609"/>
          <p:cNvGrpSpPr/>
          <p:nvPr/>
        </p:nvGrpSpPr>
        <p:grpSpPr>
          <a:xfrm>
            <a:off x="9459350" y="4958996"/>
            <a:ext cx="480353" cy="120402"/>
            <a:chOff x="11053069" y="4708248"/>
            <a:chExt cx="480353" cy="120402"/>
          </a:xfrm>
        </p:grpSpPr>
        <p:sp>
          <p:nvSpPr>
            <p:cNvPr id="611" name="Dikdörtgen 610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2" name="Resim 6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613" name="Dikdörtgen 612"/>
          <p:cNvSpPr/>
          <p:nvPr/>
        </p:nvSpPr>
        <p:spPr>
          <a:xfrm>
            <a:off x="9454126" y="4474252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54883 0.2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8" y="10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5.55112E-17 L -0.55625 0.0055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12" y="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-0.55534 -0.1222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3" y="-6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-0.54909 -0.2196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1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-0.55508 0.0412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60" y="20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55469 -0.07315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4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55534 -0.22616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3" y="-113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-0.55364 -0.38611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82" y="-193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62292 -0.18079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46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84492 0.252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53" y="126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5.55112E-17 L -0.77852 0.2611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2" y="130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0.71432 0.3178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16" y="1588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84518 0.0511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66" y="25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-0.84739 0.153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70" y="766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-0.84466 0.2682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40" y="1340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84466 0.3622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4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-0.74844 -0.2407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22" y="-1203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-0.74675 -0.35115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4" y="-175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-0.74883 -0.2620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48" y="-1310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74193 -0.1645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96" y="-824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-0.73946 -0.1446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79" y="-724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-0.73269 -0.0356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41" y="-178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73919 -0.033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66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0.69127 -0.2384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70" y="-1192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75794 -0.3094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04" y="-1548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-0.75873 -0.2393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43" y="-1196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-0.822 -0.2814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07" y="-1407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0.8237 -0.2844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85" y="-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0.71093 0.06297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47" y="314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-0.71041 0.0787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21" y="393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0.71094 0.19931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47" y="995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71042 0.47153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21" y="2356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71054 0.40741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34" y="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657428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YARN </a:t>
            </a:r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Intro</a:t>
            </a:r>
          </a:p>
        </p:txBody>
      </p:sp>
      <p:sp>
        <p:nvSpPr>
          <p:cNvPr id="101" name="Dikdörtgen 100"/>
          <p:cNvSpPr/>
          <p:nvPr/>
        </p:nvSpPr>
        <p:spPr>
          <a:xfrm>
            <a:off x="1141737" y="2094958"/>
            <a:ext cx="9908525" cy="226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Yet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Another Resource Negotiator 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(YARN)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It saved Hadoop from being doomed to MapReduce.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With YARN, Hadoop has become a truly scalable big data processing platform.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9591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 69"/>
          <p:cNvGrpSpPr/>
          <p:nvPr/>
        </p:nvGrpSpPr>
        <p:grpSpPr>
          <a:xfrm>
            <a:off x="2107407" y="2787589"/>
            <a:ext cx="2209016" cy="981375"/>
            <a:chOff x="2107407" y="2787589"/>
            <a:chExt cx="2209016" cy="981375"/>
          </a:xfrm>
        </p:grpSpPr>
        <p:grpSp>
          <p:nvGrpSpPr>
            <p:cNvPr id="46" name="Grup 45"/>
            <p:cNvGrpSpPr/>
            <p:nvPr/>
          </p:nvGrpSpPr>
          <p:grpSpPr>
            <a:xfrm rot="16200000">
              <a:off x="2721227" y="2173769"/>
              <a:ext cx="981375" cy="2209016"/>
              <a:chOff x="-181898" y="2780068"/>
              <a:chExt cx="4783622" cy="2319835"/>
            </a:xfrm>
          </p:grpSpPr>
          <p:sp>
            <p:nvSpPr>
              <p:cNvPr id="48" name="Dikdörtgen 47"/>
              <p:cNvSpPr/>
              <p:nvPr/>
            </p:nvSpPr>
            <p:spPr>
              <a:xfrm>
                <a:off x="-181898" y="2780068"/>
                <a:ext cx="4783622" cy="231983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ikdörtgen 48"/>
              <p:cNvSpPr/>
              <p:nvPr/>
            </p:nvSpPr>
            <p:spPr>
              <a:xfrm>
                <a:off x="-4277" y="2810841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Metin kutusu 49"/>
              <p:cNvSpPr txBox="1"/>
              <p:nvPr/>
            </p:nvSpPr>
            <p:spPr>
              <a:xfrm rot="5400000">
                <a:off x="1865727" y="1888010"/>
                <a:ext cx="916330" cy="2850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Processing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Resim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219" y="3092068"/>
              <a:ext cx="1227995" cy="388354"/>
            </a:xfrm>
            <a:prstGeom prst="rect">
              <a:avLst/>
            </a:prstGeom>
          </p:spPr>
        </p:pic>
      </p:grp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72284" y="447284"/>
            <a:ext cx="9144000" cy="715450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YARN </a:t>
            </a:r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place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in Hadoop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 11"/>
          <p:cNvGrpSpPr/>
          <p:nvPr/>
        </p:nvGrpSpPr>
        <p:grpSpPr>
          <a:xfrm>
            <a:off x="2107405" y="3858695"/>
            <a:ext cx="6977129" cy="666354"/>
            <a:chOff x="2644815" y="3833325"/>
            <a:chExt cx="8570373" cy="699783"/>
          </a:xfrm>
        </p:grpSpPr>
        <p:grpSp>
          <p:nvGrpSpPr>
            <p:cNvPr id="13" name="Grup 12"/>
            <p:cNvGrpSpPr/>
            <p:nvPr/>
          </p:nvGrpSpPr>
          <p:grpSpPr>
            <a:xfrm>
              <a:off x="2644815" y="3833325"/>
              <a:ext cx="8570373" cy="699783"/>
              <a:chOff x="2767365" y="4400117"/>
              <a:chExt cx="8570373" cy="699783"/>
            </a:xfrm>
          </p:grpSpPr>
          <p:sp>
            <p:nvSpPr>
              <p:cNvPr id="15" name="Dikdörtgen 14"/>
              <p:cNvSpPr/>
              <p:nvPr/>
            </p:nvSpPr>
            <p:spPr>
              <a:xfrm>
                <a:off x="2767365" y="4400117"/>
                <a:ext cx="8570373" cy="6997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2837242" y="4454607"/>
                <a:ext cx="5156795" cy="6142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etin kutusu 16"/>
              <p:cNvSpPr txBox="1"/>
              <p:nvPr/>
            </p:nvSpPr>
            <p:spPr>
              <a:xfrm>
                <a:off x="3161282" y="4513065"/>
                <a:ext cx="4448526" cy="387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Resource Management - YARN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4" name="Resim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" t="11321" r="3461" b="11007"/>
            <a:stretch/>
          </p:blipFill>
          <p:spPr>
            <a:xfrm>
              <a:off x="9254788" y="3865487"/>
              <a:ext cx="1890862" cy="640308"/>
            </a:xfrm>
            <a:prstGeom prst="rect">
              <a:avLst/>
            </a:prstGeom>
          </p:spPr>
        </p:pic>
      </p:grpSp>
      <p:grpSp>
        <p:nvGrpSpPr>
          <p:cNvPr id="18" name="Grup 17"/>
          <p:cNvGrpSpPr/>
          <p:nvPr/>
        </p:nvGrpSpPr>
        <p:grpSpPr>
          <a:xfrm>
            <a:off x="2107405" y="4581878"/>
            <a:ext cx="6977129" cy="715449"/>
            <a:chOff x="4158455" y="4859404"/>
            <a:chExt cx="6977129" cy="715449"/>
          </a:xfrm>
        </p:grpSpPr>
        <p:grpSp>
          <p:nvGrpSpPr>
            <p:cNvPr id="19" name="Grup 18"/>
            <p:cNvGrpSpPr/>
            <p:nvPr/>
          </p:nvGrpSpPr>
          <p:grpSpPr>
            <a:xfrm>
              <a:off x="4158455" y="4859404"/>
              <a:ext cx="6977129" cy="715449"/>
              <a:chOff x="2873331" y="4348561"/>
              <a:chExt cx="8551956" cy="751340"/>
            </a:xfrm>
          </p:grpSpPr>
          <p:sp>
            <p:nvSpPr>
              <p:cNvPr id="24" name="Dikdörtgen 23"/>
              <p:cNvSpPr/>
              <p:nvPr/>
            </p:nvSpPr>
            <p:spPr>
              <a:xfrm>
                <a:off x="2873331" y="4348561"/>
                <a:ext cx="8551956" cy="7513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2957361" y="4380578"/>
                <a:ext cx="5134749" cy="6828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Resim 2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25" b="20914"/>
              <a:stretch/>
            </p:blipFill>
            <p:spPr>
              <a:xfrm>
                <a:off x="9439499" y="4408639"/>
                <a:ext cx="1921615" cy="633935"/>
              </a:xfrm>
              <a:prstGeom prst="rect">
                <a:avLst/>
              </a:prstGeom>
            </p:spPr>
          </p:pic>
          <p:sp>
            <p:nvSpPr>
              <p:cNvPr id="27" name="Metin kutusu 26"/>
              <p:cNvSpPr txBox="1"/>
              <p:nvPr/>
            </p:nvSpPr>
            <p:spPr>
              <a:xfrm>
                <a:off x="3679030" y="4467138"/>
                <a:ext cx="3352643" cy="42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File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r>
                  <a:rPr lang="tr-T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- HDFS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1" name="Resim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21415" y="5043556"/>
              <a:ext cx="372758" cy="372758"/>
            </a:xfrm>
            <a:prstGeom prst="rect">
              <a:avLst/>
            </a:prstGeom>
          </p:spPr>
        </p:pic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779461" y="5043556"/>
              <a:ext cx="372758" cy="372758"/>
            </a:xfrm>
            <a:prstGeom prst="rect">
              <a:avLst/>
            </a:prstGeom>
          </p:spPr>
        </p:pic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18337" y="5043556"/>
              <a:ext cx="372758" cy="372758"/>
            </a:xfrm>
            <a:prstGeom prst="rect">
              <a:avLst/>
            </a:prstGeom>
          </p:spPr>
        </p:pic>
      </p:grpSp>
      <p:grpSp>
        <p:nvGrpSpPr>
          <p:cNvPr id="29" name="Grup 28"/>
          <p:cNvGrpSpPr/>
          <p:nvPr/>
        </p:nvGrpSpPr>
        <p:grpSpPr>
          <a:xfrm>
            <a:off x="6824662" y="2308715"/>
            <a:ext cx="2248369" cy="1470645"/>
            <a:chOff x="8887214" y="2606509"/>
            <a:chExt cx="2248369" cy="1470645"/>
          </a:xfrm>
        </p:grpSpPr>
        <p:grpSp>
          <p:nvGrpSpPr>
            <p:cNvPr id="33" name="Grup 32"/>
            <p:cNvGrpSpPr/>
            <p:nvPr/>
          </p:nvGrpSpPr>
          <p:grpSpPr>
            <a:xfrm>
              <a:off x="8887214" y="2606509"/>
              <a:ext cx="2248369" cy="1470645"/>
              <a:chOff x="2736207" y="5121697"/>
              <a:chExt cx="8613151" cy="1431111"/>
            </a:xfrm>
          </p:grpSpPr>
          <p:sp>
            <p:nvSpPr>
              <p:cNvPr id="42" name="Dikdörtgen 41"/>
              <p:cNvSpPr/>
              <p:nvPr/>
            </p:nvSpPr>
            <p:spPr>
              <a:xfrm>
                <a:off x="2736207" y="5121697"/>
                <a:ext cx="8613151" cy="143111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927320" y="5154043"/>
                <a:ext cx="8230136" cy="3742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etin kutusu 43"/>
              <p:cNvSpPr txBox="1"/>
              <p:nvPr/>
            </p:nvSpPr>
            <p:spPr>
              <a:xfrm>
                <a:off x="4162790" y="5148507"/>
                <a:ext cx="529087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Processing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up 33"/>
            <p:cNvGrpSpPr/>
            <p:nvPr/>
          </p:nvGrpSpPr>
          <p:grpSpPr>
            <a:xfrm>
              <a:off x="9953838" y="3036965"/>
              <a:ext cx="1131651" cy="940163"/>
              <a:chOff x="9953838" y="3036965"/>
              <a:chExt cx="1131651" cy="940163"/>
            </a:xfrm>
          </p:grpSpPr>
          <p:pic>
            <p:nvPicPr>
              <p:cNvPr id="39" name="Resim 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7810" y="3523708"/>
                <a:ext cx="852429" cy="453420"/>
              </a:xfrm>
              <a:prstGeom prst="rect">
                <a:avLst/>
              </a:prstGeom>
            </p:spPr>
          </p:pic>
          <p:sp>
            <p:nvSpPr>
              <p:cNvPr id="40" name="Dikdörtgen 39"/>
              <p:cNvSpPr/>
              <p:nvPr/>
            </p:nvSpPr>
            <p:spPr>
              <a:xfrm>
                <a:off x="9953838" y="3036965"/>
                <a:ext cx="1131651" cy="4707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9975046" y="3054043"/>
                <a:ext cx="11006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Batch</a:t>
                </a:r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up 34"/>
            <p:cNvGrpSpPr/>
            <p:nvPr/>
          </p:nvGrpSpPr>
          <p:grpSpPr>
            <a:xfrm>
              <a:off x="8937102" y="3054945"/>
              <a:ext cx="1086495" cy="889716"/>
              <a:chOff x="8937102" y="3054945"/>
              <a:chExt cx="1086495" cy="889716"/>
            </a:xfrm>
          </p:grpSpPr>
          <p:pic>
            <p:nvPicPr>
              <p:cNvPr id="36" name="Resim 3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7978" y="3607212"/>
                <a:ext cx="1075619" cy="337449"/>
              </a:xfrm>
              <a:prstGeom prst="rect">
                <a:avLst/>
              </a:prstGeom>
            </p:spPr>
          </p:pic>
          <p:sp>
            <p:nvSpPr>
              <p:cNvPr id="37" name="Dikdörtgen 36"/>
              <p:cNvSpPr/>
              <p:nvPr/>
            </p:nvSpPr>
            <p:spPr>
              <a:xfrm>
                <a:off x="8937102" y="3054945"/>
                <a:ext cx="956808" cy="4527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etin kutusu 37"/>
              <p:cNvSpPr txBox="1"/>
              <p:nvPr/>
            </p:nvSpPr>
            <p:spPr>
              <a:xfrm>
                <a:off x="8986028" y="3055653"/>
                <a:ext cx="8920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Stream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up 3"/>
          <p:cNvGrpSpPr/>
          <p:nvPr/>
        </p:nvGrpSpPr>
        <p:grpSpPr>
          <a:xfrm>
            <a:off x="4392198" y="2796409"/>
            <a:ext cx="2349888" cy="981375"/>
            <a:chOff x="5120708" y="2703182"/>
            <a:chExt cx="2349888" cy="981375"/>
          </a:xfrm>
        </p:grpSpPr>
        <p:grpSp>
          <p:nvGrpSpPr>
            <p:cNvPr id="59" name="Grup 58"/>
            <p:cNvGrpSpPr/>
            <p:nvPr/>
          </p:nvGrpSpPr>
          <p:grpSpPr>
            <a:xfrm rot="16200000">
              <a:off x="5804964" y="2018926"/>
              <a:ext cx="981375" cy="2349888"/>
              <a:chOff x="-181898" y="2632129"/>
              <a:chExt cx="4783622" cy="2467774"/>
            </a:xfrm>
          </p:grpSpPr>
          <p:sp>
            <p:nvSpPr>
              <p:cNvPr id="61" name="Dikdörtgen 60"/>
              <p:cNvSpPr/>
              <p:nvPr/>
            </p:nvSpPr>
            <p:spPr>
              <a:xfrm>
                <a:off x="-181898" y="2632129"/>
                <a:ext cx="4783622" cy="24677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-27543" y="2654906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Metin kutusu 62"/>
              <p:cNvSpPr txBox="1"/>
              <p:nvPr/>
            </p:nvSpPr>
            <p:spPr>
              <a:xfrm rot="5400000">
                <a:off x="2007662" y="1675705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Processing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" name="Resim 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4" t="11280" r="3907" b="7317"/>
            <a:stretch/>
          </p:blipFill>
          <p:spPr>
            <a:xfrm>
              <a:off x="6069988" y="2856632"/>
              <a:ext cx="1373385" cy="645588"/>
            </a:xfrm>
            <a:prstGeom prst="rect">
              <a:avLst/>
            </a:prstGeom>
          </p:spPr>
        </p:pic>
      </p:grpSp>
      <p:grpSp>
        <p:nvGrpSpPr>
          <p:cNvPr id="6" name="Grup 5"/>
          <p:cNvGrpSpPr/>
          <p:nvPr/>
        </p:nvGrpSpPr>
        <p:grpSpPr>
          <a:xfrm>
            <a:off x="2108527" y="2165565"/>
            <a:ext cx="6977132" cy="2359484"/>
            <a:chOff x="4955283" y="2331876"/>
            <a:chExt cx="6977132" cy="2359484"/>
          </a:xfrm>
        </p:grpSpPr>
        <p:grpSp>
          <p:nvGrpSpPr>
            <p:cNvPr id="65" name="Grup 64"/>
            <p:cNvGrpSpPr/>
            <p:nvPr/>
          </p:nvGrpSpPr>
          <p:grpSpPr>
            <a:xfrm rot="16200000">
              <a:off x="7264107" y="23052"/>
              <a:ext cx="2359484" cy="6977132"/>
              <a:chOff x="-746745" y="3320956"/>
              <a:chExt cx="5359975" cy="2028525"/>
            </a:xfrm>
          </p:grpSpPr>
          <p:sp>
            <p:nvSpPr>
              <p:cNvPr id="67" name="Dikdörtgen 66"/>
              <p:cNvSpPr/>
              <p:nvPr/>
            </p:nvSpPr>
            <p:spPr>
              <a:xfrm>
                <a:off x="-746745" y="3320956"/>
                <a:ext cx="5359975" cy="20285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Dikdörtgen 67"/>
              <p:cNvSpPr/>
              <p:nvPr/>
            </p:nvSpPr>
            <p:spPr>
              <a:xfrm>
                <a:off x="-468716" y="3355927"/>
                <a:ext cx="4796382" cy="10180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Metin kutusu 68"/>
              <p:cNvSpPr txBox="1"/>
              <p:nvPr/>
            </p:nvSpPr>
            <p:spPr>
              <a:xfrm rot="5400000">
                <a:off x="1020695" y="1795718"/>
                <a:ext cx="916330" cy="41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processing</a:t>
                </a:r>
              </a:p>
              <a:p>
                <a:pPr algn="ctr"/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Resource Management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7961" y="3117224"/>
              <a:ext cx="3147604" cy="995430"/>
            </a:xfrm>
            <a:prstGeom prst="rect">
              <a:avLst/>
            </a:prstGeom>
          </p:spPr>
        </p:pic>
      </p:grpSp>
      <p:sp>
        <p:nvSpPr>
          <p:cNvPr id="11" name="Sol Ok 10"/>
          <p:cNvSpPr/>
          <p:nvPr/>
        </p:nvSpPr>
        <p:spPr>
          <a:xfrm>
            <a:off x="9155607" y="4667218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Sol Ok 70"/>
          <p:cNvSpPr/>
          <p:nvPr/>
        </p:nvSpPr>
        <p:spPr>
          <a:xfrm>
            <a:off x="9155607" y="3821903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Computation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Sol Ok 71"/>
          <p:cNvSpPr/>
          <p:nvPr/>
        </p:nvSpPr>
        <p:spPr>
          <a:xfrm>
            <a:off x="9155607" y="2560139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YARN </a:t>
            </a:r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Frameworks</a:t>
            </a:r>
          </a:p>
        </p:txBody>
      </p:sp>
      <p:sp>
        <p:nvSpPr>
          <p:cNvPr id="101" name="Dikdörtgen 100"/>
          <p:cNvSpPr/>
          <p:nvPr/>
        </p:nvSpPr>
        <p:spPr>
          <a:xfrm>
            <a:off x="853864" y="1268733"/>
            <a:ext cx="4880019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Apache Spark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Apache Flink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Apache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Storm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Hadoop MapReduce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Apache Tez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Presto (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using slider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Apache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Drill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Apache </a:t>
            </a:r>
            <a:r>
              <a:rPr lang="en-US" sz="24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Giraph</a:t>
            </a:r>
            <a:endParaRPr lang="en-US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7048499" y="1268733"/>
            <a:ext cx="4885033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REEF – Retainable Evaluator Execution Framework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Hamster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: Hadoop and MPI on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the Same 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Cluster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Distributed-Shell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Hoya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: HBase on YARN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Dryad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on YARN (Microsoft)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60972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YARN Basic Components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Dikdörtgen 100"/>
          <p:cNvSpPr/>
          <p:nvPr/>
        </p:nvSpPr>
        <p:spPr>
          <a:xfrm>
            <a:off x="1025480" y="1839777"/>
            <a:ext cx="9908525" cy="244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ResourceManager (RM) 	=&gt;	Per cluster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NodeManager (NM)		 =&gt; 	Per node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rgbClr val="404041"/>
                </a:solidFill>
                <a:latin typeface="Chromatica" panose="00000500000000000000" pitchFamily="50" charset="-94"/>
              </a:rPr>
              <a:t>ApplicationMaster</a:t>
            </a:r>
            <a:r>
              <a:rPr lang="en-US" sz="2600" dirty="0">
                <a:solidFill>
                  <a:srgbClr val="404041"/>
                </a:solidFill>
                <a:latin typeface="Chromatica" panose="00000500000000000000" pitchFamily="50" charset="-94"/>
              </a:rPr>
              <a:t> (AM)	 =&gt; 	Per application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6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12220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Resource Manager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Dikdörtgen 100"/>
          <p:cNvSpPr/>
          <p:nvPr/>
        </p:nvSpPr>
        <p:spPr>
          <a:xfrm>
            <a:off x="1158668" y="1401537"/>
            <a:ext cx="990852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Ultimate authority in resource allocation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Cluster-wide view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,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runs on master node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Responds to requests based on scheduling priorities and available resources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Two key components: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Scheduler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Application Manager (Don’t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confuse with Application Master)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42158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0" y="299125"/>
            <a:ext cx="9144000" cy="599371"/>
          </a:xfrm>
        </p:spPr>
        <p:txBody>
          <a:bodyPr>
            <a:noAutofit/>
          </a:bodyPr>
          <a:lstStyle/>
          <a:p>
            <a:r>
              <a:rPr lang="en-US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Node Manager</a:t>
            </a:r>
          </a:p>
        </p:txBody>
      </p:sp>
      <p:sp>
        <p:nvSpPr>
          <p:cNvPr id="101" name="Dikdörtgen 100"/>
          <p:cNvSpPr/>
          <p:nvPr/>
        </p:nvSpPr>
        <p:spPr>
          <a:xfrm>
            <a:off x="1158667" y="957578"/>
            <a:ext cx="9908525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On every Slave/Worker Node;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Container management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Pulse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Resource monitoring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Error report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Container life-cycle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Log aggregation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Representative of ResourceManager on worker nodes.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Runs as permanent service, always up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77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489793"/>
            <a:ext cx="9144000" cy="599371"/>
          </a:xfrm>
        </p:spPr>
        <p:txBody>
          <a:bodyPr>
            <a:no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Application Master (AM)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Dikdörtgen 100"/>
          <p:cNvSpPr/>
          <p:nvPr/>
        </p:nvSpPr>
        <p:spPr>
          <a:xfrm>
            <a:off x="1158668" y="1415611"/>
            <a:ext cx="9908525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One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AM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for each application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The worker works on the server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Runs inside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a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 temporary container, not a permanent service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When application finishes its job, AM disappears</a:t>
            </a: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I</a:t>
            </a: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t can exist if it gets accepted by YARN.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Chromatica" panose="00000500000000000000" pitchFamily="50" charset="-94"/>
              </a:rPr>
              <a:t>Coordinates resources with NodeManager(s) and ResourceManager for application to run.</a:t>
            </a:r>
            <a:endParaRPr lang="tr-TR" sz="2400" dirty="0">
              <a:solidFill>
                <a:srgbClr val="404041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1029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880</Words>
  <Application>Microsoft Office PowerPoint</Application>
  <PresentationFormat>Widescreen</PresentationFormat>
  <Paragraphs>411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Chromatica</vt:lpstr>
      <vt:lpstr>Roboto</vt:lpstr>
      <vt:lpstr>Wingdings</vt:lpstr>
      <vt:lpstr>Office Teması</vt:lpstr>
      <vt:lpstr>Apache YARN</vt:lpstr>
      <vt:lpstr>YARN Intro</vt:lpstr>
      <vt:lpstr>YARN Intro</vt:lpstr>
      <vt:lpstr>YARN place in Hadoop</vt:lpstr>
      <vt:lpstr>YARN Frameworks</vt:lpstr>
      <vt:lpstr>YARN Basic Components</vt:lpstr>
      <vt:lpstr>Resource Manager </vt:lpstr>
      <vt:lpstr>Node Manager</vt:lpstr>
      <vt:lpstr>Application Master (AM)</vt:lpstr>
      <vt:lpstr>Journey of an YARN application</vt:lpstr>
      <vt:lpstr>Capacity Scheduler</vt:lpstr>
      <vt:lpstr>PowerPoint Presentation</vt:lpstr>
      <vt:lpstr>YARN Queue Mechanism</vt:lpstr>
      <vt:lpstr>Queue usage by users</vt:lpstr>
      <vt:lpstr>Queue usage by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SIRIN</cp:lastModifiedBy>
  <cp:revision>109</cp:revision>
  <dcterms:created xsi:type="dcterms:W3CDTF">2018-03-04T09:30:49Z</dcterms:created>
  <dcterms:modified xsi:type="dcterms:W3CDTF">2023-01-29T07:11:40Z</dcterms:modified>
</cp:coreProperties>
</file>