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4" r:id="rId6"/>
    <p:sldId id="265" r:id="rId7"/>
    <p:sldId id="274" r:id="rId8"/>
    <p:sldId id="263" r:id="rId9"/>
    <p:sldId id="268" r:id="rId10"/>
    <p:sldId id="269" r:id="rId11"/>
    <p:sldId id="275" r:id="rId12"/>
    <p:sldId id="271" r:id="rId13"/>
    <p:sldId id="272" r:id="rId14"/>
    <p:sldId id="273" r:id="rId15"/>
    <p:sldId id="278" r:id="rId16"/>
    <p:sldId id="279" r:id="rId17"/>
    <p:sldId id="280" r:id="rId18"/>
    <p:sldId id="266" r:id="rId19"/>
    <p:sldId id="276" r:id="rId20"/>
    <p:sldId id="277" r:id="rId21"/>
    <p:sldId id="267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3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7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EB8E23B-E4F4-4539-88AC-57BCDB90D354}"/>
    <pc:docChg chg="custSel modSld">
      <pc:chgData name="Erkan ŞİRİN" userId="7f10ce1d6aaf8c5d" providerId="LiveId" clId="{3EB8E23B-E4F4-4539-88AC-57BCDB90D354}" dt="2019-05-06T10:58:19.234" v="11"/>
      <pc:docMkLst>
        <pc:docMk/>
      </pc:docMkLst>
      <pc:sldChg chg="addSp delSp">
        <pc:chgData name="Erkan ŞİRİN" userId="7f10ce1d6aaf8c5d" providerId="LiveId" clId="{3EB8E23B-E4F4-4539-88AC-57BCDB90D354}" dt="2019-05-06T10:57:32.735" v="1"/>
        <pc:sldMkLst>
          <pc:docMk/>
          <pc:sldMk cId="1416118015" sldId="257"/>
        </pc:sldMkLst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2.735" v="1"/>
          <ac:picMkLst>
            <pc:docMk/>
            <pc:sldMk cId="1416118015" sldId="257"/>
            <ac:picMk id="17" creationId="{7A19E1F5-7521-4BE3-BAED-121D8779385B}"/>
          </ac:picMkLst>
        </pc:picChg>
      </pc:sldChg>
      <pc:sldChg chg="addSp delSp">
        <pc:chgData name="Erkan ŞİRİN" userId="7f10ce1d6aaf8c5d" providerId="LiveId" clId="{3EB8E23B-E4F4-4539-88AC-57BCDB90D354}" dt="2019-05-06T10:57:38.917" v="3"/>
        <pc:sldMkLst>
          <pc:docMk/>
          <pc:sldMk cId="2813886073" sldId="258"/>
        </pc:sldMkLst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8.917" v="3"/>
          <ac:picMkLst>
            <pc:docMk/>
            <pc:sldMk cId="2813886073" sldId="258"/>
            <ac:picMk id="18" creationId="{68ABD26A-2A76-4FED-8870-31010D1B6118}"/>
          </ac:picMkLst>
        </pc:picChg>
      </pc:sldChg>
      <pc:sldChg chg="addSp delSp">
        <pc:chgData name="Erkan ŞİRİN" userId="7f10ce1d6aaf8c5d" providerId="LiveId" clId="{3EB8E23B-E4F4-4539-88AC-57BCDB90D354}" dt="2019-05-06T10:57:47.192" v="5"/>
        <pc:sldMkLst>
          <pc:docMk/>
          <pc:sldMk cId="2227709425" sldId="259"/>
        </pc:sldMkLst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47.192" v="5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3EB8E23B-E4F4-4539-88AC-57BCDB90D354}" dt="2019-05-06T10:57:53.926" v="6" actId="478"/>
        <pc:sldMkLst>
          <pc:docMk/>
          <pc:sldMk cId="1390741446" sldId="260"/>
        </pc:sldMkLst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3EB8E23B-E4F4-4539-88AC-57BCDB90D354}" dt="2019-05-06T10:58:00.276" v="7" actId="478"/>
        <pc:sldMkLst>
          <pc:docMk/>
          <pc:sldMk cId="4125060158" sldId="261"/>
        </pc:sldMkLst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3EB8E23B-E4F4-4539-88AC-57BCDB90D354}" dt="2019-05-06T10:58:09.893" v="9"/>
        <pc:sldMkLst>
          <pc:docMk/>
          <pc:sldMk cId="3308122537" sldId="262"/>
        </pc:sldMkLst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09.893" v="9"/>
          <ac:picMkLst>
            <pc:docMk/>
            <pc:sldMk cId="3308122537" sldId="262"/>
            <ac:picMk id="17" creationId="{C79F05D6-5250-4414-8845-323687DD306E}"/>
          </ac:picMkLst>
        </pc:picChg>
      </pc:sldChg>
      <pc:sldChg chg="addSp delSp">
        <pc:chgData name="Erkan ŞİRİN" userId="7f10ce1d6aaf8c5d" providerId="LiveId" clId="{3EB8E23B-E4F4-4539-88AC-57BCDB90D354}" dt="2019-05-06T10:58:19.234" v="11"/>
        <pc:sldMkLst>
          <pc:docMk/>
          <pc:sldMk cId="674586216" sldId="263"/>
        </pc:sldMkLst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19.234" v="11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  <pc:docChgLst>
    <pc:chgData name="Erkan ŞİRİN" userId="7f10ce1d6aaf8c5d" providerId="LiveId" clId="{77AFF1D1-5CCF-4CA4-8BC6-B75713393725}"/>
    <pc:docChg chg="custSel modSld">
      <pc:chgData name="Erkan ŞİRİN" userId="7f10ce1d6aaf8c5d" providerId="LiveId" clId="{77AFF1D1-5CCF-4CA4-8BC6-B75713393725}" dt="2019-07-23T04:52:24.720" v="4" actId="478"/>
      <pc:docMkLst>
        <pc:docMk/>
      </pc:docMkLst>
      <pc:sldChg chg="delSp">
        <pc:chgData name="Erkan ŞİRİN" userId="7f10ce1d6aaf8c5d" providerId="LiveId" clId="{77AFF1D1-5CCF-4CA4-8BC6-B75713393725}" dt="2019-07-23T04:51:59.803" v="0" actId="478"/>
        <pc:sldMkLst>
          <pc:docMk/>
          <pc:sldMk cId="1416118015" sldId="257"/>
        </pc:sldMkLst>
        <pc:picChg chg="del">
          <ac:chgData name="Erkan ŞİRİN" userId="7f10ce1d6aaf8c5d" providerId="LiveId" clId="{77AFF1D1-5CCF-4CA4-8BC6-B75713393725}" dt="2019-07-23T04:51:59.803" v="0" actId="478"/>
          <ac:picMkLst>
            <pc:docMk/>
            <pc:sldMk cId="1416118015" sldId="257"/>
            <ac:picMk id="17" creationId="{7A19E1F5-7521-4BE3-BAED-121D8779385B}"/>
          </ac:picMkLst>
        </pc:picChg>
      </pc:sldChg>
      <pc:sldChg chg="delSp">
        <pc:chgData name="Erkan ŞİRİN" userId="7f10ce1d6aaf8c5d" providerId="LiveId" clId="{77AFF1D1-5CCF-4CA4-8BC6-B75713393725}" dt="2019-07-23T04:52:03.568" v="1" actId="478"/>
        <pc:sldMkLst>
          <pc:docMk/>
          <pc:sldMk cId="2813886073" sldId="258"/>
        </pc:sldMkLst>
        <pc:picChg chg="del">
          <ac:chgData name="Erkan ŞİRİN" userId="7f10ce1d6aaf8c5d" providerId="LiveId" clId="{77AFF1D1-5CCF-4CA4-8BC6-B75713393725}" dt="2019-07-23T04:52:03.568" v="1" actId="478"/>
          <ac:picMkLst>
            <pc:docMk/>
            <pc:sldMk cId="2813886073" sldId="258"/>
            <ac:picMk id="18" creationId="{68ABD26A-2A76-4FED-8870-31010D1B6118}"/>
          </ac:picMkLst>
        </pc:picChg>
      </pc:sldChg>
      <pc:sldChg chg="delSp">
        <pc:chgData name="Erkan ŞİRİN" userId="7f10ce1d6aaf8c5d" providerId="LiveId" clId="{77AFF1D1-5CCF-4CA4-8BC6-B75713393725}" dt="2019-07-23T04:52:07.864" v="2" actId="478"/>
        <pc:sldMkLst>
          <pc:docMk/>
          <pc:sldMk cId="2227709425" sldId="259"/>
        </pc:sldMkLst>
        <pc:picChg chg="del">
          <ac:chgData name="Erkan ŞİRİN" userId="7f10ce1d6aaf8c5d" providerId="LiveId" clId="{77AFF1D1-5CCF-4CA4-8BC6-B75713393725}" dt="2019-07-23T04:52:07.864" v="2" actId="478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77AFF1D1-5CCF-4CA4-8BC6-B75713393725}" dt="2019-07-23T04:52:18.565" v="3" actId="478"/>
        <pc:sldMkLst>
          <pc:docMk/>
          <pc:sldMk cId="3308122537" sldId="262"/>
        </pc:sldMkLst>
        <pc:picChg chg="del">
          <ac:chgData name="Erkan ŞİRİN" userId="7f10ce1d6aaf8c5d" providerId="LiveId" clId="{77AFF1D1-5CCF-4CA4-8BC6-B75713393725}" dt="2019-07-23T04:52:18.565" v="3" actId="478"/>
          <ac:picMkLst>
            <pc:docMk/>
            <pc:sldMk cId="3308122537" sldId="262"/>
            <ac:picMk id="17" creationId="{C79F05D6-5250-4414-8845-323687DD306E}"/>
          </ac:picMkLst>
        </pc:picChg>
      </pc:sldChg>
      <pc:sldChg chg="delSp">
        <pc:chgData name="Erkan ŞİRİN" userId="7f10ce1d6aaf8c5d" providerId="LiveId" clId="{77AFF1D1-5CCF-4CA4-8BC6-B75713393725}" dt="2019-07-23T04:52:24.720" v="4" actId="478"/>
        <pc:sldMkLst>
          <pc:docMk/>
          <pc:sldMk cId="674586216" sldId="263"/>
        </pc:sldMkLst>
        <pc:picChg chg="del">
          <ac:chgData name="Erkan ŞİRİN" userId="7f10ce1d6aaf8c5d" providerId="LiveId" clId="{77AFF1D1-5CCF-4CA4-8BC6-B75713393725}" dt="2019-07-23T04:52:24.720" v="4" actId="478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877332" y="4249561"/>
            <a:ext cx="9144000" cy="148603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 Hive: Data warehousing for big data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21" y="750189"/>
            <a:ext cx="3630283" cy="36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create table properties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559792" y="1372668"/>
            <a:ext cx="9397296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row format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delimited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=&gt; </a:t>
            </a:r>
            <a:r>
              <a:rPr lang="en-US" sz="2200" dirty="0">
                <a:latin typeface="Chromatica" panose="00000500000000000000" pitchFamily="50" charset="-94"/>
              </a:rPr>
              <a:t>Row format; Columns are restricted with certain characters.</a:t>
            </a:r>
            <a:endParaRPr lang="tr-TR" sz="2200" dirty="0">
              <a:latin typeface="Chromatica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fields terminated by ',' =&gt; </a:t>
            </a:r>
            <a:r>
              <a:rPr lang="en-US" sz="2200" dirty="0">
                <a:latin typeface="Chromatica" panose="00000500000000000000" pitchFamily="50" charset="-94"/>
              </a:rPr>
              <a:t>Columns are separated by </a:t>
            </a:r>
            <a:r>
              <a:rPr lang="tr-TR" sz="2200" dirty="0">
                <a:latin typeface="Chromatica" panose="00000500000000000000" pitchFamily="50" charset="-94"/>
              </a:rPr>
              <a:t>",".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collection items terminated by 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':' =&gt; </a:t>
            </a:r>
            <a:r>
              <a:rPr lang="en-US" sz="2200" dirty="0">
                <a:latin typeface="Chromatica" panose="00000500000000000000" pitchFamily="50" charset="-94"/>
              </a:rPr>
              <a:t>One of the columns contains an array and the elements of the array are separated by ':'.</a:t>
            </a:r>
            <a:endParaRPr lang="tr-TR" sz="2200" dirty="0">
              <a:latin typeface="Chromatica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map keys terminated by ‘|' =&gt; </a:t>
            </a:r>
            <a:r>
              <a:rPr lang="en-US" sz="2200" dirty="0">
                <a:latin typeface="Chromatica" panose="00000500000000000000" pitchFamily="50" charset="-94"/>
              </a:rPr>
              <a:t>map keys "|" separated by</a:t>
            </a:r>
            <a:r>
              <a:rPr lang="tr-TR" sz="2200" dirty="0">
                <a:latin typeface="Chromatica" panose="00000500000000000000" pitchFamily="50" charset="-94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lines terminated by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'\n' =&gt; </a:t>
            </a:r>
            <a:r>
              <a:rPr lang="en-US" sz="2200" dirty="0">
                <a:latin typeface="Chromatica" panose="00000500000000000000" pitchFamily="50" charset="-94"/>
              </a:rPr>
              <a:t>The enter character represents the end of the line.</a:t>
            </a:r>
            <a:endParaRPr lang="tr-TR" sz="22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26267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8053" y="191387"/>
            <a:ext cx="9315894" cy="72069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Different ways of creating  Hive table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F0D6F69-6145-46F8-954E-62673858B468}"/>
              </a:ext>
            </a:extLst>
          </p:cNvPr>
          <p:cNvSpPr txBox="1"/>
          <p:nvPr/>
        </p:nvSpPr>
        <p:spPr>
          <a:xfrm>
            <a:off x="1559792" y="1103471"/>
            <a:ext cx="9397296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Manually creating a create table and inserting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Inserting data from another table into a new table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 select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Creating a table by taking the create command with </a:t>
            </a:r>
            <a:endParaRPr lang="tr-TR" sz="2400" dirty="0">
              <a:latin typeface="Chromatica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latin typeface="Chromatica" panose="00000500000000000000" pitchFamily="50" charset="-94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 create table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Create empty of another table with </a:t>
            </a:r>
            <a:endParaRPr lang="tr-TR" sz="2400" dirty="0">
              <a:latin typeface="Chromatica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latin typeface="Chromatica" panose="00000500000000000000" pitchFamily="50" charset="-94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like</a:t>
            </a:r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Creating tables with</a:t>
            </a:r>
            <a:r>
              <a:rPr lang="tr-TR" sz="2400" dirty="0">
                <a:latin typeface="Chromatica" panose="00000500000000000000" pitchFamily="50" charset="-94"/>
              </a:rPr>
              <a:t> Apache </a:t>
            </a:r>
            <a:r>
              <a:rPr lang="en-US" sz="2400" dirty="0">
                <a:latin typeface="Chromatica" panose="00000500000000000000" pitchFamily="50" charset="-94"/>
              </a:rPr>
              <a:t>Spark</a:t>
            </a:r>
            <a:r>
              <a:rPr lang="tr-TR" sz="2400" dirty="0"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7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numeric datatypes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559792" y="1103471"/>
            <a:ext cx="939729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TINYINT (1-byte signed integer, from -128 to 127)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SMALLINT (2-byte signed integer, from -32,768 to 32,767)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INT/INTEGER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(4-byte signed integer, from -2,147,483,648 to 2,147,483,647)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BIGINT (8-byte signed integer, from -9,223,372,036,854,775,808 to 9,223,372,036,854,775,807)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FLOAT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(4-byte single precision floating point number)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DOUBLE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(8-byte double precision floating point number)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DOUBLE PRECISION (alias for DOUBLE, only available starting with Hive 2.2.0)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DECIMAL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Introduced in Hive 0.11.0 with a precision of 38 digits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Hive 0.13.0 introduced user-definable precision and scale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NUMERIC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(same as DECIMAL, starting with Hive 3.0.0)</a:t>
            </a:r>
            <a:endParaRPr lang="tr-TR" sz="16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242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date/time and string types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699492" y="1344771"/>
            <a:ext cx="9397296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Date/Time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TIMESTAMP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(Note: Only available starting with Hive 0.8.0)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DATE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(Note: Only available starting with Hive 0.12.0)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INTERVAL (Note: Only available starting with Hive 1.2.0)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String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VARCHAR (Note: Only available starting with Hive 0.12.0)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CHAR (Note: Only available starting with Hive 0.13.0)</a:t>
            </a:r>
          </a:p>
        </p:txBody>
      </p:sp>
    </p:spTree>
    <p:extLst>
      <p:ext uri="{BB962C8B-B14F-4D97-AF65-F5344CB8AC3E}">
        <p14:creationId xmlns:p14="http://schemas.microsoft.com/office/powerpoint/2010/main" val="41731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other datatypes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674092" y="986513"/>
            <a:ext cx="9397296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Misc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BOOLEAN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BINARY (Note: Only available starting with Hive 0.8.0)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Complex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arrays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: ARRAY&lt;data_type&gt; (Note: negative values and non-constant expressions are allowed as of Hive 0.14.)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maps: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MAP&lt;primitive_type, data_type&gt; (Note: negative values and non-constant expressions are allowed as of Hive 0.14.)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structs: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STRUCT&lt;col_name : data_type [COMMENT col_comment], ...&gt;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union: UNIONTYPE&lt;data_type, data_type, ...&gt; (Note: Only available starting with Hive 0.7.0.)</a:t>
            </a:r>
          </a:p>
        </p:txBody>
      </p:sp>
    </p:spTree>
    <p:extLst>
      <p:ext uri="{BB962C8B-B14F-4D97-AF65-F5344CB8AC3E}">
        <p14:creationId xmlns:p14="http://schemas.microsoft.com/office/powerpoint/2010/main" val="342309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complex types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282803" y="1240599"/>
            <a:ext cx="939729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arrays: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ARRAY&lt;data_type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&gt; Ex: ARRAY&lt;STRING&gt;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This is a list of items of the same type, such as [</a:t>
            </a:r>
            <a:r>
              <a:rPr lang="en-US" sz="1800" b="0" i="0" u="none" strike="noStrike" baseline="0" dirty="0">
                <a:latin typeface="FreeMono"/>
              </a:rPr>
              <a:t>val1</a:t>
            </a:r>
            <a:r>
              <a:rPr lang="en-US" sz="1800" b="0" i="0" u="none" strike="noStrike" baseline="0" dirty="0">
                <a:latin typeface="PalatinoLinotype-Roman"/>
              </a:rPr>
              <a:t>,</a:t>
            </a:r>
            <a:r>
              <a:rPr lang="en-US" sz="1800" b="0" i="0" u="none" strike="noStrike" baseline="0" dirty="0">
                <a:latin typeface="FreeMono"/>
              </a:rPr>
              <a:t>val2</a:t>
            </a:r>
            <a:r>
              <a:rPr lang="en-US" sz="1800" b="0" i="0" u="none" strike="noStrike" baseline="0" dirty="0">
                <a:latin typeface="PalatinoLinotype-Roman"/>
              </a:rPr>
              <a:t>, and so on]. You can access the value using</a:t>
            </a:r>
            <a:r>
              <a:rPr lang="tr-TR" sz="1800" b="0" i="0" u="none" strike="noStrike" baseline="0" dirty="0">
                <a:latin typeface="PalatinoLinotype-Roman"/>
              </a:rPr>
              <a:t> </a:t>
            </a:r>
            <a:r>
              <a:rPr lang="en-US" sz="1800" b="0" i="0" u="none" strike="noStrike" baseline="0" dirty="0">
                <a:latin typeface="FreeMono"/>
              </a:rPr>
              <a:t>array_name[index]</a:t>
            </a:r>
            <a:r>
              <a:rPr lang="en-US" sz="1800" b="0" i="0" u="none" strike="noStrike" baseline="0" dirty="0">
                <a:latin typeface="PalatinoLinotype-Roman"/>
              </a:rPr>
              <a:t>, for example,</a:t>
            </a:r>
            <a:r>
              <a:rPr lang="tr-TR" sz="1800" b="0" i="0" u="none" strike="noStrike" baseline="0" dirty="0">
                <a:latin typeface="PalatinoLinotype-Roman"/>
              </a:rPr>
              <a:t> </a:t>
            </a:r>
            <a:r>
              <a:rPr lang="en-US" sz="1800" b="0" i="0" u="none" strike="noStrike" baseline="0" dirty="0">
                <a:latin typeface="FreeMono"/>
              </a:rPr>
              <a:t>fruit[0]="apple"</a:t>
            </a:r>
            <a:r>
              <a:rPr lang="en-US" sz="1800" b="0" i="0" u="none" strike="noStrike" baseline="0" dirty="0">
                <a:latin typeface="PalatinoLinotype-Roman"/>
              </a:rPr>
              <a:t>. Index starts from 0.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1800" b="0" i="0" u="none" strike="noStrike" baseline="0" dirty="0">
                <a:latin typeface="PalatinoLinotype-Roman"/>
              </a:rPr>
              <a:t>[</a:t>
            </a:r>
            <a:r>
              <a:rPr lang="en-US" sz="1800" b="0" i="0" u="none" strike="noStrike" baseline="0" dirty="0">
                <a:latin typeface="FreeMono"/>
              </a:rPr>
              <a:t>"apple", "orange", "mango"</a:t>
            </a:r>
            <a:r>
              <a:rPr lang="en-US" sz="1800" b="0" i="0" u="none" strike="noStrike" baseline="0" dirty="0">
                <a:latin typeface="PalatinoLinotype-Roman"/>
              </a:rPr>
              <a:t>]</a:t>
            </a:r>
            <a:endParaRPr lang="tr-TR" sz="1800" b="0" i="0" u="none" strike="noStrike" baseline="0" dirty="0">
              <a:latin typeface="PalatinoLinotype-Roman"/>
            </a:endParaRPr>
          </a:p>
          <a:p>
            <a:pPr algn="l"/>
            <a:endParaRPr lang="en-US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maps: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MAP&lt;primitive_type, data_type&gt;</a:t>
            </a:r>
            <a:r>
              <a:rPr lang="tr-TR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Ex: </a:t>
            </a:r>
            <a:r>
              <a:rPr lang="en-US" sz="1800" b="1" i="0" u="none" strike="noStrike" baseline="0" dirty="0">
                <a:latin typeface="FreeMonoBold"/>
              </a:rPr>
              <a:t>MAP&lt;STRING,ARRAY&lt;STRING&gt;&gt;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This is a set of key-value pairs, such as </a:t>
            </a:r>
            <a:r>
              <a:rPr lang="en-US" sz="1800" b="0" i="0" u="none" strike="noStrike" baseline="0" dirty="0">
                <a:latin typeface="FreeMono"/>
              </a:rPr>
              <a:t>{key1,</a:t>
            </a:r>
            <a:r>
              <a:rPr lang="tr-TR" sz="1800" b="0" i="0" u="none" strike="noStrike" baseline="0" dirty="0">
                <a:latin typeface="FreeMono"/>
              </a:rPr>
              <a:t> </a:t>
            </a:r>
            <a:r>
              <a:rPr lang="en-US" sz="1800" b="0" i="0" u="none" strike="noStrike" baseline="0" dirty="0">
                <a:latin typeface="FreeMono"/>
              </a:rPr>
              <a:t>val1, key2, val2, and so on}</a:t>
            </a:r>
            <a:r>
              <a:rPr lang="en-US" sz="1800" b="0" i="0" u="none" strike="noStrike" baseline="0" dirty="0">
                <a:latin typeface="PalatinoLinotype-Roman"/>
              </a:rPr>
              <a:t>. You can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access the value using </a:t>
            </a:r>
            <a:r>
              <a:rPr lang="en-US" sz="1800" b="0" i="0" u="none" strike="noStrike" baseline="0" dirty="0">
                <a:latin typeface="FreeMono"/>
              </a:rPr>
              <a:t>map_name[key] </a:t>
            </a:r>
            <a:r>
              <a:rPr lang="en-US" sz="1800" b="0" i="0" u="none" strike="noStrike" baseline="0" dirty="0">
                <a:latin typeface="PalatinoLinotype-Roman"/>
              </a:rPr>
              <a:t>for</a:t>
            </a:r>
            <a:r>
              <a:rPr lang="tr-TR" sz="1800" b="0" i="0" u="none" strike="noStrike" baseline="0" dirty="0">
                <a:latin typeface="PalatinoLinotype-Roman"/>
              </a:rPr>
              <a:t> </a:t>
            </a:r>
            <a:r>
              <a:rPr lang="en-US" sz="1800" b="0" i="0" u="none" strike="noStrike" baseline="0" dirty="0">
                <a:latin typeface="PalatinoLinotype-Roman"/>
              </a:rPr>
              <a:t>example, </a:t>
            </a:r>
            <a:r>
              <a:rPr lang="en-US" sz="1800" b="0" i="0" u="none" strike="noStrike" baseline="0" dirty="0">
                <a:latin typeface="FreeMono"/>
              </a:rPr>
              <a:t>fruit[1]="apple"</a:t>
            </a:r>
            <a:r>
              <a:rPr lang="en-US" sz="1800" b="0" i="0" u="none" strike="noStrike" baseline="0" dirty="0">
                <a:latin typeface="PalatinoLinotype-Roman"/>
              </a:rPr>
              <a:t>.</a:t>
            </a:r>
            <a:endParaRPr lang="tr-TR" sz="18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{1: "apple",</a:t>
            </a:r>
            <a:r>
              <a:rPr lang="tr-TR" sz="1800" b="0" i="0" u="none" strike="noStrike" baseline="0" dirty="0">
                <a:latin typeface="FreeMono"/>
              </a:rPr>
              <a:t> </a:t>
            </a:r>
            <a:r>
              <a:rPr lang="en-US" sz="1800" b="0" i="0" u="none" strike="noStrike" baseline="0" dirty="0">
                <a:latin typeface="FreeMono"/>
              </a:rPr>
              <a:t>2: "orange"}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82523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complex types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282802" y="1240599"/>
            <a:ext cx="9886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structs: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STRUCT&lt;col_name : data_type [COMMENT col_comment], ...&gt;</a:t>
            </a:r>
            <a:r>
              <a:rPr lang="tr-TR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Ex: </a:t>
            </a:r>
            <a:r>
              <a:rPr lang="en-US" sz="1800" b="1" i="0" u="none" strike="noStrike" baseline="0" dirty="0">
                <a:latin typeface="FreeMonoBold"/>
              </a:rPr>
              <a:t>STRUCT&lt;</a:t>
            </a:r>
            <a:r>
              <a:rPr lang="en-US" sz="1800" b="1" i="0" u="none" strike="noStrike" baseline="0" dirty="0" err="1">
                <a:latin typeface="FreeMonoBold"/>
              </a:rPr>
              <a:t>gender:STRING,age:INT</a:t>
            </a:r>
            <a:r>
              <a:rPr lang="en-US" sz="1800" b="1" i="0" u="none" strike="noStrike" baseline="0" dirty="0">
                <a:latin typeface="FreeMonoBold"/>
              </a:rPr>
              <a:t>&gt;</a:t>
            </a:r>
            <a:endParaRPr lang="tr-TR" sz="24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algn="l"/>
            <a:r>
              <a:rPr lang="en-US" sz="2000" b="0" i="0" u="none" strike="noStrike" baseline="0" dirty="0">
                <a:latin typeface="PalatinoLinotype-Roman"/>
              </a:rPr>
              <a:t>This is a user-defined structure of any type of field,</a:t>
            </a:r>
            <a:r>
              <a:rPr lang="tr-TR" sz="2000" b="0" i="0" u="none" strike="noStrike" baseline="0" dirty="0">
                <a:latin typeface="PalatinoLinotype-Roman"/>
              </a:rPr>
              <a:t> </a:t>
            </a:r>
            <a:r>
              <a:rPr lang="en-US" sz="2000" b="0" i="0" u="none" strike="noStrike" baseline="0" dirty="0">
                <a:latin typeface="PalatinoLinotype-Roman"/>
              </a:rPr>
              <a:t>such as {val1, val2, val3, and so on}. By default,</a:t>
            </a:r>
            <a:r>
              <a:rPr lang="tr-TR" sz="2000" b="0" i="0" u="none" strike="noStrike" baseline="0" dirty="0">
                <a:latin typeface="PalatinoLinotype-Roman"/>
              </a:rPr>
              <a:t> </a:t>
            </a:r>
            <a:r>
              <a:rPr lang="en-US" sz="2000" b="0" i="0" u="none" strike="noStrike" baseline="0" dirty="0">
                <a:latin typeface="FreeMono"/>
              </a:rPr>
              <a:t>STRUCT </a:t>
            </a:r>
            <a:r>
              <a:rPr lang="en-US" sz="2000" b="0" i="0" u="none" strike="noStrike" baseline="0" dirty="0">
                <a:latin typeface="PalatinoLinotype-Roman"/>
              </a:rPr>
              <a:t>field names will be col1, col2, and so on.</a:t>
            </a:r>
          </a:p>
          <a:p>
            <a:pPr algn="l"/>
            <a:r>
              <a:rPr lang="en-US" sz="2000" b="0" i="0" u="none" strike="noStrike" baseline="0" dirty="0">
                <a:latin typeface="PalatinoLinotype-Roman"/>
              </a:rPr>
              <a:t>You can access the value using</a:t>
            </a:r>
            <a:r>
              <a:rPr lang="tr-TR" sz="2000" b="0" i="0" u="none" strike="noStrike" baseline="0" dirty="0">
                <a:latin typeface="PalatinoLinotype-Roman"/>
              </a:rPr>
              <a:t> </a:t>
            </a:r>
            <a:r>
              <a:rPr lang="en-US" sz="2000" b="0" i="0" u="none" strike="noStrike" baseline="0" dirty="0">
                <a:latin typeface="FreeMono"/>
              </a:rPr>
              <a:t>structs_name.column_name</a:t>
            </a:r>
            <a:r>
              <a:rPr lang="en-US" sz="2000" b="0" i="0" u="none" strike="noStrike" baseline="0" dirty="0">
                <a:latin typeface="PalatinoLinotype-Roman"/>
              </a:rPr>
              <a:t>, for example,</a:t>
            </a:r>
            <a:r>
              <a:rPr lang="tr-TR" sz="2000" b="0" i="0" u="none" strike="noStrike" baseline="0" dirty="0">
                <a:latin typeface="PalatinoLinotype-Roman"/>
              </a:rPr>
              <a:t> </a:t>
            </a:r>
            <a:r>
              <a:rPr lang="en-US" sz="2000" b="0" i="0" u="none" strike="noStrike" baseline="0" dirty="0">
                <a:latin typeface="FreeMono"/>
              </a:rPr>
              <a:t>fruit.col1=1</a:t>
            </a:r>
            <a:r>
              <a:rPr lang="en-US" sz="2000" b="0" i="0" u="none" strike="noStrike" baseline="0" dirty="0">
                <a:latin typeface="PalatinoLinotype-Roman"/>
              </a:rPr>
              <a:t>.</a:t>
            </a:r>
            <a:endParaRPr lang="tr-TR" sz="20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{1, "apple"}</a:t>
            </a:r>
            <a:endParaRPr lang="tr-TR" sz="24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union: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UNIONTYPE&lt;data_type, data_type, ...&gt;</a:t>
            </a:r>
            <a:endParaRPr lang="tr-TR" sz="24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This is a structure that has exactly any one of the</a:t>
            </a:r>
            <a:r>
              <a:rPr lang="tr-TR" sz="1800" b="0" i="0" u="none" strike="noStrike" baseline="0" dirty="0">
                <a:latin typeface="PalatinoLinotype-Roman"/>
              </a:rPr>
              <a:t> </a:t>
            </a:r>
            <a:r>
              <a:rPr lang="en-US" sz="1800" b="0" i="0" u="none" strike="noStrike" baseline="0" dirty="0">
                <a:latin typeface="PalatinoLinotype-Roman"/>
              </a:rPr>
              <a:t>specified data types. It is available starting with Hive</a:t>
            </a:r>
            <a:r>
              <a:rPr lang="tr-TR" sz="1800" b="0" i="0" u="none" strike="noStrike" baseline="0" dirty="0">
                <a:latin typeface="PalatinoLinotype-Roman"/>
              </a:rPr>
              <a:t> </a:t>
            </a:r>
            <a:r>
              <a:rPr lang="en-US" sz="1800" b="0" i="0" u="none" strike="noStrike" baseline="0" dirty="0">
                <a:latin typeface="PalatinoLinotype-Roman"/>
              </a:rPr>
              <a:t>0.7.0. It is not commonly used.</a:t>
            </a:r>
            <a:r>
              <a:rPr lang="tr-TR" sz="1800" b="0" i="0" u="none" strike="noStrike" baseline="0" dirty="0">
                <a:latin typeface="PalatinoLinotype-Roman"/>
              </a:rPr>
              <a:t> </a:t>
            </a:r>
            <a:r>
              <a:rPr lang="en-US" sz="1800" b="0" i="0" u="none" strike="noStrike" baseline="0" dirty="0">
                <a:latin typeface="FreeMono"/>
              </a:rPr>
              <a:t>{2:["apple", "orange"]}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25336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Functions: A Few </a:t>
            </a:r>
            <a:r>
              <a:rPr lang="en-US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Exampe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282802" y="1240599"/>
            <a:ext cx="9886767" cy="480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from_unixtime(bigint unixtime[, string format]): </a:t>
            </a:r>
            <a:r>
              <a:rPr lang="en-US" dirty="0">
                <a:latin typeface="PalatinoLinotype-Roman"/>
              </a:rPr>
              <a:t>Converts the number of seconds from unix epoch (1970-01-01 00:00:00 UTC) to a string representing the timestamp of that moment in the current system time zone in the format of "1970-01-01 00:00:00".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unix_timestamp(): </a:t>
            </a:r>
            <a:r>
              <a:rPr lang="en-US" dirty="0">
                <a:latin typeface="PalatinoLinotype-Roman"/>
              </a:rPr>
              <a:t>Gets current Unix timestamp in seconds.</a:t>
            </a:r>
            <a:endParaRPr lang="tr-TR" dirty="0">
              <a:latin typeface="PalatinoLinotype-Ro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concat(string|binary A, string|binary B...) </a:t>
            </a:r>
            <a:r>
              <a:rPr lang="en-US" dirty="0">
                <a:latin typeface="PalatinoLinotype-Roman"/>
              </a:rPr>
              <a:t>Gets current Unix timestamp in seconds.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>
              <a:latin typeface="PalatinoLinotype-Ro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regexp_replace(string INITIAL_STRING, string PATTERN, string REPLACEMENT)</a:t>
            </a:r>
            <a:r>
              <a:rPr lang="en-US" dirty="0">
                <a:latin typeface="PalatinoLinotype-Roman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19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88043" y="325820"/>
            <a:ext cx="5708821" cy="53310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397352" y="610921"/>
            <a:ext cx="9397296" cy="563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It</a:t>
            </a:r>
            <a:r>
              <a:rPr lang="tr-TR" sz="2200" dirty="0">
                <a:latin typeface="Chromatica" panose="00000500000000000000" pitchFamily="50" charset="-94"/>
              </a:rPr>
              <a:t> is </a:t>
            </a:r>
            <a:r>
              <a:rPr lang="en-US" sz="2200" dirty="0">
                <a:latin typeface="Chromatica" panose="00000500000000000000" pitchFamily="50" charset="-94"/>
              </a:rPr>
              <a:t>about data organization.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Chromatica" panose="00000500000000000000" pitchFamily="50" charset="-94"/>
              </a:rPr>
              <a:t>Partitioning</a:t>
            </a:r>
            <a:r>
              <a:rPr lang="tr-TR" sz="2200" b="1" dirty="0">
                <a:latin typeface="Chromatica" panose="00000500000000000000" pitchFamily="50" charset="-94"/>
              </a:rPr>
              <a:t> </a:t>
            </a:r>
            <a:r>
              <a:rPr lang="tr-TR" sz="2200" dirty="0">
                <a:latin typeface="Chromatica" panose="00000500000000000000" pitchFamily="50" charset="-94"/>
              </a:rPr>
              <a:t>is </a:t>
            </a:r>
            <a:r>
              <a:rPr lang="en-US" sz="2200" dirty="0">
                <a:latin typeface="Chromatica" panose="00000500000000000000" pitchFamily="50" charset="-94"/>
              </a:rPr>
              <a:t>storing</a:t>
            </a:r>
            <a:r>
              <a:rPr lang="tr-TR" sz="2200" dirty="0">
                <a:latin typeface="Chromatica" panose="00000500000000000000" pitchFamily="50" charset="-94"/>
              </a:rPr>
              <a:t> data in</a:t>
            </a:r>
            <a:r>
              <a:rPr lang="en-US" sz="2200" dirty="0">
                <a:latin typeface="Chromatica" panose="00000500000000000000" pitchFamily="50" charset="-94"/>
              </a:rPr>
              <a:t> different folders based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en-US" sz="2200" dirty="0">
                <a:latin typeface="Chromatica" panose="00000500000000000000" pitchFamily="50" charset="-94"/>
              </a:rPr>
              <a:t>on a </a:t>
            </a:r>
            <a:r>
              <a:rPr lang="en-US" sz="2200" b="1" dirty="0">
                <a:latin typeface="Chromatica" panose="00000500000000000000" pitchFamily="50" charset="-94"/>
              </a:rPr>
              <a:t>categorical column</a:t>
            </a:r>
            <a:r>
              <a:rPr lang="tr-TR" sz="2200" dirty="0">
                <a:latin typeface="Chromatica" panose="00000500000000000000" pitchFamily="50" charset="-94"/>
              </a:rPr>
              <a:t>/s</a:t>
            </a:r>
            <a:r>
              <a:rPr lang="en-US" sz="2200" dirty="0">
                <a:latin typeface="Chromatica" panose="00000500000000000000" pitchFamily="50" charset="-94"/>
              </a:rPr>
              <a:t>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Since t</a:t>
            </a:r>
            <a:r>
              <a:rPr lang="en-US" sz="2200" dirty="0">
                <a:latin typeface="Chromatica" panose="00000500000000000000" pitchFamily="50" charset="-94"/>
              </a:rPr>
              <a:t>he same categories are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en-US" sz="2200" dirty="0">
                <a:latin typeface="Chromatica" panose="00000500000000000000" pitchFamily="50" charset="-94"/>
              </a:rPr>
              <a:t>stored together, query performance increases.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There can be dynamic and static partitioning.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hromatica" panose="00000500000000000000" pitchFamily="50" charset="-94"/>
              </a:rPr>
              <a:t>In dynamic partitioning you tell columns, hive does the job.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hromatica" panose="00000500000000000000" pitchFamily="50" charset="-94"/>
              </a:rPr>
              <a:t>In static partitioning you do all job.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If there is strong query pattern hitting partition columns definitely use the partition.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If there is no strong query pattern better not to use </a:t>
            </a:r>
            <a:r>
              <a:rPr lang="tr-TR" sz="2200" dirty="0">
                <a:latin typeface="Chromatica" panose="00000500000000000000" pitchFamily="50" charset="-94"/>
              </a:rPr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273717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88043" y="325820"/>
            <a:ext cx="5708821" cy="533101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Buckets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237863" y="773860"/>
            <a:ext cx="9397296" cy="587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hromatica" panose="00000500000000000000" pitchFamily="50" charset="-94"/>
              </a:rPr>
              <a:t>The value bucket colum</a:t>
            </a:r>
            <a:r>
              <a:rPr lang="tr-TR" dirty="0">
                <a:latin typeface="Chromatica" panose="00000500000000000000" pitchFamily="50" charset="-94"/>
              </a:rPr>
              <a:t>/s</a:t>
            </a:r>
            <a:r>
              <a:rPr lang="en-US" dirty="0">
                <a:latin typeface="Chromatica" panose="00000500000000000000" pitchFamily="50" charset="-94"/>
              </a:rPr>
              <a:t> will be hashed by a user-defined number of buckets.</a:t>
            </a:r>
            <a:endParaRPr lang="tr-TR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hromatica" panose="00000500000000000000" pitchFamily="50" charset="-94"/>
              </a:rPr>
              <a:t>The</a:t>
            </a:r>
            <a:r>
              <a:rPr lang="tr-TR" dirty="0">
                <a:latin typeface="Chromatica" panose="00000500000000000000" pitchFamily="50" charset="-94"/>
              </a:rPr>
              <a:t> </a:t>
            </a:r>
            <a:r>
              <a:rPr lang="en-US" dirty="0">
                <a:latin typeface="Chromatica" panose="00000500000000000000" pitchFamily="50" charset="-94"/>
              </a:rPr>
              <a:t>records with the same clustered column</a:t>
            </a:r>
            <a:r>
              <a:rPr lang="tr-TR" dirty="0">
                <a:latin typeface="Chromatica" panose="00000500000000000000" pitchFamily="50" charset="-94"/>
              </a:rPr>
              <a:t>/s</a:t>
            </a:r>
            <a:r>
              <a:rPr lang="en-US" dirty="0">
                <a:latin typeface="Chromatica" panose="00000500000000000000" pitchFamily="50" charset="-94"/>
              </a:rPr>
              <a:t> will always be stored in the same bucket (segment of</a:t>
            </a:r>
            <a:r>
              <a:rPr lang="tr-TR" dirty="0">
                <a:latin typeface="Chromatica" panose="00000500000000000000" pitchFamily="50" charset="-94"/>
              </a:rPr>
              <a:t> </a:t>
            </a:r>
            <a:r>
              <a:rPr lang="en-US" dirty="0">
                <a:latin typeface="Chromatica" panose="00000500000000000000" pitchFamily="50" charset="-94"/>
              </a:rPr>
              <a:t>files). </a:t>
            </a:r>
            <a:endParaRPr lang="tr-TR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hromatica" panose="00000500000000000000" pitchFamily="50" charset="-94"/>
              </a:rPr>
              <a:t>The bucket columns are defined by </a:t>
            </a:r>
            <a:r>
              <a:rPr lang="en-US" dirty="0">
                <a:latin typeface="Chromatica" panose="00000500000000000000" pitchFamily="50" charset="-94"/>
                <a:cs typeface="Courier New" panose="02070309020205020404" pitchFamily="49" charset="0"/>
              </a:rPr>
              <a:t>CLUSTERED BY </a:t>
            </a:r>
            <a:r>
              <a:rPr lang="en-US" dirty="0">
                <a:latin typeface="Chromatica" panose="00000500000000000000" pitchFamily="50" charset="-94"/>
              </a:rPr>
              <a:t>keywords. </a:t>
            </a:r>
            <a:endParaRPr lang="tr-TR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hromatica" panose="00000500000000000000" pitchFamily="50" charset="-94"/>
              </a:rPr>
              <a:t> By using buckets, an HQL query can easily and</a:t>
            </a:r>
            <a:r>
              <a:rPr lang="tr-TR" dirty="0">
                <a:latin typeface="Chromatica" panose="00000500000000000000" pitchFamily="50" charset="-94"/>
              </a:rPr>
              <a:t> </a:t>
            </a:r>
            <a:r>
              <a:rPr lang="en-US" dirty="0">
                <a:latin typeface="Chromatica" panose="00000500000000000000" pitchFamily="50" charset="-94"/>
              </a:rPr>
              <a:t>efficiently do sampling, bucket-side joins,</a:t>
            </a:r>
            <a:r>
              <a:rPr lang="tr-TR" dirty="0">
                <a:latin typeface="Chromatica" panose="00000500000000000000" pitchFamily="50" charset="-94"/>
              </a:rPr>
              <a:t> </a:t>
            </a:r>
            <a:r>
              <a:rPr lang="en-US" dirty="0">
                <a:latin typeface="Chromatica" panose="00000500000000000000" pitchFamily="50" charset="-94"/>
              </a:rPr>
              <a:t>and map-side joins</a:t>
            </a:r>
            <a:r>
              <a:rPr lang="tr-TR" dirty="0">
                <a:latin typeface="Chromatica" panose="00000500000000000000" pitchFamily="50" charset="-94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Chromatica" panose="00000500000000000000" pitchFamily="50" charset="-94"/>
              </a:rPr>
              <a:t>Bucket </a:t>
            </a:r>
            <a:r>
              <a:rPr lang="en-US" dirty="0">
                <a:latin typeface="Chromatica" panose="00000500000000000000" pitchFamily="50" charset="-94"/>
              </a:rPr>
              <a:t>is a file, not a folder. There can be more than one buckets under the same partitions.</a:t>
            </a:r>
            <a:endParaRPr lang="tr-TR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hromatica" panose="00000500000000000000" pitchFamily="50" charset="-94"/>
              </a:rPr>
              <a:t>It can be used on its own or in combination with partitioning.</a:t>
            </a:r>
            <a:endParaRPr lang="tr-TR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hromatica" panose="00000500000000000000" pitchFamily="50" charset="-94"/>
              </a:rPr>
              <a:t>Which record will be stored in which bucket is determined by the hashing algorithm.</a:t>
            </a:r>
            <a:endParaRPr lang="tr-TR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b="1" dirty="0" err="1">
                <a:latin typeface="Chromatica" panose="00000500000000000000" pitchFamily="50" charset="-94"/>
              </a:rPr>
              <a:t>You</a:t>
            </a:r>
            <a:r>
              <a:rPr lang="en-US" b="1" dirty="0">
                <a:latin typeface="Chromatica" panose="00000500000000000000" pitchFamily="50" charset="-94"/>
              </a:rPr>
              <a:t> </a:t>
            </a:r>
            <a:r>
              <a:rPr lang="tr-TR" b="1" dirty="0" err="1">
                <a:latin typeface="Chromatica" panose="00000500000000000000" pitchFamily="50" charset="-94"/>
              </a:rPr>
              <a:t>have</a:t>
            </a:r>
            <a:r>
              <a:rPr lang="tr-TR" b="1" dirty="0">
                <a:latin typeface="Chromatica" panose="00000500000000000000" pitchFamily="50" charset="-94"/>
              </a:rPr>
              <a:t> to</a:t>
            </a:r>
            <a:r>
              <a:rPr lang="en-US" b="1" dirty="0">
                <a:latin typeface="Chromatica" panose="00000500000000000000" pitchFamily="50" charset="-94"/>
              </a:rPr>
              <a:t> specify the number of buckets</a:t>
            </a:r>
            <a:r>
              <a:rPr lang="en-US" dirty="0">
                <a:latin typeface="Chromatica" panose="00000500000000000000" pitchFamily="50" charset="-94"/>
              </a:rPr>
              <a:t> while creating the table.</a:t>
            </a:r>
            <a:endParaRPr lang="tr-TR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hromatica" panose="00000500000000000000" pitchFamily="50" charset="-94"/>
              </a:rPr>
              <a:t>Bucketed Map Joins is fast. (Two bucketed tables join very fast)</a:t>
            </a:r>
            <a:endParaRPr lang="tr-TR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330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31930" y="272818"/>
            <a:ext cx="4672385" cy="830249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 Hive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39607" y="900722"/>
            <a:ext cx="41738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import java.io.IOException;</a:t>
            </a:r>
          </a:p>
          <a:p>
            <a:r>
              <a:rPr lang="en-US" sz="1000">
                <a:latin typeface="Consolas" panose="020B0609020204030204" pitchFamily="49" charset="0"/>
              </a:rPr>
              <a:t>import java.util.StringTokenizer;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import org.apache.hadoop.conf.Configuration;</a:t>
            </a:r>
          </a:p>
          <a:p>
            <a:r>
              <a:rPr lang="en-US" sz="1000">
                <a:latin typeface="Consolas" panose="020B0609020204030204" pitchFamily="49" charset="0"/>
              </a:rPr>
              <a:t>import org.apache.hadoop.fs.Path;</a:t>
            </a:r>
          </a:p>
          <a:p>
            <a:r>
              <a:rPr lang="en-US" sz="1000">
                <a:latin typeface="Consolas" panose="020B0609020204030204" pitchFamily="49" charset="0"/>
              </a:rPr>
              <a:t>import org.apache.hadoop.io.IntWritable;</a:t>
            </a:r>
          </a:p>
          <a:p>
            <a:r>
              <a:rPr lang="en-US" sz="1000">
                <a:latin typeface="Consolas" panose="020B0609020204030204" pitchFamily="49" charset="0"/>
              </a:rPr>
              <a:t>import org.apache.hadoop.io.Text;</a:t>
            </a:r>
          </a:p>
          <a:p>
            <a:r>
              <a:rPr lang="en-US" sz="1000">
                <a:latin typeface="Consolas" panose="020B0609020204030204" pitchFamily="49" charset="0"/>
              </a:rPr>
              <a:t>import org.apache.hadoop.mapreduce.Job;</a:t>
            </a:r>
          </a:p>
          <a:p>
            <a:r>
              <a:rPr lang="en-US" sz="1000">
                <a:latin typeface="Consolas" panose="020B0609020204030204" pitchFamily="49" charset="0"/>
              </a:rPr>
              <a:t>import org.apache.hadoop.mapreduce.Mapper;</a:t>
            </a:r>
          </a:p>
          <a:p>
            <a:r>
              <a:rPr lang="en-US" sz="1000">
                <a:latin typeface="Consolas" panose="020B0609020204030204" pitchFamily="49" charset="0"/>
              </a:rPr>
              <a:t>import org.apache.hadoop.mapreduce.Reducer;</a:t>
            </a:r>
          </a:p>
          <a:p>
            <a:r>
              <a:rPr lang="en-US" sz="1000">
                <a:latin typeface="Consolas" panose="020B0609020204030204" pitchFamily="49" charset="0"/>
              </a:rPr>
              <a:t>import org.apache.hadoop.mapreduce.lib.input.FileInputFormat;</a:t>
            </a:r>
          </a:p>
          <a:p>
            <a:r>
              <a:rPr lang="en-US" sz="1000">
                <a:latin typeface="Consolas" panose="020B0609020204030204" pitchFamily="49" charset="0"/>
              </a:rPr>
              <a:t>import org.apache.hadoop.mapreduce.lib.output.FileOutputFormat;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public class WordCount {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  public static class TokenizerMapper</a:t>
            </a:r>
          </a:p>
          <a:p>
            <a:r>
              <a:rPr lang="en-US" sz="1000">
                <a:latin typeface="Consolas" panose="020B0609020204030204" pitchFamily="49" charset="0"/>
              </a:rPr>
              <a:t>       extends Mapper&lt;Object, Text, Text, IntWritable&gt;{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    private final static IntWritable one = new IntWritable(1);</a:t>
            </a:r>
          </a:p>
          <a:p>
            <a:r>
              <a:rPr lang="en-US" sz="1000">
                <a:latin typeface="Consolas" panose="020B0609020204030204" pitchFamily="49" charset="0"/>
              </a:rPr>
              <a:t>    private Text word = new Text();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    public void map(Object key, Text value, Context context</a:t>
            </a:r>
          </a:p>
          <a:p>
            <a:r>
              <a:rPr lang="en-US" sz="1000">
                <a:latin typeface="Consolas" panose="020B0609020204030204" pitchFamily="49" charset="0"/>
              </a:rPr>
              <a:t>                    ) throws IOException, InterruptedException {</a:t>
            </a:r>
          </a:p>
          <a:p>
            <a:r>
              <a:rPr lang="en-US" sz="1000">
                <a:latin typeface="Consolas" panose="020B0609020204030204" pitchFamily="49" charset="0"/>
              </a:rPr>
              <a:t>      StringTokenizer itr = new StringTokenizer(value.toString());</a:t>
            </a:r>
          </a:p>
          <a:p>
            <a:r>
              <a:rPr lang="en-US" sz="1000">
                <a:latin typeface="Consolas" panose="020B0609020204030204" pitchFamily="49" charset="0"/>
              </a:rPr>
              <a:t>      while (itr.hasMoreTokens()) {</a:t>
            </a:r>
          </a:p>
          <a:p>
            <a:r>
              <a:rPr lang="en-US" sz="1000">
                <a:latin typeface="Consolas" panose="020B0609020204030204" pitchFamily="49" charset="0"/>
              </a:rPr>
              <a:t>        word.set(itr.nextToken());</a:t>
            </a:r>
          </a:p>
          <a:p>
            <a:r>
              <a:rPr lang="en-US" sz="1000">
                <a:latin typeface="Consolas" panose="020B0609020204030204" pitchFamily="49" charset="0"/>
              </a:rPr>
              <a:t>        context.write(word, one);</a:t>
            </a:r>
          </a:p>
          <a:p>
            <a:r>
              <a:rPr lang="en-US" sz="1000">
                <a:latin typeface="Consolas" panose="020B0609020204030204" pitchFamily="49" charset="0"/>
              </a:rPr>
              <a:t>      }</a:t>
            </a:r>
          </a:p>
          <a:p>
            <a:r>
              <a:rPr lang="en-US" sz="1000">
                <a:latin typeface="Consolas" panose="020B0609020204030204" pitchFamily="49" charset="0"/>
              </a:rPr>
              <a:t>    }</a:t>
            </a:r>
          </a:p>
          <a:p>
            <a:r>
              <a:rPr lang="en-US" sz="1000">
                <a:latin typeface="Consolas" panose="020B0609020204030204" pitchFamily="49" charset="0"/>
              </a:rPr>
              <a:t>  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7542734" y="895877"/>
            <a:ext cx="41683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public static class IntSumReducer</a:t>
            </a:r>
          </a:p>
          <a:p>
            <a:r>
              <a:rPr lang="en-US" sz="1000">
                <a:latin typeface="Consolas" panose="020B0609020204030204" pitchFamily="49" charset="0"/>
              </a:rPr>
              <a:t>       extends Reducer&lt;Text,IntWritable,Text,IntWritable&gt; {</a:t>
            </a:r>
          </a:p>
          <a:p>
            <a:r>
              <a:rPr lang="en-US" sz="1000">
                <a:latin typeface="Consolas" panose="020B0609020204030204" pitchFamily="49" charset="0"/>
              </a:rPr>
              <a:t>    private IntWritable result = new IntWritable();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    public void reduce(Text key, Iterable&lt;IntWritable&gt; values,</a:t>
            </a:r>
          </a:p>
          <a:p>
            <a:r>
              <a:rPr lang="en-US" sz="1000">
                <a:latin typeface="Consolas" panose="020B0609020204030204" pitchFamily="49" charset="0"/>
              </a:rPr>
              <a:t>                       Context context</a:t>
            </a:r>
          </a:p>
          <a:p>
            <a:r>
              <a:rPr lang="en-US" sz="1000">
                <a:latin typeface="Consolas" panose="020B0609020204030204" pitchFamily="49" charset="0"/>
              </a:rPr>
              <a:t>                       ) throws IOException, InterruptedException {</a:t>
            </a:r>
          </a:p>
          <a:p>
            <a:r>
              <a:rPr lang="en-US" sz="1000">
                <a:latin typeface="Consolas" panose="020B0609020204030204" pitchFamily="49" charset="0"/>
              </a:rPr>
              <a:t>      int sum = 0;</a:t>
            </a:r>
          </a:p>
          <a:p>
            <a:r>
              <a:rPr lang="en-US" sz="1000">
                <a:latin typeface="Consolas" panose="020B0609020204030204" pitchFamily="49" charset="0"/>
              </a:rPr>
              <a:t>      for (IntWritable val : values) {</a:t>
            </a:r>
          </a:p>
          <a:p>
            <a:r>
              <a:rPr lang="en-US" sz="1000">
                <a:latin typeface="Consolas" panose="020B0609020204030204" pitchFamily="49" charset="0"/>
              </a:rPr>
              <a:t>        sum += val.get();</a:t>
            </a:r>
          </a:p>
          <a:p>
            <a:r>
              <a:rPr lang="en-US" sz="1000">
                <a:latin typeface="Consolas" panose="020B0609020204030204" pitchFamily="49" charset="0"/>
              </a:rPr>
              <a:t>      }</a:t>
            </a:r>
          </a:p>
          <a:p>
            <a:r>
              <a:rPr lang="en-US" sz="1000">
                <a:latin typeface="Consolas" panose="020B0609020204030204" pitchFamily="49" charset="0"/>
              </a:rPr>
              <a:t>      result.set(sum);</a:t>
            </a:r>
          </a:p>
          <a:p>
            <a:r>
              <a:rPr lang="en-US" sz="1000">
                <a:latin typeface="Consolas" panose="020B0609020204030204" pitchFamily="49" charset="0"/>
              </a:rPr>
              <a:t>      context.write(key, result);</a:t>
            </a:r>
          </a:p>
          <a:p>
            <a:r>
              <a:rPr lang="en-US" sz="1000">
                <a:latin typeface="Consolas" panose="020B0609020204030204" pitchFamily="49" charset="0"/>
              </a:rPr>
              <a:t>    }</a:t>
            </a:r>
          </a:p>
          <a:p>
            <a:r>
              <a:rPr lang="en-US" sz="1000">
                <a:latin typeface="Consolas" panose="020B0609020204030204" pitchFamily="49" charset="0"/>
              </a:rPr>
              <a:t>  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  public static void main(String[] args) throws Exception {</a:t>
            </a:r>
          </a:p>
          <a:p>
            <a:r>
              <a:rPr lang="en-US" sz="1000">
                <a:latin typeface="Consolas" panose="020B0609020204030204" pitchFamily="49" charset="0"/>
              </a:rPr>
              <a:t>    Configuration conf = new Configuration();</a:t>
            </a:r>
          </a:p>
          <a:p>
            <a:r>
              <a:rPr lang="en-US" sz="1000">
                <a:latin typeface="Consolas" panose="020B0609020204030204" pitchFamily="49" charset="0"/>
              </a:rPr>
              <a:t>    Job job = Job.getInstance(conf, "word count");</a:t>
            </a:r>
          </a:p>
          <a:p>
            <a:r>
              <a:rPr lang="en-US" sz="1000">
                <a:latin typeface="Consolas" panose="020B0609020204030204" pitchFamily="49" charset="0"/>
              </a:rPr>
              <a:t>    job.setJarByClass(WordCount.class);</a:t>
            </a:r>
          </a:p>
          <a:p>
            <a:r>
              <a:rPr lang="en-US" sz="1000">
                <a:latin typeface="Consolas" panose="020B0609020204030204" pitchFamily="49" charset="0"/>
              </a:rPr>
              <a:t>    job.setMapperClass(TokenizerMapper.class);</a:t>
            </a:r>
          </a:p>
          <a:p>
            <a:r>
              <a:rPr lang="en-US" sz="1000">
                <a:latin typeface="Consolas" panose="020B0609020204030204" pitchFamily="49" charset="0"/>
              </a:rPr>
              <a:t>    job.setCombinerClass(IntSumReducer.class);</a:t>
            </a:r>
          </a:p>
          <a:p>
            <a:r>
              <a:rPr lang="en-US" sz="1000">
                <a:latin typeface="Consolas" panose="020B0609020204030204" pitchFamily="49" charset="0"/>
              </a:rPr>
              <a:t>    job.setReducerClass(IntSumReducer.class);</a:t>
            </a:r>
          </a:p>
          <a:p>
            <a:r>
              <a:rPr lang="en-US" sz="1000">
                <a:latin typeface="Consolas" panose="020B0609020204030204" pitchFamily="49" charset="0"/>
              </a:rPr>
              <a:t>    job.setOutputKeyClass(Text.class);</a:t>
            </a:r>
          </a:p>
          <a:p>
            <a:r>
              <a:rPr lang="en-US" sz="1000">
                <a:latin typeface="Consolas" panose="020B0609020204030204" pitchFamily="49" charset="0"/>
              </a:rPr>
              <a:t>    job.setOutputValueClass(IntWritable.class);</a:t>
            </a:r>
          </a:p>
          <a:p>
            <a:r>
              <a:rPr lang="en-US" sz="1000">
                <a:latin typeface="Consolas" panose="020B0609020204030204" pitchFamily="49" charset="0"/>
              </a:rPr>
              <a:t>    FileInputFormat.addInputPath(job, new Path(args[0]));</a:t>
            </a:r>
          </a:p>
          <a:p>
            <a:r>
              <a:rPr lang="en-US" sz="1000">
                <a:latin typeface="Consolas" panose="020B0609020204030204" pitchFamily="49" charset="0"/>
              </a:rPr>
              <a:t>    FileOutputFormat.setOutputPath(job, new Path(args[1]));</a:t>
            </a:r>
          </a:p>
          <a:p>
            <a:r>
              <a:rPr lang="en-US" sz="1000">
                <a:latin typeface="Consolas" panose="020B0609020204030204" pitchFamily="49" charset="0"/>
              </a:rPr>
              <a:t>    System.exit(job.waitForCompletion(true) ? 0 : 1);</a:t>
            </a:r>
          </a:p>
          <a:p>
            <a:r>
              <a:rPr lang="en-US" sz="1000">
                <a:latin typeface="Consolas" panose="020B0609020204030204" pitchFamily="49" charset="0"/>
              </a:rPr>
              <a:t>  }</a:t>
            </a:r>
          </a:p>
          <a:p>
            <a:r>
              <a:rPr lang="en-US" sz="1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3C82A0D-1BCB-422E-9C3C-E63C4AE68781}"/>
              </a:ext>
            </a:extLst>
          </p:cNvPr>
          <p:cNvSpPr txBox="1"/>
          <p:nvPr/>
        </p:nvSpPr>
        <p:spPr>
          <a:xfrm>
            <a:off x="3231930" y="2771609"/>
            <a:ext cx="6032311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romatica" panose="00000500000000000000" pitchFamily="50" charset="-94"/>
              </a:rPr>
              <a:t>Tens of lines of MapReduce code can be done with one line of Hive query.</a:t>
            </a:r>
            <a:endParaRPr lang="tr-TR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88043" y="325820"/>
            <a:ext cx="5708821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How </a:t>
            </a:r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many buckets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397352" y="858921"/>
            <a:ext cx="9397296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Chromatica" panose="00000500000000000000" pitchFamily="50" charset="-94"/>
              </a:rPr>
              <a:t>To define the proper number of buckets, we should </a:t>
            </a:r>
            <a:r>
              <a:rPr lang="en-US" sz="2200" dirty="0">
                <a:solidFill>
                  <a:srgbClr val="FF0000"/>
                </a:solidFill>
                <a:latin typeface="Chromatica" panose="00000500000000000000" pitchFamily="50" charset="-94"/>
              </a:rPr>
              <a:t>avoid having too</a:t>
            </a:r>
            <a:r>
              <a:rPr lang="tr-TR" sz="2200" dirty="0">
                <a:solidFill>
                  <a:srgbClr val="FF0000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hromatica" panose="00000500000000000000" pitchFamily="50" charset="-94"/>
              </a:rPr>
              <a:t>much or too little data in each bucket</a:t>
            </a:r>
            <a:r>
              <a:rPr lang="en-US" sz="2200" dirty="0">
                <a:latin typeface="Chromatica" panose="00000500000000000000" pitchFamily="50" charset="-94"/>
              </a:rPr>
              <a:t>. A better choice is somewhere near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en-US" sz="2200" dirty="0">
                <a:latin typeface="Chromatica" panose="00000500000000000000" pitchFamily="50" charset="-94"/>
              </a:rPr>
              <a:t>two blocks of data, such as 512 MB of data in each bucket. Between</a:t>
            </a:r>
            <a:r>
              <a:rPr lang="tr-TR" sz="2200" dirty="0">
                <a:latin typeface="Chromatica" panose="00000500000000000000" pitchFamily="50" charset="-94"/>
              </a:rPr>
              <a:t> 128 MB and 1 GB.</a:t>
            </a:r>
          </a:p>
        </p:txBody>
      </p:sp>
    </p:spTree>
    <p:extLst>
      <p:ext uri="{BB962C8B-B14F-4D97-AF65-F5344CB8AC3E}">
        <p14:creationId xmlns:p14="http://schemas.microsoft.com/office/powerpoint/2010/main" val="262033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41589" y="274956"/>
            <a:ext cx="5708821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 and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Buckets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BFA8C80-CBB9-478C-AB6E-CAF48631DED6}"/>
              </a:ext>
            </a:extLst>
          </p:cNvPr>
          <p:cNvSpPr/>
          <p:nvPr/>
        </p:nvSpPr>
        <p:spPr>
          <a:xfrm>
            <a:off x="4890976" y="956931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Table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78F9CFF-7A5A-44C3-8584-BFC1C4442375}"/>
              </a:ext>
            </a:extLst>
          </p:cNvPr>
          <p:cNvSpPr/>
          <p:nvPr/>
        </p:nvSpPr>
        <p:spPr>
          <a:xfrm>
            <a:off x="562185" y="1827639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Day-1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1F0C6E08-6507-46AA-840B-B2A366857ED2}"/>
              </a:ext>
            </a:extLst>
          </p:cNvPr>
          <p:cNvSpPr/>
          <p:nvPr/>
        </p:nvSpPr>
        <p:spPr>
          <a:xfrm>
            <a:off x="4919459" y="1827639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Day-2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56DA4A7-D08F-4D87-9AEB-EA884BC6D18E}"/>
              </a:ext>
            </a:extLst>
          </p:cNvPr>
          <p:cNvSpPr/>
          <p:nvPr/>
        </p:nvSpPr>
        <p:spPr>
          <a:xfrm>
            <a:off x="8950410" y="1827640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Day-n</a:t>
            </a: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D4266358-2326-4C92-93B1-DE672D26EEBA}"/>
              </a:ext>
            </a:extLst>
          </p:cNvPr>
          <p:cNvGrpSpPr/>
          <p:nvPr/>
        </p:nvGrpSpPr>
        <p:grpSpPr>
          <a:xfrm>
            <a:off x="1173125" y="2925288"/>
            <a:ext cx="1382233" cy="1880628"/>
            <a:chOff x="1173125" y="2925288"/>
            <a:chExt cx="1382233" cy="1880628"/>
          </a:xfrm>
        </p:grpSpPr>
        <p:sp>
          <p:nvSpPr>
            <p:cNvPr id="9" name="Akış Çizelgesi: Belge 8">
              <a:extLst>
                <a:ext uri="{FF2B5EF4-FFF2-40B4-BE49-F238E27FC236}">
                  <a16:creationId xmlns:a16="http://schemas.microsoft.com/office/drawing/2014/main" id="{3ADE4517-914A-47C2-9D0A-C6866394ADB0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 …..</a:t>
              </a:r>
            </a:p>
            <a:p>
              <a:pPr algn="ctr"/>
              <a:r>
                <a:rPr lang="tr-TR" dirty="0"/>
                <a:t>user-2 …..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488D282A-45D6-4D69-B91B-87717CB2B0D0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Bucket-1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4430709-6480-4AD3-A775-7C18E7A7C1F1}"/>
              </a:ext>
            </a:extLst>
          </p:cNvPr>
          <p:cNvGrpSpPr/>
          <p:nvPr/>
        </p:nvGrpSpPr>
        <p:grpSpPr>
          <a:xfrm>
            <a:off x="2108790" y="4099656"/>
            <a:ext cx="1382233" cy="1880628"/>
            <a:chOff x="1173125" y="2925288"/>
            <a:chExt cx="1382233" cy="1880628"/>
          </a:xfrm>
        </p:grpSpPr>
        <p:sp>
          <p:nvSpPr>
            <p:cNvPr id="18" name="Akış Çizelgesi: Belge 17">
              <a:extLst>
                <a:ext uri="{FF2B5EF4-FFF2-40B4-BE49-F238E27FC236}">
                  <a16:creationId xmlns:a16="http://schemas.microsoft.com/office/drawing/2014/main" id="{1FD9A4AD-0F37-4E50-806D-457B37A73E89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user-100 ….</a:t>
              </a:r>
            </a:p>
            <a:p>
              <a:pPr algn="ctr"/>
              <a:r>
                <a:rPr lang="tr-TR" dirty="0"/>
                <a:t>user-101 ….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226C6EA-D205-4124-9A80-39D27BA39129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Bucket-2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143C629E-6DBB-4B28-8FDF-A792C401EA93}"/>
              </a:ext>
            </a:extLst>
          </p:cNvPr>
          <p:cNvGrpSpPr/>
          <p:nvPr/>
        </p:nvGrpSpPr>
        <p:grpSpPr>
          <a:xfrm>
            <a:off x="868325" y="4748205"/>
            <a:ext cx="1382233" cy="1880628"/>
            <a:chOff x="1173125" y="2925288"/>
            <a:chExt cx="1382233" cy="1880628"/>
          </a:xfrm>
        </p:grpSpPr>
        <p:sp>
          <p:nvSpPr>
            <p:cNvPr id="21" name="Akış Çizelgesi: Belge 20">
              <a:extLst>
                <a:ext uri="{FF2B5EF4-FFF2-40B4-BE49-F238E27FC236}">
                  <a16:creationId xmlns:a16="http://schemas.microsoft.com/office/drawing/2014/main" id="{FB44DF03-AB26-4B9D-B8AC-5B6E7005E81B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user-XX1 …</a:t>
              </a:r>
            </a:p>
            <a:p>
              <a:pPr algn="ctr"/>
              <a:r>
                <a:rPr lang="tr-TR" dirty="0"/>
                <a:t>user-XX2 …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C373B4B8-4262-48DB-B846-AD6EC8D9BBB5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Bucket-n</a:t>
              </a:r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A9D5CC52-A37F-438F-AE26-A69E9E68A9B2}"/>
              </a:ext>
            </a:extLst>
          </p:cNvPr>
          <p:cNvGrpSpPr/>
          <p:nvPr/>
        </p:nvGrpSpPr>
        <p:grpSpPr>
          <a:xfrm>
            <a:off x="5383748" y="2498245"/>
            <a:ext cx="1382233" cy="1880628"/>
            <a:chOff x="1173125" y="2925288"/>
            <a:chExt cx="1382233" cy="1880628"/>
          </a:xfrm>
        </p:grpSpPr>
        <p:sp>
          <p:nvSpPr>
            <p:cNvPr id="24" name="Akış Çizelgesi: Belge 23">
              <a:extLst>
                <a:ext uri="{FF2B5EF4-FFF2-40B4-BE49-F238E27FC236}">
                  <a16:creationId xmlns:a16="http://schemas.microsoft.com/office/drawing/2014/main" id="{C6F2C711-CA93-44AB-B7CD-4D899D2C79E7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 …..</a:t>
              </a:r>
            </a:p>
            <a:p>
              <a:pPr algn="ctr"/>
              <a:r>
                <a:rPr lang="tr-TR" dirty="0"/>
                <a:t>user-2 …..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2356E009-8264-465B-904B-0D5CEB663EE4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Bucket-1</a:t>
              </a:r>
              <a:endParaRPr lang="en-US" dirty="0"/>
            </a:p>
          </p:txBody>
        </p:sp>
      </p:grpSp>
      <p:grpSp>
        <p:nvGrpSpPr>
          <p:cNvPr id="26" name="Grup 25">
            <a:extLst>
              <a:ext uri="{FF2B5EF4-FFF2-40B4-BE49-F238E27FC236}">
                <a16:creationId xmlns:a16="http://schemas.microsoft.com/office/drawing/2014/main" id="{9B4324DD-4704-4A2C-800E-8DF600736623}"/>
              </a:ext>
            </a:extLst>
          </p:cNvPr>
          <p:cNvGrpSpPr/>
          <p:nvPr/>
        </p:nvGrpSpPr>
        <p:grpSpPr>
          <a:xfrm>
            <a:off x="6344222" y="3556947"/>
            <a:ext cx="1382233" cy="1880628"/>
            <a:chOff x="1173125" y="2925288"/>
            <a:chExt cx="1382233" cy="1880628"/>
          </a:xfrm>
        </p:grpSpPr>
        <p:sp>
          <p:nvSpPr>
            <p:cNvPr id="27" name="Akış Çizelgesi: Belge 26">
              <a:extLst>
                <a:ext uri="{FF2B5EF4-FFF2-40B4-BE49-F238E27FC236}">
                  <a16:creationId xmlns:a16="http://schemas.microsoft.com/office/drawing/2014/main" id="{A80A516D-3A45-4DDA-AAB9-B6D38045C6F6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user-100 ….</a:t>
              </a:r>
            </a:p>
            <a:p>
              <a:pPr algn="ctr"/>
              <a:r>
                <a:rPr lang="tr-TR" dirty="0"/>
                <a:t>user-101 ….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EE0216E0-C637-49E3-AFE2-7F93B4394C7E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Bucket-2</a:t>
              </a:r>
              <a:endParaRPr lang="en-US" dirty="0"/>
            </a:p>
          </p:txBody>
        </p:sp>
      </p:grpSp>
      <p:grpSp>
        <p:nvGrpSpPr>
          <p:cNvPr id="29" name="Grup 28">
            <a:extLst>
              <a:ext uri="{FF2B5EF4-FFF2-40B4-BE49-F238E27FC236}">
                <a16:creationId xmlns:a16="http://schemas.microsoft.com/office/drawing/2014/main" id="{B1E9A3CB-8FB6-4E5F-8FE1-E07A6101F487}"/>
              </a:ext>
            </a:extLst>
          </p:cNvPr>
          <p:cNvGrpSpPr/>
          <p:nvPr/>
        </p:nvGrpSpPr>
        <p:grpSpPr>
          <a:xfrm>
            <a:off x="5077174" y="4238922"/>
            <a:ext cx="1382233" cy="1880628"/>
            <a:chOff x="1173125" y="2925288"/>
            <a:chExt cx="1382233" cy="1880628"/>
          </a:xfrm>
        </p:grpSpPr>
        <p:sp>
          <p:nvSpPr>
            <p:cNvPr id="30" name="Akış Çizelgesi: Belge 29">
              <a:extLst>
                <a:ext uri="{FF2B5EF4-FFF2-40B4-BE49-F238E27FC236}">
                  <a16:creationId xmlns:a16="http://schemas.microsoft.com/office/drawing/2014/main" id="{583DFAAE-B80A-4639-A8BC-0ADDC14C058E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user-XX1 …</a:t>
              </a:r>
            </a:p>
            <a:p>
              <a:pPr algn="ctr"/>
              <a:r>
                <a:rPr lang="tr-TR" dirty="0"/>
                <a:t>user-XX2 …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178C6AE3-965F-4554-9B17-BBBE8C74987E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Bucket-n</a:t>
              </a:r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AE8F6D2D-64CC-48FE-A967-A72513C2C5D0}"/>
              </a:ext>
            </a:extLst>
          </p:cNvPr>
          <p:cNvGrpSpPr/>
          <p:nvPr/>
        </p:nvGrpSpPr>
        <p:grpSpPr>
          <a:xfrm>
            <a:off x="9594111" y="2620488"/>
            <a:ext cx="1382233" cy="1880628"/>
            <a:chOff x="1173125" y="2925288"/>
            <a:chExt cx="1382233" cy="1880628"/>
          </a:xfrm>
        </p:grpSpPr>
        <p:sp>
          <p:nvSpPr>
            <p:cNvPr id="33" name="Akış Çizelgesi: Belge 32">
              <a:extLst>
                <a:ext uri="{FF2B5EF4-FFF2-40B4-BE49-F238E27FC236}">
                  <a16:creationId xmlns:a16="http://schemas.microsoft.com/office/drawing/2014/main" id="{9E0A16BF-74FE-49A3-B799-E7517FB48381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 …..</a:t>
              </a:r>
            </a:p>
            <a:p>
              <a:pPr algn="ctr"/>
              <a:r>
                <a:rPr lang="tr-TR" dirty="0"/>
                <a:t>user-2 …..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FB449915-AC08-44C7-B019-FBD40D48E508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Bucket-1</a:t>
              </a:r>
              <a:endParaRPr lang="en-US" dirty="0"/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318D483F-DB93-4D75-AB48-E87B50F8A1E4}"/>
              </a:ext>
            </a:extLst>
          </p:cNvPr>
          <p:cNvGrpSpPr/>
          <p:nvPr/>
        </p:nvGrpSpPr>
        <p:grpSpPr>
          <a:xfrm>
            <a:off x="10426997" y="3643891"/>
            <a:ext cx="1382233" cy="1880628"/>
            <a:chOff x="1173125" y="2925288"/>
            <a:chExt cx="1382233" cy="1880628"/>
          </a:xfrm>
        </p:grpSpPr>
        <p:sp>
          <p:nvSpPr>
            <p:cNvPr id="36" name="Akış Çizelgesi: Belge 35">
              <a:extLst>
                <a:ext uri="{FF2B5EF4-FFF2-40B4-BE49-F238E27FC236}">
                  <a16:creationId xmlns:a16="http://schemas.microsoft.com/office/drawing/2014/main" id="{BF16BF47-9226-4AB3-BBA7-9A675C113341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user-100 ….</a:t>
              </a:r>
            </a:p>
            <a:p>
              <a:pPr algn="ctr"/>
              <a:r>
                <a:rPr lang="tr-TR" dirty="0"/>
                <a:t>user-101 ….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B10F9A09-CF59-498A-8462-C6E384C52A08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Bucket-2</a:t>
              </a:r>
              <a:endParaRPr lang="en-US" dirty="0"/>
            </a:p>
          </p:txBody>
        </p:sp>
      </p:grpSp>
      <p:grpSp>
        <p:nvGrpSpPr>
          <p:cNvPr id="38" name="Grup 37">
            <a:extLst>
              <a:ext uri="{FF2B5EF4-FFF2-40B4-BE49-F238E27FC236}">
                <a16:creationId xmlns:a16="http://schemas.microsoft.com/office/drawing/2014/main" id="{64DFF396-996D-4D5D-8626-5A36BE210FC4}"/>
              </a:ext>
            </a:extLst>
          </p:cNvPr>
          <p:cNvGrpSpPr/>
          <p:nvPr/>
        </p:nvGrpSpPr>
        <p:grpSpPr>
          <a:xfrm>
            <a:off x="9523224" y="4608254"/>
            <a:ext cx="1382233" cy="1880628"/>
            <a:chOff x="1173125" y="2925288"/>
            <a:chExt cx="1382233" cy="1880628"/>
          </a:xfrm>
        </p:grpSpPr>
        <p:sp>
          <p:nvSpPr>
            <p:cNvPr id="39" name="Akış Çizelgesi: Belge 38">
              <a:extLst>
                <a:ext uri="{FF2B5EF4-FFF2-40B4-BE49-F238E27FC236}">
                  <a16:creationId xmlns:a16="http://schemas.microsoft.com/office/drawing/2014/main" id="{9AEAF417-AAC2-4F10-B2DD-DDC631D7F240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user-XX1 …</a:t>
              </a:r>
            </a:p>
            <a:p>
              <a:pPr algn="ctr"/>
              <a:r>
                <a:rPr lang="tr-TR" dirty="0"/>
                <a:t>user-XX2 …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AE60D6A7-9DCB-4FA1-BA7A-DB74FABD84BE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Bucket-n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3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2"/>
          <a:stretch/>
        </p:blipFill>
        <p:spPr>
          <a:xfrm>
            <a:off x="565964" y="3436789"/>
            <a:ext cx="11288668" cy="3002692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8361515" y="2843665"/>
            <a:ext cx="3199283" cy="118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about our SQL experiences?</a:t>
            </a:r>
          </a:p>
        </p:txBody>
      </p:sp>
      <p:sp>
        <p:nvSpPr>
          <p:cNvPr id="9" name="Patlama 1 8"/>
          <p:cNvSpPr/>
          <p:nvPr/>
        </p:nvSpPr>
        <p:spPr>
          <a:xfrm>
            <a:off x="274614" y="1007744"/>
            <a:ext cx="6186037" cy="420519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Surprise</a:t>
            </a:r>
            <a:r>
              <a:rPr lang="tr-TR" sz="2800" dirty="0"/>
              <a:t>!!!</a:t>
            </a:r>
          </a:p>
          <a:p>
            <a:pPr algn="ctr"/>
            <a:r>
              <a:rPr lang="en-US" sz="2800" dirty="0"/>
              <a:t>We have started </a:t>
            </a:r>
            <a:r>
              <a:rPr lang="tr-TR" sz="2800" dirty="0"/>
              <a:t>to </a:t>
            </a:r>
            <a:r>
              <a:rPr lang="en-US" sz="2800" dirty="0"/>
              <a:t>use big data</a:t>
            </a:r>
            <a:r>
              <a:rPr lang="tr-TR" sz="2800" dirty="0"/>
              <a:t>.</a:t>
            </a:r>
          </a:p>
          <a:p>
            <a:pPr algn="ctr"/>
            <a:r>
              <a:rPr lang="en-US" sz="2800" dirty="0"/>
              <a:t>Let’s</a:t>
            </a:r>
            <a:r>
              <a:rPr lang="tr-TR" sz="2800" dirty="0"/>
              <a:t> </a:t>
            </a:r>
            <a:r>
              <a:rPr lang="en-US" sz="2800" dirty="0"/>
              <a:t>use MapReduce</a:t>
            </a:r>
            <a:r>
              <a:rPr lang="tr-TR" sz="2800" dirty="0"/>
              <a:t> </a:t>
            </a:r>
            <a:r>
              <a:rPr lang="en-US" sz="2800" dirty="0"/>
              <a:t>now</a:t>
            </a:r>
            <a:r>
              <a:rPr lang="tr-TR" sz="2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Solution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" y="592370"/>
            <a:ext cx="2748331" cy="2748331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32" y="960552"/>
            <a:ext cx="3225143" cy="322514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75" y="1474970"/>
            <a:ext cx="4424855" cy="1399360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8681" r="13501" b="15309"/>
          <a:stretch/>
        </p:blipFill>
        <p:spPr>
          <a:xfrm>
            <a:off x="4267198" y="3810734"/>
            <a:ext cx="2617077" cy="2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46600" y="240759"/>
            <a:ext cx="4672385" cy="758701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What is 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031358" y="1084521"/>
            <a:ext cx="10302949" cy="360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It allows querying the data stored on HDFS with a SQL-like language.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Created by Facebook. Handed over Apache community</a:t>
            </a:r>
            <a:r>
              <a:rPr lang="tr-TR" sz="2200" dirty="0">
                <a:latin typeface="Chromatica" panose="00000500000000000000" pitchFamily="50" charset="-94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It processes structured data that can be stored in a table.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Batch processing, not real-time (streaming data)</a:t>
            </a:r>
            <a:r>
              <a:rPr lang="tr-TR" sz="2200" dirty="0">
                <a:latin typeface="Chromatica" panose="00000500000000000000" pitchFamily="50" charset="-94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It uses engines like</a:t>
            </a:r>
            <a:r>
              <a:rPr lang="tr-TR" sz="2200" dirty="0">
                <a:latin typeface="Chromatica" panose="00000500000000000000" pitchFamily="50" charset="-94"/>
              </a:rPr>
              <a:t>: </a:t>
            </a:r>
            <a:r>
              <a:rPr lang="en-US" sz="2200" dirty="0">
                <a:latin typeface="Chromatica" panose="00000500000000000000" pitchFamily="50" charset="-94"/>
              </a:rPr>
              <a:t>MapReduce</a:t>
            </a:r>
            <a:r>
              <a:rPr lang="tr-TR" sz="2200" dirty="0">
                <a:latin typeface="Chromatica" panose="00000500000000000000" pitchFamily="50" charset="-94"/>
              </a:rPr>
              <a:t>, Tez </a:t>
            </a:r>
            <a:r>
              <a:rPr lang="en-US" sz="2200" dirty="0">
                <a:latin typeface="Chromatica" panose="00000500000000000000" pitchFamily="50" charset="-94"/>
              </a:rPr>
              <a:t>or</a:t>
            </a:r>
            <a:r>
              <a:rPr lang="tr-TR" sz="2200" dirty="0">
                <a:latin typeface="Chromatica" panose="00000500000000000000" pitchFamily="50" charset="-94"/>
              </a:rPr>
              <a:t> Spark</a:t>
            </a:r>
            <a:r>
              <a:rPr lang="en-US" sz="2200" dirty="0">
                <a:latin typeface="Chromatica" panose="00000500000000000000" pitchFamily="50" charset="-94"/>
              </a:rPr>
              <a:t>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It supports many different file formats: Parquet, Sequence, ORC, Text etc.</a:t>
            </a:r>
            <a:endParaRPr lang="tr-TR" sz="22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4111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is not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46161" y="858921"/>
            <a:ext cx="10065678" cy="526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It</a:t>
            </a:r>
            <a:r>
              <a:rPr lang="tr-TR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is not a database.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Not </a:t>
            </a:r>
            <a:r>
              <a:rPr lang="en-US" sz="2200" dirty="0">
                <a:latin typeface="Chromatica" panose="00000500000000000000" pitchFamily="50" charset="-94"/>
              </a:rPr>
              <a:t>operational database needs</a:t>
            </a:r>
            <a:r>
              <a:rPr lang="tr-TR" sz="2200" dirty="0">
                <a:latin typeface="Chromatica" panose="00000500000000000000" pitchFamily="50" charset="-94"/>
              </a:rPr>
              <a:t> (OLTP)</a:t>
            </a:r>
            <a:r>
              <a:rPr lang="en-US" sz="2200" dirty="0">
                <a:latin typeface="Chromatica" panose="00000500000000000000" pitchFamily="50" charset="-94"/>
              </a:rPr>
              <a:t>. 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Focuses</a:t>
            </a:r>
            <a:r>
              <a:rPr lang="tr-TR" sz="2200" dirty="0">
                <a:latin typeface="Chromatica" panose="00000500000000000000" pitchFamily="50" charset="-94"/>
              </a:rPr>
              <a:t> on</a:t>
            </a:r>
            <a:r>
              <a:rPr lang="en-US" sz="2200" dirty="0">
                <a:latin typeface="Chromatica" panose="00000500000000000000" pitchFamily="50" charset="-94"/>
              </a:rPr>
              <a:t> heavy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en-US" sz="2200" dirty="0">
                <a:latin typeface="Chromatica" panose="00000500000000000000" pitchFamily="50" charset="-94"/>
              </a:rPr>
              <a:t>analytic</a:t>
            </a:r>
            <a:r>
              <a:rPr lang="tr-TR" sz="2200" dirty="0">
                <a:latin typeface="Chromatica" panose="00000500000000000000" pitchFamily="50" charset="-94"/>
              </a:rPr>
              <a:t>s </a:t>
            </a:r>
            <a:r>
              <a:rPr lang="en-US" sz="2200" dirty="0">
                <a:latin typeface="Chromatica" panose="00000500000000000000" pitchFamily="50" charset="-94"/>
              </a:rPr>
              <a:t>queries</a:t>
            </a:r>
            <a:r>
              <a:rPr lang="tr-TR" sz="2200" dirty="0">
                <a:latin typeface="Chromatica" panose="00000500000000000000" pitchFamily="50" charset="-94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Data warehouse needs.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Not suitable for row based insert, update and delete</a:t>
            </a:r>
            <a:r>
              <a:rPr lang="tr-TR" sz="2200" dirty="0">
                <a:latin typeface="Chromatica" panose="00000500000000000000" pitchFamily="50" charset="-94"/>
              </a:rPr>
              <a:t>.</a:t>
            </a:r>
            <a:endParaRPr lang="en-US" sz="22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Not suitable for interactive queries. 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The query takes a reasonable amount of time. Converts query to MapReduce</a:t>
            </a:r>
            <a:r>
              <a:rPr lang="tr-TR" sz="2200" dirty="0">
                <a:latin typeface="Chromatica" panose="00000500000000000000" pitchFamily="50" charset="-94"/>
              </a:rPr>
              <a:t>/Tez </a:t>
            </a:r>
            <a:r>
              <a:rPr lang="en-US" sz="2200" dirty="0">
                <a:latin typeface="Chromatica" panose="00000500000000000000" pitchFamily="50" charset="-94"/>
              </a:rPr>
              <a:t>code</a:t>
            </a:r>
            <a:r>
              <a:rPr lang="tr-TR" sz="2200" dirty="0">
                <a:latin typeface="Chromatica" panose="00000500000000000000" pitchFamily="50" charset="-94"/>
              </a:rPr>
              <a:t>, </a:t>
            </a:r>
            <a:r>
              <a:rPr lang="en-US" sz="2200" dirty="0">
                <a:latin typeface="Chromatica" panose="00000500000000000000" pitchFamily="50" charset="-94"/>
              </a:rPr>
              <a:t>get resources from </a:t>
            </a:r>
            <a:r>
              <a:rPr lang="tr-TR" sz="2200" dirty="0">
                <a:latin typeface="Chromatica" panose="00000500000000000000" pitchFamily="50" charset="-94"/>
              </a:rPr>
              <a:t>YARN</a:t>
            </a:r>
            <a:r>
              <a:rPr lang="en-US" sz="2200" dirty="0">
                <a:latin typeface="Chromatica" panose="00000500000000000000" pitchFamily="50" charset="-94"/>
              </a:rPr>
              <a:t> and then starts the operation.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Hive</a:t>
            </a:r>
            <a:r>
              <a:rPr lang="tr-TR" sz="2200" dirty="0">
                <a:latin typeface="Chromatica" panose="00000500000000000000" pitchFamily="50" charset="-94"/>
              </a:rPr>
              <a:t>QL</a:t>
            </a:r>
            <a:r>
              <a:rPr lang="en-US" sz="2200" dirty="0">
                <a:latin typeface="Chromatica" panose="00000500000000000000" pitchFamily="50" charset="-94"/>
              </a:rPr>
              <a:t> is not standard SQL. Don't expect everything </a:t>
            </a:r>
            <a:r>
              <a:rPr lang="tr-TR" sz="2200" dirty="0">
                <a:latin typeface="Chromatica" panose="00000500000000000000" pitchFamily="50" charset="-94"/>
              </a:rPr>
              <a:t>as is in SQL</a:t>
            </a:r>
            <a:r>
              <a:rPr lang="en-US" sz="2200" dirty="0">
                <a:latin typeface="Chromatica" panose="00000500000000000000" pitchFamily="50" charset="-94"/>
              </a:rPr>
              <a:t>.</a:t>
            </a:r>
            <a:endParaRPr lang="tr-TR" sz="22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637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F115786-B5F7-4888-AB5E-34738CCA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4" y="164082"/>
            <a:ext cx="7370827" cy="602646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8443E45-ABDC-4447-AB38-0F3E08A87C58}"/>
              </a:ext>
            </a:extLst>
          </p:cNvPr>
          <p:cNvSpPr txBox="1"/>
          <p:nvPr/>
        </p:nvSpPr>
        <p:spPr>
          <a:xfrm>
            <a:off x="8835656" y="6399014"/>
            <a:ext cx="322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Apache </a:t>
            </a:r>
            <a:r>
              <a:rPr lang="tr-TR" sz="1200" dirty="0" err="1"/>
              <a:t>Hive</a:t>
            </a:r>
            <a:r>
              <a:rPr lang="tr-TR" sz="1200" dirty="0"/>
              <a:t> Essentials, </a:t>
            </a:r>
            <a:r>
              <a:rPr lang="tr-TR" sz="1200" dirty="0" err="1"/>
              <a:t>Packt</a:t>
            </a:r>
            <a:r>
              <a:rPr lang="tr-TR" sz="1200" dirty="0"/>
              <a:t> Publishing (2018)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9D77037D-10CD-4945-ADF6-AD6D5D3AC858}"/>
              </a:ext>
            </a:extLst>
          </p:cNvPr>
          <p:cNvSpPr txBox="1">
            <a:spLocks/>
          </p:cNvSpPr>
          <p:nvPr/>
        </p:nvSpPr>
        <p:spPr>
          <a:xfrm>
            <a:off x="8528641" y="752517"/>
            <a:ext cx="3530009" cy="1629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internal components</a:t>
            </a:r>
          </a:p>
        </p:txBody>
      </p:sp>
    </p:spTree>
    <p:extLst>
      <p:ext uri="{BB962C8B-B14F-4D97-AF65-F5344CB8AC3E}">
        <p14:creationId xmlns:p14="http://schemas.microsoft.com/office/powerpoint/2010/main" val="68975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</a:t>
            </a:r>
            <a:r>
              <a:rPr lang="en-US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metastore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2" y="4470304"/>
            <a:ext cx="2471266" cy="127888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4" t="16300" r="14509" b="16932"/>
          <a:stretch/>
        </p:blipFill>
        <p:spPr>
          <a:xfrm>
            <a:off x="4804228" y="1005114"/>
            <a:ext cx="2583544" cy="242388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65964" y="773863"/>
            <a:ext cx="3977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mysql&gt; show tables;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Tables_in_hive            |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AUX_TABLE                 |</a:t>
            </a:r>
          </a:p>
          <a:p>
            <a:r>
              <a:rPr lang="en-US" dirty="0"/>
              <a:t>| BUCKETING_COLS            |</a:t>
            </a:r>
          </a:p>
          <a:p>
            <a:r>
              <a:rPr lang="en-US" dirty="0"/>
              <a:t>| CDS                       |</a:t>
            </a:r>
          </a:p>
          <a:p>
            <a:r>
              <a:rPr lang="en-US" dirty="0"/>
              <a:t>| COLUMNS_V2                |</a:t>
            </a:r>
          </a:p>
          <a:p>
            <a:r>
              <a:rPr lang="en-US" dirty="0"/>
              <a:t>| COMPACTION_QUEUE          |</a:t>
            </a:r>
          </a:p>
          <a:p>
            <a:r>
              <a:rPr lang="en-US" dirty="0"/>
              <a:t>| COMPLETED_COMPACTIONS     |</a:t>
            </a:r>
          </a:p>
          <a:p>
            <a:r>
              <a:rPr lang="en-US" dirty="0"/>
              <a:t>| COMPLETED_TXN_COMPONENTS  |</a:t>
            </a:r>
          </a:p>
          <a:p>
            <a:r>
              <a:rPr lang="en-US" dirty="0"/>
              <a:t>| DATABASE_PARAMS           |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48" y="3319044"/>
            <a:ext cx="3200400" cy="17907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28C4712-77F0-412E-AD2E-BE2AD5EC00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22" y="4375977"/>
            <a:ext cx="1939319" cy="21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453411"/>
            <a:ext cx="8282763" cy="533101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 internal and external table 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559792" y="986512"/>
            <a:ext cx="9397296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The differences are in how their metadata is maintained.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For the internal table,</a:t>
            </a:r>
            <a:r>
              <a:rPr lang="tr-TR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hive</a:t>
            </a:r>
            <a:r>
              <a:rPr lang="tr-TR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manages both the metadata and the actual data</a:t>
            </a:r>
            <a:r>
              <a:rPr lang="tr-TR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For</a:t>
            </a:r>
            <a:r>
              <a:rPr lang="tr-TR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the external table hive</a:t>
            </a:r>
            <a:r>
              <a:rPr lang="tr-TR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manages only metadata.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If an internal table is dropped, both metadata and data are deleted.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However, if the external table is dropped, only the metadata is deleted and the data remains in hdfs.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By default, hive creates an internal table unless otherwise specified explicitly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en-US" sz="2200" dirty="0">
                <a:latin typeface="Chromatica" panose="00000500000000000000" pitchFamily="50" charset="-94"/>
              </a:rPr>
              <a:t>CREATE</a:t>
            </a:r>
            <a:r>
              <a:rPr lang="tr-TR" sz="2200" dirty="0">
                <a:latin typeface="Chromatica" panose="00000500000000000000" pitchFamily="50" charset="-94"/>
              </a:rPr>
              <a:t> EXTERNAL</a:t>
            </a:r>
            <a:r>
              <a:rPr lang="en-US" sz="2200" dirty="0">
                <a:latin typeface="Chromatica" panose="00000500000000000000" pitchFamily="50" charset="-94"/>
              </a:rPr>
              <a:t> TABLE command.</a:t>
            </a:r>
            <a:endParaRPr lang="tr-TR" sz="2200" dirty="0"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C68BB79-EF7F-4C07-A84E-A6025F1B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98" y="453411"/>
            <a:ext cx="1309688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2019</Words>
  <Application>Microsoft Office PowerPoint</Application>
  <PresentationFormat>Widescreen</PresentationFormat>
  <Paragraphs>248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Chromatica</vt:lpstr>
      <vt:lpstr>Consolas</vt:lpstr>
      <vt:lpstr>Courier New</vt:lpstr>
      <vt:lpstr>FreeMono</vt:lpstr>
      <vt:lpstr>FreeMonoBold</vt:lpstr>
      <vt:lpstr>PalatinoLinotype-Roman</vt:lpstr>
      <vt:lpstr>Wingdings</vt:lpstr>
      <vt:lpstr>Office Teması</vt:lpstr>
      <vt:lpstr>Apache Hive: Data warehousing for big data</vt:lpstr>
      <vt:lpstr>Why Hive </vt:lpstr>
      <vt:lpstr>Neden Hive </vt:lpstr>
      <vt:lpstr>Solution</vt:lpstr>
      <vt:lpstr>What is Hive?</vt:lpstr>
      <vt:lpstr>Hive is not</vt:lpstr>
      <vt:lpstr>PowerPoint Presentation</vt:lpstr>
      <vt:lpstr>Hive metastore</vt:lpstr>
      <vt:lpstr>Hive internal and external table </vt:lpstr>
      <vt:lpstr>Hive create table properties</vt:lpstr>
      <vt:lpstr>Different ways of creating  Hive table</vt:lpstr>
      <vt:lpstr>Hive numeric datatypes</vt:lpstr>
      <vt:lpstr>Hive date/time and string types</vt:lpstr>
      <vt:lpstr>Hive other datatypes</vt:lpstr>
      <vt:lpstr>Hive complex types</vt:lpstr>
      <vt:lpstr>Hive complex types</vt:lpstr>
      <vt:lpstr>Hive Functions: A Few Exampe</vt:lpstr>
      <vt:lpstr>Partitions</vt:lpstr>
      <vt:lpstr>Buckets</vt:lpstr>
      <vt:lpstr>How many buckets?</vt:lpstr>
      <vt:lpstr>Partitions and Buckets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SIRIN</cp:lastModifiedBy>
  <cp:revision>104</cp:revision>
  <dcterms:created xsi:type="dcterms:W3CDTF">2018-03-04T09:30:49Z</dcterms:created>
  <dcterms:modified xsi:type="dcterms:W3CDTF">2023-01-28T15:12:25Z</dcterms:modified>
</cp:coreProperties>
</file>