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82" r:id="rId3"/>
    <p:sldId id="298" r:id="rId4"/>
    <p:sldId id="274" r:id="rId5"/>
    <p:sldId id="300" r:id="rId6"/>
    <p:sldId id="299" r:id="rId7"/>
    <p:sldId id="297" r:id="rId8"/>
    <p:sldId id="305" r:id="rId9"/>
    <p:sldId id="292" r:id="rId10"/>
    <p:sldId id="289" r:id="rId11"/>
    <p:sldId id="308" r:id="rId12"/>
    <p:sldId id="284" r:id="rId13"/>
    <p:sldId id="276" r:id="rId14"/>
    <p:sldId id="278" r:id="rId15"/>
    <p:sldId id="280" r:id="rId16"/>
    <p:sldId id="281" r:id="rId17"/>
    <p:sldId id="285" r:id="rId18"/>
    <p:sldId id="286" r:id="rId19"/>
    <p:sldId id="293" r:id="rId20"/>
    <p:sldId id="294" r:id="rId21"/>
    <p:sldId id="301" r:id="rId22"/>
    <p:sldId id="302" r:id="rId23"/>
    <p:sldId id="303" r:id="rId24"/>
    <p:sldId id="283" r:id="rId25"/>
    <p:sldId id="304" r:id="rId26"/>
    <p:sldId id="307" r:id="rId2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73B5E9A8-AACC-4BE6-92CA-E8234764F338}">
          <p14:sldIdLst>
            <p14:sldId id="257"/>
            <p14:sldId id="282"/>
            <p14:sldId id="298"/>
            <p14:sldId id="274"/>
            <p14:sldId id="300"/>
            <p14:sldId id="299"/>
            <p14:sldId id="297"/>
            <p14:sldId id="305"/>
            <p14:sldId id="292"/>
            <p14:sldId id="289"/>
            <p14:sldId id="308"/>
            <p14:sldId id="284"/>
            <p14:sldId id="276"/>
            <p14:sldId id="278"/>
            <p14:sldId id="280"/>
            <p14:sldId id="281"/>
            <p14:sldId id="285"/>
            <p14:sldId id="286"/>
            <p14:sldId id="293"/>
            <p14:sldId id="294"/>
            <p14:sldId id="301"/>
            <p14:sldId id="302"/>
            <p14:sldId id="303"/>
            <p14:sldId id="283"/>
            <p14:sldId id="304"/>
            <p14:sldId id="3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96" autoAdjust="0"/>
    <p:restoredTop sz="81579" autoAdjust="0"/>
  </p:normalViewPr>
  <p:slideViewPr>
    <p:cSldViewPr snapToGrid="0">
      <p:cViewPr varScale="1">
        <p:scale>
          <a:sx n="90" d="100"/>
          <a:sy n="90" d="100"/>
        </p:scale>
        <p:origin x="1392"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77F576-AE14-466D-AA6B-335273622B21}" type="datetimeFigureOut">
              <a:rPr lang="en-US" smtClean="0"/>
              <a:t>1/28/2023</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10BD3E-EF63-48CD-BA60-F7ED6F94ED18}" type="slidenum">
              <a:rPr lang="en-US" smtClean="0"/>
              <a:t>‹#›</a:t>
            </a:fld>
            <a:endParaRPr lang="en-US"/>
          </a:p>
        </p:txBody>
      </p:sp>
    </p:spTree>
    <p:extLst>
      <p:ext uri="{BB962C8B-B14F-4D97-AF65-F5344CB8AC3E}">
        <p14:creationId xmlns:p14="http://schemas.microsoft.com/office/powerpoint/2010/main" val="2805808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1910BD3E-EF63-48CD-BA60-F7ED6F94ED18}" type="slidenum">
              <a:rPr lang="en-US" smtClean="0"/>
              <a:t>10</a:t>
            </a:fld>
            <a:endParaRPr lang="en-US"/>
          </a:p>
        </p:txBody>
      </p:sp>
    </p:spTree>
    <p:extLst>
      <p:ext uri="{BB962C8B-B14F-4D97-AF65-F5344CB8AC3E}">
        <p14:creationId xmlns:p14="http://schemas.microsoft.com/office/powerpoint/2010/main" val="3215075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1910BD3E-EF63-48CD-BA60-F7ED6F94ED18}" type="slidenum">
              <a:rPr lang="en-US" smtClean="0"/>
              <a:t>13</a:t>
            </a:fld>
            <a:endParaRPr lang="en-US"/>
          </a:p>
        </p:txBody>
      </p:sp>
    </p:spTree>
    <p:extLst>
      <p:ext uri="{BB962C8B-B14F-4D97-AF65-F5344CB8AC3E}">
        <p14:creationId xmlns:p14="http://schemas.microsoft.com/office/powerpoint/2010/main" val="157984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endParaRPr lang="en-US"/>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1/28/2023</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9560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1/28/2023</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525912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endParaRPr lang="en-US"/>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1/28/2023</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332170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1/28/2023</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45949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endParaRPr lang="en-US"/>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54AA066D-271F-4C1A-B89A-0705A7689EE9}" type="datetimeFigureOut">
              <a:rPr lang="en-US" smtClean="0"/>
              <a:t>1/28/2023</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9825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p:cNvSpPr>
            <a:spLocks noGrp="1"/>
          </p:cNvSpPr>
          <p:nvPr>
            <p:ph type="dt" sz="half" idx="10"/>
          </p:nvPr>
        </p:nvSpPr>
        <p:spPr/>
        <p:txBody>
          <a:bodyPr/>
          <a:lstStyle/>
          <a:p>
            <a:fld id="{54AA066D-271F-4C1A-B89A-0705A7689EE9}" type="datetimeFigureOut">
              <a:rPr lang="en-US" smtClean="0"/>
              <a:t>1/28/2023</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997218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endParaRPr lang="en-US"/>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p:cNvSpPr>
            <a:spLocks noGrp="1"/>
          </p:cNvSpPr>
          <p:nvPr>
            <p:ph type="dt" sz="half" idx="10"/>
          </p:nvPr>
        </p:nvSpPr>
        <p:spPr/>
        <p:txBody>
          <a:bodyPr/>
          <a:lstStyle/>
          <a:p>
            <a:fld id="{54AA066D-271F-4C1A-B89A-0705A7689EE9}" type="datetimeFigureOut">
              <a:rPr lang="en-US" smtClean="0"/>
              <a:t>1/28/2023</a:t>
            </a:fld>
            <a:endParaRPr lang="en-US"/>
          </a:p>
        </p:txBody>
      </p:sp>
      <p:sp>
        <p:nvSpPr>
          <p:cNvPr id="8" name="Altbilgi Yer Tutucusu 7"/>
          <p:cNvSpPr>
            <a:spLocks noGrp="1"/>
          </p:cNvSpPr>
          <p:nvPr>
            <p:ph type="ftr" sz="quarter" idx="11"/>
          </p:nvPr>
        </p:nvSpPr>
        <p:spPr/>
        <p:txBody>
          <a:bodyPr/>
          <a:lstStyle/>
          <a:p>
            <a:endParaRPr lang="en-US"/>
          </a:p>
        </p:txBody>
      </p:sp>
      <p:sp>
        <p:nvSpPr>
          <p:cNvPr id="9" name="Slayt Numarası Yer Tutucusu 8"/>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453436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Veri Yer Tutucusu 2"/>
          <p:cNvSpPr>
            <a:spLocks noGrp="1"/>
          </p:cNvSpPr>
          <p:nvPr>
            <p:ph type="dt" sz="half" idx="10"/>
          </p:nvPr>
        </p:nvSpPr>
        <p:spPr/>
        <p:txBody>
          <a:bodyPr/>
          <a:lstStyle/>
          <a:p>
            <a:fld id="{54AA066D-271F-4C1A-B89A-0705A7689EE9}" type="datetimeFigureOut">
              <a:rPr lang="en-US" smtClean="0"/>
              <a:t>1/28/2023</a:t>
            </a:fld>
            <a:endParaRPr lang="en-US"/>
          </a:p>
        </p:txBody>
      </p:sp>
      <p:sp>
        <p:nvSpPr>
          <p:cNvPr id="4" name="Altbilgi Yer Tutucusu 3"/>
          <p:cNvSpPr>
            <a:spLocks noGrp="1"/>
          </p:cNvSpPr>
          <p:nvPr>
            <p:ph type="ftr" sz="quarter" idx="11"/>
          </p:nvPr>
        </p:nvSpPr>
        <p:spPr/>
        <p:txBody>
          <a:bodyPr/>
          <a:lstStyle/>
          <a:p>
            <a:endParaRPr lang="en-US"/>
          </a:p>
        </p:txBody>
      </p:sp>
      <p:sp>
        <p:nvSpPr>
          <p:cNvPr id="5" name="Slayt Numarası Yer Tutucusu 4"/>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10756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54AA066D-271F-4C1A-B89A-0705A7689EE9}" type="datetimeFigureOut">
              <a:rPr lang="en-US" smtClean="0"/>
              <a:t>1/28/2023</a:t>
            </a:fld>
            <a:endParaRPr lang="en-US"/>
          </a:p>
        </p:txBody>
      </p:sp>
      <p:sp>
        <p:nvSpPr>
          <p:cNvPr id="3" name="Altbilgi Yer Tutucusu 2"/>
          <p:cNvSpPr>
            <a:spLocks noGrp="1"/>
          </p:cNvSpPr>
          <p:nvPr>
            <p:ph type="ftr" sz="quarter" idx="11"/>
          </p:nvPr>
        </p:nvSpPr>
        <p:spPr/>
        <p:txBody>
          <a:bodyPr/>
          <a:lstStyle/>
          <a:p>
            <a:endParaRPr lang="en-US"/>
          </a:p>
        </p:txBody>
      </p:sp>
      <p:sp>
        <p:nvSpPr>
          <p:cNvPr id="4" name="Slayt Numarası Yer Tutucusu 3"/>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835750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54AA066D-271F-4C1A-B89A-0705A7689EE9}" type="datetimeFigureOut">
              <a:rPr lang="en-US" smtClean="0"/>
              <a:t>1/28/2023</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28019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54AA066D-271F-4C1A-B89A-0705A7689EE9}" type="datetimeFigureOut">
              <a:rPr lang="en-US" smtClean="0"/>
              <a:t>1/28/2023</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1202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endParaRPr lang="en-US"/>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AA066D-271F-4C1A-B89A-0705A7689EE9}" type="datetimeFigureOut">
              <a:rPr lang="en-US" smtClean="0"/>
              <a:t>1/28/2023</a:t>
            </a:fld>
            <a:endParaRPr lang="en-US"/>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DC7403-F6BA-4F25-BF57-4305E04DD3F2}" type="slidenum">
              <a:rPr lang="en-US" smtClean="0"/>
              <a:t>‹#›</a:t>
            </a:fld>
            <a:endParaRPr lang="en-US"/>
          </a:p>
        </p:txBody>
      </p:sp>
    </p:spTree>
    <p:extLst>
      <p:ext uri="{BB962C8B-B14F-4D97-AF65-F5344CB8AC3E}">
        <p14:creationId xmlns:p14="http://schemas.microsoft.com/office/powerpoint/2010/main" val="1039365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ommons.wikimedia.org/wiki/File:Icon_New_File_256x256.png"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s://nxtgen.com/hadoop-file-formats-when-and-what-to-use"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Object_(computer_science)" TargetMode="External"/><Relationship Id="rId2" Type="http://schemas.openxmlformats.org/officeDocument/2006/relationships/hyperlink" Target="https://en.wikipedia.org/wiki/Data_structure" TargetMode="External"/><Relationship Id="rId1" Type="http://schemas.openxmlformats.org/officeDocument/2006/relationships/slideLayout" Target="../slideLayouts/slideLayout1.xml"/><Relationship Id="rId6" Type="http://schemas.openxmlformats.org/officeDocument/2006/relationships/hyperlink" Target="https://en.wikipedia.org/wiki/Computer_network" TargetMode="External"/><Relationship Id="rId5" Type="http://schemas.openxmlformats.org/officeDocument/2006/relationships/hyperlink" Target="https://en.wikipedia.org/wiki/Data_buffer" TargetMode="External"/><Relationship Id="rId4" Type="http://schemas.openxmlformats.org/officeDocument/2006/relationships/hyperlink" Target="https://en.wikipedia.org/wiki/Computer_file"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803400" y="2094615"/>
            <a:ext cx="9144000" cy="914399"/>
          </a:xfrm>
        </p:spPr>
        <p:txBody>
          <a:bodyPr>
            <a:noAutofit/>
          </a:bodyPr>
          <a:lstStyle/>
          <a:p>
            <a:r>
              <a:rPr lang="tr-TR" sz="44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File </a:t>
            </a:r>
            <a:r>
              <a:rPr lang="en-US" sz="44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Formats and Compression</a:t>
            </a:r>
          </a:p>
        </p:txBody>
      </p:sp>
    </p:spTree>
    <p:extLst>
      <p:ext uri="{BB962C8B-B14F-4D97-AF65-F5344CB8AC3E}">
        <p14:creationId xmlns:p14="http://schemas.microsoft.com/office/powerpoint/2010/main" val="1416118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B91333-EC0E-4E5F-ADFF-21EA6E787558}"/>
              </a:ext>
            </a:extLst>
          </p:cNvPr>
          <p:cNvSpPr>
            <a:spLocks noGrp="1"/>
          </p:cNvSpPr>
          <p:nvPr>
            <p:ph type="title"/>
          </p:nvPr>
        </p:nvSpPr>
        <p:spPr>
          <a:xfrm>
            <a:off x="838200" y="365125"/>
            <a:ext cx="10515600" cy="661817"/>
          </a:xfrm>
        </p:spPr>
        <p:txBody>
          <a:bodyPr>
            <a:normAutofit/>
          </a:bodyPr>
          <a:lstStyle/>
          <a:p>
            <a:r>
              <a:rPr lang="en-US" sz="38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Splitable</a:t>
            </a:r>
          </a:p>
        </p:txBody>
      </p:sp>
      <p:grpSp>
        <p:nvGrpSpPr>
          <p:cNvPr id="11" name="Grup 10">
            <a:extLst>
              <a:ext uri="{FF2B5EF4-FFF2-40B4-BE49-F238E27FC236}">
                <a16:creationId xmlns:a16="http://schemas.microsoft.com/office/drawing/2014/main" id="{A45E2901-A825-4FA5-8F86-07D5EA18B938}"/>
              </a:ext>
            </a:extLst>
          </p:cNvPr>
          <p:cNvGrpSpPr/>
          <p:nvPr/>
        </p:nvGrpSpPr>
        <p:grpSpPr>
          <a:xfrm>
            <a:off x="403274" y="1225006"/>
            <a:ext cx="1722120" cy="2091452"/>
            <a:chOff x="304800" y="1308295"/>
            <a:chExt cx="1722120" cy="2091452"/>
          </a:xfrm>
        </p:grpSpPr>
        <p:pic>
          <p:nvPicPr>
            <p:cNvPr id="8" name="Resim 7">
              <a:extLst>
                <a:ext uri="{FF2B5EF4-FFF2-40B4-BE49-F238E27FC236}">
                  <a16:creationId xmlns:a16="http://schemas.microsoft.com/office/drawing/2014/main" id="{627AA633-939B-42C6-91BE-034D779844C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04800" y="1308295"/>
              <a:ext cx="1722120" cy="1722120"/>
            </a:xfrm>
            <a:prstGeom prst="rect">
              <a:avLst/>
            </a:prstGeom>
          </p:spPr>
        </p:pic>
        <p:sp>
          <p:nvSpPr>
            <p:cNvPr id="10" name="Metin kutusu 9">
              <a:extLst>
                <a:ext uri="{FF2B5EF4-FFF2-40B4-BE49-F238E27FC236}">
                  <a16:creationId xmlns:a16="http://schemas.microsoft.com/office/drawing/2014/main" id="{1A7B2ABD-E3C4-4C03-A012-DC4B2CDA222A}"/>
                </a:ext>
              </a:extLst>
            </p:cNvPr>
            <p:cNvSpPr txBox="1"/>
            <p:nvPr/>
          </p:nvSpPr>
          <p:spPr>
            <a:xfrm>
              <a:off x="546881" y="3030415"/>
              <a:ext cx="1237957" cy="369332"/>
            </a:xfrm>
            <a:prstGeom prst="rect">
              <a:avLst/>
            </a:prstGeom>
            <a:noFill/>
          </p:spPr>
          <p:txBody>
            <a:bodyPr wrap="square" rtlCol="0">
              <a:spAutoFit/>
            </a:bodyPr>
            <a:lstStyle/>
            <a:p>
              <a:r>
                <a:rPr lang="tr-TR" b="1" dirty="0"/>
                <a:t>Size: 20 GB</a:t>
              </a:r>
            </a:p>
          </p:txBody>
        </p:sp>
      </p:grpSp>
      <p:grpSp>
        <p:nvGrpSpPr>
          <p:cNvPr id="15" name="Grup 14">
            <a:extLst>
              <a:ext uri="{FF2B5EF4-FFF2-40B4-BE49-F238E27FC236}">
                <a16:creationId xmlns:a16="http://schemas.microsoft.com/office/drawing/2014/main" id="{3C3C4201-D841-49E0-8603-864D0C44BC5E}"/>
              </a:ext>
            </a:extLst>
          </p:cNvPr>
          <p:cNvGrpSpPr/>
          <p:nvPr/>
        </p:nvGrpSpPr>
        <p:grpSpPr>
          <a:xfrm>
            <a:off x="517068" y="4669246"/>
            <a:ext cx="956603" cy="1589649"/>
            <a:chOff x="1012873" y="4903226"/>
            <a:chExt cx="956603" cy="1589649"/>
          </a:xfrm>
        </p:grpSpPr>
        <p:sp>
          <p:nvSpPr>
            <p:cNvPr id="12" name="Dikdörtgen 11">
              <a:extLst>
                <a:ext uri="{FF2B5EF4-FFF2-40B4-BE49-F238E27FC236}">
                  <a16:creationId xmlns:a16="http://schemas.microsoft.com/office/drawing/2014/main" id="{0DA4D9FE-29D9-4108-A82C-58459E2C6164}"/>
                </a:ext>
              </a:extLst>
            </p:cNvPr>
            <p:cNvSpPr/>
            <p:nvPr/>
          </p:nvSpPr>
          <p:spPr>
            <a:xfrm>
              <a:off x="1012873" y="4903226"/>
              <a:ext cx="956603" cy="1589649"/>
            </a:xfrm>
            <a:prstGeom prst="rect">
              <a:avLst/>
            </a:prstGeom>
            <a:solidFill>
              <a:schemeClr val="accent2">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Akış Çizelgesi: İşlem 12">
              <a:extLst>
                <a:ext uri="{FF2B5EF4-FFF2-40B4-BE49-F238E27FC236}">
                  <a16:creationId xmlns:a16="http://schemas.microsoft.com/office/drawing/2014/main" id="{86EBA371-D3E9-4565-9A88-BE032C3EB26F}"/>
                </a:ext>
              </a:extLst>
            </p:cNvPr>
            <p:cNvSpPr/>
            <p:nvPr/>
          </p:nvSpPr>
          <p:spPr>
            <a:xfrm>
              <a:off x="1109587" y="5070921"/>
              <a:ext cx="717453" cy="98474"/>
            </a:xfrm>
            <a:prstGeom prst="flowChartProcess">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Akış Çizelgesi: İşlem 13">
              <a:extLst>
                <a:ext uri="{FF2B5EF4-FFF2-40B4-BE49-F238E27FC236}">
                  <a16:creationId xmlns:a16="http://schemas.microsoft.com/office/drawing/2014/main" id="{941155E9-3B5A-4491-AACD-6D20255E5AF6}"/>
                </a:ext>
              </a:extLst>
            </p:cNvPr>
            <p:cNvSpPr/>
            <p:nvPr/>
          </p:nvSpPr>
          <p:spPr>
            <a:xfrm>
              <a:off x="1109587" y="5272558"/>
              <a:ext cx="717453" cy="98474"/>
            </a:xfrm>
            <a:prstGeom prst="flowChartProcess">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16" name="Grup 15">
            <a:extLst>
              <a:ext uri="{FF2B5EF4-FFF2-40B4-BE49-F238E27FC236}">
                <a16:creationId xmlns:a16="http://schemas.microsoft.com/office/drawing/2014/main" id="{BBA0D90C-C866-4956-851D-2B955EE023B4}"/>
              </a:ext>
            </a:extLst>
          </p:cNvPr>
          <p:cNvGrpSpPr/>
          <p:nvPr/>
        </p:nvGrpSpPr>
        <p:grpSpPr>
          <a:xfrm>
            <a:off x="1612007" y="4669244"/>
            <a:ext cx="956603" cy="1589649"/>
            <a:chOff x="1012873" y="4903226"/>
            <a:chExt cx="956603" cy="1589649"/>
          </a:xfrm>
        </p:grpSpPr>
        <p:sp>
          <p:nvSpPr>
            <p:cNvPr id="17" name="Dikdörtgen 16">
              <a:extLst>
                <a:ext uri="{FF2B5EF4-FFF2-40B4-BE49-F238E27FC236}">
                  <a16:creationId xmlns:a16="http://schemas.microsoft.com/office/drawing/2014/main" id="{E547D259-364D-4F13-ACE8-C105D5221640}"/>
                </a:ext>
              </a:extLst>
            </p:cNvPr>
            <p:cNvSpPr/>
            <p:nvPr/>
          </p:nvSpPr>
          <p:spPr>
            <a:xfrm>
              <a:off x="1012873" y="4903226"/>
              <a:ext cx="956603" cy="1589649"/>
            </a:xfrm>
            <a:prstGeom prst="rect">
              <a:avLst/>
            </a:prstGeom>
            <a:solidFill>
              <a:schemeClr val="accent2">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Akış Çizelgesi: İşlem 17">
              <a:extLst>
                <a:ext uri="{FF2B5EF4-FFF2-40B4-BE49-F238E27FC236}">
                  <a16:creationId xmlns:a16="http://schemas.microsoft.com/office/drawing/2014/main" id="{3E6E0731-A905-437D-A408-2393A5F3D761}"/>
                </a:ext>
              </a:extLst>
            </p:cNvPr>
            <p:cNvSpPr/>
            <p:nvPr/>
          </p:nvSpPr>
          <p:spPr>
            <a:xfrm>
              <a:off x="1109587" y="5070921"/>
              <a:ext cx="717453" cy="98474"/>
            </a:xfrm>
            <a:prstGeom prst="flowChartProcess">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Akış Çizelgesi: İşlem 18">
              <a:extLst>
                <a:ext uri="{FF2B5EF4-FFF2-40B4-BE49-F238E27FC236}">
                  <a16:creationId xmlns:a16="http://schemas.microsoft.com/office/drawing/2014/main" id="{2A1C3477-0E7B-4886-91E9-7FDA752B9583}"/>
                </a:ext>
              </a:extLst>
            </p:cNvPr>
            <p:cNvSpPr/>
            <p:nvPr/>
          </p:nvSpPr>
          <p:spPr>
            <a:xfrm>
              <a:off x="1109587" y="5272558"/>
              <a:ext cx="717453" cy="98474"/>
            </a:xfrm>
            <a:prstGeom prst="flowChartProcess">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24" name="Grup 23">
            <a:extLst>
              <a:ext uri="{FF2B5EF4-FFF2-40B4-BE49-F238E27FC236}">
                <a16:creationId xmlns:a16="http://schemas.microsoft.com/office/drawing/2014/main" id="{8D17B0B3-92FA-4A6A-9CAD-F5FAF0751CD8}"/>
              </a:ext>
            </a:extLst>
          </p:cNvPr>
          <p:cNvGrpSpPr/>
          <p:nvPr/>
        </p:nvGrpSpPr>
        <p:grpSpPr>
          <a:xfrm>
            <a:off x="2765256" y="4669244"/>
            <a:ext cx="956603" cy="1589649"/>
            <a:chOff x="1012873" y="4903226"/>
            <a:chExt cx="956603" cy="1589649"/>
          </a:xfrm>
        </p:grpSpPr>
        <p:sp>
          <p:nvSpPr>
            <p:cNvPr id="25" name="Dikdörtgen 24">
              <a:extLst>
                <a:ext uri="{FF2B5EF4-FFF2-40B4-BE49-F238E27FC236}">
                  <a16:creationId xmlns:a16="http://schemas.microsoft.com/office/drawing/2014/main" id="{001A2243-4CAC-4DD0-817D-2A6A6436601A}"/>
                </a:ext>
              </a:extLst>
            </p:cNvPr>
            <p:cNvSpPr/>
            <p:nvPr/>
          </p:nvSpPr>
          <p:spPr>
            <a:xfrm>
              <a:off x="1012873" y="4903226"/>
              <a:ext cx="956603" cy="1589649"/>
            </a:xfrm>
            <a:prstGeom prst="rect">
              <a:avLst/>
            </a:prstGeom>
            <a:solidFill>
              <a:schemeClr val="accent2">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Akış Çizelgesi: İşlem 25">
              <a:extLst>
                <a:ext uri="{FF2B5EF4-FFF2-40B4-BE49-F238E27FC236}">
                  <a16:creationId xmlns:a16="http://schemas.microsoft.com/office/drawing/2014/main" id="{713A25BE-33FE-4030-9F2F-D9FD02FDC207}"/>
                </a:ext>
              </a:extLst>
            </p:cNvPr>
            <p:cNvSpPr/>
            <p:nvPr/>
          </p:nvSpPr>
          <p:spPr>
            <a:xfrm>
              <a:off x="1109587" y="5070921"/>
              <a:ext cx="717453" cy="98474"/>
            </a:xfrm>
            <a:prstGeom prst="flowChartProcess">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Akış Çizelgesi: İşlem 26">
              <a:extLst>
                <a:ext uri="{FF2B5EF4-FFF2-40B4-BE49-F238E27FC236}">
                  <a16:creationId xmlns:a16="http://schemas.microsoft.com/office/drawing/2014/main" id="{07A2FA44-A0C8-4B8D-8A89-9AB0D0D1CAEF}"/>
                </a:ext>
              </a:extLst>
            </p:cNvPr>
            <p:cNvSpPr/>
            <p:nvPr/>
          </p:nvSpPr>
          <p:spPr>
            <a:xfrm>
              <a:off x="1109587" y="5272558"/>
              <a:ext cx="717453" cy="98474"/>
            </a:xfrm>
            <a:prstGeom prst="flowChartProcess">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28" name="Grup 27">
            <a:extLst>
              <a:ext uri="{FF2B5EF4-FFF2-40B4-BE49-F238E27FC236}">
                <a16:creationId xmlns:a16="http://schemas.microsoft.com/office/drawing/2014/main" id="{5D6FD697-506E-4B91-ABFD-9A1C106DA7DE}"/>
              </a:ext>
            </a:extLst>
          </p:cNvPr>
          <p:cNvGrpSpPr/>
          <p:nvPr/>
        </p:nvGrpSpPr>
        <p:grpSpPr>
          <a:xfrm>
            <a:off x="3918813" y="4669244"/>
            <a:ext cx="956603" cy="1589649"/>
            <a:chOff x="1012873" y="4903226"/>
            <a:chExt cx="956603" cy="1589649"/>
          </a:xfrm>
        </p:grpSpPr>
        <p:sp>
          <p:nvSpPr>
            <p:cNvPr id="29" name="Dikdörtgen 28">
              <a:extLst>
                <a:ext uri="{FF2B5EF4-FFF2-40B4-BE49-F238E27FC236}">
                  <a16:creationId xmlns:a16="http://schemas.microsoft.com/office/drawing/2014/main" id="{9EA370F0-06FF-4E2B-BF5C-8BB2598F111F}"/>
                </a:ext>
              </a:extLst>
            </p:cNvPr>
            <p:cNvSpPr/>
            <p:nvPr/>
          </p:nvSpPr>
          <p:spPr>
            <a:xfrm>
              <a:off x="1012873" y="4903226"/>
              <a:ext cx="956603" cy="1589649"/>
            </a:xfrm>
            <a:prstGeom prst="rect">
              <a:avLst/>
            </a:prstGeom>
            <a:solidFill>
              <a:schemeClr val="accent2">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Akış Çizelgesi: İşlem 29">
              <a:extLst>
                <a:ext uri="{FF2B5EF4-FFF2-40B4-BE49-F238E27FC236}">
                  <a16:creationId xmlns:a16="http://schemas.microsoft.com/office/drawing/2014/main" id="{0C50E83E-F080-4E14-B46D-9CA6F0624BFE}"/>
                </a:ext>
              </a:extLst>
            </p:cNvPr>
            <p:cNvSpPr/>
            <p:nvPr/>
          </p:nvSpPr>
          <p:spPr>
            <a:xfrm>
              <a:off x="1109587" y="5070921"/>
              <a:ext cx="717453" cy="98474"/>
            </a:xfrm>
            <a:prstGeom prst="flowChartProcess">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Akış Çizelgesi: İşlem 30">
              <a:extLst>
                <a:ext uri="{FF2B5EF4-FFF2-40B4-BE49-F238E27FC236}">
                  <a16:creationId xmlns:a16="http://schemas.microsoft.com/office/drawing/2014/main" id="{2CB50410-82B8-443E-A71F-CA2CD2C8F98E}"/>
                </a:ext>
              </a:extLst>
            </p:cNvPr>
            <p:cNvSpPr/>
            <p:nvPr/>
          </p:nvSpPr>
          <p:spPr>
            <a:xfrm>
              <a:off x="1109587" y="5272558"/>
              <a:ext cx="717453" cy="98474"/>
            </a:xfrm>
            <a:prstGeom prst="flowChartProcess">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32" name="Grup 31">
            <a:extLst>
              <a:ext uri="{FF2B5EF4-FFF2-40B4-BE49-F238E27FC236}">
                <a16:creationId xmlns:a16="http://schemas.microsoft.com/office/drawing/2014/main" id="{0AD6EF85-1F0B-44F7-830F-E7D19DB60AD7}"/>
              </a:ext>
            </a:extLst>
          </p:cNvPr>
          <p:cNvGrpSpPr/>
          <p:nvPr/>
        </p:nvGrpSpPr>
        <p:grpSpPr>
          <a:xfrm>
            <a:off x="5039835" y="4669244"/>
            <a:ext cx="956603" cy="1589649"/>
            <a:chOff x="1012873" y="4903226"/>
            <a:chExt cx="956603" cy="1589649"/>
          </a:xfrm>
        </p:grpSpPr>
        <p:sp>
          <p:nvSpPr>
            <p:cNvPr id="33" name="Dikdörtgen 32">
              <a:extLst>
                <a:ext uri="{FF2B5EF4-FFF2-40B4-BE49-F238E27FC236}">
                  <a16:creationId xmlns:a16="http://schemas.microsoft.com/office/drawing/2014/main" id="{5AED0CCF-BD62-4234-8131-B862F6878DF0}"/>
                </a:ext>
              </a:extLst>
            </p:cNvPr>
            <p:cNvSpPr/>
            <p:nvPr/>
          </p:nvSpPr>
          <p:spPr>
            <a:xfrm>
              <a:off x="1012873" y="4903226"/>
              <a:ext cx="956603" cy="1589649"/>
            </a:xfrm>
            <a:prstGeom prst="rect">
              <a:avLst/>
            </a:prstGeom>
            <a:solidFill>
              <a:schemeClr val="accent2">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4" name="Akış Çizelgesi: İşlem 33">
              <a:extLst>
                <a:ext uri="{FF2B5EF4-FFF2-40B4-BE49-F238E27FC236}">
                  <a16:creationId xmlns:a16="http://schemas.microsoft.com/office/drawing/2014/main" id="{F31A5C49-3D8F-45DD-BAB2-E3E95D0DBC27}"/>
                </a:ext>
              </a:extLst>
            </p:cNvPr>
            <p:cNvSpPr/>
            <p:nvPr/>
          </p:nvSpPr>
          <p:spPr>
            <a:xfrm>
              <a:off x="1109587" y="5070921"/>
              <a:ext cx="717453" cy="98474"/>
            </a:xfrm>
            <a:prstGeom prst="flowChartProcess">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5" name="Akış Çizelgesi: İşlem 34">
              <a:extLst>
                <a:ext uri="{FF2B5EF4-FFF2-40B4-BE49-F238E27FC236}">
                  <a16:creationId xmlns:a16="http://schemas.microsoft.com/office/drawing/2014/main" id="{65DF86E2-2182-4922-B4F4-CF45171C99B8}"/>
                </a:ext>
              </a:extLst>
            </p:cNvPr>
            <p:cNvSpPr/>
            <p:nvPr/>
          </p:nvSpPr>
          <p:spPr>
            <a:xfrm>
              <a:off x="1109587" y="5272558"/>
              <a:ext cx="717453" cy="98474"/>
            </a:xfrm>
            <a:prstGeom prst="flowChartProcess">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36" name="Grup 35">
            <a:extLst>
              <a:ext uri="{FF2B5EF4-FFF2-40B4-BE49-F238E27FC236}">
                <a16:creationId xmlns:a16="http://schemas.microsoft.com/office/drawing/2014/main" id="{329DC5E3-B2FE-42B7-8AC1-A42CA07AA79B}"/>
              </a:ext>
            </a:extLst>
          </p:cNvPr>
          <p:cNvGrpSpPr/>
          <p:nvPr/>
        </p:nvGrpSpPr>
        <p:grpSpPr>
          <a:xfrm>
            <a:off x="6180782" y="4669244"/>
            <a:ext cx="956603" cy="1589649"/>
            <a:chOff x="1012873" y="4903226"/>
            <a:chExt cx="956603" cy="1589649"/>
          </a:xfrm>
        </p:grpSpPr>
        <p:sp>
          <p:nvSpPr>
            <p:cNvPr id="37" name="Dikdörtgen 36">
              <a:extLst>
                <a:ext uri="{FF2B5EF4-FFF2-40B4-BE49-F238E27FC236}">
                  <a16:creationId xmlns:a16="http://schemas.microsoft.com/office/drawing/2014/main" id="{FB4EF4B2-088D-4948-8303-06117DC5217A}"/>
                </a:ext>
              </a:extLst>
            </p:cNvPr>
            <p:cNvSpPr/>
            <p:nvPr/>
          </p:nvSpPr>
          <p:spPr>
            <a:xfrm>
              <a:off x="1012873" y="4903226"/>
              <a:ext cx="956603" cy="1589649"/>
            </a:xfrm>
            <a:prstGeom prst="rect">
              <a:avLst/>
            </a:prstGeom>
            <a:solidFill>
              <a:schemeClr val="accent2">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8" name="Akış Çizelgesi: İşlem 37">
              <a:extLst>
                <a:ext uri="{FF2B5EF4-FFF2-40B4-BE49-F238E27FC236}">
                  <a16:creationId xmlns:a16="http://schemas.microsoft.com/office/drawing/2014/main" id="{68CFEDBD-1531-4DBE-96A9-B3B6CC770502}"/>
                </a:ext>
              </a:extLst>
            </p:cNvPr>
            <p:cNvSpPr/>
            <p:nvPr/>
          </p:nvSpPr>
          <p:spPr>
            <a:xfrm>
              <a:off x="1109587" y="5070921"/>
              <a:ext cx="717453" cy="98474"/>
            </a:xfrm>
            <a:prstGeom prst="flowChartProcess">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9" name="Akış Çizelgesi: İşlem 38">
              <a:extLst>
                <a:ext uri="{FF2B5EF4-FFF2-40B4-BE49-F238E27FC236}">
                  <a16:creationId xmlns:a16="http://schemas.microsoft.com/office/drawing/2014/main" id="{71DA6B80-8651-4202-8DF0-C59758E48192}"/>
                </a:ext>
              </a:extLst>
            </p:cNvPr>
            <p:cNvSpPr/>
            <p:nvPr/>
          </p:nvSpPr>
          <p:spPr>
            <a:xfrm>
              <a:off x="1109587" y="5272558"/>
              <a:ext cx="717453" cy="98474"/>
            </a:xfrm>
            <a:prstGeom prst="flowChartProcess">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40" name="Grup 39">
            <a:extLst>
              <a:ext uri="{FF2B5EF4-FFF2-40B4-BE49-F238E27FC236}">
                <a16:creationId xmlns:a16="http://schemas.microsoft.com/office/drawing/2014/main" id="{2A9A5BD9-DDFC-432F-8AEB-3D6DE7DDEAF9}"/>
              </a:ext>
            </a:extLst>
          </p:cNvPr>
          <p:cNvGrpSpPr/>
          <p:nvPr/>
        </p:nvGrpSpPr>
        <p:grpSpPr>
          <a:xfrm>
            <a:off x="7298721" y="4669244"/>
            <a:ext cx="956603" cy="1589649"/>
            <a:chOff x="1012873" y="4903226"/>
            <a:chExt cx="956603" cy="1589649"/>
          </a:xfrm>
        </p:grpSpPr>
        <p:sp>
          <p:nvSpPr>
            <p:cNvPr id="41" name="Dikdörtgen 40">
              <a:extLst>
                <a:ext uri="{FF2B5EF4-FFF2-40B4-BE49-F238E27FC236}">
                  <a16:creationId xmlns:a16="http://schemas.microsoft.com/office/drawing/2014/main" id="{8F342605-A961-4897-8343-85D694202BCC}"/>
                </a:ext>
              </a:extLst>
            </p:cNvPr>
            <p:cNvSpPr/>
            <p:nvPr/>
          </p:nvSpPr>
          <p:spPr>
            <a:xfrm>
              <a:off x="1012873" y="4903226"/>
              <a:ext cx="956603" cy="1589649"/>
            </a:xfrm>
            <a:prstGeom prst="rect">
              <a:avLst/>
            </a:prstGeom>
            <a:solidFill>
              <a:schemeClr val="accent2">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2" name="Akış Çizelgesi: İşlem 41">
              <a:extLst>
                <a:ext uri="{FF2B5EF4-FFF2-40B4-BE49-F238E27FC236}">
                  <a16:creationId xmlns:a16="http://schemas.microsoft.com/office/drawing/2014/main" id="{117C25A7-370F-4C67-B96C-527E07FF9211}"/>
                </a:ext>
              </a:extLst>
            </p:cNvPr>
            <p:cNvSpPr/>
            <p:nvPr/>
          </p:nvSpPr>
          <p:spPr>
            <a:xfrm>
              <a:off x="1109587" y="5070921"/>
              <a:ext cx="717453" cy="98474"/>
            </a:xfrm>
            <a:prstGeom prst="flowChartProcess">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3" name="Akış Çizelgesi: İşlem 42">
              <a:extLst>
                <a:ext uri="{FF2B5EF4-FFF2-40B4-BE49-F238E27FC236}">
                  <a16:creationId xmlns:a16="http://schemas.microsoft.com/office/drawing/2014/main" id="{4DDFDBE9-B4BF-492C-8C47-7B25C1EB1AE7}"/>
                </a:ext>
              </a:extLst>
            </p:cNvPr>
            <p:cNvSpPr/>
            <p:nvPr/>
          </p:nvSpPr>
          <p:spPr>
            <a:xfrm>
              <a:off x="1109587" y="5272558"/>
              <a:ext cx="717453" cy="98474"/>
            </a:xfrm>
            <a:prstGeom prst="flowChartProcess">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44" name="Grup 43">
            <a:extLst>
              <a:ext uri="{FF2B5EF4-FFF2-40B4-BE49-F238E27FC236}">
                <a16:creationId xmlns:a16="http://schemas.microsoft.com/office/drawing/2014/main" id="{984A4B61-DEF0-49A3-807B-FBAA06305676}"/>
              </a:ext>
            </a:extLst>
          </p:cNvPr>
          <p:cNvGrpSpPr/>
          <p:nvPr/>
        </p:nvGrpSpPr>
        <p:grpSpPr>
          <a:xfrm>
            <a:off x="8408161" y="4669244"/>
            <a:ext cx="956603" cy="1589649"/>
            <a:chOff x="1012873" y="4903226"/>
            <a:chExt cx="956603" cy="1589649"/>
          </a:xfrm>
        </p:grpSpPr>
        <p:sp>
          <p:nvSpPr>
            <p:cNvPr id="45" name="Dikdörtgen 44">
              <a:extLst>
                <a:ext uri="{FF2B5EF4-FFF2-40B4-BE49-F238E27FC236}">
                  <a16:creationId xmlns:a16="http://schemas.microsoft.com/office/drawing/2014/main" id="{6731C0D9-DCB1-41B4-AAF8-FC8C0972E9ED}"/>
                </a:ext>
              </a:extLst>
            </p:cNvPr>
            <p:cNvSpPr/>
            <p:nvPr/>
          </p:nvSpPr>
          <p:spPr>
            <a:xfrm>
              <a:off x="1012873" y="4903226"/>
              <a:ext cx="956603" cy="1589649"/>
            </a:xfrm>
            <a:prstGeom prst="rect">
              <a:avLst/>
            </a:prstGeom>
            <a:solidFill>
              <a:schemeClr val="accent2">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6" name="Akış Çizelgesi: İşlem 45">
              <a:extLst>
                <a:ext uri="{FF2B5EF4-FFF2-40B4-BE49-F238E27FC236}">
                  <a16:creationId xmlns:a16="http://schemas.microsoft.com/office/drawing/2014/main" id="{6E2C7B26-21F4-45F4-A559-7B92A91B3DE1}"/>
                </a:ext>
              </a:extLst>
            </p:cNvPr>
            <p:cNvSpPr/>
            <p:nvPr/>
          </p:nvSpPr>
          <p:spPr>
            <a:xfrm>
              <a:off x="1109587" y="5070921"/>
              <a:ext cx="717453" cy="98474"/>
            </a:xfrm>
            <a:prstGeom prst="flowChartProcess">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7" name="Akış Çizelgesi: İşlem 46">
              <a:extLst>
                <a:ext uri="{FF2B5EF4-FFF2-40B4-BE49-F238E27FC236}">
                  <a16:creationId xmlns:a16="http://schemas.microsoft.com/office/drawing/2014/main" id="{DED75F57-7541-4827-AE39-2404A96DEBEB}"/>
                </a:ext>
              </a:extLst>
            </p:cNvPr>
            <p:cNvSpPr/>
            <p:nvPr/>
          </p:nvSpPr>
          <p:spPr>
            <a:xfrm>
              <a:off x="1109587" y="5272558"/>
              <a:ext cx="717453" cy="98474"/>
            </a:xfrm>
            <a:prstGeom prst="flowChartProcess">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48" name="Grup 47">
            <a:extLst>
              <a:ext uri="{FF2B5EF4-FFF2-40B4-BE49-F238E27FC236}">
                <a16:creationId xmlns:a16="http://schemas.microsoft.com/office/drawing/2014/main" id="{10F4BDDC-0B7E-4892-B2A2-0F96FC6E31D8}"/>
              </a:ext>
            </a:extLst>
          </p:cNvPr>
          <p:cNvGrpSpPr/>
          <p:nvPr/>
        </p:nvGrpSpPr>
        <p:grpSpPr>
          <a:xfrm>
            <a:off x="9461478" y="4669244"/>
            <a:ext cx="956603" cy="1589649"/>
            <a:chOff x="1012873" y="4903226"/>
            <a:chExt cx="956603" cy="1589649"/>
          </a:xfrm>
        </p:grpSpPr>
        <p:sp>
          <p:nvSpPr>
            <p:cNvPr id="49" name="Dikdörtgen 48">
              <a:extLst>
                <a:ext uri="{FF2B5EF4-FFF2-40B4-BE49-F238E27FC236}">
                  <a16:creationId xmlns:a16="http://schemas.microsoft.com/office/drawing/2014/main" id="{6D557A7C-BDBF-4261-A41D-BE0E4C08A767}"/>
                </a:ext>
              </a:extLst>
            </p:cNvPr>
            <p:cNvSpPr/>
            <p:nvPr/>
          </p:nvSpPr>
          <p:spPr>
            <a:xfrm>
              <a:off x="1012873" y="4903226"/>
              <a:ext cx="956603" cy="1589649"/>
            </a:xfrm>
            <a:prstGeom prst="rect">
              <a:avLst/>
            </a:prstGeom>
            <a:solidFill>
              <a:schemeClr val="accent2">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0" name="Akış Çizelgesi: İşlem 49">
              <a:extLst>
                <a:ext uri="{FF2B5EF4-FFF2-40B4-BE49-F238E27FC236}">
                  <a16:creationId xmlns:a16="http://schemas.microsoft.com/office/drawing/2014/main" id="{7ABB340E-013E-491A-BF1E-D8C4D9C835AD}"/>
                </a:ext>
              </a:extLst>
            </p:cNvPr>
            <p:cNvSpPr/>
            <p:nvPr/>
          </p:nvSpPr>
          <p:spPr>
            <a:xfrm>
              <a:off x="1109587" y="5070921"/>
              <a:ext cx="717453" cy="98474"/>
            </a:xfrm>
            <a:prstGeom prst="flowChartProcess">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1" name="Akış Çizelgesi: İşlem 50">
              <a:extLst>
                <a:ext uri="{FF2B5EF4-FFF2-40B4-BE49-F238E27FC236}">
                  <a16:creationId xmlns:a16="http://schemas.microsoft.com/office/drawing/2014/main" id="{BDB02E78-BEB5-4915-A203-A51F2BB0A10E}"/>
                </a:ext>
              </a:extLst>
            </p:cNvPr>
            <p:cNvSpPr/>
            <p:nvPr/>
          </p:nvSpPr>
          <p:spPr>
            <a:xfrm>
              <a:off x="1109587" y="5272558"/>
              <a:ext cx="717453" cy="98474"/>
            </a:xfrm>
            <a:prstGeom prst="flowChartProcess">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52" name="Grup 51">
            <a:extLst>
              <a:ext uri="{FF2B5EF4-FFF2-40B4-BE49-F238E27FC236}">
                <a16:creationId xmlns:a16="http://schemas.microsoft.com/office/drawing/2014/main" id="{0C59235B-2A40-4982-B58C-8BFD129EAAEB}"/>
              </a:ext>
            </a:extLst>
          </p:cNvPr>
          <p:cNvGrpSpPr/>
          <p:nvPr/>
        </p:nvGrpSpPr>
        <p:grpSpPr>
          <a:xfrm>
            <a:off x="10601257" y="4669244"/>
            <a:ext cx="956603" cy="1589649"/>
            <a:chOff x="1012873" y="4903226"/>
            <a:chExt cx="956603" cy="1589649"/>
          </a:xfrm>
        </p:grpSpPr>
        <p:sp>
          <p:nvSpPr>
            <p:cNvPr id="53" name="Dikdörtgen 52">
              <a:extLst>
                <a:ext uri="{FF2B5EF4-FFF2-40B4-BE49-F238E27FC236}">
                  <a16:creationId xmlns:a16="http://schemas.microsoft.com/office/drawing/2014/main" id="{0AD5447E-C29A-46FD-98C2-C5D5782B6D71}"/>
                </a:ext>
              </a:extLst>
            </p:cNvPr>
            <p:cNvSpPr/>
            <p:nvPr/>
          </p:nvSpPr>
          <p:spPr>
            <a:xfrm>
              <a:off x="1012873" y="4903226"/>
              <a:ext cx="956603" cy="1589649"/>
            </a:xfrm>
            <a:prstGeom prst="rect">
              <a:avLst/>
            </a:prstGeom>
            <a:solidFill>
              <a:schemeClr val="accent2">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Akış Çizelgesi: İşlem 53">
              <a:extLst>
                <a:ext uri="{FF2B5EF4-FFF2-40B4-BE49-F238E27FC236}">
                  <a16:creationId xmlns:a16="http://schemas.microsoft.com/office/drawing/2014/main" id="{F872C652-9E27-4165-A7BA-319C64602FCD}"/>
                </a:ext>
              </a:extLst>
            </p:cNvPr>
            <p:cNvSpPr/>
            <p:nvPr/>
          </p:nvSpPr>
          <p:spPr>
            <a:xfrm>
              <a:off x="1109587" y="5070921"/>
              <a:ext cx="717453" cy="98474"/>
            </a:xfrm>
            <a:prstGeom prst="flowChartProcess">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5" name="Akış Çizelgesi: İşlem 54">
              <a:extLst>
                <a:ext uri="{FF2B5EF4-FFF2-40B4-BE49-F238E27FC236}">
                  <a16:creationId xmlns:a16="http://schemas.microsoft.com/office/drawing/2014/main" id="{0BAF4542-723C-4C30-944F-EE62006E1738}"/>
                </a:ext>
              </a:extLst>
            </p:cNvPr>
            <p:cNvSpPr/>
            <p:nvPr/>
          </p:nvSpPr>
          <p:spPr>
            <a:xfrm>
              <a:off x="1109587" y="5272558"/>
              <a:ext cx="717453" cy="98474"/>
            </a:xfrm>
            <a:prstGeom prst="flowChartProcess">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56" name="Metin kutusu 55">
            <a:extLst>
              <a:ext uri="{FF2B5EF4-FFF2-40B4-BE49-F238E27FC236}">
                <a16:creationId xmlns:a16="http://schemas.microsoft.com/office/drawing/2014/main" id="{9E3639DD-B1F4-40A4-ACFA-3FA495E8C83C}"/>
              </a:ext>
            </a:extLst>
          </p:cNvPr>
          <p:cNvSpPr txBox="1"/>
          <p:nvPr/>
        </p:nvSpPr>
        <p:spPr>
          <a:xfrm>
            <a:off x="4004894" y="1026942"/>
            <a:ext cx="4719076" cy="646331"/>
          </a:xfrm>
          <a:prstGeom prst="rect">
            <a:avLst/>
          </a:prstGeom>
          <a:noFill/>
        </p:spPr>
        <p:txBody>
          <a:bodyPr wrap="square" rtlCol="0">
            <a:spAutoFit/>
          </a:bodyPr>
          <a:lstStyle/>
          <a:p>
            <a:pPr algn="ctr"/>
            <a:r>
              <a:rPr lang="en-US">
                <a:latin typeface="Chromatica" panose="00000500000000000000" pitchFamily="50" charset="-94"/>
              </a:rPr>
              <a:t>Block size:128 mb</a:t>
            </a:r>
          </a:p>
          <a:p>
            <a:pPr algn="ctr"/>
            <a:r>
              <a:rPr lang="en-US">
                <a:latin typeface="Chromatica" panose="00000500000000000000" pitchFamily="50" charset="-94"/>
              </a:rPr>
              <a:t>20.000 MB / 128 = </a:t>
            </a:r>
            <a:r>
              <a:rPr lang="en-US" b="1">
                <a:latin typeface="Chromatica" panose="00000500000000000000" pitchFamily="50" charset="-94"/>
              </a:rPr>
              <a:t>160 blocks</a:t>
            </a:r>
          </a:p>
        </p:txBody>
      </p:sp>
      <p:grpSp>
        <p:nvGrpSpPr>
          <p:cNvPr id="254" name="Grup 253">
            <a:extLst>
              <a:ext uri="{FF2B5EF4-FFF2-40B4-BE49-F238E27FC236}">
                <a16:creationId xmlns:a16="http://schemas.microsoft.com/office/drawing/2014/main" id="{D7E84303-D2C5-4158-9A01-C772B2552AC8}"/>
              </a:ext>
            </a:extLst>
          </p:cNvPr>
          <p:cNvGrpSpPr/>
          <p:nvPr/>
        </p:nvGrpSpPr>
        <p:grpSpPr>
          <a:xfrm>
            <a:off x="613782" y="5382795"/>
            <a:ext cx="745799" cy="680904"/>
            <a:chOff x="613782" y="5382795"/>
            <a:chExt cx="745799" cy="680904"/>
          </a:xfrm>
        </p:grpSpPr>
        <p:sp>
          <p:nvSpPr>
            <p:cNvPr id="77" name="Akış Çizelgesi: İşlem 76">
              <a:extLst>
                <a:ext uri="{FF2B5EF4-FFF2-40B4-BE49-F238E27FC236}">
                  <a16:creationId xmlns:a16="http://schemas.microsoft.com/office/drawing/2014/main" id="{A1008E15-4D33-4EA4-897D-EB1992A8379C}"/>
                </a:ext>
              </a:extLst>
            </p:cNvPr>
            <p:cNvSpPr/>
            <p:nvPr/>
          </p:nvSpPr>
          <p:spPr>
            <a:xfrm>
              <a:off x="613782" y="5382795"/>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8" name="Akış Çizelgesi: İşlem 77">
              <a:extLst>
                <a:ext uri="{FF2B5EF4-FFF2-40B4-BE49-F238E27FC236}">
                  <a16:creationId xmlns:a16="http://schemas.microsoft.com/office/drawing/2014/main" id="{3D2EDCD5-EA58-4558-9AE8-6D9B72B836F9}"/>
                </a:ext>
              </a:extLst>
            </p:cNvPr>
            <p:cNvSpPr/>
            <p:nvPr/>
          </p:nvSpPr>
          <p:spPr>
            <a:xfrm>
              <a:off x="811601" y="5382795"/>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9" name="Akış Çizelgesi: İşlem 78">
              <a:extLst>
                <a:ext uri="{FF2B5EF4-FFF2-40B4-BE49-F238E27FC236}">
                  <a16:creationId xmlns:a16="http://schemas.microsoft.com/office/drawing/2014/main" id="{1B024AA6-8F73-47B6-9507-CA44B30DC21C}"/>
                </a:ext>
              </a:extLst>
            </p:cNvPr>
            <p:cNvSpPr/>
            <p:nvPr/>
          </p:nvSpPr>
          <p:spPr>
            <a:xfrm>
              <a:off x="1009420" y="5382795"/>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0" name="Akış Çizelgesi: İşlem 79">
              <a:extLst>
                <a:ext uri="{FF2B5EF4-FFF2-40B4-BE49-F238E27FC236}">
                  <a16:creationId xmlns:a16="http://schemas.microsoft.com/office/drawing/2014/main" id="{809E131C-4168-43F6-8D35-A14F58D67B47}"/>
                </a:ext>
              </a:extLst>
            </p:cNvPr>
            <p:cNvSpPr/>
            <p:nvPr/>
          </p:nvSpPr>
          <p:spPr>
            <a:xfrm>
              <a:off x="1207239" y="5382795"/>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1" name="Akış Çizelgesi: İşlem 80">
              <a:extLst>
                <a:ext uri="{FF2B5EF4-FFF2-40B4-BE49-F238E27FC236}">
                  <a16:creationId xmlns:a16="http://schemas.microsoft.com/office/drawing/2014/main" id="{8DEA422F-7402-4BF0-8B37-B81E3A2DB710}"/>
                </a:ext>
              </a:extLst>
            </p:cNvPr>
            <p:cNvSpPr/>
            <p:nvPr/>
          </p:nvSpPr>
          <p:spPr>
            <a:xfrm>
              <a:off x="613782" y="5560241"/>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2" name="Akış Çizelgesi: İşlem 81">
              <a:extLst>
                <a:ext uri="{FF2B5EF4-FFF2-40B4-BE49-F238E27FC236}">
                  <a16:creationId xmlns:a16="http://schemas.microsoft.com/office/drawing/2014/main" id="{AD85E4E3-55EA-41FC-8270-325D56168294}"/>
                </a:ext>
              </a:extLst>
            </p:cNvPr>
            <p:cNvSpPr/>
            <p:nvPr/>
          </p:nvSpPr>
          <p:spPr>
            <a:xfrm>
              <a:off x="811601" y="5560241"/>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3" name="Akış Çizelgesi: İşlem 82">
              <a:extLst>
                <a:ext uri="{FF2B5EF4-FFF2-40B4-BE49-F238E27FC236}">
                  <a16:creationId xmlns:a16="http://schemas.microsoft.com/office/drawing/2014/main" id="{6B7D3D67-467A-48FE-9D7A-9CD152A85DF9}"/>
                </a:ext>
              </a:extLst>
            </p:cNvPr>
            <p:cNvSpPr/>
            <p:nvPr/>
          </p:nvSpPr>
          <p:spPr>
            <a:xfrm>
              <a:off x="1009420" y="5560241"/>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4" name="Akış Çizelgesi: İşlem 83">
              <a:extLst>
                <a:ext uri="{FF2B5EF4-FFF2-40B4-BE49-F238E27FC236}">
                  <a16:creationId xmlns:a16="http://schemas.microsoft.com/office/drawing/2014/main" id="{F01F2D78-9A2C-4721-B882-5D885F1AFCEE}"/>
                </a:ext>
              </a:extLst>
            </p:cNvPr>
            <p:cNvSpPr/>
            <p:nvPr/>
          </p:nvSpPr>
          <p:spPr>
            <a:xfrm>
              <a:off x="1207239" y="5560241"/>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5" name="Akış Çizelgesi: İşlem 84">
              <a:extLst>
                <a:ext uri="{FF2B5EF4-FFF2-40B4-BE49-F238E27FC236}">
                  <a16:creationId xmlns:a16="http://schemas.microsoft.com/office/drawing/2014/main" id="{79E5E4DA-9620-4D0E-B16E-C867D30763C6}"/>
                </a:ext>
              </a:extLst>
            </p:cNvPr>
            <p:cNvSpPr/>
            <p:nvPr/>
          </p:nvSpPr>
          <p:spPr>
            <a:xfrm>
              <a:off x="613782" y="5737687"/>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6" name="Akış Çizelgesi: İşlem 85">
              <a:extLst>
                <a:ext uri="{FF2B5EF4-FFF2-40B4-BE49-F238E27FC236}">
                  <a16:creationId xmlns:a16="http://schemas.microsoft.com/office/drawing/2014/main" id="{32F45245-3737-4702-B9F4-77BDC21F5CF8}"/>
                </a:ext>
              </a:extLst>
            </p:cNvPr>
            <p:cNvSpPr/>
            <p:nvPr/>
          </p:nvSpPr>
          <p:spPr>
            <a:xfrm>
              <a:off x="811601" y="5737687"/>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7" name="Akış Çizelgesi: İşlem 86">
              <a:extLst>
                <a:ext uri="{FF2B5EF4-FFF2-40B4-BE49-F238E27FC236}">
                  <a16:creationId xmlns:a16="http://schemas.microsoft.com/office/drawing/2014/main" id="{7FCE0E53-3884-4969-AB7E-1854A0AD0DD2}"/>
                </a:ext>
              </a:extLst>
            </p:cNvPr>
            <p:cNvSpPr/>
            <p:nvPr/>
          </p:nvSpPr>
          <p:spPr>
            <a:xfrm>
              <a:off x="1009420" y="5737687"/>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8" name="Akış Çizelgesi: İşlem 87">
              <a:extLst>
                <a:ext uri="{FF2B5EF4-FFF2-40B4-BE49-F238E27FC236}">
                  <a16:creationId xmlns:a16="http://schemas.microsoft.com/office/drawing/2014/main" id="{45AC0196-CD6B-4E3D-B316-394260831510}"/>
                </a:ext>
              </a:extLst>
            </p:cNvPr>
            <p:cNvSpPr/>
            <p:nvPr/>
          </p:nvSpPr>
          <p:spPr>
            <a:xfrm>
              <a:off x="1207239" y="5737687"/>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9" name="Akış Çizelgesi: İşlem 88">
              <a:extLst>
                <a:ext uri="{FF2B5EF4-FFF2-40B4-BE49-F238E27FC236}">
                  <a16:creationId xmlns:a16="http://schemas.microsoft.com/office/drawing/2014/main" id="{3B714FB9-6FFD-4915-BA24-BAEDACF35FAB}"/>
                </a:ext>
              </a:extLst>
            </p:cNvPr>
            <p:cNvSpPr/>
            <p:nvPr/>
          </p:nvSpPr>
          <p:spPr>
            <a:xfrm>
              <a:off x="613782" y="5915133"/>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0" name="Akış Çizelgesi: İşlem 89">
              <a:extLst>
                <a:ext uri="{FF2B5EF4-FFF2-40B4-BE49-F238E27FC236}">
                  <a16:creationId xmlns:a16="http://schemas.microsoft.com/office/drawing/2014/main" id="{64648436-2DCC-46BB-94E5-D20A84F313D1}"/>
                </a:ext>
              </a:extLst>
            </p:cNvPr>
            <p:cNvSpPr/>
            <p:nvPr/>
          </p:nvSpPr>
          <p:spPr>
            <a:xfrm>
              <a:off x="811601" y="5915133"/>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1" name="Akış Çizelgesi: İşlem 90">
              <a:extLst>
                <a:ext uri="{FF2B5EF4-FFF2-40B4-BE49-F238E27FC236}">
                  <a16:creationId xmlns:a16="http://schemas.microsoft.com/office/drawing/2014/main" id="{A2996C7D-10E4-4BFA-A40D-4C8C7DADDC73}"/>
                </a:ext>
              </a:extLst>
            </p:cNvPr>
            <p:cNvSpPr/>
            <p:nvPr/>
          </p:nvSpPr>
          <p:spPr>
            <a:xfrm>
              <a:off x="1009420" y="5915133"/>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2" name="Akış Çizelgesi: İşlem 91">
              <a:extLst>
                <a:ext uri="{FF2B5EF4-FFF2-40B4-BE49-F238E27FC236}">
                  <a16:creationId xmlns:a16="http://schemas.microsoft.com/office/drawing/2014/main" id="{0838AEE1-F8DA-460C-8316-7EBAE1D11A99}"/>
                </a:ext>
              </a:extLst>
            </p:cNvPr>
            <p:cNvSpPr/>
            <p:nvPr/>
          </p:nvSpPr>
          <p:spPr>
            <a:xfrm>
              <a:off x="1207239" y="5915133"/>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255" name="Grup 254">
            <a:extLst>
              <a:ext uri="{FF2B5EF4-FFF2-40B4-BE49-F238E27FC236}">
                <a16:creationId xmlns:a16="http://schemas.microsoft.com/office/drawing/2014/main" id="{176A2530-72F9-4FDF-A862-95683CDD8423}"/>
              </a:ext>
            </a:extLst>
          </p:cNvPr>
          <p:cNvGrpSpPr/>
          <p:nvPr/>
        </p:nvGrpSpPr>
        <p:grpSpPr>
          <a:xfrm>
            <a:off x="1724149" y="5382795"/>
            <a:ext cx="745799" cy="680904"/>
            <a:chOff x="1724149" y="5382795"/>
            <a:chExt cx="745799" cy="680904"/>
          </a:xfrm>
        </p:grpSpPr>
        <p:sp>
          <p:nvSpPr>
            <p:cNvPr id="109" name="Akış Çizelgesi: İşlem 108">
              <a:extLst>
                <a:ext uri="{FF2B5EF4-FFF2-40B4-BE49-F238E27FC236}">
                  <a16:creationId xmlns:a16="http://schemas.microsoft.com/office/drawing/2014/main" id="{34426C5D-6BED-41B9-BA3D-B7888570258D}"/>
                </a:ext>
              </a:extLst>
            </p:cNvPr>
            <p:cNvSpPr/>
            <p:nvPr/>
          </p:nvSpPr>
          <p:spPr>
            <a:xfrm>
              <a:off x="1724149" y="5382795"/>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0" name="Akış Çizelgesi: İşlem 109">
              <a:extLst>
                <a:ext uri="{FF2B5EF4-FFF2-40B4-BE49-F238E27FC236}">
                  <a16:creationId xmlns:a16="http://schemas.microsoft.com/office/drawing/2014/main" id="{85588A5F-CEBF-47B0-A6FF-244490321350}"/>
                </a:ext>
              </a:extLst>
            </p:cNvPr>
            <p:cNvSpPr/>
            <p:nvPr/>
          </p:nvSpPr>
          <p:spPr>
            <a:xfrm>
              <a:off x="1921968" y="5382795"/>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1" name="Akış Çizelgesi: İşlem 110">
              <a:extLst>
                <a:ext uri="{FF2B5EF4-FFF2-40B4-BE49-F238E27FC236}">
                  <a16:creationId xmlns:a16="http://schemas.microsoft.com/office/drawing/2014/main" id="{9F5E0FAE-5B91-4D8E-B08B-BE23296C4265}"/>
                </a:ext>
              </a:extLst>
            </p:cNvPr>
            <p:cNvSpPr/>
            <p:nvPr/>
          </p:nvSpPr>
          <p:spPr>
            <a:xfrm>
              <a:off x="2119787" y="5382795"/>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2" name="Akış Çizelgesi: İşlem 111">
              <a:extLst>
                <a:ext uri="{FF2B5EF4-FFF2-40B4-BE49-F238E27FC236}">
                  <a16:creationId xmlns:a16="http://schemas.microsoft.com/office/drawing/2014/main" id="{1223626E-B13F-4ADC-85C0-67BA45DAD987}"/>
                </a:ext>
              </a:extLst>
            </p:cNvPr>
            <p:cNvSpPr/>
            <p:nvPr/>
          </p:nvSpPr>
          <p:spPr>
            <a:xfrm>
              <a:off x="2317606" y="5382795"/>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3" name="Akış Çizelgesi: İşlem 112">
              <a:extLst>
                <a:ext uri="{FF2B5EF4-FFF2-40B4-BE49-F238E27FC236}">
                  <a16:creationId xmlns:a16="http://schemas.microsoft.com/office/drawing/2014/main" id="{1BA616BA-E653-41F8-A9A1-24ED303DDE90}"/>
                </a:ext>
              </a:extLst>
            </p:cNvPr>
            <p:cNvSpPr/>
            <p:nvPr/>
          </p:nvSpPr>
          <p:spPr>
            <a:xfrm>
              <a:off x="1724149" y="5560241"/>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4" name="Akış Çizelgesi: İşlem 113">
              <a:extLst>
                <a:ext uri="{FF2B5EF4-FFF2-40B4-BE49-F238E27FC236}">
                  <a16:creationId xmlns:a16="http://schemas.microsoft.com/office/drawing/2014/main" id="{20951ADA-642E-457A-933C-17A3C321439F}"/>
                </a:ext>
              </a:extLst>
            </p:cNvPr>
            <p:cNvSpPr/>
            <p:nvPr/>
          </p:nvSpPr>
          <p:spPr>
            <a:xfrm>
              <a:off x="1921968" y="5560241"/>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5" name="Akış Çizelgesi: İşlem 114">
              <a:extLst>
                <a:ext uri="{FF2B5EF4-FFF2-40B4-BE49-F238E27FC236}">
                  <a16:creationId xmlns:a16="http://schemas.microsoft.com/office/drawing/2014/main" id="{CBBD9FF5-6F85-47C9-8DFC-49E4B67E5174}"/>
                </a:ext>
              </a:extLst>
            </p:cNvPr>
            <p:cNvSpPr/>
            <p:nvPr/>
          </p:nvSpPr>
          <p:spPr>
            <a:xfrm>
              <a:off x="2119787" y="5560241"/>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6" name="Akış Çizelgesi: İşlem 115">
              <a:extLst>
                <a:ext uri="{FF2B5EF4-FFF2-40B4-BE49-F238E27FC236}">
                  <a16:creationId xmlns:a16="http://schemas.microsoft.com/office/drawing/2014/main" id="{7D0A6253-7F3C-4804-AE3B-8C1370942F8A}"/>
                </a:ext>
              </a:extLst>
            </p:cNvPr>
            <p:cNvSpPr/>
            <p:nvPr/>
          </p:nvSpPr>
          <p:spPr>
            <a:xfrm>
              <a:off x="2317606" y="5560241"/>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7" name="Akış Çizelgesi: İşlem 116">
              <a:extLst>
                <a:ext uri="{FF2B5EF4-FFF2-40B4-BE49-F238E27FC236}">
                  <a16:creationId xmlns:a16="http://schemas.microsoft.com/office/drawing/2014/main" id="{72F0750A-B433-40C0-A4B0-7C484F795333}"/>
                </a:ext>
              </a:extLst>
            </p:cNvPr>
            <p:cNvSpPr/>
            <p:nvPr/>
          </p:nvSpPr>
          <p:spPr>
            <a:xfrm>
              <a:off x="1724149" y="5737687"/>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8" name="Akış Çizelgesi: İşlem 117">
              <a:extLst>
                <a:ext uri="{FF2B5EF4-FFF2-40B4-BE49-F238E27FC236}">
                  <a16:creationId xmlns:a16="http://schemas.microsoft.com/office/drawing/2014/main" id="{F6F7A63C-B2E0-4058-9ADC-3BF162DBFAA4}"/>
                </a:ext>
              </a:extLst>
            </p:cNvPr>
            <p:cNvSpPr/>
            <p:nvPr/>
          </p:nvSpPr>
          <p:spPr>
            <a:xfrm>
              <a:off x="1921968" y="5737687"/>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9" name="Akış Çizelgesi: İşlem 118">
              <a:extLst>
                <a:ext uri="{FF2B5EF4-FFF2-40B4-BE49-F238E27FC236}">
                  <a16:creationId xmlns:a16="http://schemas.microsoft.com/office/drawing/2014/main" id="{4A3E0413-4F51-4BC6-B824-82D649F2C569}"/>
                </a:ext>
              </a:extLst>
            </p:cNvPr>
            <p:cNvSpPr/>
            <p:nvPr/>
          </p:nvSpPr>
          <p:spPr>
            <a:xfrm>
              <a:off x="2119787" y="5737687"/>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0" name="Akış Çizelgesi: İşlem 119">
              <a:extLst>
                <a:ext uri="{FF2B5EF4-FFF2-40B4-BE49-F238E27FC236}">
                  <a16:creationId xmlns:a16="http://schemas.microsoft.com/office/drawing/2014/main" id="{BB6BC5DE-8A78-4D4D-A0B9-0FD242447CBF}"/>
                </a:ext>
              </a:extLst>
            </p:cNvPr>
            <p:cNvSpPr/>
            <p:nvPr/>
          </p:nvSpPr>
          <p:spPr>
            <a:xfrm>
              <a:off x="2317606" y="5737687"/>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1" name="Akış Çizelgesi: İşlem 120">
              <a:extLst>
                <a:ext uri="{FF2B5EF4-FFF2-40B4-BE49-F238E27FC236}">
                  <a16:creationId xmlns:a16="http://schemas.microsoft.com/office/drawing/2014/main" id="{1EC5012F-4704-4B9D-BAFF-E23454C13CD9}"/>
                </a:ext>
              </a:extLst>
            </p:cNvPr>
            <p:cNvSpPr/>
            <p:nvPr/>
          </p:nvSpPr>
          <p:spPr>
            <a:xfrm>
              <a:off x="1724149" y="5915133"/>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2" name="Akış Çizelgesi: İşlem 121">
              <a:extLst>
                <a:ext uri="{FF2B5EF4-FFF2-40B4-BE49-F238E27FC236}">
                  <a16:creationId xmlns:a16="http://schemas.microsoft.com/office/drawing/2014/main" id="{18C34859-A081-4D03-8921-6FC4DDBF7719}"/>
                </a:ext>
              </a:extLst>
            </p:cNvPr>
            <p:cNvSpPr/>
            <p:nvPr/>
          </p:nvSpPr>
          <p:spPr>
            <a:xfrm>
              <a:off x="1921968" y="5915133"/>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3" name="Akış Çizelgesi: İşlem 122">
              <a:extLst>
                <a:ext uri="{FF2B5EF4-FFF2-40B4-BE49-F238E27FC236}">
                  <a16:creationId xmlns:a16="http://schemas.microsoft.com/office/drawing/2014/main" id="{10C5A122-0F32-4A97-91C7-728FAF6983F6}"/>
                </a:ext>
              </a:extLst>
            </p:cNvPr>
            <p:cNvSpPr/>
            <p:nvPr/>
          </p:nvSpPr>
          <p:spPr>
            <a:xfrm>
              <a:off x="2119787" y="5915133"/>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4" name="Akış Çizelgesi: İşlem 123">
              <a:extLst>
                <a:ext uri="{FF2B5EF4-FFF2-40B4-BE49-F238E27FC236}">
                  <a16:creationId xmlns:a16="http://schemas.microsoft.com/office/drawing/2014/main" id="{EE7F2BD3-4701-4BC6-AFCE-2263A9E99F0A}"/>
                </a:ext>
              </a:extLst>
            </p:cNvPr>
            <p:cNvSpPr/>
            <p:nvPr/>
          </p:nvSpPr>
          <p:spPr>
            <a:xfrm>
              <a:off x="2317606" y="5915133"/>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256" name="Grup 255">
            <a:extLst>
              <a:ext uri="{FF2B5EF4-FFF2-40B4-BE49-F238E27FC236}">
                <a16:creationId xmlns:a16="http://schemas.microsoft.com/office/drawing/2014/main" id="{0E168E94-F3E8-4D29-B2A5-376608FFD22D}"/>
              </a:ext>
            </a:extLst>
          </p:cNvPr>
          <p:cNvGrpSpPr/>
          <p:nvPr/>
        </p:nvGrpSpPr>
        <p:grpSpPr>
          <a:xfrm>
            <a:off x="2877478" y="5432442"/>
            <a:ext cx="745799" cy="680904"/>
            <a:chOff x="2877478" y="5432442"/>
            <a:chExt cx="745799" cy="680904"/>
          </a:xfrm>
        </p:grpSpPr>
        <p:sp>
          <p:nvSpPr>
            <p:cNvPr id="125" name="Akış Çizelgesi: İşlem 124">
              <a:extLst>
                <a:ext uri="{FF2B5EF4-FFF2-40B4-BE49-F238E27FC236}">
                  <a16:creationId xmlns:a16="http://schemas.microsoft.com/office/drawing/2014/main" id="{FB5747DE-3E38-4400-9BC2-3100D0C2A5D3}"/>
                </a:ext>
              </a:extLst>
            </p:cNvPr>
            <p:cNvSpPr/>
            <p:nvPr/>
          </p:nvSpPr>
          <p:spPr>
            <a:xfrm>
              <a:off x="2877478" y="5432442"/>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6" name="Akış Çizelgesi: İşlem 125">
              <a:extLst>
                <a:ext uri="{FF2B5EF4-FFF2-40B4-BE49-F238E27FC236}">
                  <a16:creationId xmlns:a16="http://schemas.microsoft.com/office/drawing/2014/main" id="{FDB7117F-DC5B-431C-9062-AAFA1A338D29}"/>
                </a:ext>
              </a:extLst>
            </p:cNvPr>
            <p:cNvSpPr/>
            <p:nvPr/>
          </p:nvSpPr>
          <p:spPr>
            <a:xfrm>
              <a:off x="3075297" y="5432442"/>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7" name="Akış Çizelgesi: İşlem 126">
              <a:extLst>
                <a:ext uri="{FF2B5EF4-FFF2-40B4-BE49-F238E27FC236}">
                  <a16:creationId xmlns:a16="http://schemas.microsoft.com/office/drawing/2014/main" id="{C67EBD50-42D9-48D5-ABBC-26C472D70C79}"/>
                </a:ext>
              </a:extLst>
            </p:cNvPr>
            <p:cNvSpPr/>
            <p:nvPr/>
          </p:nvSpPr>
          <p:spPr>
            <a:xfrm>
              <a:off x="3273116" y="5432442"/>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8" name="Akış Çizelgesi: İşlem 127">
              <a:extLst>
                <a:ext uri="{FF2B5EF4-FFF2-40B4-BE49-F238E27FC236}">
                  <a16:creationId xmlns:a16="http://schemas.microsoft.com/office/drawing/2014/main" id="{A76E222D-A9EE-4621-AA69-45EDAD6CFE8B}"/>
                </a:ext>
              </a:extLst>
            </p:cNvPr>
            <p:cNvSpPr/>
            <p:nvPr/>
          </p:nvSpPr>
          <p:spPr>
            <a:xfrm>
              <a:off x="3470935" y="5432442"/>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9" name="Akış Çizelgesi: İşlem 128">
              <a:extLst>
                <a:ext uri="{FF2B5EF4-FFF2-40B4-BE49-F238E27FC236}">
                  <a16:creationId xmlns:a16="http://schemas.microsoft.com/office/drawing/2014/main" id="{11696AF8-F6E5-4CF4-A2EC-BF772AA42892}"/>
                </a:ext>
              </a:extLst>
            </p:cNvPr>
            <p:cNvSpPr/>
            <p:nvPr/>
          </p:nvSpPr>
          <p:spPr>
            <a:xfrm>
              <a:off x="2877478" y="5609888"/>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0" name="Akış Çizelgesi: İşlem 129">
              <a:extLst>
                <a:ext uri="{FF2B5EF4-FFF2-40B4-BE49-F238E27FC236}">
                  <a16:creationId xmlns:a16="http://schemas.microsoft.com/office/drawing/2014/main" id="{67A71881-E98F-4257-B747-B4A365F4A7F8}"/>
                </a:ext>
              </a:extLst>
            </p:cNvPr>
            <p:cNvSpPr/>
            <p:nvPr/>
          </p:nvSpPr>
          <p:spPr>
            <a:xfrm>
              <a:off x="3075297" y="5609888"/>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1" name="Akış Çizelgesi: İşlem 130">
              <a:extLst>
                <a:ext uri="{FF2B5EF4-FFF2-40B4-BE49-F238E27FC236}">
                  <a16:creationId xmlns:a16="http://schemas.microsoft.com/office/drawing/2014/main" id="{1767FCE9-14EE-4262-98B6-C3D88F85D375}"/>
                </a:ext>
              </a:extLst>
            </p:cNvPr>
            <p:cNvSpPr/>
            <p:nvPr/>
          </p:nvSpPr>
          <p:spPr>
            <a:xfrm>
              <a:off x="3273116" y="5609888"/>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2" name="Akış Çizelgesi: İşlem 131">
              <a:extLst>
                <a:ext uri="{FF2B5EF4-FFF2-40B4-BE49-F238E27FC236}">
                  <a16:creationId xmlns:a16="http://schemas.microsoft.com/office/drawing/2014/main" id="{49D7FFBE-82A8-4609-A32C-49FF3BDDDEDD}"/>
                </a:ext>
              </a:extLst>
            </p:cNvPr>
            <p:cNvSpPr/>
            <p:nvPr/>
          </p:nvSpPr>
          <p:spPr>
            <a:xfrm>
              <a:off x="3470935" y="5609888"/>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3" name="Akış Çizelgesi: İşlem 132">
              <a:extLst>
                <a:ext uri="{FF2B5EF4-FFF2-40B4-BE49-F238E27FC236}">
                  <a16:creationId xmlns:a16="http://schemas.microsoft.com/office/drawing/2014/main" id="{8258E88F-8D53-4160-BF6D-EA06C0B9C80C}"/>
                </a:ext>
              </a:extLst>
            </p:cNvPr>
            <p:cNvSpPr/>
            <p:nvPr/>
          </p:nvSpPr>
          <p:spPr>
            <a:xfrm>
              <a:off x="2877478" y="5787334"/>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4" name="Akış Çizelgesi: İşlem 133">
              <a:extLst>
                <a:ext uri="{FF2B5EF4-FFF2-40B4-BE49-F238E27FC236}">
                  <a16:creationId xmlns:a16="http://schemas.microsoft.com/office/drawing/2014/main" id="{A116B9C3-A0FF-4BB4-B85E-30B131F54DEE}"/>
                </a:ext>
              </a:extLst>
            </p:cNvPr>
            <p:cNvSpPr/>
            <p:nvPr/>
          </p:nvSpPr>
          <p:spPr>
            <a:xfrm>
              <a:off x="3075297" y="5787334"/>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5" name="Akış Çizelgesi: İşlem 134">
              <a:extLst>
                <a:ext uri="{FF2B5EF4-FFF2-40B4-BE49-F238E27FC236}">
                  <a16:creationId xmlns:a16="http://schemas.microsoft.com/office/drawing/2014/main" id="{1BCE2A2B-C151-4597-805E-4BE9DD17C10A}"/>
                </a:ext>
              </a:extLst>
            </p:cNvPr>
            <p:cNvSpPr/>
            <p:nvPr/>
          </p:nvSpPr>
          <p:spPr>
            <a:xfrm>
              <a:off x="3273116" y="5787334"/>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36" name="Akış Çizelgesi: İşlem 135">
              <a:extLst>
                <a:ext uri="{FF2B5EF4-FFF2-40B4-BE49-F238E27FC236}">
                  <a16:creationId xmlns:a16="http://schemas.microsoft.com/office/drawing/2014/main" id="{55D3E349-EDEB-478A-B9CF-7273989E4533}"/>
                </a:ext>
              </a:extLst>
            </p:cNvPr>
            <p:cNvSpPr/>
            <p:nvPr/>
          </p:nvSpPr>
          <p:spPr>
            <a:xfrm>
              <a:off x="3470935" y="5787334"/>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7" name="Akış Çizelgesi: İşlem 136">
              <a:extLst>
                <a:ext uri="{FF2B5EF4-FFF2-40B4-BE49-F238E27FC236}">
                  <a16:creationId xmlns:a16="http://schemas.microsoft.com/office/drawing/2014/main" id="{732CED2C-14D5-4AB5-91AE-41EAFBA33993}"/>
                </a:ext>
              </a:extLst>
            </p:cNvPr>
            <p:cNvSpPr/>
            <p:nvPr/>
          </p:nvSpPr>
          <p:spPr>
            <a:xfrm>
              <a:off x="2877478" y="5964780"/>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8" name="Akış Çizelgesi: İşlem 137">
              <a:extLst>
                <a:ext uri="{FF2B5EF4-FFF2-40B4-BE49-F238E27FC236}">
                  <a16:creationId xmlns:a16="http://schemas.microsoft.com/office/drawing/2014/main" id="{9EDBB04F-48B8-46D7-87C7-1163D4B54B3D}"/>
                </a:ext>
              </a:extLst>
            </p:cNvPr>
            <p:cNvSpPr/>
            <p:nvPr/>
          </p:nvSpPr>
          <p:spPr>
            <a:xfrm>
              <a:off x="3075297" y="5964780"/>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9" name="Akış Çizelgesi: İşlem 138">
              <a:extLst>
                <a:ext uri="{FF2B5EF4-FFF2-40B4-BE49-F238E27FC236}">
                  <a16:creationId xmlns:a16="http://schemas.microsoft.com/office/drawing/2014/main" id="{D472F4A3-5DD1-4DB9-B863-8C4A7D3F38D0}"/>
                </a:ext>
              </a:extLst>
            </p:cNvPr>
            <p:cNvSpPr/>
            <p:nvPr/>
          </p:nvSpPr>
          <p:spPr>
            <a:xfrm>
              <a:off x="3273116" y="5964780"/>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0" name="Akış Çizelgesi: İşlem 139">
              <a:extLst>
                <a:ext uri="{FF2B5EF4-FFF2-40B4-BE49-F238E27FC236}">
                  <a16:creationId xmlns:a16="http://schemas.microsoft.com/office/drawing/2014/main" id="{07188FF5-CC6F-4C13-9E4F-389209C6D96C}"/>
                </a:ext>
              </a:extLst>
            </p:cNvPr>
            <p:cNvSpPr/>
            <p:nvPr/>
          </p:nvSpPr>
          <p:spPr>
            <a:xfrm>
              <a:off x="3470935" y="5964780"/>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257" name="Grup 256">
            <a:extLst>
              <a:ext uri="{FF2B5EF4-FFF2-40B4-BE49-F238E27FC236}">
                <a16:creationId xmlns:a16="http://schemas.microsoft.com/office/drawing/2014/main" id="{869505F0-7FCC-4457-B83B-017D7F0D3A3F}"/>
              </a:ext>
            </a:extLst>
          </p:cNvPr>
          <p:cNvGrpSpPr/>
          <p:nvPr/>
        </p:nvGrpSpPr>
        <p:grpSpPr>
          <a:xfrm>
            <a:off x="4026784" y="5403562"/>
            <a:ext cx="745799" cy="680904"/>
            <a:chOff x="4026784" y="5403562"/>
            <a:chExt cx="745799" cy="680904"/>
          </a:xfrm>
        </p:grpSpPr>
        <p:sp>
          <p:nvSpPr>
            <p:cNvPr id="141" name="Akış Çizelgesi: İşlem 140">
              <a:extLst>
                <a:ext uri="{FF2B5EF4-FFF2-40B4-BE49-F238E27FC236}">
                  <a16:creationId xmlns:a16="http://schemas.microsoft.com/office/drawing/2014/main" id="{834BC008-4819-42CA-A8D3-E35C9B0C915C}"/>
                </a:ext>
              </a:extLst>
            </p:cNvPr>
            <p:cNvSpPr/>
            <p:nvPr/>
          </p:nvSpPr>
          <p:spPr>
            <a:xfrm>
              <a:off x="4026784" y="5403562"/>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2" name="Akış Çizelgesi: İşlem 141">
              <a:extLst>
                <a:ext uri="{FF2B5EF4-FFF2-40B4-BE49-F238E27FC236}">
                  <a16:creationId xmlns:a16="http://schemas.microsoft.com/office/drawing/2014/main" id="{68AD710D-9BB3-43E8-8445-C4146119DB9A}"/>
                </a:ext>
              </a:extLst>
            </p:cNvPr>
            <p:cNvSpPr/>
            <p:nvPr/>
          </p:nvSpPr>
          <p:spPr>
            <a:xfrm>
              <a:off x="4224603" y="5403562"/>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3" name="Akış Çizelgesi: İşlem 142">
              <a:extLst>
                <a:ext uri="{FF2B5EF4-FFF2-40B4-BE49-F238E27FC236}">
                  <a16:creationId xmlns:a16="http://schemas.microsoft.com/office/drawing/2014/main" id="{38719526-66F3-4E1D-B86F-48B247C999D3}"/>
                </a:ext>
              </a:extLst>
            </p:cNvPr>
            <p:cNvSpPr/>
            <p:nvPr/>
          </p:nvSpPr>
          <p:spPr>
            <a:xfrm>
              <a:off x="4422422" y="5403562"/>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4" name="Akış Çizelgesi: İşlem 143">
              <a:extLst>
                <a:ext uri="{FF2B5EF4-FFF2-40B4-BE49-F238E27FC236}">
                  <a16:creationId xmlns:a16="http://schemas.microsoft.com/office/drawing/2014/main" id="{83E78C3A-3F76-48D9-AF5B-8472D8E7DF91}"/>
                </a:ext>
              </a:extLst>
            </p:cNvPr>
            <p:cNvSpPr/>
            <p:nvPr/>
          </p:nvSpPr>
          <p:spPr>
            <a:xfrm>
              <a:off x="4620241" y="5403562"/>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5" name="Akış Çizelgesi: İşlem 144">
              <a:extLst>
                <a:ext uri="{FF2B5EF4-FFF2-40B4-BE49-F238E27FC236}">
                  <a16:creationId xmlns:a16="http://schemas.microsoft.com/office/drawing/2014/main" id="{7C3DC6CB-CE26-4B50-8915-F5A3A8EB2B37}"/>
                </a:ext>
              </a:extLst>
            </p:cNvPr>
            <p:cNvSpPr/>
            <p:nvPr/>
          </p:nvSpPr>
          <p:spPr>
            <a:xfrm>
              <a:off x="4026784" y="5581008"/>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6" name="Akış Çizelgesi: İşlem 145">
              <a:extLst>
                <a:ext uri="{FF2B5EF4-FFF2-40B4-BE49-F238E27FC236}">
                  <a16:creationId xmlns:a16="http://schemas.microsoft.com/office/drawing/2014/main" id="{06E60DA7-2F79-43BF-B191-52033481CCA7}"/>
                </a:ext>
              </a:extLst>
            </p:cNvPr>
            <p:cNvSpPr/>
            <p:nvPr/>
          </p:nvSpPr>
          <p:spPr>
            <a:xfrm>
              <a:off x="4224603" y="5581008"/>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7" name="Akış Çizelgesi: İşlem 146">
              <a:extLst>
                <a:ext uri="{FF2B5EF4-FFF2-40B4-BE49-F238E27FC236}">
                  <a16:creationId xmlns:a16="http://schemas.microsoft.com/office/drawing/2014/main" id="{E202FBEC-6733-470A-AFC3-8DF6BD717FFE}"/>
                </a:ext>
              </a:extLst>
            </p:cNvPr>
            <p:cNvSpPr/>
            <p:nvPr/>
          </p:nvSpPr>
          <p:spPr>
            <a:xfrm>
              <a:off x="4422422" y="5581008"/>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8" name="Akış Çizelgesi: İşlem 147">
              <a:extLst>
                <a:ext uri="{FF2B5EF4-FFF2-40B4-BE49-F238E27FC236}">
                  <a16:creationId xmlns:a16="http://schemas.microsoft.com/office/drawing/2014/main" id="{C6989D9C-A95B-4204-9E4A-200843B9A648}"/>
                </a:ext>
              </a:extLst>
            </p:cNvPr>
            <p:cNvSpPr/>
            <p:nvPr/>
          </p:nvSpPr>
          <p:spPr>
            <a:xfrm>
              <a:off x="4620241" y="5581008"/>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9" name="Akış Çizelgesi: İşlem 148">
              <a:extLst>
                <a:ext uri="{FF2B5EF4-FFF2-40B4-BE49-F238E27FC236}">
                  <a16:creationId xmlns:a16="http://schemas.microsoft.com/office/drawing/2014/main" id="{B43B4BC5-BC52-4363-9EFA-1E921EB56BB4}"/>
                </a:ext>
              </a:extLst>
            </p:cNvPr>
            <p:cNvSpPr/>
            <p:nvPr/>
          </p:nvSpPr>
          <p:spPr>
            <a:xfrm>
              <a:off x="4026784" y="5758454"/>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0" name="Akış Çizelgesi: İşlem 149">
              <a:extLst>
                <a:ext uri="{FF2B5EF4-FFF2-40B4-BE49-F238E27FC236}">
                  <a16:creationId xmlns:a16="http://schemas.microsoft.com/office/drawing/2014/main" id="{A06FA324-17D0-462A-9632-FC0046E233A4}"/>
                </a:ext>
              </a:extLst>
            </p:cNvPr>
            <p:cNvSpPr/>
            <p:nvPr/>
          </p:nvSpPr>
          <p:spPr>
            <a:xfrm>
              <a:off x="4224603" y="5758454"/>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1" name="Akış Çizelgesi: İşlem 150">
              <a:extLst>
                <a:ext uri="{FF2B5EF4-FFF2-40B4-BE49-F238E27FC236}">
                  <a16:creationId xmlns:a16="http://schemas.microsoft.com/office/drawing/2014/main" id="{8D91A738-237E-4827-A307-5B3ECBD60887}"/>
                </a:ext>
              </a:extLst>
            </p:cNvPr>
            <p:cNvSpPr/>
            <p:nvPr/>
          </p:nvSpPr>
          <p:spPr>
            <a:xfrm>
              <a:off x="4422422" y="5758454"/>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2" name="Akış Çizelgesi: İşlem 151">
              <a:extLst>
                <a:ext uri="{FF2B5EF4-FFF2-40B4-BE49-F238E27FC236}">
                  <a16:creationId xmlns:a16="http://schemas.microsoft.com/office/drawing/2014/main" id="{1B4ADF67-55B8-4E71-A2ED-BF6070B6BC48}"/>
                </a:ext>
              </a:extLst>
            </p:cNvPr>
            <p:cNvSpPr/>
            <p:nvPr/>
          </p:nvSpPr>
          <p:spPr>
            <a:xfrm>
              <a:off x="4620241" y="5758454"/>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3" name="Akış Çizelgesi: İşlem 152">
              <a:extLst>
                <a:ext uri="{FF2B5EF4-FFF2-40B4-BE49-F238E27FC236}">
                  <a16:creationId xmlns:a16="http://schemas.microsoft.com/office/drawing/2014/main" id="{53AFBEF6-6F5F-414F-ACF0-4384563CDFC1}"/>
                </a:ext>
              </a:extLst>
            </p:cNvPr>
            <p:cNvSpPr/>
            <p:nvPr/>
          </p:nvSpPr>
          <p:spPr>
            <a:xfrm>
              <a:off x="4026784" y="5935900"/>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4" name="Akış Çizelgesi: İşlem 153">
              <a:extLst>
                <a:ext uri="{FF2B5EF4-FFF2-40B4-BE49-F238E27FC236}">
                  <a16:creationId xmlns:a16="http://schemas.microsoft.com/office/drawing/2014/main" id="{382D958B-A295-4842-B484-2C7F3AB54ADD}"/>
                </a:ext>
              </a:extLst>
            </p:cNvPr>
            <p:cNvSpPr/>
            <p:nvPr/>
          </p:nvSpPr>
          <p:spPr>
            <a:xfrm>
              <a:off x="4224603" y="5935900"/>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5" name="Akış Çizelgesi: İşlem 154">
              <a:extLst>
                <a:ext uri="{FF2B5EF4-FFF2-40B4-BE49-F238E27FC236}">
                  <a16:creationId xmlns:a16="http://schemas.microsoft.com/office/drawing/2014/main" id="{D1F41A5D-B196-4E04-BC18-D964CBEC59BA}"/>
                </a:ext>
              </a:extLst>
            </p:cNvPr>
            <p:cNvSpPr/>
            <p:nvPr/>
          </p:nvSpPr>
          <p:spPr>
            <a:xfrm>
              <a:off x="4422422" y="5935900"/>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6" name="Akış Çizelgesi: İşlem 155">
              <a:extLst>
                <a:ext uri="{FF2B5EF4-FFF2-40B4-BE49-F238E27FC236}">
                  <a16:creationId xmlns:a16="http://schemas.microsoft.com/office/drawing/2014/main" id="{78A053F5-E997-4C41-8877-7E4822CBA14C}"/>
                </a:ext>
              </a:extLst>
            </p:cNvPr>
            <p:cNvSpPr/>
            <p:nvPr/>
          </p:nvSpPr>
          <p:spPr>
            <a:xfrm>
              <a:off x="4620241" y="5935900"/>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258" name="Grup 257">
            <a:extLst>
              <a:ext uri="{FF2B5EF4-FFF2-40B4-BE49-F238E27FC236}">
                <a16:creationId xmlns:a16="http://schemas.microsoft.com/office/drawing/2014/main" id="{E5E85FEB-D270-4290-A46C-C75EF0CB6880}"/>
              </a:ext>
            </a:extLst>
          </p:cNvPr>
          <p:cNvGrpSpPr/>
          <p:nvPr/>
        </p:nvGrpSpPr>
        <p:grpSpPr>
          <a:xfrm>
            <a:off x="5145313" y="5358159"/>
            <a:ext cx="745799" cy="680904"/>
            <a:chOff x="5145313" y="5358159"/>
            <a:chExt cx="745799" cy="680904"/>
          </a:xfrm>
        </p:grpSpPr>
        <p:sp>
          <p:nvSpPr>
            <p:cNvPr id="157" name="Akış Çizelgesi: İşlem 156">
              <a:extLst>
                <a:ext uri="{FF2B5EF4-FFF2-40B4-BE49-F238E27FC236}">
                  <a16:creationId xmlns:a16="http://schemas.microsoft.com/office/drawing/2014/main" id="{D4659C43-E5DA-43E6-90CD-DC932F728B01}"/>
                </a:ext>
              </a:extLst>
            </p:cNvPr>
            <p:cNvSpPr/>
            <p:nvPr/>
          </p:nvSpPr>
          <p:spPr>
            <a:xfrm>
              <a:off x="5145313" y="5358159"/>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8" name="Akış Çizelgesi: İşlem 157">
              <a:extLst>
                <a:ext uri="{FF2B5EF4-FFF2-40B4-BE49-F238E27FC236}">
                  <a16:creationId xmlns:a16="http://schemas.microsoft.com/office/drawing/2014/main" id="{31311607-5BCD-44D4-B534-A348ADC9BA21}"/>
                </a:ext>
              </a:extLst>
            </p:cNvPr>
            <p:cNvSpPr/>
            <p:nvPr/>
          </p:nvSpPr>
          <p:spPr>
            <a:xfrm>
              <a:off x="5343132" y="5358159"/>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9" name="Akış Çizelgesi: İşlem 158">
              <a:extLst>
                <a:ext uri="{FF2B5EF4-FFF2-40B4-BE49-F238E27FC236}">
                  <a16:creationId xmlns:a16="http://schemas.microsoft.com/office/drawing/2014/main" id="{17BF6ADE-53AA-4BEA-AACC-8BD0196D716F}"/>
                </a:ext>
              </a:extLst>
            </p:cNvPr>
            <p:cNvSpPr/>
            <p:nvPr/>
          </p:nvSpPr>
          <p:spPr>
            <a:xfrm>
              <a:off x="5540951" y="5358159"/>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0" name="Akış Çizelgesi: İşlem 159">
              <a:extLst>
                <a:ext uri="{FF2B5EF4-FFF2-40B4-BE49-F238E27FC236}">
                  <a16:creationId xmlns:a16="http://schemas.microsoft.com/office/drawing/2014/main" id="{1526E07F-E16E-4659-BD50-EC4970FFE1C7}"/>
                </a:ext>
              </a:extLst>
            </p:cNvPr>
            <p:cNvSpPr/>
            <p:nvPr/>
          </p:nvSpPr>
          <p:spPr>
            <a:xfrm>
              <a:off x="5738770" y="5358159"/>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1" name="Akış Çizelgesi: İşlem 160">
              <a:extLst>
                <a:ext uri="{FF2B5EF4-FFF2-40B4-BE49-F238E27FC236}">
                  <a16:creationId xmlns:a16="http://schemas.microsoft.com/office/drawing/2014/main" id="{A4E5F453-994E-432A-8C5C-08371DB0FF82}"/>
                </a:ext>
              </a:extLst>
            </p:cNvPr>
            <p:cNvSpPr/>
            <p:nvPr/>
          </p:nvSpPr>
          <p:spPr>
            <a:xfrm>
              <a:off x="5145313" y="5535605"/>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2" name="Akış Çizelgesi: İşlem 161">
              <a:extLst>
                <a:ext uri="{FF2B5EF4-FFF2-40B4-BE49-F238E27FC236}">
                  <a16:creationId xmlns:a16="http://schemas.microsoft.com/office/drawing/2014/main" id="{B94184C5-544C-4A95-A627-BC9129EDF2DB}"/>
                </a:ext>
              </a:extLst>
            </p:cNvPr>
            <p:cNvSpPr/>
            <p:nvPr/>
          </p:nvSpPr>
          <p:spPr>
            <a:xfrm>
              <a:off x="5343132" y="5535605"/>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3" name="Akış Çizelgesi: İşlem 162">
              <a:extLst>
                <a:ext uri="{FF2B5EF4-FFF2-40B4-BE49-F238E27FC236}">
                  <a16:creationId xmlns:a16="http://schemas.microsoft.com/office/drawing/2014/main" id="{1FBB8B27-9604-4351-9CE2-5C57FC561E02}"/>
                </a:ext>
              </a:extLst>
            </p:cNvPr>
            <p:cNvSpPr/>
            <p:nvPr/>
          </p:nvSpPr>
          <p:spPr>
            <a:xfrm>
              <a:off x="5540951" y="5535605"/>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4" name="Akış Çizelgesi: İşlem 163">
              <a:extLst>
                <a:ext uri="{FF2B5EF4-FFF2-40B4-BE49-F238E27FC236}">
                  <a16:creationId xmlns:a16="http://schemas.microsoft.com/office/drawing/2014/main" id="{D1ABE3C4-2300-4B33-8F36-8D15123D85B7}"/>
                </a:ext>
              </a:extLst>
            </p:cNvPr>
            <p:cNvSpPr/>
            <p:nvPr/>
          </p:nvSpPr>
          <p:spPr>
            <a:xfrm>
              <a:off x="5738770" y="5535605"/>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5" name="Akış Çizelgesi: İşlem 164">
              <a:extLst>
                <a:ext uri="{FF2B5EF4-FFF2-40B4-BE49-F238E27FC236}">
                  <a16:creationId xmlns:a16="http://schemas.microsoft.com/office/drawing/2014/main" id="{670B5C49-C6D7-44F0-9D3D-6B7FD53AF843}"/>
                </a:ext>
              </a:extLst>
            </p:cNvPr>
            <p:cNvSpPr/>
            <p:nvPr/>
          </p:nvSpPr>
          <p:spPr>
            <a:xfrm>
              <a:off x="5145313" y="5713051"/>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6" name="Akış Çizelgesi: İşlem 165">
              <a:extLst>
                <a:ext uri="{FF2B5EF4-FFF2-40B4-BE49-F238E27FC236}">
                  <a16:creationId xmlns:a16="http://schemas.microsoft.com/office/drawing/2014/main" id="{84B95C43-B01E-4830-9B2C-2C7B3FE04CD9}"/>
                </a:ext>
              </a:extLst>
            </p:cNvPr>
            <p:cNvSpPr/>
            <p:nvPr/>
          </p:nvSpPr>
          <p:spPr>
            <a:xfrm>
              <a:off x="5343132" y="5713051"/>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7" name="Akış Çizelgesi: İşlem 166">
              <a:extLst>
                <a:ext uri="{FF2B5EF4-FFF2-40B4-BE49-F238E27FC236}">
                  <a16:creationId xmlns:a16="http://schemas.microsoft.com/office/drawing/2014/main" id="{1E402ABD-9523-4AFA-9AC9-0C1E0B0E38F0}"/>
                </a:ext>
              </a:extLst>
            </p:cNvPr>
            <p:cNvSpPr/>
            <p:nvPr/>
          </p:nvSpPr>
          <p:spPr>
            <a:xfrm>
              <a:off x="5540951" y="5713051"/>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8" name="Akış Çizelgesi: İşlem 167">
              <a:extLst>
                <a:ext uri="{FF2B5EF4-FFF2-40B4-BE49-F238E27FC236}">
                  <a16:creationId xmlns:a16="http://schemas.microsoft.com/office/drawing/2014/main" id="{8FFCE9EF-7FA6-4DC7-B83F-8522CBE72219}"/>
                </a:ext>
              </a:extLst>
            </p:cNvPr>
            <p:cNvSpPr/>
            <p:nvPr/>
          </p:nvSpPr>
          <p:spPr>
            <a:xfrm>
              <a:off x="5738770" y="5713051"/>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9" name="Akış Çizelgesi: İşlem 168">
              <a:extLst>
                <a:ext uri="{FF2B5EF4-FFF2-40B4-BE49-F238E27FC236}">
                  <a16:creationId xmlns:a16="http://schemas.microsoft.com/office/drawing/2014/main" id="{60EA8AF9-D9F7-4E5C-B118-F0F78ED72A9C}"/>
                </a:ext>
              </a:extLst>
            </p:cNvPr>
            <p:cNvSpPr/>
            <p:nvPr/>
          </p:nvSpPr>
          <p:spPr>
            <a:xfrm>
              <a:off x="5145313" y="5890497"/>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0" name="Akış Çizelgesi: İşlem 169">
              <a:extLst>
                <a:ext uri="{FF2B5EF4-FFF2-40B4-BE49-F238E27FC236}">
                  <a16:creationId xmlns:a16="http://schemas.microsoft.com/office/drawing/2014/main" id="{05B2FBE3-93DC-40EF-B166-0C0A26632D96}"/>
                </a:ext>
              </a:extLst>
            </p:cNvPr>
            <p:cNvSpPr/>
            <p:nvPr/>
          </p:nvSpPr>
          <p:spPr>
            <a:xfrm>
              <a:off x="5343132" y="5890497"/>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1" name="Akış Çizelgesi: İşlem 170">
              <a:extLst>
                <a:ext uri="{FF2B5EF4-FFF2-40B4-BE49-F238E27FC236}">
                  <a16:creationId xmlns:a16="http://schemas.microsoft.com/office/drawing/2014/main" id="{D8C530BE-F980-4ECC-9952-9728F4ADE79F}"/>
                </a:ext>
              </a:extLst>
            </p:cNvPr>
            <p:cNvSpPr/>
            <p:nvPr/>
          </p:nvSpPr>
          <p:spPr>
            <a:xfrm>
              <a:off x="5540951" y="5890497"/>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2" name="Akış Çizelgesi: İşlem 171">
              <a:extLst>
                <a:ext uri="{FF2B5EF4-FFF2-40B4-BE49-F238E27FC236}">
                  <a16:creationId xmlns:a16="http://schemas.microsoft.com/office/drawing/2014/main" id="{3B846816-0821-4064-AAEE-4ED7B203EA0E}"/>
                </a:ext>
              </a:extLst>
            </p:cNvPr>
            <p:cNvSpPr/>
            <p:nvPr/>
          </p:nvSpPr>
          <p:spPr>
            <a:xfrm>
              <a:off x="5738770" y="5890497"/>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259" name="Grup 258">
            <a:extLst>
              <a:ext uri="{FF2B5EF4-FFF2-40B4-BE49-F238E27FC236}">
                <a16:creationId xmlns:a16="http://schemas.microsoft.com/office/drawing/2014/main" id="{DF032CAC-FD2B-4244-BDB6-DEB235D983B1}"/>
              </a:ext>
            </a:extLst>
          </p:cNvPr>
          <p:cNvGrpSpPr/>
          <p:nvPr/>
        </p:nvGrpSpPr>
        <p:grpSpPr>
          <a:xfrm>
            <a:off x="6292924" y="5329279"/>
            <a:ext cx="745799" cy="680904"/>
            <a:chOff x="6292924" y="5329279"/>
            <a:chExt cx="745799" cy="680904"/>
          </a:xfrm>
        </p:grpSpPr>
        <p:sp>
          <p:nvSpPr>
            <p:cNvPr id="173" name="Akış Çizelgesi: İşlem 172">
              <a:extLst>
                <a:ext uri="{FF2B5EF4-FFF2-40B4-BE49-F238E27FC236}">
                  <a16:creationId xmlns:a16="http://schemas.microsoft.com/office/drawing/2014/main" id="{53CBCDE9-90C4-48AE-8911-793A2125B238}"/>
                </a:ext>
              </a:extLst>
            </p:cNvPr>
            <p:cNvSpPr/>
            <p:nvPr/>
          </p:nvSpPr>
          <p:spPr>
            <a:xfrm>
              <a:off x="6292924" y="5329279"/>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4" name="Akış Çizelgesi: İşlem 173">
              <a:extLst>
                <a:ext uri="{FF2B5EF4-FFF2-40B4-BE49-F238E27FC236}">
                  <a16:creationId xmlns:a16="http://schemas.microsoft.com/office/drawing/2014/main" id="{0C123BB9-E7DC-4E04-9B76-0CF6F8DC9736}"/>
                </a:ext>
              </a:extLst>
            </p:cNvPr>
            <p:cNvSpPr/>
            <p:nvPr/>
          </p:nvSpPr>
          <p:spPr>
            <a:xfrm>
              <a:off x="6490743" y="5329279"/>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5" name="Akış Çizelgesi: İşlem 174">
              <a:extLst>
                <a:ext uri="{FF2B5EF4-FFF2-40B4-BE49-F238E27FC236}">
                  <a16:creationId xmlns:a16="http://schemas.microsoft.com/office/drawing/2014/main" id="{8AD3430E-A56F-4F32-B5BD-CE5D6AA0C78A}"/>
                </a:ext>
              </a:extLst>
            </p:cNvPr>
            <p:cNvSpPr/>
            <p:nvPr/>
          </p:nvSpPr>
          <p:spPr>
            <a:xfrm>
              <a:off x="6688562" y="5329279"/>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6" name="Akış Çizelgesi: İşlem 175">
              <a:extLst>
                <a:ext uri="{FF2B5EF4-FFF2-40B4-BE49-F238E27FC236}">
                  <a16:creationId xmlns:a16="http://schemas.microsoft.com/office/drawing/2014/main" id="{0DBE5AD9-D842-4B9F-AB36-5C5DC9481FA7}"/>
                </a:ext>
              </a:extLst>
            </p:cNvPr>
            <p:cNvSpPr/>
            <p:nvPr/>
          </p:nvSpPr>
          <p:spPr>
            <a:xfrm>
              <a:off x="6886381" y="5329279"/>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7" name="Akış Çizelgesi: İşlem 176">
              <a:extLst>
                <a:ext uri="{FF2B5EF4-FFF2-40B4-BE49-F238E27FC236}">
                  <a16:creationId xmlns:a16="http://schemas.microsoft.com/office/drawing/2014/main" id="{874E779A-4C2A-495F-8A82-544A33B9E1AD}"/>
                </a:ext>
              </a:extLst>
            </p:cNvPr>
            <p:cNvSpPr/>
            <p:nvPr/>
          </p:nvSpPr>
          <p:spPr>
            <a:xfrm>
              <a:off x="6292924" y="5506725"/>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8" name="Akış Çizelgesi: İşlem 177">
              <a:extLst>
                <a:ext uri="{FF2B5EF4-FFF2-40B4-BE49-F238E27FC236}">
                  <a16:creationId xmlns:a16="http://schemas.microsoft.com/office/drawing/2014/main" id="{C28CA242-5016-4FE7-A5A9-0FE606E53621}"/>
                </a:ext>
              </a:extLst>
            </p:cNvPr>
            <p:cNvSpPr/>
            <p:nvPr/>
          </p:nvSpPr>
          <p:spPr>
            <a:xfrm>
              <a:off x="6490743" y="5506725"/>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9" name="Akış Çizelgesi: İşlem 178">
              <a:extLst>
                <a:ext uri="{FF2B5EF4-FFF2-40B4-BE49-F238E27FC236}">
                  <a16:creationId xmlns:a16="http://schemas.microsoft.com/office/drawing/2014/main" id="{2448CF9F-5241-4AD6-B2C4-B9F90A3178B0}"/>
                </a:ext>
              </a:extLst>
            </p:cNvPr>
            <p:cNvSpPr/>
            <p:nvPr/>
          </p:nvSpPr>
          <p:spPr>
            <a:xfrm>
              <a:off x="6688562" y="5506725"/>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0" name="Akış Çizelgesi: İşlem 179">
              <a:extLst>
                <a:ext uri="{FF2B5EF4-FFF2-40B4-BE49-F238E27FC236}">
                  <a16:creationId xmlns:a16="http://schemas.microsoft.com/office/drawing/2014/main" id="{EAD224CB-71FF-4DEC-8B64-99D5FFCE2B7A}"/>
                </a:ext>
              </a:extLst>
            </p:cNvPr>
            <p:cNvSpPr/>
            <p:nvPr/>
          </p:nvSpPr>
          <p:spPr>
            <a:xfrm>
              <a:off x="6886381" y="5506725"/>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1" name="Akış Çizelgesi: İşlem 180">
              <a:extLst>
                <a:ext uri="{FF2B5EF4-FFF2-40B4-BE49-F238E27FC236}">
                  <a16:creationId xmlns:a16="http://schemas.microsoft.com/office/drawing/2014/main" id="{65000F52-D074-4022-A0DE-5D2414893566}"/>
                </a:ext>
              </a:extLst>
            </p:cNvPr>
            <p:cNvSpPr/>
            <p:nvPr/>
          </p:nvSpPr>
          <p:spPr>
            <a:xfrm>
              <a:off x="6292924" y="5684171"/>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2" name="Akış Çizelgesi: İşlem 181">
              <a:extLst>
                <a:ext uri="{FF2B5EF4-FFF2-40B4-BE49-F238E27FC236}">
                  <a16:creationId xmlns:a16="http://schemas.microsoft.com/office/drawing/2014/main" id="{FCFC0991-9025-416C-8E44-CCDA931F0C91}"/>
                </a:ext>
              </a:extLst>
            </p:cNvPr>
            <p:cNvSpPr/>
            <p:nvPr/>
          </p:nvSpPr>
          <p:spPr>
            <a:xfrm>
              <a:off x="6490743" y="5684171"/>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3" name="Akış Çizelgesi: İşlem 182">
              <a:extLst>
                <a:ext uri="{FF2B5EF4-FFF2-40B4-BE49-F238E27FC236}">
                  <a16:creationId xmlns:a16="http://schemas.microsoft.com/office/drawing/2014/main" id="{252256F5-2F33-4AED-B180-FD191B152331}"/>
                </a:ext>
              </a:extLst>
            </p:cNvPr>
            <p:cNvSpPr/>
            <p:nvPr/>
          </p:nvSpPr>
          <p:spPr>
            <a:xfrm>
              <a:off x="6688562" y="5684171"/>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4" name="Akış Çizelgesi: İşlem 183">
              <a:extLst>
                <a:ext uri="{FF2B5EF4-FFF2-40B4-BE49-F238E27FC236}">
                  <a16:creationId xmlns:a16="http://schemas.microsoft.com/office/drawing/2014/main" id="{6805452B-1A53-410B-A641-672048829780}"/>
                </a:ext>
              </a:extLst>
            </p:cNvPr>
            <p:cNvSpPr/>
            <p:nvPr/>
          </p:nvSpPr>
          <p:spPr>
            <a:xfrm>
              <a:off x="6886381" y="5684171"/>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5" name="Akış Çizelgesi: İşlem 184">
              <a:extLst>
                <a:ext uri="{FF2B5EF4-FFF2-40B4-BE49-F238E27FC236}">
                  <a16:creationId xmlns:a16="http://schemas.microsoft.com/office/drawing/2014/main" id="{9779EFF3-155F-475E-A22B-39DE15B01695}"/>
                </a:ext>
              </a:extLst>
            </p:cNvPr>
            <p:cNvSpPr/>
            <p:nvPr/>
          </p:nvSpPr>
          <p:spPr>
            <a:xfrm>
              <a:off x="6292924" y="5861617"/>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6" name="Akış Çizelgesi: İşlem 185">
              <a:extLst>
                <a:ext uri="{FF2B5EF4-FFF2-40B4-BE49-F238E27FC236}">
                  <a16:creationId xmlns:a16="http://schemas.microsoft.com/office/drawing/2014/main" id="{A73AD1D7-A823-4D03-8245-9EAB052A3BFA}"/>
                </a:ext>
              </a:extLst>
            </p:cNvPr>
            <p:cNvSpPr/>
            <p:nvPr/>
          </p:nvSpPr>
          <p:spPr>
            <a:xfrm>
              <a:off x="6490743" y="5861617"/>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7" name="Akış Çizelgesi: İşlem 186">
              <a:extLst>
                <a:ext uri="{FF2B5EF4-FFF2-40B4-BE49-F238E27FC236}">
                  <a16:creationId xmlns:a16="http://schemas.microsoft.com/office/drawing/2014/main" id="{BFC5E888-1549-45E2-B445-374FC176BA5E}"/>
                </a:ext>
              </a:extLst>
            </p:cNvPr>
            <p:cNvSpPr/>
            <p:nvPr/>
          </p:nvSpPr>
          <p:spPr>
            <a:xfrm>
              <a:off x="6688562" y="5861617"/>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8" name="Akış Çizelgesi: İşlem 187">
              <a:extLst>
                <a:ext uri="{FF2B5EF4-FFF2-40B4-BE49-F238E27FC236}">
                  <a16:creationId xmlns:a16="http://schemas.microsoft.com/office/drawing/2014/main" id="{83019C15-6C47-4D4F-8667-4E7FD3B947E1}"/>
                </a:ext>
              </a:extLst>
            </p:cNvPr>
            <p:cNvSpPr/>
            <p:nvPr/>
          </p:nvSpPr>
          <p:spPr>
            <a:xfrm>
              <a:off x="6886381" y="5861617"/>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260" name="Grup 259">
            <a:extLst>
              <a:ext uri="{FF2B5EF4-FFF2-40B4-BE49-F238E27FC236}">
                <a16:creationId xmlns:a16="http://schemas.microsoft.com/office/drawing/2014/main" id="{3F9C2BDC-6BD9-4804-8FF7-A00FF58DD78C}"/>
              </a:ext>
            </a:extLst>
          </p:cNvPr>
          <p:cNvGrpSpPr/>
          <p:nvPr/>
        </p:nvGrpSpPr>
        <p:grpSpPr>
          <a:xfrm>
            <a:off x="7352232" y="5374682"/>
            <a:ext cx="745799" cy="680904"/>
            <a:chOff x="7352232" y="5374682"/>
            <a:chExt cx="745799" cy="680904"/>
          </a:xfrm>
        </p:grpSpPr>
        <p:sp>
          <p:nvSpPr>
            <p:cNvPr id="189" name="Akış Çizelgesi: İşlem 188">
              <a:extLst>
                <a:ext uri="{FF2B5EF4-FFF2-40B4-BE49-F238E27FC236}">
                  <a16:creationId xmlns:a16="http://schemas.microsoft.com/office/drawing/2014/main" id="{69E43F25-6E0A-47F8-B6EE-2C1DF90B8C56}"/>
                </a:ext>
              </a:extLst>
            </p:cNvPr>
            <p:cNvSpPr/>
            <p:nvPr/>
          </p:nvSpPr>
          <p:spPr>
            <a:xfrm>
              <a:off x="7352232" y="5374682"/>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0" name="Akış Çizelgesi: İşlem 189">
              <a:extLst>
                <a:ext uri="{FF2B5EF4-FFF2-40B4-BE49-F238E27FC236}">
                  <a16:creationId xmlns:a16="http://schemas.microsoft.com/office/drawing/2014/main" id="{3382382D-C982-49DD-B82D-7E4908775885}"/>
                </a:ext>
              </a:extLst>
            </p:cNvPr>
            <p:cNvSpPr/>
            <p:nvPr/>
          </p:nvSpPr>
          <p:spPr>
            <a:xfrm>
              <a:off x="7550051" y="5374682"/>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1" name="Akış Çizelgesi: İşlem 190">
              <a:extLst>
                <a:ext uri="{FF2B5EF4-FFF2-40B4-BE49-F238E27FC236}">
                  <a16:creationId xmlns:a16="http://schemas.microsoft.com/office/drawing/2014/main" id="{D5E40FC7-639A-4CB9-9375-FD5582F8BA83}"/>
                </a:ext>
              </a:extLst>
            </p:cNvPr>
            <p:cNvSpPr/>
            <p:nvPr/>
          </p:nvSpPr>
          <p:spPr>
            <a:xfrm>
              <a:off x="7747870" y="5374682"/>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2" name="Akış Çizelgesi: İşlem 191">
              <a:extLst>
                <a:ext uri="{FF2B5EF4-FFF2-40B4-BE49-F238E27FC236}">
                  <a16:creationId xmlns:a16="http://schemas.microsoft.com/office/drawing/2014/main" id="{4A16410C-FA12-465C-A533-D597372E23DD}"/>
                </a:ext>
              </a:extLst>
            </p:cNvPr>
            <p:cNvSpPr/>
            <p:nvPr/>
          </p:nvSpPr>
          <p:spPr>
            <a:xfrm>
              <a:off x="7945689" y="5374682"/>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3" name="Akış Çizelgesi: İşlem 192">
              <a:extLst>
                <a:ext uri="{FF2B5EF4-FFF2-40B4-BE49-F238E27FC236}">
                  <a16:creationId xmlns:a16="http://schemas.microsoft.com/office/drawing/2014/main" id="{2285EF93-7567-4358-A18D-82526EDD6394}"/>
                </a:ext>
              </a:extLst>
            </p:cNvPr>
            <p:cNvSpPr/>
            <p:nvPr/>
          </p:nvSpPr>
          <p:spPr>
            <a:xfrm>
              <a:off x="7352232" y="5552128"/>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4" name="Akış Çizelgesi: İşlem 193">
              <a:extLst>
                <a:ext uri="{FF2B5EF4-FFF2-40B4-BE49-F238E27FC236}">
                  <a16:creationId xmlns:a16="http://schemas.microsoft.com/office/drawing/2014/main" id="{F2144E96-68F1-47FA-8032-FB779161FA40}"/>
                </a:ext>
              </a:extLst>
            </p:cNvPr>
            <p:cNvSpPr/>
            <p:nvPr/>
          </p:nvSpPr>
          <p:spPr>
            <a:xfrm>
              <a:off x="7550051" y="5552128"/>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5" name="Akış Çizelgesi: İşlem 194">
              <a:extLst>
                <a:ext uri="{FF2B5EF4-FFF2-40B4-BE49-F238E27FC236}">
                  <a16:creationId xmlns:a16="http://schemas.microsoft.com/office/drawing/2014/main" id="{E4814DFF-00F5-4F7F-995A-A5478A565A7F}"/>
                </a:ext>
              </a:extLst>
            </p:cNvPr>
            <p:cNvSpPr/>
            <p:nvPr/>
          </p:nvSpPr>
          <p:spPr>
            <a:xfrm>
              <a:off x="7747870" y="5552128"/>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6" name="Akış Çizelgesi: İşlem 195">
              <a:extLst>
                <a:ext uri="{FF2B5EF4-FFF2-40B4-BE49-F238E27FC236}">
                  <a16:creationId xmlns:a16="http://schemas.microsoft.com/office/drawing/2014/main" id="{F7E21BE2-9DB7-4829-B92B-0735C45C484B}"/>
                </a:ext>
              </a:extLst>
            </p:cNvPr>
            <p:cNvSpPr/>
            <p:nvPr/>
          </p:nvSpPr>
          <p:spPr>
            <a:xfrm>
              <a:off x="7945689" y="5552128"/>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7" name="Akış Çizelgesi: İşlem 196">
              <a:extLst>
                <a:ext uri="{FF2B5EF4-FFF2-40B4-BE49-F238E27FC236}">
                  <a16:creationId xmlns:a16="http://schemas.microsoft.com/office/drawing/2014/main" id="{94F3B6FF-D673-4078-B3C9-0BE62B2BB1B9}"/>
                </a:ext>
              </a:extLst>
            </p:cNvPr>
            <p:cNvSpPr/>
            <p:nvPr/>
          </p:nvSpPr>
          <p:spPr>
            <a:xfrm>
              <a:off x="7352232" y="5729574"/>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8" name="Akış Çizelgesi: İşlem 197">
              <a:extLst>
                <a:ext uri="{FF2B5EF4-FFF2-40B4-BE49-F238E27FC236}">
                  <a16:creationId xmlns:a16="http://schemas.microsoft.com/office/drawing/2014/main" id="{DFB3B1B9-4C05-46B1-AF96-202D4AC9DA04}"/>
                </a:ext>
              </a:extLst>
            </p:cNvPr>
            <p:cNvSpPr/>
            <p:nvPr/>
          </p:nvSpPr>
          <p:spPr>
            <a:xfrm>
              <a:off x="7550051" y="5729574"/>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9" name="Akış Çizelgesi: İşlem 198">
              <a:extLst>
                <a:ext uri="{FF2B5EF4-FFF2-40B4-BE49-F238E27FC236}">
                  <a16:creationId xmlns:a16="http://schemas.microsoft.com/office/drawing/2014/main" id="{18C1B616-8F37-42FE-81F9-4780E009AD1B}"/>
                </a:ext>
              </a:extLst>
            </p:cNvPr>
            <p:cNvSpPr/>
            <p:nvPr/>
          </p:nvSpPr>
          <p:spPr>
            <a:xfrm>
              <a:off x="7747870" y="5729574"/>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0" name="Akış Çizelgesi: İşlem 199">
              <a:extLst>
                <a:ext uri="{FF2B5EF4-FFF2-40B4-BE49-F238E27FC236}">
                  <a16:creationId xmlns:a16="http://schemas.microsoft.com/office/drawing/2014/main" id="{43F92169-15BE-4CCD-9122-61B7043532FE}"/>
                </a:ext>
              </a:extLst>
            </p:cNvPr>
            <p:cNvSpPr/>
            <p:nvPr/>
          </p:nvSpPr>
          <p:spPr>
            <a:xfrm>
              <a:off x="7945689" y="5729574"/>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1" name="Akış Çizelgesi: İşlem 200">
              <a:extLst>
                <a:ext uri="{FF2B5EF4-FFF2-40B4-BE49-F238E27FC236}">
                  <a16:creationId xmlns:a16="http://schemas.microsoft.com/office/drawing/2014/main" id="{EBB4B385-4D73-4AAC-98CE-C24487B814DD}"/>
                </a:ext>
              </a:extLst>
            </p:cNvPr>
            <p:cNvSpPr/>
            <p:nvPr/>
          </p:nvSpPr>
          <p:spPr>
            <a:xfrm>
              <a:off x="7352232" y="5907020"/>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2" name="Akış Çizelgesi: İşlem 201">
              <a:extLst>
                <a:ext uri="{FF2B5EF4-FFF2-40B4-BE49-F238E27FC236}">
                  <a16:creationId xmlns:a16="http://schemas.microsoft.com/office/drawing/2014/main" id="{951874D6-1517-43E8-BF56-E3DC1FCA16E2}"/>
                </a:ext>
              </a:extLst>
            </p:cNvPr>
            <p:cNvSpPr/>
            <p:nvPr/>
          </p:nvSpPr>
          <p:spPr>
            <a:xfrm>
              <a:off x="7550051" y="5907020"/>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3" name="Akış Çizelgesi: İşlem 202">
              <a:extLst>
                <a:ext uri="{FF2B5EF4-FFF2-40B4-BE49-F238E27FC236}">
                  <a16:creationId xmlns:a16="http://schemas.microsoft.com/office/drawing/2014/main" id="{BE196790-2FD2-481B-8BDB-AD607A4D15A2}"/>
                </a:ext>
              </a:extLst>
            </p:cNvPr>
            <p:cNvSpPr/>
            <p:nvPr/>
          </p:nvSpPr>
          <p:spPr>
            <a:xfrm>
              <a:off x="7747870" y="5907020"/>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4" name="Akış Çizelgesi: İşlem 203">
              <a:extLst>
                <a:ext uri="{FF2B5EF4-FFF2-40B4-BE49-F238E27FC236}">
                  <a16:creationId xmlns:a16="http://schemas.microsoft.com/office/drawing/2014/main" id="{A81A7BBC-6816-4C2A-A1A5-D3DD188A0144}"/>
                </a:ext>
              </a:extLst>
            </p:cNvPr>
            <p:cNvSpPr/>
            <p:nvPr/>
          </p:nvSpPr>
          <p:spPr>
            <a:xfrm>
              <a:off x="7945689" y="5907020"/>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261" name="Grup 260">
            <a:extLst>
              <a:ext uri="{FF2B5EF4-FFF2-40B4-BE49-F238E27FC236}">
                <a16:creationId xmlns:a16="http://schemas.microsoft.com/office/drawing/2014/main" id="{797F8EF8-4ECE-4124-A7CC-24295BF10BAE}"/>
              </a:ext>
            </a:extLst>
          </p:cNvPr>
          <p:cNvGrpSpPr/>
          <p:nvPr/>
        </p:nvGrpSpPr>
        <p:grpSpPr>
          <a:xfrm>
            <a:off x="8526151" y="5345802"/>
            <a:ext cx="745799" cy="680904"/>
            <a:chOff x="8526151" y="5345802"/>
            <a:chExt cx="745799" cy="680904"/>
          </a:xfrm>
        </p:grpSpPr>
        <p:sp>
          <p:nvSpPr>
            <p:cNvPr id="205" name="Akış Çizelgesi: İşlem 204">
              <a:extLst>
                <a:ext uri="{FF2B5EF4-FFF2-40B4-BE49-F238E27FC236}">
                  <a16:creationId xmlns:a16="http://schemas.microsoft.com/office/drawing/2014/main" id="{037CB252-40CE-45E9-AC1B-D5C6944ADCA2}"/>
                </a:ext>
              </a:extLst>
            </p:cNvPr>
            <p:cNvSpPr/>
            <p:nvPr/>
          </p:nvSpPr>
          <p:spPr>
            <a:xfrm>
              <a:off x="8526151" y="5345802"/>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6" name="Akış Çizelgesi: İşlem 205">
              <a:extLst>
                <a:ext uri="{FF2B5EF4-FFF2-40B4-BE49-F238E27FC236}">
                  <a16:creationId xmlns:a16="http://schemas.microsoft.com/office/drawing/2014/main" id="{88DF9FCA-85D4-45D0-99F7-8956B16DB2A0}"/>
                </a:ext>
              </a:extLst>
            </p:cNvPr>
            <p:cNvSpPr/>
            <p:nvPr/>
          </p:nvSpPr>
          <p:spPr>
            <a:xfrm>
              <a:off x="8723970" y="5345802"/>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7" name="Akış Çizelgesi: İşlem 206">
              <a:extLst>
                <a:ext uri="{FF2B5EF4-FFF2-40B4-BE49-F238E27FC236}">
                  <a16:creationId xmlns:a16="http://schemas.microsoft.com/office/drawing/2014/main" id="{91FB8C3E-015C-40F2-BF2D-2EF5F230363F}"/>
                </a:ext>
              </a:extLst>
            </p:cNvPr>
            <p:cNvSpPr/>
            <p:nvPr/>
          </p:nvSpPr>
          <p:spPr>
            <a:xfrm>
              <a:off x="8921789" y="5345802"/>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8" name="Akış Çizelgesi: İşlem 207">
              <a:extLst>
                <a:ext uri="{FF2B5EF4-FFF2-40B4-BE49-F238E27FC236}">
                  <a16:creationId xmlns:a16="http://schemas.microsoft.com/office/drawing/2014/main" id="{98AA3745-8B20-4823-AAB4-7EE46A0AA77F}"/>
                </a:ext>
              </a:extLst>
            </p:cNvPr>
            <p:cNvSpPr/>
            <p:nvPr/>
          </p:nvSpPr>
          <p:spPr>
            <a:xfrm>
              <a:off x="9119608" y="5345802"/>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9" name="Akış Çizelgesi: İşlem 208">
              <a:extLst>
                <a:ext uri="{FF2B5EF4-FFF2-40B4-BE49-F238E27FC236}">
                  <a16:creationId xmlns:a16="http://schemas.microsoft.com/office/drawing/2014/main" id="{ABD24A5E-6E6F-4F3B-AE23-DDC7B76641A5}"/>
                </a:ext>
              </a:extLst>
            </p:cNvPr>
            <p:cNvSpPr/>
            <p:nvPr/>
          </p:nvSpPr>
          <p:spPr>
            <a:xfrm>
              <a:off x="8526151" y="5523248"/>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0" name="Akış Çizelgesi: İşlem 209">
              <a:extLst>
                <a:ext uri="{FF2B5EF4-FFF2-40B4-BE49-F238E27FC236}">
                  <a16:creationId xmlns:a16="http://schemas.microsoft.com/office/drawing/2014/main" id="{EEE36A48-D61C-4986-BCD5-5AD493323F0B}"/>
                </a:ext>
              </a:extLst>
            </p:cNvPr>
            <p:cNvSpPr/>
            <p:nvPr/>
          </p:nvSpPr>
          <p:spPr>
            <a:xfrm>
              <a:off x="8723970" y="5523248"/>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1" name="Akış Çizelgesi: İşlem 210">
              <a:extLst>
                <a:ext uri="{FF2B5EF4-FFF2-40B4-BE49-F238E27FC236}">
                  <a16:creationId xmlns:a16="http://schemas.microsoft.com/office/drawing/2014/main" id="{42ED600D-AEE3-4FF2-ACE6-5D3B9121DEDB}"/>
                </a:ext>
              </a:extLst>
            </p:cNvPr>
            <p:cNvSpPr/>
            <p:nvPr/>
          </p:nvSpPr>
          <p:spPr>
            <a:xfrm>
              <a:off x="8921789" y="5523248"/>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2" name="Akış Çizelgesi: İşlem 211">
              <a:extLst>
                <a:ext uri="{FF2B5EF4-FFF2-40B4-BE49-F238E27FC236}">
                  <a16:creationId xmlns:a16="http://schemas.microsoft.com/office/drawing/2014/main" id="{57829A98-3F57-4B1C-8241-F6F148C5F7C0}"/>
                </a:ext>
              </a:extLst>
            </p:cNvPr>
            <p:cNvSpPr/>
            <p:nvPr/>
          </p:nvSpPr>
          <p:spPr>
            <a:xfrm>
              <a:off x="9119608" y="5523248"/>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3" name="Akış Çizelgesi: İşlem 212">
              <a:extLst>
                <a:ext uri="{FF2B5EF4-FFF2-40B4-BE49-F238E27FC236}">
                  <a16:creationId xmlns:a16="http://schemas.microsoft.com/office/drawing/2014/main" id="{97494BD3-D460-477B-BB91-CFD42C68A7E3}"/>
                </a:ext>
              </a:extLst>
            </p:cNvPr>
            <p:cNvSpPr/>
            <p:nvPr/>
          </p:nvSpPr>
          <p:spPr>
            <a:xfrm>
              <a:off x="8526151" y="5700694"/>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4" name="Akış Çizelgesi: İşlem 213">
              <a:extLst>
                <a:ext uri="{FF2B5EF4-FFF2-40B4-BE49-F238E27FC236}">
                  <a16:creationId xmlns:a16="http://schemas.microsoft.com/office/drawing/2014/main" id="{9E7854C4-D679-4B7C-A516-57509AF4A114}"/>
                </a:ext>
              </a:extLst>
            </p:cNvPr>
            <p:cNvSpPr/>
            <p:nvPr/>
          </p:nvSpPr>
          <p:spPr>
            <a:xfrm>
              <a:off x="8723970" y="5700694"/>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5" name="Akış Çizelgesi: İşlem 214">
              <a:extLst>
                <a:ext uri="{FF2B5EF4-FFF2-40B4-BE49-F238E27FC236}">
                  <a16:creationId xmlns:a16="http://schemas.microsoft.com/office/drawing/2014/main" id="{E743C633-B554-4275-924C-AFE769E39473}"/>
                </a:ext>
              </a:extLst>
            </p:cNvPr>
            <p:cNvSpPr/>
            <p:nvPr/>
          </p:nvSpPr>
          <p:spPr>
            <a:xfrm>
              <a:off x="8921789" y="5700694"/>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6" name="Akış Çizelgesi: İşlem 215">
              <a:extLst>
                <a:ext uri="{FF2B5EF4-FFF2-40B4-BE49-F238E27FC236}">
                  <a16:creationId xmlns:a16="http://schemas.microsoft.com/office/drawing/2014/main" id="{D83D7F42-38FB-4F19-AC3C-6AFA1A10E25F}"/>
                </a:ext>
              </a:extLst>
            </p:cNvPr>
            <p:cNvSpPr/>
            <p:nvPr/>
          </p:nvSpPr>
          <p:spPr>
            <a:xfrm>
              <a:off x="9119608" y="5700694"/>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7" name="Akış Çizelgesi: İşlem 216">
              <a:extLst>
                <a:ext uri="{FF2B5EF4-FFF2-40B4-BE49-F238E27FC236}">
                  <a16:creationId xmlns:a16="http://schemas.microsoft.com/office/drawing/2014/main" id="{195D918E-C4A3-4377-92AC-471CE28D92FC}"/>
                </a:ext>
              </a:extLst>
            </p:cNvPr>
            <p:cNvSpPr/>
            <p:nvPr/>
          </p:nvSpPr>
          <p:spPr>
            <a:xfrm>
              <a:off x="8526151" y="5878140"/>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8" name="Akış Çizelgesi: İşlem 217">
              <a:extLst>
                <a:ext uri="{FF2B5EF4-FFF2-40B4-BE49-F238E27FC236}">
                  <a16:creationId xmlns:a16="http://schemas.microsoft.com/office/drawing/2014/main" id="{AFE16BD9-4698-4977-BAB5-3961CF47EF32}"/>
                </a:ext>
              </a:extLst>
            </p:cNvPr>
            <p:cNvSpPr/>
            <p:nvPr/>
          </p:nvSpPr>
          <p:spPr>
            <a:xfrm>
              <a:off x="8723970" y="5878140"/>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9" name="Akış Çizelgesi: İşlem 218">
              <a:extLst>
                <a:ext uri="{FF2B5EF4-FFF2-40B4-BE49-F238E27FC236}">
                  <a16:creationId xmlns:a16="http://schemas.microsoft.com/office/drawing/2014/main" id="{7CF37C63-618F-497C-9043-E5AAA4A9BD11}"/>
                </a:ext>
              </a:extLst>
            </p:cNvPr>
            <p:cNvSpPr/>
            <p:nvPr/>
          </p:nvSpPr>
          <p:spPr>
            <a:xfrm>
              <a:off x="8921789" y="5878140"/>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0" name="Akış Çizelgesi: İşlem 219">
              <a:extLst>
                <a:ext uri="{FF2B5EF4-FFF2-40B4-BE49-F238E27FC236}">
                  <a16:creationId xmlns:a16="http://schemas.microsoft.com/office/drawing/2014/main" id="{AFDE34E0-9A96-4FE4-B359-8D386EA81928}"/>
                </a:ext>
              </a:extLst>
            </p:cNvPr>
            <p:cNvSpPr/>
            <p:nvPr/>
          </p:nvSpPr>
          <p:spPr>
            <a:xfrm>
              <a:off x="9119608" y="5878140"/>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262" name="Grup 261">
            <a:extLst>
              <a:ext uri="{FF2B5EF4-FFF2-40B4-BE49-F238E27FC236}">
                <a16:creationId xmlns:a16="http://schemas.microsoft.com/office/drawing/2014/main" id="{0F715967-0F0A-42B9-8CB4-1947ACF8DF3A}"/>
              </a:ext>
            </a:extLst>
          </p:cNvPr>
          <p:cNvGrpSpPr/>
          <p:nvPr/>
        </p:nvGrpSpPr>
        <p:grpSpPr>
          <a:xfrm>
            <a:off x="9588790" y="5329279"/>
            <a:ext cx="745799" cy="680904"/>
            <a:chOff x="9588790" y="5329279"/>
            <a:chExt cx="745799" cy="680904"/>
          </a:xfrm>
        </p:grpSpPr>
        <p:sp>
          <p:nvSpPr>
            <p:cNvPr id="221" name="Akış Çizelgesi: İşlem 220">
              <a:extLst>
                <a:ext uri="{FF2B5EF4-FFF2-40B4-BE49-F238E27FC236}">
                  <a16:creationId xmlns:a16="http://schemas.microsoft.com/office/drawing/2014/main" id="{29A003EC-7A30-42F3-80F2-3A6E8B873573}"/>
                </a:ext>
              </a:extLst>
            </p:cNvPr>
            <p:cNvSpPr/>
            <p:nvPr/>
          </p:nvSpPr>
          <p:spPr>
            <a:xfrm>
              <a:off x="9588790" y="5329279"/>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2" name="Akış Çizelgesi: İşlem 221">
              <a:extLst>
                <a:ext uri="{FF2B5EF4-FFF2-40B4-BE49-F238E27FC236}">
                  <a16:creationId xmlns:a16="http://schemas.microsoft.com/office/drawing/2014/main" id="{AE748DE1-AB0F-42B2-B281-699BD7B90651}"/>
                </a:ext>
              </a:extLst>
            </p:cNvPr>
            <p:cNvSpPr/>
            <p:nvPr/>
          </p:nvSpPr>
          <p:spPr>
            <a:xfrm>
              <a:off x="9786609" y="5329279"/>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3" name="Akış Çizelgesi: İşlem 222">
              <a:extLst>
                <a:ext uri="{FF2B5EF4-FFF2-40B4-BE49-F238E27FC236}">
                  <a16:creationId xmlns:a16="http://schemas.microsoft.com/office/drawing/2014/main" id="{739B815D-6FAE-4272-B118-05A12DC1AA0F}"/>
                </a:ext>
              </a:extLst>
            </p:cNvPr>
            <p:cNvSpPr/>
            <p:nvPr/>
          </p:nvSpPr>
          <p:spPr>
            <a:xfrm>
              <a:off x="9984428" y="5329279"/>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4" name="Akış Çizelgesi: İşlem 223">
              <a:extLst>
                <a:ext uri="{FF2B5EF4-FFF2-40B4-BE49-F238E27FC236}">
                  <a16:creationId xmlns:a16="http://schemas.microsoft.com/office/drawing/2014/main" id="{E0F431B7-62F2-402B-871D-B641FE1F72E8}"/>
                </a:ext>
              </a:extLst>
            </p:cNvPr>
            <p:cNvSpPr/>
            <p:nvPr/>
          </p:nvSpPr>
          <p:spPr>
            <a:xfrm>
              <a:off x="10182247" y="5329279"/>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5" name="Akış Çizelgesi: İşlem 224">
              <a:extLst>
                <a:ext uri="{FF2B5EF4-FFF2-40B4-BE49-F238E27FC236}">
                  <a16:creationId xmlns:a16="http://schemas.microsoft.com/office/drawing/2014/main" id="{8C36653A-9830-459D-934E-D65675AFE332}"/>
                </a:ext>
              </a:extLst>
            </p:cNvPr>
            <p:cNvSpPr/>
            <p:nvPr/>
          </p:nvSpPr>
          <p:spPr>
            <a:xfrm>
              <a:off x="9588790" y="5506725"/>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6" name="Akış Çizelgesi: İşlem 225">
              <a:extLst>
                <a:ext uri="{FF2B5EF4-FFF2-40B4-BE49-F238E27FC236}">
                  <a16:creationId xmlns:a16="http://schemas.microsoft.com/office/drawing/2014/main" id="{2F304CAF-E255-49E7-9B89-77358985AA2C}"/>
                </a:ext>
              </a:extLst>
            </p:cNvPr>
            <p:cNvSpPr/>
            <p:nvPr/>
          </p:nvSpPr>
          <p:spPr>
            <a:xfrm>
              <a:off x="9786609" y="5506725"/>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7" name="Akış Çizelgesi: İşlem 226">
              <a:extLst>
                <a:ext uri="{FF2B5EF4-FFF2-40B4-BE49-F238E27FC236}">
                  <a16:creationId xmlns:a16="http://schemas.microsoft.com/office/drawing/2014/main" id="{D4179162-691B-437A-98E8-4506C8A58BA5}"/>
                </a:ext>
              </a:extLst>
            </p:cNvPr>
            <p:cNvSpPr/>
            <p:nvPr/>
          </p:nvSpPr>
          <p:spPr>
            <a:xfrm>
              <a:off x="9984428" y="5506725"/>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8" name="Akış Çizelgesi: İşlem 227">
              <a:extLst>
                <a:ext uri="{FF2B5EF4-FFF2-40B4-BE49-F238E27FC236}">
                  <a16:creationId xmlns:a16="http://schemas.microsoft.com/office/drawing/2014/main" id="{059301F6-FC03-471B-9F28-9A32B07EADF3}"/>
                </a:ext>
              </a:extLst>
            </p:cNvPr>
            <p:cNvSpPr/>
            <p:nvPr/>
          </p:nvSpPr>
          <p:spPr>
            <a:xfrm>
              <a:off x="10182247" y="5506725"/>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9" name="Akış Çizelgesi: İşlem 228">
              <a:extLst>
                <a:ext uri="{FF2B5EF4-FFF2-40B4-BE49-F238E27FC236}">
                  <a16:creationId xmlns:a16="http://schemas.microsoft.com/office/drawing/2014/main" id="{F90CDA87-BDEE-42C4-A048-A65DFA6D7DB4}"/>
                </a:ext>
              </a:extLst>
            </p:cNvPr>
            <p:cNvSpPr/>
            <p:nvPr/>
          </p:nvSpPr>
          <p:spPr>
            <a:xfrm>
              <a:off x="9588790" y="5684171"/>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0" name="Akış Çizelgesi: İşlem 229">
              <a:extLst>
                <a:ext uri="{FF2B5EF4-FFF2-40B4-BE49-F238E27FC236}">
                  <a16:creationId xmlns:a16="http://schemas.microsoft.com/office/drawing/2014/main" id="{DC192DCB-ECAE-45C6-A71F-7B6396A39227}"/>
                </a:ext>
              </a:extLst>
            </p:cNvPr>
            <p:cNvSpPr/>
            <p:nvPr/>
          </p:nvSpPr>
          <p:spPr>
            <a:xfrm>
              <a:off x="9786609" y="5684171"/>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1" name="Akış Çizelgesi: İşlem 230">
              <a:extLst>
                <a:ext uri="{FF2B5EF4-FFF2-40B4-BE49-F238E27FC236}">
                  <a16:creationId xmlns:a16="http://schemas.microsoft.com/office/drawing/2014/main" id="{78135A30-08CF-4FB2-A6D4-B0CBDA58E8EC}"/>
                </a:ext>
              </a:extLst>
            </p:cNvPr>
            <p:cNvSpPr/>
            <p:nvPr/>
          </p:nvSpPr>
          <p:spPr>
            <a:xfrm>
              <a:off x="9984428" y="5684171"/>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2" name="Akış Çizelgesi: İşlem 231">
              <a:extLst>
                <a:ext uri="{FF2B5EF4-FFF2-40B4-BE49-F238E27FC236}">
                  <a16:creationId xmlns:a16="http://schemas.microsoft.com/office/drawing/2014/main" id="{54D40D49-CB8E-4468-95C5-C0C3F70B5766}"/>
                </a:ext>
              </a:extLst>
            </p:cNvPr>
            <p:cNvSpPr/>
            <p:nvPr/>
          </p:nvSpPr>
          <p:spPr>
            <a:xfrm>
              <a:off x="10182247" y="5684171"/>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3" name="Akış Çizelgesi: İşlem 232">
              <a:extLst>
                <a:ext uri="{FF2B5EF4-FFF2-40B4-BE49-F238E27FC236}">
                  <a16:creationId xmlns:a16="http://schemas.microsoft.com/office/drawing/2014/main" id="{95AA3D57-229F-4F44-9DE9-446A59908DE4}"/>
                </a:ext>
              </a:extLst>
            </p:cNvPr>
            <p:cNvSpPr/>
            <p:nvPr/>
          </p:nvSpPr>
          <p:spPr>
            <a:xfrm>
              <a:off x="9588790" y="5861617"/>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4" name="Akış Çizelgesi: İşlem 233">
              <a:extLst>
                <a:ext uri="{FF2B5EF4-FFF2-40B4-BE49-F238E27FC236}">
                  <a16:creationId xmlns:a16="http://schemas.microsoft.com/office/drawing/2014/main" id="{FCD00DAC-0A18-4B05-971A-88D676F48AC5}"/>
                </a:ext>
              </a:extLst>
            </p:cNvPr>
            <p:cNvSpPr/>
            <p:nvPr/>
          </p:nvSpPr>
          <p:spPr>
            <a:xfrm>
              <a:off x="9786609" y="5861617"/>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5" name="Akış Çizelgesi: İşlem 234">
              <a:extLst>
                <a:ext uri="{FF2B5EF4-FFF2-40B4-BE49-F238E27FC236}">
                  <a16:creationId xmlns:a16="http://schemas.microsoft.com/office/drawing/2014/main" id="{CC9C3725-7C7D-4E9B-B2BA-C42C8C811181}"/>
                </a:ext>
              </a:extLst>
            </p:cNvPr>
            <p:cNvSpPr/>
            <p:nvPr/>
          </p:nvSpPr>
          <p:spPr>
            <a:xfrm>
              <a:off x="9984428" y="5861617"/>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6" name="Akış Çizelgesi: İşlem 235">
              <a:extLst>
                <a:ext uri="{FF2B5EF4-FFF2-40B4-BE49-F238E27FC236}">
                  <a16:creationId xmlns:a16="http://schemas.microsoft.com/office/drawing/2014/main" id="{FD48A4A3-734C-420C-8AC8-EFF1743269D9}"/>
                </a:ext>
              </a:extLst>
            </p:cNvPr>
            <p:cNvSpPr/>
            <p:nvPr/>
          </p:nvSpPr>
          <p:spPr>
            <a:xfrm>
              <a:off x="10182247" y="5861617"/>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263" name="Grup 262">
            <a:extLst>
              <a:ext uri="{FF2B5EF4-FFF2-40B4-BE49-F238E27FC236}">
                <a16:creationId xmlns:a16="http://schemas.microsoft.com/office/drawing/2014/main" id="{F8ABD3C0-B660-43CD-AB8B-80AED754F7CE}"/>
              </a:ext>
            </a:extLst>
          </p:cNvPr>
          <p:cNvGrpSpPr/>
          <p:nvPr/>
        </p:nvGrpSpPr>
        <p:grpSpPr>
          <a:xfrm>
            <a:off x="10732035" y="5353915"/>
            <a:ext cx="745799" cy="680904"/>
            <a:chOff x="10732035" y="5353915"/>
            <a:chExt cx="745799" cy="680904"/>
          </a:xfrm>
        </p:grpSpPr>
        <p:sp>
          <p:nvSpPr>
            <p:cNvPr id="237" name="Akış Çizelgesi: İşlem 236">
              <a:extLst>
                <a:ext uri="{FF2B5EF4-FFF2-40B4-BE49-F238E27FC236}">
                  <a16:creationId xmlns:a16="http://schemas.microsoft.com/office/drawing/2014/main" id="{EC5DE0EA-0758-49F9-8EC7-AA2423F84DA0}"/>
                </a:ext>
              </a:extLst>
            </p:cNvPr>
            <p:cNvSpPr/>
            <p:nvPr/>
          </p:nvSpPr>
          <p:spPr>
            <a:xfrm>
              <a:off x="10732035" y="5353915"/>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8" name="Akış Çizelgesi: İşlem 237">
              <a:extLst>
                <a:ext uri="{FF2B5EF4-FFF2-40B4-BE49-F238E27FC236}">
                  <a16:creationId xmlns:a16="http://schemas.microsoft.com/office/drawing/2014/main" id="{BBE9209F-A4B8-44B2-A259-B70575839456}"/>
                </a:ext>
              </a:extLst>
            </p:cNvPr>
            <p:cNvSpPr/>
            <p:nvPr/>
          </p:nvSpPr>
          <p:spPr>
            <a:xfrm>
              <a:off x="10929854" y="5353915"/>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9" name="Akış Çizelgesi: İşlem 238">
              <a:extLst>
                <a:ext uri="{FF2B5EF4-FFF2-40B4-BE49-F238E27FC236}">
                  <a16:creationId xmlns:a16="http://schemas.microsoft.com/office/drawing/2014/main" id="{C07B3ECA-7282-4D94-9C07-1C4EB5546057}"/>
                </a:ext>
              </a:extLst>
            </p:cNvPr>
            <p:cNvSpPr/>
            <p:nvPr/>
          </p:nvSpPr>
          <p:spPr>
            <a:xfrm>
              <a:off x="11127673" y="5353915"/>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0" name="Akış Çizelgesi: İşlem 239">
              <a:extLst>
                <a:ext uri="{FF2B5EF4-FFF2-40B4-BE49-F238E27FC236}">
                  <a16:creationId xmlns:a16="http://schemas.microsoft.com/office/drawing/2014/main" id="{25197C35-BDFD-4823-A545-3267A1A04F6F}"/>
                </a:ext>
              </a:extLst>
            </p:cNvPr>
            <p:cNvSpPr/>
            <p:nvPr/>
          </p:nvSpPr>
          <p:spPr>
            <a:xfrm>
              <a:off x="11325492" y="5353915"/>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1" name="Akış Çizelgesi: İşlem 240">
              <a:extLst>
                <a:ext uri="{FF2B5EF4-FFF2-40B4-BE49-F238E27FC236}">
                  <a16:creationId xmlns:a16="http://schemas.microsoft.com/office/drawing/2014/main" id="{D3B23040-BE5F-4999-8924-0A1CBC3C8310}"/>
                </a:ext>
              </a:extLst>
            </p:cNvPr>
            <p:cNvSpPr/>
            <p:nvPr/>
          </p:nvSpPr>
          <p:spPr>
            <a:xfrm>
              <a:off x="10732035" y="5531361"/>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2" name="Akış Çizelgesi: İşlem 241">
              <a:extLst>
                <a:ext uri="{FF2B5EF4-FFF2-40B4-BE49-F238E27FC236}">
                  <a16:creationId xmlns:a16="http://schemas.microsoft.com/office/drawing/2014/main" id="{29510C62-1060-4091-A17C-F8B0B75AD66A}"/>
                </a:ext>
              </a:extLst>
            </p:cNvPr>
            <p:cNvSpPr/>
            <p:nvPr/>
          </p:nvSpPr>
          <p:spPr>
            <a:xfrm>
              <a:off x="10929854" y="5531361"/>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3" name="Akış Çizelgesi: İşlem 242">
              <a:extLst>
                <a:ext uri="{FF2B5EF4-FFF2-40B4-BE49-F238E27FC236}">
                  <a16:creationId xmlns:a16="http://schemas.microsoft.com/office/drawing/2014/main" id="{A3910178-CA21-498A-95DC-7006B61F5CF6}"/>
                </a:ext>
              </a:extLst>
            </p:cNvPr>
            <p:cNvSpPr/>
            <p:nvPr/>
          </p:nvSpPr>
          <p:spPr>
            <a:xfrm>
              <a:off x="11127673" y="5531361"/>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4" name="Akış Çizelgesi: İşlem 243">
              <a:extLst>
                <a:ext uri="{FF2B5EF4-FFF2-40B4-BE49-F238E27FC236}">
                  <a16:creationId xmlns:a16="http://schemas.microsoft.com/office/drawing/2014/main" id="{0031A0F9-C3EF-429F-A33A-CCE4F9E3082A}"/>
                </a:ext>
              </a:extLst>
            </p:cNvPr>
            <p:cNvSpPr/>
            <p:nvPr/>
          </p:nvSpPr>
          <p:spPr>
            <a:xfrm>
              <a:off x="11325492" y="5531361"/>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5" name="Akış Çizelgesi: İşlem 244">
              <a:extLst>
                <a:ext uri="{FF2B5EF4-FFF2-40B4-BE49-F238E27FC236}">
                  <a16:creationId xmlns:a16="http://schemas.microsoft.com/office/drawing/2014/main" id="{B831864D-7E24-4E4C-8586-7A20059AC4FD}"/>
                </a:ext>
              </a:extLst>
            </p:cNvPr>
            <p:cNvSpPr/>
            <p:nvPr/>
          </p:nvSpPr>
          <p:spPr>
            <a:xfrm>
              <a:off x="10732035" y="5708807"/>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6" name="Akış Çizelgesi: İşlem 245">
              <a:extLst>
                <a:ext uri="{FF2B5EF4-FFF2-40B4-BE49-F238E27FC236}">
                  <a16:creationId xmlns:a16="http://schemas.microsoft.com/office/drawing/2014/main" id="{877FEE0A-E75E-4966-A21E-4BFD05937A47}"/>
                </a:ext>
              </a:extLst>
            </p:cNvPr>
            <p:cNvSpPr/>
            <p:nvPr/>
          </p:nvSpPr>
          <p:spPr>
            <a:xfrm>
              <a:off x="10929854" y="5708807"/>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7" name="Akış Çizelgesi: İşlem 246">
              <a:extLst>
                <a:ext uri="{FF2B5EF4-FFF2-40B4-BE49-F238E27FC236}">
                  <a16:creationId xmlns:a16="http://schemas.microsoft.com/office/drawing/2014/main" id="{55438829-7F11-4B9B-BE41-884CD65C49F4}"/>
                </a:ext>
              </a:extLst>
            </p:cNvPr>
            <p:cNvSpPr/>
            <p:nvPr/>
          </p:nvSpPr>
          <p:spPr>
            <a:xfrm>
              <a:off x="11127673" y="5708807"/>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8" name="Akış Çizelgesi: İşlem 247">
              <a:extLst>
                <a:ext uri="{FF2B5EF4-FFF2-40B4-BE49-F238E27FC236}">
                  <a16:creationId xmlns:a16="http://schemas.microsoft.com/office/drawing/2014/main" id="{D7F14780-3437-4AEA-82BD-E47E6AB248FB}"/>
                </a:ext>
              </a:extLst>
            </p:cNvPr>
            <p:cNvSpPr/>
            <p:nvPr/>
          </p:nvSpPr>
          <p:spPr>
            <a:xfrm>
              <a:off x="11325492" y="5708807"/>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9" name="Akış Çizelgesi: İşlem 248">
              <a:extLst>
                <a:ext uri="{FF2B5EF4-FFF2-40B4-BE49-F238E27FC236}">
                  <a16:creationId xmlns:a16="http://schemas.microsoft.com/office/drawing/2014/main" id="{327DA630-05DF-46EC-9CCB-ECCE5FF5E8DD}"/>
                </a:ext>
              </a:extLst>
            </p:cNvPr>
            <p:cNvSpPr/>
            <p:nvPr/>
          </p:nvSpPr>
          <p:spPr>
            <a:xfrm>
              <a:off x="10732035" y="5886253"/>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0" name="Akış Çizelgesi: İşlem 249">
              <a:extLst>
                <a:ext uri="{FF2B5EF4-FFF2-40B4-BE49-F238E27FC236}">
                  <a16:creationId xmlns:a16="http://schemas.microsoft.com/office/drawing/2014/main" id="{C7F3E515-16BA-42F1-A749-48D4E09A8ADD}"/>
                </a:ext>
              </a:extLst>
            </p:cNvPr>
            <p:cNvSpPr/>
            <p:nvPr/>
          </p:nvSpPr>
          <p:spPr>
            <a:xfrm>
              <a:off x="10929854" y="5886253"/>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1" name="Akış Çizelgesi: İşlem 250">
              <a:extLst>
                <a:ext uri="{FF2B5EF4-FFF2-40B4-BE49-F238E27FC236}">
                  <a16:creationId xmlns:a16="http://schemas.microsoft.com/office/drawing/2014/main" id="{523C8DFA-8248-4929-A77A-CE160160F50F}"/>
                </a:ext>
              </a:extLst>
            </p:cNvPr>
            <p:cNvSpPr/>
            <p:nvPr/>
          </p:nvSpPr>
          <p:spPr>
            <a:xfrm>
              <a:off x="11127673" y="5886253"/>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2" name="Akış Çizelgesi: İşlem 251">
              <a:extLst>
                <a:ext uri="{FF2B5EF4-FFF2-40B4-BE49-F238E27FC236}">
                  <a16:creationId xmlns:a16="http://schemas.microsoft.com/office/drawing/2014/main" id="{70D6EA9B-FBAA-4A5B-8B0B-4EBC86A727E2}"/>
                </a:ext>
              </a:extLst>
            </p:cNvPr>
            <p:cNvSpPr/>
            <p:nvPr/>
          </p:nvSpPr>
          <p:spPr>
            <a:xfrm>
              <a:off x="11325492" y="5886253"/>
              <a:ext cx="152342" cy="148566"/>
            </a:xfrm>
            <a:prstGeom prst="flowChartProcess">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253" name="Metin kutusu 252">
            <a:extLst>
              <a:ext uri="{FF2B5EF4-FFF2-40B4-BE49-F238E27FC236}">
                <a16:creationId xmlns:a16="http://schemas.microsoft.com/office/drawing/2014/main" id="{4A69FA8E-32F8-4DCF-991A-A66FDBAD35AD}"/>
              </a:ext>
            </a:extLst>
          </p:cNvPr>
          <p:cNvSpPr txBox="1"/>
          <p:nvPr/>
        </p:nvSpPr>
        <p:spPr>
          <a:xfrm>
            <a:off x="3475319" y="1939785"/>
            <a:ext cx="6413185" cy="1569660"/>
          </a:xfrm>
          <a:prstGeom prst="rect">
            <a:avLst/>
          </a:prstGeom>
          <a:noFill/>
        </p:spPr>
        <p:txBody>
          <a:bodyPr wrap="square" rtlCol="0">
            <a:spAutoFit/>
          </a:bodyPr>
          <a:lstStyle/>
          <a:p>
            <a:pPr algn="ctr"/>
            <a:r>
              <a:rPr lang="en-US" sz="2400" dirty="0">
                <a:latin typeface="Chromatica" panose="00000500000000000000" pitchFamily="50" charset="-94"/>
              </a:rPr>
              <a:t>If the file is splitable, I process these 160 parts simultaneously with 160 task. If not, I have to process it with a single task.</a:t>
            </a:r>
            <a:endParaRPr lang="tr-TR" sz="2400" b="1" dirty="0">
              <a:latin typeface="Chromatica" panose="00000500000000000000" pitchFamily="50" charset="-94"/>
            </a:endParaRPr>
          </a:p>
        </p:txBody>
      </p:sp>
    </p:spTree>
    <p:extLst>
      <p:ext uri="{BB962C8B-B14F-4D97-AF65-F5344CB8AC3E}">
        <p14:creationId xmlns:p14="http://schemas.microsoft.com/office/powerpoint/2010/main" val="215678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5"/>
                                        </p:tgtEl>
                                        <p:attrNameLst>
                                          <p:attrName>style.visibility</p:attrName>
                                        </p:attrNameLst>
                                      </p:cBhvr>
                                      <p:to>
                                        <p:strVal val="visible"/>
                                      </p:to>
                                    </p:set>
                                    <p:animEffect transition="in" filter="fade">
                                      <p:cBhvr>
                                        <p:cTn id="11" dur="500"/>
                                        <p:tgtEl>
                                          <p:spTgt spid="25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56"/>
                                        </p:tgtEl>
                                        <p:attrNameLst>
                                          <p:attrName>style.visibility</p:attrName>
                                        </p:attrNameLst>
                                      </p:cBhvr>
                                      <p:to>
                                        <p:strVal val="visible"/>
                                      </p:to>
                                    </p:set>
                                    <p:animEffect transition="in" filter="fade">
                                      <p:cBhvr>
                                        <p:cTn id="15" dur="500"/>
                                        <p:tgtEl>
                                          <p:spTgt spid="25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7"/>
                                        </p:tgtEl>
                                        <p:attrNameLst>
                                          <p:attrName>style.visibility</p:attrName>
                                        </p:attrNameLst>
                                      </p:cBhvr>
                                      <p:to>
                                        <p:strVal val="visible"/>
                                      </p:to>
                                    </p:set>
                                    <p:animEffect transition="in" filter="fade">
                                      <p:cBhvr>
                                        <p:cTn id="19" dur="500"/>
                                        <p:tgtEl>
                                          <p:spTgt spid="25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58"/>
                                        </p:tgtEl>
                                        <p:attrNameLst>
                                          <p:attrName>style.visibility</p:attrName>
                                        </p:attrNameLst>
                                      </p:cBhvr>
                                      <p:to>
                                        <p:strVal val="visible"/>
                                      </p:to>
                                    </p:set>
                                    <p:animEffect transition="in" filter="fade">
                                      <p:cBhvr>
                                        <p:cTn id="23" dur="500"/>
                                        <p:tgtEl>
                                          <p:spTgt spid="25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59"/>
                                        </p:tgtEl>
                                        <p:attrNameLst>
                                          <p:attrName>style.visibility</p:attrName>
                                        </p:attrNameLst>
                                      </p:cBhvr>
                                      <p:to>
                                        <p:strVal val="visible"/>
                                      </p:to>
                                    </p:set>
                                    <p:animEffect transition="in" filter="fade">
                                      <p:cBhvr>
                                        <p:cTn id="27" dur="500"/>
                                        <p:tgtEl>
                                          <p:spTgt spid="259"/>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60"/>
                                        </p:tgtEl>
                                        <p:attrNameLst>
                                          <p:attrName>style.visibility</p:attrName>
                                        </p:attrNameLst>
                                      </p:cBhvr>
                                      <p:to>
                                        <p:strVal val="visible"/>
                                      </p:to>
                                    </p:set>
                                    <p:animEffect transition="in" filter="fade">
                                      <p:cBhvr>
                                        <p:cTn id="31" dur="500"/>
                                        <p:tgtEl>
                                          <p:spTgt spid="260"/>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61"/>
                                        </p:tgtEl>
                                        <p:attrNameLst>
                                          <p:attrName>style.visibility</p:attrName>
                                        </p:attrNameLst>
                                      </p:cBhvr>
                                      <p:to>
                                        <p:strVal val="visible"/>
                                      </p:to>
                                    </p:set>
                                    <p:animEffect transition="in" filter="fade">
                                      <p:cBhvr>
                                        <p:cTn id="35" dur="500"/>
                                        <p:tgtEl>
                                          <p:spTgt spid="261"/>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62"/>
                                        </p:tgtEl>
                                        <p:attrNameLst>
                                          <p:attrName>style.visibility</p:attrName>
                                        </p:attrNameLst>
                                      </p:cBhvr>
                                      <p:to>
                                        <p:strVal val="visible"/>
                                      </p:to>
                                    </p:set>
                                    <p:animEffect transition="in" filter="fade">
                                      <p:cBhvr>
                                        <p:cTn id="39" dur="500"/>
                                        <p:tgtEl>
                                          <p:spTgt spid="262"/>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63"/>
                                        </p:tgtEl>
                                        <p:attrNameLst>
                                          <p:attrName>style.visibility</p:attrName>
                                        </p:attrNameLst>
                                      </p:cBhvr>
                                      <p:to>
                                        <p:strVal val="visible"/>
                                      </p:to>
                                    </p:set>
                                    <p:animEffect transition="in" filter="fade">
                                      <p:cBhvr>
                                        <p:cTn id="43" dur="500"/>
                                        <p:tgtEl>
                                          <p:spTgt spid="26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53"/>
                                        </p:tgtEl>
                                        <p:attrNameLst>
                                          <p:attrName>style.visibility</p:attrName>
                                        </p:attrNameLst>
                                      </p:cBhvr>
                                      <p:to>
                                        <p:strVal val="visible"/>
                                      </p:to>
                                    </p:set>
                                    <p:animEffect transition="in" filter="fade">
                                      <p:cBhvr>
                                        <p:cTn id="48" dur="500"/>
                                        <p:tgtEl>
                                          <p:spTgt spid="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524000" y="370509"/>
            <a:ext cx="9144000" cy="511993"/>
          </a:xfrm>
        </p:spPr>
        <p:txBody>
          <a:bodyPr>
            <a:noAutofit/>
          </a:bodyPr>
          <a:lstStyle/>
          <a:p>
            <a:r>
              <a:rPr lang="tr-TR" sz="32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File </a:t>
            </a:r>
            <a:r>
              <a:rPr lang="en-US" sz="32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Formats</a:t>
            </a:r>
          </a:p>
        </p:txBody>
      </p:sp>
      <p:sp>
        <p:nvSpPr>
          <p:cNvPr id="2" name="Dikdörtgen 1">
            <a:extLst>
              <a:ext uri="{FF2B5EF4-FFF2-40B4-BE49-F238E27FC236}">
                <a16:creationId xmlns:a16="http://schemas.microsoft.com/office/drawing/2014/main" id="{6926F884-D285-46B4-9E73-AE07696D2BA8}"/>
              </a:ext>
            </a:extLst>
          </p:cNvPr>
          <p:cNvSpPr/>
          <p:nvPr/>
        </p:nvSpPr>
        <p:spPr>
          <a:xfrm>
            <a:off x="6542554" y="6388744"/>
            <a:ext cx="5350632" cy="276999"/>
          </a:xfrm>
          <a:prstGeom prst="rect">
            <a:avLst/>
          </a:prstGeom>
        </p:spPr>
        <p:txBody>
          <a:bodyPr wrap="none">
            <a:spAutoFit/>
          </a:bodyPr>
          <a:lstStyle/>
          <a:p>
            <a:r>
              <a:rPr lang="tr-TR" sz="1200" dirty="0"/>
              <a:t>Görsel: https://www.datanami.com/2018/05/16/big-data-file-formats-demystified/</a:t>
            </a:r>
          </a:p>
        </p:txBody>
      </p:sp>
      <p:pic>
        <p:nvPicPr>
          <p:cNvPr id="3" name="Picture 2" descr="Big Data File Formats Demystified">
            <a:extLst>
              <a:ext uri="{FF2B5EF4-FFF2-40B4-BE49-F238E27FC236}">
                <a16:creationId xmlns:a16="http://schemas.microsoft.com/office/drawing/2014/main" id="{CEEFD6BB-D82C-451C-9FE2-0674E7952E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5106" y="1929897"/>
            <a:ext cx="6782764" cy="3273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653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954618" y="265814"/>
            <a:ext cx="8282763" cy="584791"/>
          </a:xfrm>
        </p:spPr>
        <p:txBody>
          <a:bodyPr>
            <a:noAutofit/>
          </a:bodyPr>
          <a:lstStyle/>
          <a:p>
            <a:r>
              <a:rPr lang="tr-TR" sz="32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File </a:t>
            </a:r>
            <a:r>
              <a:rPr lang="en-US" sz="32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Formats</a:t>
            </a:r>
          </a:p>
        </p:txBody>
      </p:sp>
      <p:sp>
        <p:nvSpPr>
          <p:cNvPr id="9" name="Metin kutusu 8"/>
          <p:cNvSpPr txBox="1"/>
          <p:nvPr/>
        </p:nvSpPr>
        <p:spPr>
          <a:xfrm>
            <a:off x="1534392" y="1316713"/>
            <a:ext cx="9397296" cy="3270126"/>
          </a:xfrm>
          <a:prstGeom prst="rect">
            <a:avLst/>
          </a:prstGeom>
          <a:noFill/>
        </p:spPr>
        <p:txBody>
          <a:bodyPr wrap="square" rtlCol="0">
            <a:spAutoFit/>
          </a:bodyPr>
          <a:lstStyle/>
          <a:p>
            <a:pPr marL="457200" indent="-457200">
              <a:lnSpc>
                <a:spcPct val="150000"/>
              </a:lnSpc>
              <a:buFont typeface="+mj-lt"/>
              <a:buAutoNum type="arabicPeriod"/>
            </a:pPr>
            <a:r>
              <a:rPr lang="en-US" sz="2800">
                <a:solidFill>
                  <a:schemeClr val="bg2">
                    <a:lumMod val="10000"/>
                  </a:schemeClr>
                </a:solidFill>
                <a:latin typeface="Chromatica" panose="00000500000000000000" pitchFamily="50" charset="-94"/>
              </a:rPr>
              <a:t>Text Files (csv, tsv, txt) </a:t>
            </a:r>
          </a:p>
          <a:p>
            <a:pPr marL="457200" indent="-457200">
              <a:lnSpc>
                <a:spcPct val="150000"/>
              </a:lnSpc>
              <a:buFont typeface="+mj-lt"/>
              <a:buAutoNum type="arabicPeriod"/>
            </a:pPr>
            <a:r>
              <a:rPr lang="en-US" sz="2800" b="1">
                <a:solidFill>
                  <a:schemeClr val="bg2">
                    <a:lumMod val="10000"/>
                  </a:schemeClr>
                </a:solidFill>
                <a:latin typeface="Chromatica" panose="00000500000000000000" pitchFamily="50" charset="-94"/>
              </a:rPr>
              <a:t>Avro file</a:t>
            </a:r>
          </a:p>
          <a:p>
            <a:pPr marL="457200" indent="-457200">
              <a:lnSpc>
                <a:spcPct val="150000"/>
              </a:lnSpc>
              <a:buFont typeface="+mj-lt"/>
              <a:buAutoNum type="arabicPeriod"/>
            </a:pPr>
            <a:r>
              <a:rPr lang="en-US" sz="2800" b="1">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ORC file (Columnar)</a:t>
            </a:r>
          </a:p>
          <a:p>
            <a:pPr marL="457200" indent="-457200">
              <a:lnSpc>
                <a:spcPct val="150000"/>
              </a:lnSpc>
              <a:buFont typeface="+mj-lt"/>
              <a:buAutoNum type="arabicPeriod"/>
            </a:pPr>
            <a:r>
              <a:rPr lang="en-US" sz="2800" b="1">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Parquet file (Columnar)</a:t>
            </a:r>
            <a:endParaRPr lang="en-US" sz="2800">
              <a:solidFill>
                <a:schemeClr val="bg2">
                  <a:lumMod val="10000"/>
                </a:schemeClr>
              </a:solidFill>
              <a:latin typeface="Chromatica" panose="00000500000000000000" pitchFamily="50" charset="-94"/>
            </a:endParaRPr>
          </a:p>
          <a:p>
            <a:pPr marL="457200" indent="-457200">
              <a:lnSpc>
                <a:spcPct val="150000"/>
              </a:lnSpc>
              <a:buFont typeface="+mj-lt"/>
              <a:buAutoNum type="arabicPeriod"/>
            </a:pPr>
            <a:endParaRPr lang="en-US" sz="2800">
              <a:solidFill>
                <a:schemeClr val="bg2">
                  <a:lumMod val="10000"/>
                </a:schemeClr>
              </a:solidFill>
              <a:latin typeface="Chromatica" panose="00000500000000000000" pitchFamily="50" charset="-94"/>
            </a:endParaRPr>
          </a:p>
        </p:txBody>
      </p:sp>
    </p:spTree>
    <p:extLst>
      <p:ext uri="{BB962C8B-B14F-4D97-AF65-F5344CB8AC3E}">
        <p14:creationId xmlns:p14="http://schemas.microsoft.com/office/powerpoint/2010/main" val="1388775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954618" y="265814"/>
            <a:ext cx="8282763" cy="720699"/>
          </a:xfrm>
        </p:spPr>
        <p:txBody>
          <a:bodyPr>
            <a:noAutofit/>
          </a:bodyPr>
          <a:lstStyle/>
          <a:p>
            <a:r>
              <a:rPr lang="en-US" sz="3200" b="1">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1. Text Files (csv, tsv, txt, xml)</a:t>
            </a:r>
          </a:p>
        </p:txBody>
      </p:sp>
      <p:sp>
        <p:nvSpPr>
          <p:cNvPr id="9" name="Metin kutusu 8"/>
          <p:cNvSpPr txBox="1"/>
          <p:nvPr/>
        </p:nvSpPr>
        <p:spPr>
          <a:xfrm>
            <a:off x="1534392" y="1316713"/>
            <a:ext cx="9397296" cy="467050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solidFill>
                  <a:schemeClr val="bg2">
                    <a:lumMod val="10000"/>
                  </a:schemeClr>
                </a:solidFill>
                <a:latin typeface="Chromatica" panose="00000500000000000000" pitchFamily="50" charset="-94"/>
              </a:rPr>
              <a:t>The common format is also common outside of Hadoop.</a:t>
            </a:r>
            <a:endParaRPr lang="tr-TR" sz="2000" dirty="0">
              <a:solidFill>
                <a:schemeClr val="bg2">
                  <a:lumMod val="10000"/>
                </a:schemeClr>
              </a:solidFill>
              <a:latin typeface="Chromatica" panose="00000500000000000000" pitchFamily="50" charset="-94"/>
            </a:endParaRPr>
          </a:p>
          <a:p>
            <a:pPr marL="342900" indent="-342900">
              <a:lnSpc>
                <a:spcPct val="150000"/>
              </a:lnSpc>
              <a:buFont typeface="Arial" panose="020B0604020202020204" pitchFamily="34" charset="0"/>
              <a:buChar char="•"/>
            </a:pPr>
            <a:r>
              <a:rPr lang="en-US" sz="2000" dirty="0">
                <a:solidFill>
                  <a:schemeClr val="bg2">
                    <a:lumMod val="10000"/>
                  </a:schemeClr>
                </a:solidFill>
                <a:latin typeface="Chromatica" panose="00000500000000000000" pitchFamily="50" charset="-94"/>
              </a:rPr>
              <a:t>Each line is a record and the line break usually ends in \n.</a:t>
            </a:r>
            <a:endParaRPr lang="tr-TR" sz="2000" dirty="0">
              <a:solidFill>
                <a:schemeClr val="bg2">
                  <a:lumMod val="10000"/>
                </a:schemeClr>
              </a:solidFill>
              <a:latin typeface="Chromatica" panose="00000500000000000000" pitchFamily="50" charset="-94"/>
            </a:endParaRPr>
          </a:p>
          <a:p>
            <a:pPr marL="342900" indent="-342900">
              <a:lnSpc>
                <a:spcPct val="150000"/>
              </a:lnSpc>
              <a:buFont typeface="Arial" panose="020B0604020202020204" pitchFamily="34" charset="0"/>
              <a:buChar char="•"/>
            </a:pPr>
            <a:r>
              <a:rPr lang="en-US" sz="2000" dirty="0">
                <a:solidFill>
                  <a:srgbClr val="00B050"/>
                </a:solidFill>
                <a:latin typeface="Chromatica" panose="00000500000000000000" pitchFamily="50" charset="-94"/>
              </a:rPr>
              <a:t>Good writing performance, </a:t>
            </a:r>
            <a:r>
              <a:rPr lang="en-US" sz="2000" b="1" dirty="0">
                <a:solidFill>
                  <a:schemeClr val="bg2">
                    <a:lumMod val="10000"/>
                  </a:schemeClr>
                </a:solidFill>
                <a:latin typeface="Chromatica" panose="00000500000000000000" pitchFamily="50" charset="-94"/>
              </a:rPr>
              <a:t>but poor read performance</a:t>
            </a:r>
            <a:r>
              <a:rPr lang="tr-TR" sz="2000" dirty="0">
                <a:solidFill>
                  <a:schemeClr val="bg2">
                    <a:lumMod val="10000"/>
                  </a:schemeClr>
                </a:solidFill>
                <a:latin typeface="Chromatica" panose="00000500000000000000" pitchFamily="50" charset="-94"/>
              </a:rPr>
              <a:t>.</a:t>
            </a:r>
          </a:p>
          <a:p>
            <a:pPr marL="342900" indent="-342900">
              <a:lnSpc>
                <a:spcPct val="150000"/>
              </a:lnSpc>
              <a:buFont typeface="Arial" panose="020B0604020202020204" pitchFamily="34" charset="0"/>
              <a:buChar char="•"/>
            </a:pPr>
            <a:r>
              <a:rPr lang="en-US" sz="2000" dirty="0">
                <a:solidFill>
                  <a:schemeClr val="bg2">
                    <a:lumMod val="10000"/>
                  </a:schemeClr>
                </a:solidFill>
                <a:latin typeface="Chromatica" panose="00000500000000000000" pitchFamily="50" charset="-94"/>
              </a:rPr>
              <a:t>It does not support block level compression, so file compression tools (e.g. BZIP2) have to be used.</a:t>
            </a:r>
            <a:endParaRPr lang="tr-TR" sz="2000" dirty="0">
              <a:solidFill>
                <a:schemeClr val="bg2">
                  <a:lumMod val="10000"/>
                </a:schemeClr>
              </a:solidFill>
              <a:latin typeface="Chromatica" panose="00000500000000000000" pitchFamily="50" charset="-94"/>
            </a:endParaRPr>
          </a:p>
          <a:p>
            <a:pPr marL="342900" indent="-342900">
              <a:lnSpc>
                <a:spcPct val="150000"/>
              </a:lnSpc>
              <a:buFont typeface="Arial" panose="020B0604020202020204" pitchFamily="34" charset="0"/>
              <a:buChar char="•"/>
            </a:pPr>
            <a:r>
              <a:rPr lang="en-US" sz="2000" dirty="0">
                <a:solidFill>
                  <a:schemeClr val="bg2">
                    <a:lumMod val="10000"/>
                  </a:schemeClr>
                </a:solidFill>
                <a:latin typeface="Chromatica" panose="00000500000000000000" pitchFamily="50" charset="-94"/>
              </a:rPr>
              <a:t>It can be split into parts (</a:t>
            </a:r>
            <a:r>
              <a:rPr lang="en-US" sz="2000" dirty="0">
                <a:solidFill>
                  <a:srgbClr val="00B050"/>
                </a:solidFill>
                <a:latin typeface="Chromatica" panose="00000500000000000000" pitchFamily="50" charset="-94"/>
              </a:rPr>
              <a:t>splitable</a:t>
            </a:r>
            <a:r>
              <a:rPr lang="en-US" sz="2000" dirty="0">
                <a:solidFill>
                  <a:schemeClr val="bg2">
                    <a:lumMod val="10000"/>
                  </a:schemeClr>
                </a:solidFill>
                <a:latin typeface="Chromatica" panose="00000500000000000000" pitchFamily="50" charset="-94"/>
              </a:rPr>
              <a:t>) via the \n character.</a:t>
            </a:r>
            <a:endParaRPr lang="tr-TR" sz="2000" dirty="0">
              <a:solidFill>
                <a:schemeClr val="bg2">
                  <a:lumMod val="10000"/>
                </a:schemeClr>
              </a:solidFill>
              <a:latin typeface="Chromatica" panose="00000500000000000000" pitchFamily="50" charset="-94"/>
            </a:endParaRPr>
          </a:p>
          <a:p>
            <a:pPr marL="342900" indent="-342900">
              <a:lnSpc>
                <a:spcPct val="150000"/>
              </a:lnSpc>
              <a:buFont typeface="Arial" panose="020B0604020202020204" pitchFamily="34" charset="0"/>
              <a:buChar char="•"/>
            </a:pPr>
            <a:r>
              <a:rPr lang="en-US" sz="2000" dirty="0">
                <a:solidFill>
                  <a:schemeClr val="bg2">
                    <a:lumMod val="10000"/>
                  </a:schemeClr>
                </a:solidFill>
                <a:latin typeface="Chromatica" panose="00000500000000000000" pitchFamily="50" charset="-94"/>
              </a:rPr>
              <a:t>Partially supports schema evolution. New fields can be added and existing ones cannot be changed.</a:t>
            </a:r>
            <a:endParaRPr lang="tr-TR" sz="2000" dirty="0">
              <a:solidFill>
                <a:schemeClr val="bg2">
                  <a:lumMod val="10000"/>
                </a:schemeClr>
              </a:solidFill>
              <a:latin typeface="Chromatica" panose="00000500000000000000" pitchFamily="50" charset="-94"/>
            </a:endParaRPr>
          </a:p>
          <a:p>
            <a:pPr>
              <a:lnSpc>
                <a:spcPct val="150000"/>
              </a:lnSpc>
            </a:pPr>
            <a:endParaRPr lang="tr-TR" sz="2000" b="1" dirty="0">
              <a:solidFill>
                <a:schemeClr val="accent1">
                  <a:lumMod val="50000"/>
                </a:schemeClr>
              </a:solidFill>
              <a:latin typeface="Courier New" panose="02070309020205020404" pitchFamily="49" charset="0"/>
              <a:cs typeface="Courier New" panose="02070309020205020404" pitchFamily="49" charset="0"/>
            </a:endParaRPr>
          </a:p>
          <a:p>
            <a:pPr>
              <a:lnSpc>
                <a:spcPct val="150000"/>
              </a:lnSpc>
            </a:pPr>
            <a:r>
              <a:rPr lang="en-US" sz="2000" b="1" dirty="0">
                <a:solidFill>
                  <a:schemeClr val="accent1">
                    <a:lumMod val="50000"/>
                  </a:schemeClr>
                </a:solidFill>
                <a:latin typeface="Courier New" panose="02070309020205020404" pitchFamily="49" charset="0"/>
                <a:cs typeface="Courier New" panose="02070309020205020404" pitchFamily="49" charset="0"/>
              </a:rPr>
              <a:t>stored as </a:t>
            </a:r>
            <a:r>
              <a:rPr lang="en-US" sz="2000" b="1" dirty="0" err="1">
                <a:solidFill>
                  <a:schemeClr val="accent1">
                    <a:lumMod val="50000"/>
                  </a:schemeClr>
                </a:solidFill>
                <a:latin typeface="Courier New" panose="02070309020205020404" pitchFamily="49" charset="0"/>
                <a:cs typeface="Courier New" panose="02070309020205020404" pitchFamily="49" charset="0"/>
              </a:rPr>
              <a:t>textfile</a:t>
            </a:r>
            <a:r>
              <a:rPr lang="tr-TR" sz="2000" b="1" dirty="0">
                <a:solidFill>
                  <a:schemeClr val="accent1">
                    <a:lumMod val="50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9387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954618" y="265814"/>
            <a:ext cx="8282763" cy="720699"/>
          </a:xfrm>
        </p:spPr>
        <p:txBody>
          <a:bodyPr>
            <a:noAutofit/>
          </a:bodyPr>
          <a:lstStyle/>
          <a:p>
            <a:r>
              <a:rPr lang="en-US" sz="32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2</a:t>
            </a:r>
            <a:r>
              <a:rPr lang="tr-TR" sz="32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 Avro file</a:t>
            </a:r>
            <a:endParaRPr lang="en-US" sz="32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endParaRPr>
          </a:p>
        </p:txBody>
      </p:sp>
      <p:sp>
        <p:nvSpPr>
          <p:cNvPr id="9" name="Metin kutusu 8"/>
          <p:cNvSpPr txBox="1"/>
          <p:nvPr/>
        </p:nvSpPr>
        <p:spPr>
          <a:xfrm>
            <a:off x="1397351" y="986513"/>
            <a:ext cx="9397296" cy="467050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solidFill>
                  <a:schemeClr val="bg2">
                    <a:lumMod val="10000"/>
                  </a:schemeClr>
                </a:solidFill>
                <a:latin typeface="Chromatica" panose="00000500000000000000" pitchFamily="50" charset="-94"/>
              </a:rPr>
              <a:t>In addition to being a file format, it is a serialization and data exchange system at the same time.</a:t>
            </a:r>
          </a:p>
          <a:p>
            <a:pPr marL="342900" indent="-342900">
              <a:lnSpc>
                <a:spcPct val="150000"/>
              </a:lnSpc>
              <a:buFont typeface="Arial" panose="020B0604020202020204" pitchFamily="34" charset="0"/>
              <a:buChar char="•"/>
            </a:pPr>
            <a:r>
              <a:rPr lang="en-US" sz="2000" dirty="0">
                <a:solidFill>
                  <a:schemeClr val="bg2">
                    <a:lumMod val="10000"/>
                  </a:schemeClr>
                </a:solidFill>
                <a:latin typeface="Chromatica" panose="00000500000000000000" pitchFamily="50" charset="-94"/>
              </a:rPr>
              <a:t>It carries the schema along with the file and does not allow the schema to be repeated for each value like json. Thus, it takes up little space and serialization is fast. The schema is defined in json format.</a:t>
            </a:r>
          </a:p>
          <a:p>
            <a:pPr marL="342900" indent="-342900">
              <a:lnSpc>
                <a:spcPct val="150000"/>
              </a:lnSpc>
              <a:buFont typeface="Arial" panose="020B0604020202020204" pitchFamily="34" charset="0"/>
              <a:buChar char="•"/>
            </a:pPr>
            <a:r>
              <a:rPr lang="en-US" sz="2000" dirty="0">
                <a:solidFill>
                  <a:schemeClr val="bg2">
                    <a:lumMod val="10000"/>
                  </a:schemeClr>
                </a:solidFill>
                <a:latin typeface="Chromatica" panose="00000500000000000000" pitchFamily="50" charset="-94"/>
              </a:rPr>
              <a:t>It has an average read/write performance.</a:t>
            </a:r>
          </a:p>
          <a:p>
            <a:pPr marL="342900" indent="-342900">
              <a:lnSpc>
                <a:spcPct val="150000"/>
              </a:lnSpc>
              <a:buFont typeface="Arial" panose="020B0604020202020204" pitchFamily="34" charset="0"/>
              <a:buChar char="•"/>
            </a:pPr>
            <a:r>
              <a:rPr lang="en-US" sz="2000" dirty="0">
                <a:solidFill>
                  <a:schemeClr val="bg2">
                    <a:lumMod val="10000"/>
                  </a:schemeClr>
                </a:solidFill>
                <a:latin typeface="Chromatica" panose="00000500000000000000" pitchFamily="50" charset="-94"/>
              </a:rPr>
              <a:t>Splitable</a:t>
            </a:r>
          </a:p>
          <a:p>
            <a:pPr marL="342900" indent="-342900">
              <a:lnSpc>
                <a:spcPct val="150000"/>
              </a:lnSpc>
              <a:buFont typeface="Arial" panose="020B0604020202020204" pitchFamily="34" charset="0"/>
              <a:buChar char="•"/>
            </a:pPr>
            <a:r>
              <a:rPr lang="en-US" sz="2000" dirty="0">
                <a:solidFill>
                  <a:schemeClr val="bg2">
                    <a:lumMod val="10000"/>
                  </a:schemeClr>
                </a:solidFill>
                <a:latin typeface="Chromatica" panose="00000500000000000000" pitchFamily="50" charset="-94"/>
              </a:rPr>
              <a:t>Schema evolution is available (column addition and subtraction).</a:t>
            </a:r>
            <a:endParaRPr lang="tr-TR" sz="2000" dirty="0">
              <a:solidFill>
                <a:schemeClr val="bg2">
                  <a:lumMod val="10000"/>
                </a:schemeClr>
              </a:solidFill>
              <a:latin typeface="Chromatica" panose="00000500000000000000" pitchFamily="50" charset="-94"/>
            </a:endParaRPr>
          </a:p>
          <a:p>
            <a:pPr>
              <a:lnSpc>
                <a:spcPct val="150000"/>
              </a:lnSpc>
            </a:pPr>
            <a:endParaRPr lang="tr-TR" sz="2000" b="1" dirty="0">
              <a:solidFill>
                <a:schemeClr val="accent1">
                  <a:lumMod val="50000"/>
                </a:schemeClr>
              </a:solidFill>
              <a:latin typeface="Courier New" panose="02070309020205020404" pitchFamily="49" charset="0"/>
              <a:cs typeface="Courier New" panose="02070309020205020404" pitchFamily="49" charset="0"/>
            </a:endParaRPr>
          </a:p>
          <a:p>
            <a:pPr>
              <a:lnSpc>
                <a:spcPct val="150000"/>
              </a:lnSpc>
            </a:pPr>
            <a:r>
              <a:rPr lang="en-US" sz="2000" b="1" dirty="0">
                <a:solidFill>
                  <a:schemeClr val="accent1">
                    <a:lumMod val="50000"/>
                  </a:schemeClr>
                </a:solidFill>
                <a:latin typeface="Courier New" panose="02070309020205020404" pitchFamily="49" charset="0"/>
                <a:cs typeface="Courier New" panose="02070309020205020404" pitchFamily="49" charset="0"/>
              </a:rPr>
              <a:t>stored</a:t>
            </a:r>
            <a:r>
              <a:rPr lang="tr-TR" sz="2000" b="1" dirty="0">
                <a:solidFill>
                  <a:schemeClr val="accent1">
                    <a:lumMod val="50000"/>
                  </a:schemeClr>
                </a:solidFill>
                <a:latin typeface="Courier New" panose="02070309020205020404" pitchFamily="49" charset="0"/>
                <a:cs typeface="Courier New" panose="02070309020205020404" pitchFamily="49" charset="0"/>
              </a:rPr>
              <a:t> as avro;</a:t>
            </a:r>
          </a:p>
        </p:txBody>
      </p:sp>
    </p:spTree>
    <p:extLst>
      <p:ext uri="{BB962C8B-B14F-4D97-AF65-F5344CB8AC3E}">
        <p14:creationId xmlns:p14="http://schemas.microsoft.com/office/powerpoint/2010/main" val="4255740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254642" y="265814"/>
            <a:ext cx="10026502" cy="720699"/>
          </a:xfrm>
        </p:spPr>
        <p:txBody>
          <a:bodyPr>
            <a:noAutofit/>
          </a:bodyPr>
          <a:lstStyle/>
          <a:p>
            <a:r>
              <a:rPr lang="en-US" sz="32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3</a:t>
            </a:r>
            <a:r>
              <a:rPr lang="tr-TR" sz="32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 ORC file (</a:t>
            </a:r>
            <a:r>
              <a:rPr lang="en-US" sz="32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Optimized Row Columnar</a:t>
            </a:r>
            <a:r>
              <a:rPr lang="tr-TR" sz="32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a:t>
            </a:r>
            <a:endParaRPr lang="en-US" sz="32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endParaRPr>
          </a:p>
        </p:txBody>
      </p:sp>
      <p:sp>
        <p:nvSpPr>
          <p:cNvPr id="9" name="Metin kutusu 8"/>
          <p:cNvSpPr txBox="1"/>
          <p:nvPr/>
        </p:nvSpPr>
        <p:spPr>
          <a:xfrm>
            <a:off x="812800" y="1316713"/>
            <a:ext cx="10118888" cy="485517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solidFill>
                  <a:schemeClr val="bg2">
                    <a:lumMod val="10000"/>
                  </a:schemeClr>
                </a:solidFill>
                <a:latin typeface="Chromatica" panose="00000500000000000000" pitchFamily="50" charset="-94"/>
              </a:rPr>
              <a:t>Improved version of RC (Optimized RC)</a:t>
            </a:r>
            <a:endParaRPr lang="tr-TR" sz="2000" dirty="0">
              <a:solidFill>
                <a:schemeClr val="bg2">
                  <a:lumMod val="10000"/>
                </a:schemeClr>
              </a:solidFill>
              <a:latin typeface="Chromatica" panose="00000500000000000000" pitchFamily="50" charset="-94"/>
            </a:endParaRPr>
          </a:p>
          <a:p>
            <a:pPr marL="342900" indent="-342900">
              <a:lnSpc>
                <a:spcPct val="150000"/>
              </a:lnSpc>
              <a:buFont typeface="Arial" panose="020B0604020202020204" pitchFamily="34" charset="0"/>
              <a:buChar char="•"/>
            </a:pPr>
            <a:r>
              <a:rPr lang="en-US" sz="2000" dirty="0">
                <a:solidFill>
                  <a:schemeClr val="bg2">
                    <a:lumMod val="10000"/>
                  </a:schemeClr>
                </a:solidFill>
                <a:latin typeface="Chromatica" panose="00000500000000000000" pitchFamily="50" charset="-94"/>
              </a:rPr>
              <a:t>It was designed for fast reads, but in return it sacrificed write performance (better than RC).</a:t>
            </a:r>
            <a:endParaRPr lang="tr-TR" sz="2000" dirty="0">
              <a:solidFill>
                <a:schemeClr val="bg2">
                  <a:lumMod val="10000"/>
                </a:schemeClr>
              </a:solidFill>
              <a:latin typeface="Chromatica" panose="00000500000000000000" pitchFamily="50" charset="-94"/>
            </a:endParaRPr>
          </a:p>
          <a:p>
            <a:pPr marL="342900" indent="-342900">
              <a:lnSpc>
                <a:spcPct val="150000"/>
              </a:lnSpc>
              <a:buFont typeface="Arial" panose="020B0604020202020204" pitchFamily="34" charset="0"/>
              <a:buChar char="•"/>
            </a:pPr>
            <a:r>
              <a:rPr lang="en-US" sz="2000" dirty="0">
                <a:solidFill>
                  <a:schemeClr val="bg2">
                    <a:lumMod val="10000"/>
                  </a:schemeClr>
                </a:solidFill>
                <a:latin typeface="Chromatica" panose="00000500000000000000" pitchFamily="50" charset="-94"/>
              </a:rPr>
              <a:t>It is highly suitable for block compression (higher than RC).</a:t>
            </a:r>
            <a:endParaRPr lang="tr-TR" sz="2000" dirty="0">
              <a:solidFill>
                <a:schemeClr val="bg2">
                  <a:lumMod val="10000"/>
                </a:schemeClr>
              </a:solidFill>
              <a:latin typeface="Chromatica" panose="00000500000000000000" pitchFamily="50" charset="-94"/>
            </a:endParaRPr>
          </a:p>
          <a:p>
            <a:pPr marL="342900" indent="-342900">
              <a:lnSpc>
                <a:spcPct val="150000"/>
              </a:lnSpc>
              <a:buFont typeface="Arial" panose="020B0604020202020204" pitchFamily="34" charset="0"/>
              <a:buChar char="•"/>
            </a:pPr>
            <a:r>
              <a:rPr lang="tr-TR" sz="2000" dirty="0" err="1">
                <a:solidFill>
                  <a:schemeClr val="bg2">
                    <a:lumMod val="10000"/>
                  </a:schemeClr>
                </a:solidFill>
                <a:latin typeface="Chromatica" panose="00000500000000000000" pitchFamily="50" charset="-94"/>
              </a:rPr>
              <a:t>Splittable</a:t>
            </a:r>
            <a:endParaRPr lang="tr-TR" sz="2000" dirty="0">
              <a:solidFill>
                <a:schemeClr val="bg2">
                  <a:lumMod val="10000"/>
                </a:schemeClr>
              </a:solidFill>
              <a:latin typeface="Chromatica" panose="00000500000000000000" pitchFamily="50" charset="-94"/>
            </a:endParaRPr>
          </a:p>
          <a:p>
            <a:pPr marL="342900" indent="-342900">
              <a:lnSpc>
                <a:spcPct val="150000"/>
              </a:lnSpc>
              <a:buFont typeface="Arial" panose="020B0604020202020204" pitchFamily="34" charset="0"/>
              <a:buChar char="•"/>
            </a:pPr>
            <a:r>
              <a:rPr lang="tr-TR" sz="2000" dirty="0">
                <a:solidFill>
                  <a:schemeClr val="bg2">
                    <a:lumMod val="10000"/>
                  </a:schemeClr>
                </a:solidFill>
                <a:latin typeface="Chromatica" panose="00000500000000000000" pitchFamily="50" charset="-94"/>
              </a:rPr>
              <a:t>No </a:t>
            </a:r>
            <a:r>
              <a:rPr lang="tr-TR" sz="2000" dirty="0" err="1">
                <a:solidFill>
                  <a:schemeClr val="bg2">
                    <a:lumMod val="10000"/>
                  </a:schemeClr>
                </a:solidFill>
                <a:latin typeface="Chromatica" panose="00000500000000000000" pitchFamily="50" charset="-94"/>
              </a:rPr>
              <a:t>schema</a:t>
            </a:r>
            <a:r>
              <a:rPr lang="tr-TR" sz="2000" dirty="0">
                <a:solidFill>
                  <a:schemeClr val="bg2">
                    <a:lumMod val="10000"/>
                  </a:schemeClr>
                </a:solidFill>
                <a:latin typeface="Chromatica" panose="00000500000000000000" pitchFamily="50" charset="-94"/>
              </a:rPr>
              <a:t> </a:t>
            </a:r>
            <a:r>
              <a:rPr lang="tr-TR" sz="2000" dirty="0" err="1">
                <a:solidFill>
                  <a:schemeClr val="bg2">
                    <a:lumMod val="10000"/>
                  </a:schemeClr>
                </a:solidFill>
                <a:latin typeface="Chromatica" panose="00000500000000000000" pitchFamily="50" charset="-94"/>
              </a:rPr>
              <a:t>evolution</a:t>
            </a:r>
            <a:r>
              <a:rPr lang="tr-TR" sz="2000" dirty="0">
                <a:solidFill>
                  <a:schemeClr val="bg2">
                    <a:lumMod val="10000"/>
                  </a:schemeClr>
                </a:solidFill>
                <a:latin typeface="Chromatica" panose="00000500000000000000" pitchFamily="50" charset="-94"/>
              </a:rPr>
              <a:t>. Main </a:t>
            </a:r>
            <a:r>
              <a:rPr lang="tr-TR" sz="2000" dirty="0" err="1">
                <a:solidFill>
                  <a:schemeClr val="bg2">
                    <a:lumMod val="10000"/>
                  </a:schemeClr>
                </a:solidFill>
                <a:latin typeface="Chromatica" panose="00000500000000000000" pitchFamily="50" charset="-94"/>
              </a:rPr>
              <a:t>focus</a:t>
            </a:r>
            <a:r>
              <a:rPr lang="tr-TR" sz="2000" dirty="0">
                <a:solidFill>
                  <a:schemeClr val="bg2">
                    <a:lumMod val="10000"/>
                  </a:schemeClr>
                </a:solidFill>
                <a:latin typeface="Chromatica" panose="00000500000000000000" pitchFamily="50" charset="-94"/>
              </a:rPr>
              <a:t>: </a:t>
            </a:r>
            <a:r>
              <a:rPr lang="tr-TR" sz="2800" b="1" dirty="0" err="1">
                <a:solidFill>
                  <a:srgbClr val="00B050"/>
                </a:solidFill>
                <a:latin typeface="Chromatica" panose="00000500000000000000" pitchFamily="50" charset="-94"/>
              </a:rPr>
              <a:t>fast</a:t>
            </a:r>
            <a:r>
              <a:rPr lang="tr-TR" sz="2800" b="1" dirty="0">
                <a:solidFill>
                  <a:srgbClr val="00B050"/>
                </a:solidFill>
                <a:latin typeface="Chromatica" panose="00000500000000000000" pitchFamily="50" charset="-94"/>
              </a:rPr>
              <a:t> </a:t>
            </a:r>
            <a:r>
              <a:rPr lang="tr-TR" sz="2800" b="1" dirty="0" err="1">
                <a:solidFill>
                  <a:srgbClr val="00B050"/>
                </a:solidFill>
                <a:latin typeface="Chromatica" panose="00000500000000000000" pitchFamily="50" charset="-94"/>
              </a:rPr>
              <a:t>read</a:t>
            </a:r>
            <a:r>
              <a:rPr lang="tr-TR" sz="2000" dirty="0">
                <a:solidFill>
                  <a:schemeClr val="bg2">
                    <a:lumMod val="10000"/>
                  </a:schemeClr>
                </a:solidFill>
                <a:latin typeface="Chromatica" panose="00000500000000000000" pitchFamily="50" charset="-94"/>
              </a:rPr>
              <a:t>.</a:t>
            </a:r>
          </a:p>
          <a:p>
            <a:pPr marL="342900" indent="-342900">
              <a:lnSpc>
                <a:spcPct val="150000"/>
              </a:lnSpc>
              <a:buFont typeface="Arial" panose="020B0604020202020204" pitchFamily="34" charset="0"/>
              <a:buChar char="•"/>
            </a:pPr>
            <a:r>
              <a:rPr lang="en-US" sz="2000" dirty="0">
                <a:solidFill>
                  <a:schemeClr val="bg2">
                    <a:lumMod val="10000"/>
                  </a:schemeClr>
                </a:solidFill>
                <a:latin typeface="Chromatica" panose="00000500000000000000" pitchFamily="50" charset="-94"/>
              </a:rPr>
              <a:t>It can be used to efficiently store data in Hive (up to 75%).</a:t>
            </a:r>
            <a:endParaRPr lang="tr-TR" sz="2000" dirty="0">
              <a:solidFill>
                <a:schemeClr val="bg2">
                  <a:lumMod val="10000"/>
                </a:schemeClr>
              </a:solidFill>
              <a:latin typeface="Chromatica" panose="00000500000000000000" pitchFamily="50" charset="-94"/>
            </a:endParaRPr>
          </a:p>
          <a:p>
            <a:pPr marL="342900" indent="-342900">
              <a:lnSpc>
                <a:spcPct val="150000"/>
              </a:lnSpc>
              <a:buFont typeface="Arial" panose="020B0604020202020204" pitchFamily="34" charset="0"/>
              <a:buChar char="•"/>
            </a:pPr>
            <a:r>
              <a:rPr lang="en-US" sz="2000" dirty="0">
                <a:solidFill>
                  <a:schemeClr val="bg2">
                    <a:lumMod val="10000"/>
                  </a:schemeClr>
                </a:solidFill>
                <a:latin typeface="Chromatica" panose="00000500000000000000" pitchFamily="50" charset="-94"/>
              </a:rPr>
              <a:t>Fast read performance is available for large tables waiting to be expected.</a:t>
            </a:r>
            <a:endParaRPr lang="tr-TR" sz="2000" dirty="0">
              <a:solidFill>
                <a:schemeClr val="bg2">
                  <a:lumMod val="10000"/>
                </a:schemeClr>
              </a:solidFill>
              <a:latin typeface="Chromatica" panose="00000500000000000000" pitchFamily="50" charset="-94"/>
            </a:endParaRPr>
          </a:p>
          <a:p>
            <a:pPr marL="342900" indent="-342900">
              <a:lnSpc>
                <a:spcPct val="150000"/>
              </a:lnSpc>
              <a:buFont typeface="Arial" panose="020B0604020202020204" pitchFamily="34" charset="0"/>
              <a:buChar char="•"/>
            </a:pPr>
            <a:endParaRPr lang="tr-TR" sz="2000" b="1" dirty="0">
              <a:solidFill>
                <a:schemeClr val="bg2">
                  <a:lumMod val="10000"/>
                </a:schemeClr>
              </a:solidFill>
              <a:latin typeface="Chromatica" panose="00000500000000000000" pitchFamily="50" charset="-94"/>
              <a:cs typeface="Courier New" panose="02070309020205020404" pitchFamily="49" charset="0"/>
            </a:endParaRPr>
          </a:p>
          <a:p>
            <a:pPr>
              <a:lnSpc>
                <a:spcPct val="150000"/>
              </a:lnSpc>
            </a:pPr>
            <a:r>
              <a:rPr lang="tr-TR" sz="2000" b="1" dirty="0" err="1">
                <a:solidFill>
                  <a:schemeClr val="accent1">
                    <a:lumMod val="50000"/>
                  </a:schemeClr>
                </a:solidFill>
                <a:latin typeface="Courier New" panose="02070309020205020404" pitchFamily="49" charset="0"/>
                <a:cs typeface="Courier New" panose="02070309020205020404" pitchFamily="49" charset="0"/>
              </a:rPr>
              <a:t>stored</a:t>
            </a:r>
            <a:r>
              <a:rPr lang="tr-TR" sz="2000" b="1" dirty="0">
                <a:solidFill>
                  <a:schemeClr val="accent1">
                    <a:lumMod val="50000"/>
                  </a:schemeClr>
                </a:solidFill>
                <a:latin typeface="Courier New" panose="02070309020205020404" pitchFamily="49" charset="0"/>
                <a:cs typeface="Courier New" panose="02070309020205020404" pitchFamily="49" charset="0"/>
              </a:rPr>
              <a:t> as </a:t>
            </a:r>
            <a:r>
              <a:rPr lang="tr-TR" sz="2000" b="1" dirty="0" err="1">
                <a:solidFill>
                  <a:schemeClr val="accent1">
                    <a:lumMod val="50000"/>
                  </a:schemeClr>
                </a:solidFill>
                <a:latin typeface="Courier New" panose="02070309020205020404" pitchFamily="49" charset="0"/>
                <a:cs typeface="Courier New" panose="02070309020205020404" pitchFamily="49" charset="0"/>
              </a:rPr>
              <a:t>orc</a:t>
            </a:r>
            <a:r>
              <a:rPr lang="tr-TR" sz="2000" b="1" dirty="0">
                <a:solidFill>
                  <a:schemeClr val="accent1">
                    <a:lumMod val="50000"/>
                  </a:schemeClr>
                </a:solidFill>
                <a:latin typeface="Courier New" panose="02070309020205020404" pitchFamily="49" charset="0"/>
                <a:cs typeface="Courier New" panose="02070309020205020404" pitchFamily="49" charset="0"/>
              </a:rPr>
              <a:t>; </a:t>
            </a:r>
            <a:r>
              <a:rPr lang="tr-TR" sz="2000" b="1" dirty="0" err="1">
                <a:solidFill>
                  <a:schemeClr val="accent1">
                    <a:lumMod val="50000"/>
                  </a:schemeClr>
                </a:solidFill>
                <a:latin typeface="Courier New" panose="02070309020205020404" pitchFamily="49" charset="0"/>
                <a:cs typeface="Courier New" panose="02070309020205020404" pitchFamily="49" charset="0"/>
              </a:rPr>
              <a:t>orc.compress</a:t>
            </a:r>
            <a:r>
              <a:rPr lang="tr-TR" sz="2000" b="1" dirty="0">
                <a:solidFill>
                  <a:schemeClr val="accent1">
                    <a:lumMod val="50000"/>
                  </a:schemeClr>
                </a:solidFill>
                <a:latin typeface="Courier New" panose="02070309020205020404" pitchFamily="49" charset="0"/>
                <a:cs typeface="Courier New" panose="02070309020205020404" pitchFamily="49" charset="0"/>
              </a:rPr>
              <a:t> = {NONE, ZLIB, SNAPPY} </a:t>
            </a:r>
            <a:r>
              <a:rPr lang="tr-TR" sz="2000" b="1" dirty="0" err="1">
                <a:solidFill>
                  <a:schemeClr val="accent1">
                    <a:lumMod val="50000"/>
                  </a:schemeClr>
                </a:solidFill>
                <a:latin typeface="Courier New" panose="02070309020205020404" pitchFamily="49" charset="0"/>
                <a:cs typeface="Courier New" panose="02070309020205020404" pitchFamily="49" charset="0"/>
              </a:rPr>
              <a:t>default</a:t>
            </a:r>
            <a:r>
              <a:rPr lang="tr-TR" sz="2000" b="1" dirty="0">
                <a:solidFill>
                  <a:schemeClr val="accent1">
                    <a:lumMod val="50000"/>
                  </a:schemeClr>
                </a:solidFill>
                <a:latin typeface="Courier New" panose="02070309020205020404" pitchFamily="49" charset="0"/>
                <a:cs typeface="Courier New" panose="02070309020205020404" pitchFamily="49" charset="0"/>
              </a:rPr>
              <a:t> ZLIB</a:t>
            </a:r>
          </a:p>
        </p:txBody>
      </p:sp>
      <p:sp>
        <p:nvSpPr>
          <p:cNvPr id="3" name="Dikdörtgen 2">
            <a:extLst>
              <a:ext uri="{FF2B5EF4-FFF2-40B4-BE49-F238E27FC236}">
                <a16:creationId xmlns:a16="http://schemas.microsoft.com/office/drawing/2014/main" id="{ECBD7441-D1DA-47E0-B4D8-9C85C3C76236}"/>
              </a:ext>
            </a:extLst>
          </p:cNvPr>
          <p:cNvSpPr/>
          <p:nvPr/>
        </p:nvSpPr>
        <p:spPr>
          <a:xfrm>
            <a:off x="8480195" y="6363588"/>
            <a:ext cx="3017493" cy="276999"/>
          </a:xfrm>
          <a:prstGeom prst="rect">
            <a:avLst/>
          </a:prstGeom>
        </p:spPr>
        <p:txBody>
          <a:bodyPr wrap="none">
            <a:spAutoFit/>
          </a:bodyPr>
          <a:lstStyle/>
          <a:p>
            <a:r>
              <a:rPr lang="tr-TR" sz="1200" dirty="0"/>
              <a:t>https://orc.apache.org/docs/hive-config.html</a:t>
            </a:r>
          </a:p>
        </p:txBody>
      </p:sp>
    </p:spTree>
    <p:extLst>
      <p:ext uri="{BB962C8B-B14F-4D97-AF65-F5344CB8AC3E}">
        <p14:creationId xmlns:p14="http://schemas.microsoft.com/office/powerpoint/2010/main" val="3915093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954618" y="265814"/>
            <a:ext cx="8282763" cy="720699"/>
          </a:xfrm>
        </p:spPr>
        <p:txBody>
          <a:bodyPr>
            <a:noAutofit/>
          </a:bodyPr>
          <a:lstStyle/>
          <a:p>
            <a:r>
              <a:rPr lang="en-US" sz="38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4</a:t>
            </a:r>
            <a:r>
              <a:rPr lang="tr-TR" sz="38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 </a:t>
            </a:r>
            <a:r>
              <a:rPr lang="tr-TR" sz="3800" b="1" dirty="0" err="1">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Parquet</a:t>
            </a:r>
            <a:r>
              <a:rPr lang="tr-TR" sz="38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 file (</a:t>
            </a:r>
            <a:r>
              <a:rPr lang="tr-TR" sz="3800" b="1" dirty="0" err="1">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Columnar</a:t>
            </a:r>
            <a:r>
              <a:rPr lang="tr-TR" sz="38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a:t>
            </a:r>
            <a:endParaRPr lang="en-US" sz="38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endParaRPr>
          </a:p>
        </p:txBody>
      </p:sp>
      <p:sp>
        <p:nvSpPr>
          <p:cNvPr id="9" name="Metin kutusu 8"/>
          <p:cNvSpPr txBox="1"/>
          <p:nvPr/>
        </p:nvSpPr>
        <p:spPr>
          <a:xfrm>
            <a:off x="1534392" y="1316713"/>
            <a:ext cx="9397296" cy="513217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solidFill>
                  <a:schemeClr val="bg2">
                    <a:lumMod val="10000"/>
                  </a:schemeClr>
                </a:solidFill>
                <a:latin typeface="Chromatica" panose="00000500000000000000" pitchFamily="50" charset="-94"/>
              </a:rPr>
              <a:t>It is the </a:t>
            </a:r>
            <a:r>
              <a:rPr lang="en-US" sz="2000" dirty="0">
                <a:solidFill>
                  <a:schemeClr val="accent6"/>
                </a:solidFill>
                <a:latin typeface="Chromatica" panose="00000500000000000000" pitchFamily="50" charset="-94"/>
              </a:rPr>
              <a:t>most common column-based file format </a:t>
            </a:r>
            <a:r>
              <a:rPr lang="en-US" sz="2000" dirty="0">
                <a:solidFill>
                  <a:schemeClr val="bg2">
                    <a:lumMod val="10000"/>
                  </a:schemeClr>
                </a:solidFill>
                <a:latin typeface="Chromatica" panose="00000500000000000000" pitchFamily="50" charset="-94"/>
              </a:rPr>
              <a:t>in the Hadoop </a:t>
            </a:r>
            <a:r>
              <a:rPr lang="tr-TR" sz="2000" dirty="0">
                <a:solidFill>
                  <a:schemeClr val="bg2">
                    <a:lumMod val="10000"/>
                  </a:schemeClr>
                </a:solidFill>
                <a:latin typeface="Chromatica" panose="00000500000000000000" pitchFamily="50" charset="-94"/>
              </a:rPr>
              <a:t>and big data </a:t>
            </a:r>
            <a:r>
              <a:rPr lang="en-US" sz="2000" dirty="0">
                <a:solidFill>
                  <a:schemeClr val="bg2">
                    <a:lumMod val="10000"/>
                  </a:schemeClr>
                </a:solidFill>
                <a:latin typeface="Chromatica" panose="00000500000000000000" pitchFamily="50" charset="-94"/>
              </a:rPr>
              <a:t>world.</a:t>
            </a:r>
          </a:p>
          <a:p>
            <a:pPr marL="342900" indent="-342900">
              <a:lnSpc>
                <a:spcPct val="150000"/>
              </a:lnSpc>
              <a:buFont typeface="Arial" panose="020B0604020202020204" pitchFamily="34" charset="0"/>
              <a:buChar char="•"/>
            </a:pPr>
            <a:r>
              <a:rPr lang="en-US" sz="2000" dirty="0">
                <a:solidFill>
                  <a:schemeClr val="bg2">
                    <a:lumMod val="10000"/>
                  </a:schemeClr>
                </a:solidFill>
                <a:latin typeface="Chromatica" panose="00000500000000000000" pitchFamily="50" charset="-94"/>
              </a:rPr>
              <a:t>Stores </a:t>
            </a:r>
            <a:r>
              <a:rPr lang="en-US" sz="2000" dirty="0">
                <a:solidFill>
                  <a:schemeClr val="accent6"/>
                </a:solidFill>
                <a:latin typeface="Chromatica" panose="00000500000000000000" pitchFamily="50" charset="-94"/>
              </a:rPr>
              <a:t>nested data structures </a:t>
            </a:r>
            <a:r>
              <a:rPr lang="en-US" sz="2000" dirty="0">
                <a:solidFill>
                  <a:schemeClr val="bg2">
                    <a:lumMod val="10000"/>
                  </a:schemeClr>
                </a:solidFill>
                <a:latin typeface="Chromatica" panose="00000500000000000000" pitchFamily="50" charset="-94"/>
              </a:rPr>
              <a:t>in columnar flat format.</a:t>
            </a:r>
          </a:p>
          <a:p>
            <a:pPr marL="342900" indent="-342900">
              <a:lnSpc>
                <a:spcPct val="150000"/>
              </a:lnSpc>
              <a:buFont typeface="Arial" panose="020B0604020202020204" pitchFamily="34" charset="0"/>
              <a:buChar char="•"/>
            </a:pPr>
            <a:r>
              <a:rPr lang="en-US" sz="2000" dirty="0">
                <a:solidFill>
                  <a:schemeClr val="bg2">
                    <a:lumMod val="10000"/>
                  </a:schemeClr>
                </a:solidFill>
                <a:latin typeface="Chromatica" panose="00000500000000000000" pitchFamily="50" charset="-94"/>
              </a:rPr>
              <a:t>Reading speed is higher than writing.</a:t>
            </a:r>
          </a:p>
          <a:p>
            <a:pPr marL="342900" indent="-342900">
              <a:lnSpc>
                <a:spcPct val="150000"/>
              </a:lnSpc>
              <a:buFont typeface="Arial" panose="020B0604020202020204" pitchFamily="34" charset="0"/>
              <a:buChar char="•"/>
            </a:pPr>
            <a:r>
              <a:rPr lang="en-US" sz="2000" dirty="0">
                <a:solidFill>
                  <a:schemeClr val="bg2">
                    <a:lumMod val="10000"/>
                  </a:schemeClr>
                </a:solidFill>
                <a:latin typeface="Chromatica" panose="00000500000000000000" pitchFamily="50" charset="-94"/>
              </a:rPr>
              <a:t>It supports compression especially with </a:t>
            </a:r>
            <a:r>
              <a:rPr lang="en-US" sz="2000" dirty="0">
                <a:solidFill>
                  <a:schemeClr val="accent6"/>
                </a:solidFill>
                <a:latin typeface="Chromatica" panose="00000500000000000000" pitchFamily="50" charset="-94"/>
              </a:rPr>
              <a:t>snappy</a:t>
            </a:r>
            <a:r>
              <a:rPr lang="en-US" sz="2000" dirty="0">
                <a:solidFill>
                  <a:schemeClr val="bg2">
                    <a:lumMod val="10000"/>
                  </a:schemeClr>
                </a:solidFill>
                <a:latin typeface="Chromatica" panose="00000500000000000000" pitchFamily="50" charset="-94"/>
              </a:rPr>
              <a:t>.</a:t>
            </a:r>
          </a:p>
          <a:p>
            <a:pPr marL="342900" indent="-342900">
              <a:lnSpc>
                <a:spcPct val="150000"/>
              </a:lnSpc>
              <a:buFont typeface="Arial" panose="020B0604020202020204" pitchFamily="34" charset="0"/>
              <a:buChar char="•"/>
            </a:pPr>
            <a:r>
              <a:rPr lang="en-US" sz="2000" dirty="0">
                <a:solidFill>
                  <a:schemeClr val="bg2">
                    <a:lumMod val="10000"/>
                  </a:schemeClr>
                </a:solidFill>
                <a:latin typeface="Chromatica" panose="00000500000000000000" pitchFamily="50" charset="-94"/>
              </a:rPr>
              <a:t>Limited schema evolution (New fields can be added but old ones cannot be deleted).</a:t>
            </a:r>
          </a:p>
          <a:p>
            <a:pPr marL="342900" indent="-342900">
              <a:lnSpc>
                <a:spcPct val="150000"/>
              </a:lnSpc>
              <a:buFont typeface="Arial" panose="020B0604020202020204" pitchFamily="34" charset="0"/>
              <a:buChar char="•"/>
            </a:pPr>
            <a:r>
              <a:rPr lang="en-US" sz="2000" dirty="0">
                <a:solidFill>
                  <a:schemeClr val="bg2">
                    <a:lumMod val="10000"/>
                  </a:schemeClr>
                </a:solidFill>
                <a:latin typeface="Chromatica" panose="00000500000000000000" pitchFamily="50" charset="-94"/>
              </a:rPr>
              <a:t>It is successful for large column-based analytical queries.</a:t>
            </a:r>
            <a:endParaRPr lang="tr-TR" sz="2000" dirty="0">
              <a:solidFill>
                <a:schemeClr val="bg2">
                  <a:lumMod val="10000"/>
                </a:schemeClr>
              </a:solidFill>
              <a:latin typeface="Chromatica" panose="00000500000000000000" pitchFamily="50" charset="-94"/>
            </a:endParaRPr>
          </a:p>
          <a:p>
            <a:pPr marL="342900" indent="-342900">
              <a:lnSpc>
                <a:spcPct val="150000"/>
              </a:lnSpc>
              <a:buFont typeface="Arial" panose="020B0604020202020204" pitchFamily="34" charset="0"/>
              <a:buChar char="•"/>
            </a:pPr>
            <a:endParaRPr lang="tr-TR" sz="2000" b="1" dirty="0">
              <a:solidFill>
                <a:schemeClr val="bg2">
                  <a:lumMod val="10000"/>
                </a:schemeClr>
              </a:solidFill>
              <a:latin typeface="Chromatica" panose="00000500000000000000" pitchFamily="50" charset="-94"/>
              <a:cs typeface="Courier New" panose="02070309020205020404" pitchFamily="49" charset="0"/>
            </a:endParaRPr>
          </a:p>
          <a:p>
            <a:pPr>
              <a:lnSpc>
                <a:spcPct val="150000"/>
              </a:lnSpc>
            </a:pPr>
            <a:r>
              <a:rPr lang="tr-TR" sz="2000" b="1" dirty="0" err="1">
                <a:solidFill>
                  <a:schemeClr val="accent1">
                    <a:lumMod val="50000"/>
                  </a:schemeClr>
                </a:solidFill>
                <a:latin typeface="Courier New" panose="02070309020205020404" pitchFamily="49" charset="0"/>
                <a:cs typeface="Courier New" panose="02070309020205020404" pitchFamily="49" charset="0"/>
              </a:rPr>
              <a:t>stored</a:t>
            </a:r>
            <a:r>
              <a:rPr lang="tr-TR" sz="2000" b="1" dirty="0">
                <a:solidFill>
                  <a:schemeClr val="accent1">
                    <a:lumMod val="50000"/>
                  </a:schemeClr>
                </a:solidFill>
                <a:latin typeface="Courier New" panose="02070309020205020404" pitchFamily="49" charset="0"/>
                <a:cs typeface="Courier New" panose="02070309020205020404" pitchFamily="49" charset="0"/>
              </a:rPr>
              <a:t> as </a:t>
            </a:r>
            <a:r>
              <a:rPr lang="tr-TR" sz="2000" b="1" dirty="0" err="1">
                <a:solidFill>
                  <a:schemeClr val="accent1">
                    <a:lumMod val="50000"/>
                  </a:schemeClr>
                </a:solidFill>
                <a:latin typeface="Courier New" panose="02070309020205020404" pitchFamily="49" charset="0"/>
                <a:cs typeface="Courier New" panose="02070309020205020404" pitchFamily="49" charset="0"/>
              </a:rPr>
              <a:t>parquet</a:t>
            </a:r>
            <a:r>
              <a:rPr lang="tr-TR" sz="2000" b="1" dirty="0">
                <a:solidFill>
                  <a:schemeClr val="accent1">
                    <a:lumMod val="50000"/>
                  </a:schemeClr>
                </a:solidFill>
                <a:latin typeface="Courier New" panose="02070309020205020404" pitchFamily="49" charset="0"/>
                <a:cs typeface="Courier New" panose="02070309020205020404" pitchFamily="49" charset="0"/>
              </a:rPr>
              <a:t>; </a:t>
            </a:r>
            <a:r>
              <a:rPr lang="tr-TR" sz="2000" b="1" dirty="0" err="1">
                <a:solidFill>
                  <a:schemeClr val="accent1">
                    <a:lumMod val="50000"/>
                  </a:schemeClr>
                </a:solidFill>
                <a:latin typeface="Courier New" panose="02070309020205020404" pitchFamily="49" charset="0"/>
                <a:cs typeface="Courier New" panose="02070309020205020404" pitchFamily="49" charset="0"/>
              </a:rPr>
              <a:t>parquet.compress</a:t>
            </a:r>
            <a:r>
              <a:rPr lang="tr-TR" sz="2000" b="1" dirty="0">
                <a:solidFill>
                  <a:schemeClr val="accent1">
                    <a:lumMod val="50000"/>
                  </a:schemeClr>
                </a:solidFill>
                <a:latin typeface="Courier New" panose="02070309020205020404" pitchFamily="49" charset="0"/>
                <a:cs typeface="Courier New" panose="02070309020205020404" pitchFamily="49" charset="0"/>
              </a:rPr>
              <a:t> = {UNCOMPRESSED, GZIP, SNAPPY} </a:t>
            </a:r>
            <a:r>
              <a:rPr lang="tr-TR" sz="2000" b="1" dirty="0" err="1">
                <a:solidFill>
                  <a:schemeClr val="accent1">
                    <a:lumMod val="50000"/>
                  </a:schemeClr>
                </a:solidFill>
                <a:latin typeface="Courier New" panose="02070309020205020404" pitchFamily="49" charset="0"/>
                <a:cs typeface="Courier New" panose="02070309020205020404" pitchFamily="49" charset="0"/>
              </a:rPr>
              <a:t>default</a:t>
            </a:r>
            <a:r>
              <a:rPr lang="tr-TR" sz="2000" b="1" dirty="0">
                <a:solidFill>
                  <a:schemeClr val="accent1">
                    <a:lumMod val="50000"/>
                  </a:schemeClr>
                </a:solidFill>
                <a:latin typeface="Courier New" panose="02070309020205020404" pitchFamily="49" charset="0"/>
                <a:cs typeface="Courier New" panose="02070309020205020404" pitchFamily="49" charset="0"/>
              </a:rPr>
              <a:t> SNAPPY </a:t>
            </a:r>
          </a:p>
        </p:txBody>
      </p:sp>
    </p:spTree>
    <p:extLst>
      <p:ext uri="{BB962C8B-B14F-4D97-AF65-F5344CB8AC3E}">
        <p14:creationId xmlns:p14="http://schemas.microsoft.com/office/powerpoint/2010/main" val="3749709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doop File Format Data - HdfsTutorial">
            <a:extLst>
              <a:ext uri="{FF2B5EF4-FFF2-40B4-BE49-F238E27FC236}">
                <a16:creationId xmlns:a16="http://schemas.microsoft.com/office/drawing/2014/main" id="{05F7A6A5-710C-4340-8D85-42D2CB322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11881"/>
            <a:ext cx="12192000" cy="4911725"/>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a:extLst>
              <a:ext uri="{FF2B5EF4-FFF2-40B4-BE49-F238E27FC236}">
                <a16:creationId xmlns:a16="http://schemas.microsoft.com/office/drawing/2014/main" id="{77CC8CF3-02CA-4A4F-AEDE-36A878BFC995}"/>
              </a:ext>
            </a:extLst>
          </p:cNvPr>
          <p:cNvSpPr/>
          <p:nvPr/>
        </p:nvSpPr>
        <p:spPr>
          <a:xfrm>
            <a:off x="6688048" y="6306741"/>
            <a:ext cx="5294845" cy="276999"/>
          </a:xfrm>
          <a:prstGeom prst="rect">
            <a:avLst/>
          </a:prstGeom>
        </p:spPr>
        <p:txBody>
          <a:bodyPr wrap="square">
            <a:spAutoFit/>
          </a:bodyPr>
          <a:lstStyle/>
          <a:p>
            <a:r>
              <a:rPr lang="tr-TR" sz="1200" dirty="0"/>
              <a:t>https://www.hdfstutorial.com/input-file-formats-in-hadoop/hdfs-file-format-data/</a:t>
            </a:r>
          </a:p>
        </p:txBody>
      </p:sp>
    </p:spTree>
    <p:extLst>
      <p:ext uri="{BB962C8B-B14F-4D97-AF65-F5344CB8AC3E}">
        <p14:creationId xmlns:p14="http://schemas.microsoft.com/office/powerpoint/2010/main" val="1165133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for post">
            <a:extLst>
              <a:ext uri="{FF2B5EF4-FFF2-40B4-BE49-F238E27FC236}">
                <a16:creationId xmlns:a16="http://schemas.microsoft.com/office/drawing/2014/main" id="{177D19AB-4040-47AF-AAC3-48CEF99C01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841"/>
          <a:stretch/>
        </p:blipFill>
        <p:spPr bwMode="auto">
          <a:xfrm>
            <a:off x="1844675" y="144920"/>
            <a:ext cx="8096250" cy="6183086"/>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a:extLst>
              <a:ext uri="{FF2B5EF4-FFF2-40B4-BE49-F238E27FC236}">
                <a16:creationId xmlns:a16="http://schemas.microsoft.com/office/drawing/2014/main" id="{77CC8CF3-02CA-4A4F-AEDE-36A878BFC995}"/>
              </a:ext>
            </a:extLst>
          </p:cNvPr>
          <p:cNvSpPr/>
          <p:nvPr/>
        </p:nvSpPr>
        <p:spPr>
          <a:xfrm>
            <a:off x="4646428" y="6328006"/>
            <a:ext cx="7777801" cy="276999"/>
          </a:xfrm>
          <a:prstGeom prst="rect">
            <a:avLst/>
          </a:prstGeom>
        </p:spPr>
        <p:txBody>
          <a:bodyPr wrap="square">
            <a:spAutoFit/>
          </a:bodyPr>
          <a:lstStyle/>
          <a:p>
            <a:r>
              <a:rPr lang="tr-TR" sz="1200" dirty="0"/>
              <a:t>https://towardsdatascience.com/new-in-hadoop-you-should-know-the-various-file-format-in-hadoop-4fcdfa25d42b</a:t>
            </a:r>
          </a:p>
        </p:txBody>
      </p:sp>
    </p:spTree>
    <p:extLst>
      <p:ext uri="{BB962C8B-B14F-4D97-AF65-F5344CB8AC3E}">
        <p14:creationId xmlns:p14="http://schemas.microsoft.com/office/powerpoint/2010/main" val="550380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314303" y="796631"/>
            <a:ext cx="9144000" cy="973099"/>
          </a:xfrm>
        </p:spPr>
        <p:txBody>
          <a:bodyPr>
            <a:noAutofit/>
          </a:bodyPr>
          <a:lstStyle/>
          <a:p>
            <a:r>
              <a:rPr lang="en-US" sz="44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Compression</a:t>
            </a:r>
          </a:p>
        </p:txBody>
      </p:sp>
      <p:pic>
        <p:nvPicPr>
          <p:cNvPr id="1026" name="Picture 2" descr="IconExperience » V-Collection » Compress Icon">
            <a:extLst>
              <a:ext uri="{FF2B5EF4-FFF2-40B4-BE49-F238E27FC236}">
                <a16:creationId xmlns:a16="http://schemas.microsoft.com/office/drawing/2014/main" id="{913869DF-B31A-44A4-BDCE-56929C147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9740" y="2135371"/>
            <a:ext cx="3487479" cy="3487479"/>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a:extLst>
              <a:ext uri="{FF2B5EF4-FFF2-40B4-BE49-F238E27FC236}">
                <a16:creationId xmlns:a16="http://schemas.microsoft.com/office/drawing/2014/main" id="{6926F884-D285-46B4-9E73-AE07696D2BA8}"/>
              </a:ext>
            </a:extLst>
          </p:cNvPr>
          <p:cNvSpPr/>
          <p:nvPr/>
        </p:nvSpPr>
        <p:spPr>
          <a:xfrm>
            <a:off x="8421775" y="6423468"/>
            <a:ext cx="3294363" cy="276999"/>
          </a:xfrm>
          <a:prstGeom prst="rect">
            <a:avLst/>
          </a:prstGeom>
        </p:spPr>
        <p:txBody>
          <a:bodyPr wrap="none">
            <a:spAutoFit/>
          </a:bodyPr>
          <a:lstStyle/>
          <a:p>
            <a:r>
              <a:rPr lang="tr-TR" sz="1200" dirty="0"/>
              <a:t>https://images.app.goo.gl/1dBSbuvmXHyDs9wAA</a:t>
            </a:r>
          </a:p>
        </p:txBody>
      </p:sp>
    </p:spTree>
    <p:extLst>
      <p:ext uri="{BB962C8B-B14F-4D97-AF65-F5344CB8AC3E}">
        <p14:creationId xmlns:p14="http://schemas.microsoft.com/office/powerpoint/2010/main" val="3898381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0E1E07AF-801A-4B92-9166-2EBCA420A502}"/>
              </a:ext>
            </a:extLst>
          </p:cNvPr>
          <p:cNvSpPr/>
          <p:nvPr/>
        </p:nvSpPr>
        <p:spPr>
          <a:xfrm>
            <a:off x="1957754" y="1994097"/>
            <a:ext cx="7163777" cy="1754326"/>
          </a:xfrm>
          <a:prstGeom prst="rect">
            <a:avLst/>
          </a:prstGeom>
        </p:spPr>
        <p:txBody>
          <a:bodyPr wrap="square">
            <a:spAutoFit/>
          </a:bodyPr>
          <a:lstStyle/>
          <a:p>
            <a:pPr algn="ctr"/>
            <a:r>
              <a:rPr lang="tr-TR" sz="3600" dirty="0">
                <a:solidFill>
                  <a:srgbClr val="000000"/>
                </a:solidFill>
                <a:latin typeface="Chromatica" panose="00000500000000000000" pitchFamily="50" charset="-94"/>
              </a:rPr>
              <a:t>"</a:t>
            </a:r>
            <a:r>
              <a:rPr lang="en-US" sz="3600" dirty="0">
                <a:solidFill>
                  <a:srgbClr val="000000"/>
                </a:solidFill>
                <a:latin typeface="Chromatica" panose="00000500000000000000" pitchFamily="50" charset="-94"/>
              </a:rPr>
              <a:t>File format selection and configuration significantly affects performance</a:t>
            </a:r>
            <a:r>
              <a:rPr lang="tr-TR" sz="3600" dirty="0">
                <a:solidFill>
                  <a:srgbClr val="000000"/>
                </a:solidFill>
                <a:latin typeface="Chromatica" panose="00000500000000000000" pitchFamily="50" charset="-94"/>
              </a:rPr>
              <a:t>."</a:t>
            </a:r>
            <a:endParaRPr lang="en-US" sz="1200" b="0" i="0" dirty="0">
              <a:solidFill>
                <a:srgbClr val="000000"/>
              </a:solidFill>
              <a:effectLst/>
              <a:latin typeface="Chromatica" panose="00000500000000000000" pitchFamily="50" charset="-94"/>
            </a:endParaRPr>
          </a:p>
        </p:txBody>
      </p:sp>
      <p:sp>
        <p:nvSpPr>
          <p:cNvPr id="4" name="Dikdörtgen 3">
            <a:extLst>
              <a:ext uri="{FF2B5EF4-FFF2-40B4-BE49-F238E27FC236}">
                <a16:creationId xmlns:a16="http://schemas.microsoft.com/office/drawing/2014/main" id="{A66FA066-1B82-472B-86B0-74FF67686EE7}"/>
              </a:ext>
            </a:extLst>
          </p:cNvPr>
          <p:cNvSpPr/>
          <p:nvPr/>
        </p:nvSpPr>
        <p:spPr>
          <a:xfrm>
            <a:off x="5026269" y="6030326"/>
            <a:ext cx="6946900" cy="646331"/>
          </a:xfrm>
          <a:prstGeom prst="rect">
            <a:avLst/>
          </a:prstGeom>
        </p:spPr>
        <p:txBody>
          <a:bodyPr wrap="square">
            <a:spAutoFit/>
          </a:bodyPr>
          <a:lstStyle/>
          <a:p>
            <a:r>
              <a:rPr lang="tr-TR" sz="1200" dirty="0">
                <a:solidFill>
                  <a:srgbClr val="222222"/>
                </a:solidFill>
                <a:latin typeface="Arial" panose="020B0604020202020204" pitchFamily="34" charset="0"/>
              </a:rPr>
              <a:t>[1] </a:t>
            </a:r>
            <a:r>
              <a:rPr lang="en-US" sz="1200" dirty="0">
                <a:solidFill>
                  <a:srgbClr val="222222"/>
                </a:solidFill>
                <a:latin typeface="Arial" panose="020B0604020202020204" pitchFamily="34" charset="0"/>
              </a:rPr>
              <a:t>Ivanov, Todor, and Matteo Pergolesi. "The impact of columnar file formats on SQL‐on‐</a:t>
            </a:r>
            <a:r>
              <a:rPr lang="en-US" sz="1200" dirty="0" err="1">
                <a:solidFill>
                  <a:srgbClr val="222222"/>
                </a:solidFill>
                <a:latin typeface="Arial" panose="020B0604020202020204" pitchFamily="34" charset="0"/>
              </a:rPr>
              <a:t>hadoop</a:t>
            </a:r>
            <a:r>
              <a:rPr lang="en-US" sz="1200" dirty="0">
                <a:solidFill>
                  <a:srgbClr val="222222"/>
                </a:solidFill>
                <a:latin typeface="Arial" panose="020B0604020202020204" pitchFamily="34" charset="0"/>
              </a:rPr>
              <a:t> engine performance: A study on ORC and Parquet." </a:t>
            </a:r>
            <a:r>
              <a:rPr lang="en-US" sz="1200" i="1" dirty="0">
                <a:solidFill>
                  <a:srgbClr val="222222"/>
                </a:solidFill>
                <a:latin typeface="Arial" panose="020B0604020202020204" pitchFamily="34" charset="0"/>
              </a:rPr>
              <a:t>Concurrency and Computation: Practice and Experience</a:t>
            </a:r>
            <a:r>
              <a:rPr lang="en-US" sz="1200" dirty="0">
                <a:solidFill>
                  <a:srgbClr val="222222"/>
                </a:solidFill>
                <a:latin typeface="Arial" panose="020B0604020202020204" pitchFamily="34" charset="0"/>
              </a:rPr>
              <a:t> 32.5 (2020): e5523.</a:t>
            </a:r>
            <a:endParaRPr lang="en-US" sz="1200" dirty="0"/>
          </a:p>
        </p:txBody>
      </p:sp>
    </p:spTree>
    <p:extLst>
      <p:ext uri="{BB962C8B-B14F-4D97-AF65-F5344CB8AC3E}">
        <p14:creationId xmlns:p14="http://schemas.microsoft.com/office/powerpoint/2010/main" val="297721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008320" y="425302"/>
            <a:ext cx="8282763" cy="720699"/>
          </a:xfrm>
        </p:spPr>
        <p:txBody>
          <a:bodyPr>
            <a:noAutofit/>
          </a:bodyPr>
          <a:lstStyle/>
          <a:p>
            <a:pPr algn="l"/>
            <a:r>
              <a:rPr lang="en-US" sz="36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Compression</a:t>
            </a:r>
          </a:p>
        </p:txBody>
      </p:sp>
      <p:sp>
        <p:nvSpPr>
          <p:cNvPr id="9" name="Metin kutusu 8"/>
          <p:cNvSpPr txBox="1"/>
          <p:nvPr/>
        </p:nvSpPr>
        <p:spPr>
          <a:xfrm>
            <a:off x="865963" y="1263550"/>
            <a:ext cx="10118888" cy="392415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solidFill>
                  <a:schemeClr val="bg2">
                    <a:lumMod val="10000"/>
                  </a:schemeClr>
                </a:solidFill>
                <a:latin typeface="Chromatica" panose="00000500000000000000" pitchFamily="50" charset="-94"/>
              </a:rPr>
              <a:t>It reduces the space required for storage.</a:t>
            </a:r>
          </a:p>
          <a:p>
            <a:pPr marL="342900" indent="-342900">
              <a:lnSpc>
                <a:spcPct val="150000"/>
              </a:lnSpc>
              <a:buFont typeface="Arial" panose="020B0604020202020204" pitchFamily="34" charset="0"/>
              <a:buChar char="•"/>
            </a:pPr>
            <a:r>
              <a:rPr lang="en-US" sz="2400" dirty="0">
                <a:solidFill>
                  <a:schemeClr val="bg2">
                    <a:lumMod val="10000"/>
                  </a:schemeClr>
                </a:solidFill>
                <a:latin typeface="Chromatica" panose="00000500000000000000" pitchFamily="50" charset="-94"/>
              </a:rPr>
              <a:t>It speeds up data transfer.</a:t>
            </a:r>
          </a:p>
          <a:p>
            <a:pPr marL="342900" indent="-342900">
              <a:lnSpc>
                <a:spcPct val="150000"/>
              </a:lnSpc>
              <a:buFont typeface="Arial" panose="020B0604020202020204" pitchFamily="34" charset="0"/>
              <a:buChar char="•"/>
            </a:pPr>
            <a:r>
              <a:rPr lang="en-US" sz="2400" dirty="0">
                <a:solidFill>
                  <a:schemeClr val="bg2">
                    <a:lumMod val="10000"/>
                  </a:schemeClr>
                </a:solidFill>
                <a:latin typeface="Chromatica" panose="00000500000000000000" pitchFamily="50" charset="-94"/>
              </a:rPr>
              <a:t>In general, the compression ratio is directly proportional to the time spent on compression.</a:t>
            </a:r>
          </a:p>
          <a:p>
            <a:pPr marL="342900" indent="-342900">
              <a:lnSpc>
                <a:spcPct val="150000"/>
              </a:lnSpc>
              <a:buFont typeface="Arial" panose="020B0604020202020204" pitchFamily="34" charset="0"/>
              <a:buChar char="•"/>
            </a:pPr>
            <a:r>
              <a:rPr lang="en-US" sz="2400" dirty="0">
                <a:solidFill>
                  <a:schemeClr val="bg2">
                    <a:lumMod val="10000"/>
                  </a:schemeClr>
                </a:solidFill>
                <a:latin typeface="Chromatica" panose="00000500000000000000" pitchFamily="50" charset="-94"/>
              </a:rPr>
              <a:t>Different compression algorithms have different characteristics.</a:t>
            </a:r>
            <a:endParaRPr lang="tr-TR" sz="2400" dirty="0">
              <a:solidFill>
                <a:schemeClr val="bg2">
                  <a:lumMod val="10000"/>
                </a:schemeClr>
              </a:solidFill>
              <a:latin typeface="Chromatica" panose="00000500000000000000" pitchFamily="50" charset="-94"/>
            </a:endParaRPr>
          </a:p>
          <a:p>
            <a:pPr marL="342900" indent="-342900">
              <a:lnSpc>
                <a:spcPct val="150000"/>
              </a:lnSpc>
              <a:buFont typeface="Arial" panose="020B0604020202020204" pitchFamily="34" charset="0"/>
              <a:buChar char="•"/>
            </a:pPr>
            <a:r>
              <a:rPr lang="en-US" sz="2400" dirty="0">
                <a:solidFill>
                  <a:schemeClr val="bg2">
                    <a:lumMod val="10000"/>
                  </a:schemeClr>
                </a:solidFill>
                <a:latin typeface="Chromatica" panose="00000500000000000000" pitchFamily="50" charset="-94"/>
              </a:rPr>
              <a:t>The more pattern in data, the higher compression.</a:t>
            </a:r>
          </a:p>
        </p:txBody>
      </p:sp>
    </p:spTree>
    <p:extLst>
      <p:ext uri="{BB962C8B-B14F-4D97-AF65-F5344CB8AC3E}">
        <p14:creationId xmlns:p14="http://schemas.microsoft.com/office/powerpoint/2010/main" val="120762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etin kutusu 8"/>
          <p:cNvSpPr txBox="1"/>
          <p:nvPr/>
        </p:nvSpPr>
        <p:spPr>
          <a:xfrm>
            <a:off x="848485" y="1261947"/>
            <a:ext cx="10118888" cy="281615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solidFill>
                  <a:schemeClr val="bg2">
                    <a:lumMod val="10000"/>
                  </a:schemeClr>
                </a:solidFill>
                <a:latin typeface="Chromatica" panose="00000500000000000000" pitchFamily="50" charset="-94"/>
              </a:rPr>
              <a:t>Standard: gzip, snappy, lzo, lzip, bzip2</a:t>
            </a:r>
            <a:endParaRPr lang="tr-TR" sz="2400" dirty="0">
              <a:solidFill>
                <a:schemeClr val="bg2">
                  <a:lumMod val="10000"/>
                </a:schemeClr>
              </a:solidFill>
              <a:latin typeface="Chromatica" panose="00000500000000000000" pitchFamily="50" charset="-94"/>
            </a:endParaRPr>
          </a:p>
          <a:p>
            <a:pPr marL="342900" indent="-342900">
              <a:lnSpc>
                <a:spcPct val="150000"/>
              </a:lnSpc>
              <a:buFont typeface="Arial" panose="020B0604020202020204" pitchFamily="34" charset="0"/>
              <a:buChar char="•"/>
            </a:pPr>
            <a:r>
              <a:rPr lang="en-US" sz="2400" dirty="0">
                <a:solidFill>
                  <a:schemeClr val="bg2">
                    <a:lumMod val="10000"/>
                  </a:schemeClr>
                </a:solidFill>
                <a:latin typeface="Chromatica" panose="00000500000000000000" pitchFamily="50" charset="-94"/>
              </a:rPr>
              <a:t>There are native and Java implementations. </a:t>
            </a:r>
            <a:endParaRPr lang="tr-TR" sz="2400" dirty="0">
              <a:solidFill>
                <a:schemeClr val="bg2">
                  <a:lumMod val="10000"/>
                </a:schemeClr>
              </a:solidFill>
              <a:latin typeface="Chromatica" panose="00000500000000000000" pitchFamily="50" charset="-94"/>
            </a:endParaRPr>
          </a:p>
          <a:p>
            <a:pPr marL="342900" indent="-342900">
              <a:lnSpc>
                <a:spcPct val="150000"/>
              </a:lnSpc>
              <a:buFont typeface="Arial" panose="020B0604020202020204" pitchFamily="34" charset="0"/>
              <a:buChar char="•"/>
            </a:pPr>
            <a:r>
              <a:rPr lang="en-US" sz="2400" dirty="0">
                <a:solidFill>
                  <a:schemeClr val="bg2">
                    <a:lumMod val="10000"/>
                  </a:schemeClr>
                </a:solidFill>
                <a:latin typeface="Chromatica" panose="00000500000000000000" pitchFamily="50" charset="-94"/>
              </a:rPr>
              <a:t>In general, native ones are faster.</a:t>
            </a:r>
            <a:endParaRPr lang="tr-TR" sz="2400" dirty="0">
              <a:solidFill>
                <a:schemeClr val="bg2">
                  <a:lumMod val="10000"/>
                </a:schemeClr>
              </a:solidFill>
              <a:latin typeface="Chromatica" panose="00000500000000000000" pitchFamily="50" charset="-94"/>
            </a:endParaRPr>
          </a:p>
          <a:p>
            <a:pPr marL="342900" indent="-342900">
              <a:lnSpc>
                <a:spcPct val="150000"/>
              </a:lnSpc>
              <a:buFont typeface="Arial" panose="020B0604020202020204" pitchFamily="34" charset="0"/>
              <a:buChar char="•"/>
            </a:pPr>
            <a:r>
              <a:rPr lang="en-US" sz="2400" dirty="0">
                <a:solidFill>
                  <a:schemeClr val="bg2">
                    <a:lumMod val="10000"/>
                  </a:schemeClr>
                </a:solidFill>
                <a:latin typeface="Chromatica" panose="00000500000000000000" pitchFamily="50" charset="-94"/>
              </a:rPr>
              <a:t>Except for bzip2, none of them are splitable, but bzip2 has only java implementation.</a:t>
            </a:r>
            <a:endParaRPr lang="tr-TR" sz="2400" dirty="0">
              <a:solidFill>
                <a:schemeClr val="bg2">
                  <a:lumMod val="10000"/>
                </a:schemeClr>
              </a:solidFill>
              <a:latin typeface="Chromatica" panose="00000500000000000000" pitchFamily="50" charset="-94"/>
            </a:endParaRPr>
          </a:p>
        </p:txBody>
      </p:sp>
      <p:sp>
        <p:nvSpPr>
          <p:cNvPr id="3" name="Unvan 1">
            <a:extLst>
              <a:ext uri="{FF2B5EF4-FFF2-40B4-BE49-F238E27FC236}">
                <a16:creationId xmlns:a16="http://schemas.microsoft.com/office/drawing/2014/main" id="{0F5201DE-C62C-495A-BC6C-BFEE1D18290B}"/>
              </a:ext>
            </a:extLst>
          </p:cNvPr>
          <p:cNvSpPr>
            <a:spLocks noGrp="1"/>
          </p:cNvSpPr>
          <p:nvPr>
            <p:ph type="ctrTitle"/>
          </p:nvPr>
        </p:nvSpPr>
        <p:spPr>
          <a:xfrm>
            <a:off x="1008320" y="425302"/>
            <a:ext cx="8282763" cy="720699"/>
          </a:xfrm>
        </p:spPr>
        <p:txBody>
          <a:bodyPr>
            <a:noAutofit/>
          </a:bodyPr>
          <a:lstStyle/>
          <a:p>
            <a:pPr algn="l"/>
            <a:r>
              <a:rPr lang="en-US" sz="36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Compression</a:t>
            </a:r>
          </a:p>
        </p:txBody>
      </p:sp>
    </p:spTree>
    <p:extLst>
      <p:ext uri="{BB962C8B-B14F-4D97-AF65-F5344CB8AC3E}">
        <p14:creationId xmlns:p14="http://schemas.microsoft.com/office/powerpoint/2010/main" val="55336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etin kutusu 8"/>
          <p:cNvSpPr txBox="1"/>
          <p:nvPr/>
        </p:nvSpPr>
        <p:spPr>
          <a:xfrm>
            <a:off x="783960" y="1495355"/>
            <a:ext cx="10118888" cy="3576620"/>
          </a:xfrm>
          <a:prstGeom prst="rect">
            <a:avLst/>
          </a:prstGeom>
          <a:noFill/>
        </p:spPr>
        <p:txBody>
          <a:bodyPr wrap="square" rtlCol="0">
            <a:spAutoFit/>
          </a:bodyPr>
          <a:lstStyle/>
          <a:p>
            <a:pPr marL="342900" indent="-342900">
              <a:lnSpc>
                <a:spcPts val="4600"/>
              </a:lnSpc>
              <a:buFont typeface="Arial" panose="020B0604020202020204" pitchFamily="34" charset="0"/>
              <a:buChar char="•"/>
            </a:pPr>
            <a:r>
              <a:rPr lang="en-US" sz="2400" dirty="0">
                <a:solidFill>
                  <a:schemeClr val="accent6"/>
                </a:solidFill>
                <a:latin typeface="Chromatica" panose="00000500000000000000" pitchFamily="50" charset="-94"/>
              </a:rPr>
              <a:t>gzip</a:t>
            </a:r>
            <a:r>
              <a:rPr lang="tr-TR" sz="2400" dirty="0">
                <a:solidFill>
                  <a:schemeClr val="accent6"/>
                </a:solidFill>
                <a:latin typeface="Chromatica" panose="00000500000000000000" pitchFamily="50" charset="-94"/>
              </a:rPr>
              <a:t>:</a:t>
            </a:r>
            <a:r>
              <a:rPr lang="en-US" sz="2400" dirty="0">
                <a:solidFill>
                  <a:schemeClr val="bg2">
                    <a:lumMod val="10000"/>
                  </a:schemeClr>
                </a:solidFill>
                <a:latin typeface="Chromatica" panose="00000500000000000000" pitchFamily="50" charset="-94"/>
              </a:rPr>
              <a:t> It consumes more CPU power than snappy and lzo, but provides higher compression.</a:t>
            </a:r>
            <a:endParaRPr lang="tr-TR" sz="2400" dirty="0">
              <a:solidFill>
                <a:schemeClr val="bg2">
                  <a:lumMod val="10000"/>
                </a:schemeClr>
              </a:solidFill>
              <a:latin typeface="Chromatica" panose="00000500000000000000" pitchFamily="50" charset="-94"/>
            </a:endParaRPr>
          </a:p>
          <a:p>
            <a:pPr marL="342900" indent="-342900">
              <a:lnSpc>
                <a:spcPts val="4600"/>
              </a:lnSpc>
              <a:buFont typeface="Arial" panose="020B0604020202020204" pitchFamily="34" charset="0"/>
              <a:buChar char="•"/>
            </a:pPr>
            <a:r>
              <a:rPr lang="en-US" sz="2400" dirty="0">
                <a:solidFill>
                  <a:schemeClr val="accent6"/>
                </a:solidFill>
                <a:latin typeface="Chromatica" panose="00000500000000000000" pitchFamily="50" charset="-94"/>
              </a:rPr>
              <a:t>Snappy and LZO </a:t>
            </a:r>
            <a:r>
              <a:rPr lang="en-US" sz="2400" dirty="0">
                <a:solidFill>
                  <a:schemeClr val="bg2">
                    <a:lumMod val="10000"/>
                  </a:schemeClr>
                </a:solidFill>
                <a:latin typeface="Chromatica" panose="00000500000000000000" pitchFamily="50" charset="-94"/>
              </a:rPr>
              <a:t>are generally faster.</a:t>
            </a:r>
            <a:r>
              <a:rPr lang="tr-TR" sz="2400" dirty="0">
                <a:solidFill>
                  <a:schemeClr val="bg2">
                    <a:lumMod val="10000"/>
                  </a:schemeClr>
                </a:solidFill>
                <a:latin typeface="Chromatica" panose="00000500000000000000" pitchFamily="50" charset="-94"/>
              </a:rPr>
              <a:t> </a:t>
            </a:r>
            <a:r>
              <a:rPr lang="en-US" sz="2400" dirty="0">
                <a:solidFill>
                  <a:schemeClr val="bg2">
                    <a:lumMod val="10000"/>
                  </a:schemeClr>
                </a:solidFill>
                <a:latin typeface="Chromatica" panose="00000500000000000000" pitchFamily="50" charset="-94"/>
              </a:rPr>
              <a:t>Snappy is faster in decompress than LZO.</a:t>
            </a:r>
            <a:endParaRPr lang="tr-TR" sz="2400" dirty="0">
              <a:solidFill>
                <a:schemeClr val="bg2">
                  <a:lumMod val="10000"/>
                </a:schemeClr>
              </a:solidFill>
              <a:latin typeface="Chromatica" panose="00000500000000000000" pitchFamily="50" charset="-94"/>
            </a:endParaRPr>
          </a:p>
          <a:p>
            <a:pPr marL="342900" indent="-342900">
              <a:lnSpc>
                <a:spcPts val="4600"/>
              </a:lnSpc>
              <a:buFont typeface="Arial" panose="020B0604020202020204" pitchFamily="34" charset="0"/>
              <a:buChar char="•"/>
            </a:pPr>
            <a:r>
              <a:rPr lang="en-US" sz="2400" dirty="0">
                <a:solidFill>
                  <a:schemeClr val="accent6"/>
                </a:solidFill>
                <a:latin typeface="Chromatica" panose="00000500000000000000" pitchFamily="50" charset="-94"/>
              </a:rPr>
              <a:t>bzip2</a:t>
            </a:r>
            <a:r>
              <a:rPr lang="en-US" sz="2400" dirty="0">
                <a:solidFill>
                  <a:schemeClr val="bg2">
                    <a:lumMod val="10000"/>
                  </a:schemeClr>
                </a:solidFill>
                <a:latin typeface="Chromatica" panose="00000500000000000000" pitchFamily="50" charset="-94"/>
              </a:rPr>
              <a:t> compresses better than gzip but slower.</a:t>
            </a:r>
            <a:r>
              <a:rPr lang="tr-TR" sz="2400" dirty="0">
                <a:solidFill>
                  <a:schemeClr val="bg2">
                    <a:lumMod val="10000"/>
                  </a:schemeClr>
                </a:solidFill>
                <a:latin typeface="Chromatica" panose="00000500000000000000" pitchFamily="50" charset="-94"/>
              </a:rPr>
              <a:t> </a:t>
            </a:r>
            <a:r>
              <a:rPr lang="en-US" sz="2400" dirty="0">
                <a:solidFill>
                  <a:schemeClr val="bg2">
                    <a:lumMod val="10000"/>
                  </a:schemeClr>
                </a:solidFill>
                <a:latin typeface="Chromatica" panose="00000500000000000000" pitchFamily="50" charset="-94"/>
              </a:rPr>
              <a:t>If you are looking for splitable use bzip2 or prepend by indexing the LZO.</a:t>
            </a:r>
            <a:endParaRPr lang="tr-TR" sz="2400" b="1" dirty="0">
              <a:solidFill>
                <a:schemeClr val="accent1">
                  <a:lumMod val="50000"/>
                </a:schemeClr>
              </a:solidFill>
              <a:latin typeface="Courier New" panose="02070309020205020404" pitchFamily="49" charset="0"/>
              <a:cs typeface="Courier New" panose="02070309020205020404" pitchFamily="49" charset="0"/>
            </a:endParaRPr>
          </a:p>
        </p:txBody>
      </p:sp>
      <p:sp>
        <p:nvSpPr>
          <p:cNvPr id="3" name="Unvan 1">
            <a:extLst>
              <a:ext uri="{FF2B5EF4-FFF2-40B4-BE49-F238E27FC236}">
                <a16:creationId xmlns:a16="http://schemas.microsoft.com/office/drawing/2014/main" id="{82DD1B19-0FCF-4334-93E0-B5B818C9C9A1}"/>
              </a:ext>
            </a:extLst>
          </p:cNvPr>
          <p:cNvSpPr>
            <a:spLocks noGrp="1"/>
          </p:cNvSpPr>
          <p:nvPr>
            <p:ph type="ctrTitle"/>
          </p:nvPr>
        </p:nvSpPr>
        <p:spPr>
          <a:xfrm>
            <a:off x="1954618" y="287078"/>
            <a:ext cx="8282763" cy="720699"/>
          </a:xfrm>
        </p:spPr>
        <p:txBody>
          <a:bodyPr>
            <a:noAutofit/>
          </a:bodyPr>
          <a:lstStyle/>
          <a:p>
            <a:r>
              <a:rPr lang="en-US" sz="3200" b="1">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Compression tips</a:t>
            </a:r>
          </a:p>
        </p:txBody>
      </p:sp>
    </p:spTree>
    <p:extLst>
      <p:ext uri="{BB962C8B-B14F-4D97-AF65-F5344CB8AC3E}">
        <p14:creationId xmlns:p14="http://schemas.microsoft.com/office/powerpoint/2010/main" val="210451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E4635C32-3086-452C-A2DE-F06163671013}"/>
              </a:ext>
            </a:extLst>
          </p:cNvPr>
          <p:cNvPicPr>
            <a:picLocks noChangeAspect="1"/>
          </p:cNvPicPr>
          <p:nvPr/>
        </p:nvPicPr>
        <p:blipFill>
          <a:blip r:embed="rId2"/>
          <a:stretch>
            <a:fillRect/>
          </a:stretch>
        </p:blipFill>
        <p:spPr>
          <a:xfrm>
            <a:off x="1727764" y="170120"/>
            <a:ext cx="8458225" cy="6277620"/>
          </a:xfrm>
          <a:prstGeom prst="rect">
            <a:avLst/>
          </a:prstGeom>
        </p:spPr>
      </p:pic>
      <p:sp>
        <p:nvSpPr>
          <p:cNvPr id="3" name="Dikdörtgen 2">
            <a:extLst>
              <a:ext uri="{FF2B5EF4-FFF2-40B4-BE49-F238E27FC236}">
                <a16:creationId xmlns:a16="http://schemas.microsoft.com/office/drawing/2014/main" id="{92F617FC-63B0-417C-8C05-8C468549849A}"/>
              </a:ext>
            </a:extLst>
          </p:cNvPr>
          <p:cNvSpPr/>
          <p:nvPr/>
        </p:nvSpPr>
        <p:spPr>
          <a:xfrm>
            <a:off x="5337543" y="6500904"/>
            <a:ext cx="6758763" cy="276999"/>
          </a:xfrm>
          <a:prstGeom prst="rect">
            <a:avLst/>
          </a:prstGeom>
        </p:spPr>
        <p:txBody>
          <a:bodyPr wrap="square">
            <a:spAutoFit/>
          </a:bodyPr>
          <a:lstStyle/>
          <a:p>
            <a:r>
              <a:rPr lang="tr-TR" sz="1200" dirty="0"/>
              <a:t>https://blog.yannickjaquier.com/hadoop/orc-versus-parquet-compression-and-response-time.html</a:t>
            </a:r>
          </a:p>
        </p:txBody>
      </p:sp>
    </p:spTree>
    <p:extLst>
      <p:ext uri="{BB962C8B-B14F-4D97-AF65-F5344CB8AC3E}">
        <p14:creationId xmlns:p14="http://schemas.microsoft.com/office/powerpoint/2010/main" val="4043809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954618" y="216072"/>
            <a:ext cx="8282763" cy="720699"/>
          </a:xfrm>
        </p:spPr>
        <p:txBody>
          <a:bodyPr>
            <a:noAutofit/>
          </a:bodyPr>
          <a:lstStyle/>
          <a:p>
            <a:r>
              <a:rPr lang="en-US" sz="36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Generic performance tips</a:t>
            </a:r>
          </a:p>
        </p:txBody>
      </p:sp>
      <p:sp>
        <p:nvSpPr>
          <p:cNvPr id="9" name="Metin kutusu 8"/>
          <p:cNvSpPr txBox="1"/>
          <p:nvPr/>
        </p:nvSpPr>
        <p:spPr>
          <a:xfrm>
            <a:off x="978196" y="1308911"/>
            <a:ext cx="10085218" cy="447814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solidFill>
                  <a:schemeClr val="bg2">
                    <a:lumMod val="10000"/>
                  </a:schemeClr>
                </a:solidFill>
                <a:latin typeface="Chromatica" panose="00000500000000000000" pitchFamily="50" charset="-94"/>
              </a:rPr>
              <a:t>Use ORC for hive and use a compression method (e.g. snappy)</a:t>
            </a:r>
            <a:endParaRPr lang="tr-TR" sz="2400" dirty="0">
              <a:solidFill>
                <a:schemeClr val="bg2">
                  <a:lumMod val="10000"/>
                </a:schemeClr>
              </a:solidFill>
              <a:latin typeface="Chromatica" panose="00000500000000000000" pitchFamily="50" charset="-94"/>
            </a:endParaRPr>
          </a:p>
          <a:p>
            <a:pPr marL="342900" indent="-342900">
              <a:lnSpc>
                <a:spcPct val="150000"/>
              </a:lnSpc>
              <a:buFont typeface="Arial" panose="020B0604020202020204" pitchFamily="34" charset="0"/>
              <a:buChar char="•"/>
            </a:pPr>
            <a:r>
              <a:rPr lang="en-US" sz="2400" dirty="0">
                <a:solidFill>
                  <a:schemeClr val="bg2">
                    <a:lumMod val="10000"/>
                  </a:schemeClr>
                </a:solidFill>
                <a:latin typeface="Chromatica" panose="00000500000000000000" pitchFamily="50" charset="-94"/>
              </a:rPr>
              <a:t>Use partition and bucket</a:t>
            </a:r>
            <a:endParaRPr lang="tr-TR" sz="2400" dirty="0">
              <a:solidFill>
                <a:schemeClr val="bg2">
                  <a:lumMod val="10000"/>
                </a:schemeClr>
              </a:solidFill>
              <a:latin typeface="Chromatica" panose="00000500000000000000" pitchFamily="50" charset="-94"/>
            </a:endParaRPr>
          </a:p>
          <a:p>
            <a:pPr marL="342900" indent="-342900">
              <a:lnSpc>
                <a:spcPct val="150000"/>
              </a:lnSpc>
              <a:buFont typeface="Arial" panose="020B0604020202020204" pitchFamily="34" charset="0"/>
              <a:buChar char="•"/>
            </a:pPr>
            <a:r>
              <a:rPr lang="en-US" sz="2400" dirty="0">
                <a:solidFill>
                  <a:schemeClr val="bg2">
                    <a:lumMod val="10000"/>
                  </a:schemeClr>
                </a:solidFill>
                <a:latin typeface="Chromatica" panose="00000500000000000000" pitchFamily="50" charset="-94"/>
              </a:rPr>
              <a:t>Run analyze table command</a:t>
            </a:r>
            <a:endParaRPr lang="tr-TR" sz="2400" dirty="0">
              <a:solidFill>
                <a:schemeClr val="bg2">
                  <a:lumMod val="10000"/>
                </a:schemeClr>
              </a:solidFill>
              <a:latin typeface="Chromatica" panose="00000500000000000000" pitchFamily="50" charset="-94"/>
            </a:endParaRPr>
          </a:p>
          <a:p>
            <a:pPr marL="342900" indent="-342900">
              <a:lnSpc>
                <a:spcPct val="150000"/>
              </a:lnSpc>
              <a:buFont typeface="Arial" panose="020B0604020202020204" pitchFamily="34" charset="0"/>
              <a:buChar char="•"/>
            </a:pPr>
            <a:r>
              <a:rPr lang="en-US" sz="2400" dirty="0">
                <a:solidFill>
                  <a:schemeClr val="bg2">
                    <a:lumMod val="10000"/>
                  </a:schemeClr>
                </a:solidFill>
                <a:latin typeface="Chromatica" panose="00000500000000000000" pitchFamily="50" charset="-94"/>
              </a:rPr>
              <a:t>Remember that compression has a lot to do with the content of the data. "No pattern, no compression.«</a:t>
            </a:r>
            <a:endParaRPr lang="tr-TR" sz="2400" dirty="0">
              <a:solidFill>
                <a:schemeClr val="bg2">
                  <a:lumMod val="10000"/>
                </a:schemeClr>
              </a:solidFill>
              <a:latin typeface="Chromatica" panose="00000500000000000000" pitchFamily="50" charset="-94"/>
            </a:endParaRPr>
          </a:p>
          <a:p>
            <a:pPr marL="342900" indent="-342900">
              <a:lnSpc>
                <a:spcPct val="150000"/>
              </a:lnSpc>
              <a:buFont typeface="Arial" panose="020B0604020202020204" pitchFamily="34" charset="0"/>
              <a:buChar char="•"/>
            </a:pPr>
            <a:r>
              <a:rPr lang="en-US" sz="2400" dirty="0">
                <a:solidFill>
                  <a:schemeClr val="bg2">
                    <a:lumMod val="10000"/>
                  </a:schemeClr>
                </a:solidFill>
                <a:latin typeface="Chromatica" panose="00000500000000000000" pitchFamily="50" charset="-94"/>
              </a:rPr>
              <a:t>Using non-splitable compression for very large files is extremely slow.</a:t>
            </a:r>
            <a:endParaRPr lang="tr-TR" sz="2400" dirty="0">
              <a:solidFill>
                <a:schemeClr val="bg2">
                  <a:lumMod val="10000"/>
                </a:schemeClr>
              </a:solidFill>
              <a:latin typeface="Chromatica" panose="00000500000000000000" pitchFamily="50" charset="-94"/>
            </a:endParaRPr>
          </a:p>
          <a:p>
            <a:pPr marL="342900" indent="-342900">
              <a:lnSpc>
                <a:spcPct val="150000"/>
              </a:lnSpc>
              <a:buFont typeface="Arial" panose="020B0604020202020204" pitchFamily="34" charset="0"/>
              <a:buChar char="•"/>
            </a:pPr>
            <a:r>
              <a:rPr lang="en-US" sz="2400" dirty="0">
                <a:solidFill>
                  <a:schemeClr val="bg2">
                    <a:lumMod val="10000"/>
                  </a:schemeClr>
                </a:solidFill>
                <a:latin typeface="Chromatica" panose="00000500000000000000" pitchFamily="50" charset="-94"/>
              </a:rPr>
              <a:t>Don’t</a:t>
            </a:r>
            <a:r>
              <a:rPr lang="tr-TR" sz="2400" dirty="0">
                <a:solidFill>
                  <a:schemeClr val="bg2">
                    <a:lumMod val="10000"/>
                  </a:schemeClr>
                </a:solidFill>
                <a:latin typeface="Chromatica" panose="00000500000000000000" pitchFamily="50" charset="-94"/>
              </a:rPr>
              <a:t> </a:t>
            </a:r>
            <a:r>
              <a:rPr lang="en-US" sz="2400" dirty="0">
                <a:solidFill>
                  <a:schemeClr val="bg2">
                    <a:lumMod val="10000"/>
                  </a:schemeClr>
                </a:solidFill>
                <a:latin typeface="Chromatica" panose="00000500000000000000" pitchFamily="50" charset="-94"/>
              </a:rPr>
              <a:t>use Snappy compression for text files</a:t>
            </a:r>
            <a:r>
              <a:rPr lang="tr-TR" sz="2400" dirty="0">
                <a:solidFill>
                  <a:schemeClr val="bg2">
                    <a:lumMod val="10000"/>
                  </a:schemeClr>
                </a:solidFill>
                <a:latin typeface="Chromatica" panose="00000500000000000000" pitchFamily="50" charset="-94"/>
              </a:rPr>
              <a:t>.</a:t>
            </a:r>
            <a:endParaRPr lang="en-US" sz="2400" dirty="0">
              <a:solidFill>
                <a:schemeClr val="bg2">
                  <a:lumMod val="10000"/>
                </a:schemeClr>
              </a:solidFill>
              <a:latin typeface="Chromatica" panose="00000500000000000000" pitchFamily="50" charset="-94"/>
            </a:endParaRPr>
          </a:p>
        </p:txBody>
      </p:sp>
    </p:spTree>
    <p:extLst>
      <p:ext uri="{BB962C8B-B14F-4D97-AF65-F5344CB8AC3E}">
        <p14:creationId xmlns:p14="http://schemas.microsoft.com/office/powerpoint/2010/main" val="989428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954618" y="171567"/>
            <a:ext cx="8282763" cy="720699"/>
          </a:xfrm>
        </p:spPr>
        <p:txBody>
          <a:bodyPr>
            <a:noAutofit/>
          </a:bodyPr>
          <a:lstStyle/>
          <a:p>
            <a:r>
              <a:rPr lang="tr-TR" sz="4000" b="1" dirty="0" err="1">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Generic</a:t>
            </a:r>
            <a:r>
              <a:rPr lang="tr-TR" sz="40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 </a:t>
            </a:r>
            <a:r>
              <a:rPr lang="tr-TR" sz="4000" b="1" dirty="0" err="1">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performance</a:t>
            </a:r>
            <a:r>
              <a:rPr lang="tr-TR" sz="40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 </a:t>
            </a:r>
            <a:r>
              <a:rPr lang="tr-TR" sz="4000" b="1" dirty="0" err="1">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tips</a:t>
            </a:r>
            <a:endParaRPr lang="en-US" sz="38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endParaRPr>
          </a:p>
        </p:txBody>
      </p:sp>
      <p:sp>
        <p:nvSpPr>
          <p:cNvPr id="9" name="Metin kutusu 8"/>
          <p:cNvSpPr txBox="1"/>
          <p:nvPr/>
        </p:nvSpPr>
        <p:spPr>
          <a:xfrm>
            <a:off x="435933" y="1743923"/>
            <a:ext cx="5800789" cy="3370153"/>
          </a:xfrm>
          <a:prstGeom prst="rect">
            <a:avLst/>
          </a:prstGeom>
          <a:noFill/>
        </p:spPr>
        <p:txBody>
          <a:bodyPr wrap="square" rtlCol="0">
            <a:spAutoFit/>
          </a:bodyPr>
          <a:lstStyle/>
          <a:p>
            <a:pPr>
              <a:lnSpc>
                <a:spcPct val="150000"/>
              </a:lnSpc>
            </a:pPr>
            <a:r>
              <a:rPr lang="en-US" sz="2400" dirty="0">
                <a:solidFill>
                  <a:schemeClr val="accent1">
                    <a:lumMod val="75000"/>
                  </a:schemeClr>
                </a:solidFill>
                <a:latin typeface="Chromatica" panose="00000500000000000000" pitchFamily="50" charset="-94"/>
              </a:rPr>
              <a:t>Do not use gzip, zip or lz4 compression for very large files because they are not splitable. </a:t>
            </a:r>
            <a:endParaRPr lang="tr-TR" sz="2400" dirty="0">
              <a:solidFill>
                <a:schemeClr val="accent1">
                  <a:lumMod val="75000"/>
                </a:schemeClr>
              </a:solidFill>
              <a:latin typeface="Chromatica" panose="00000500000000000000" pitchFamily="50" charset="-94"/>
            </a:endParaRPr>
          </a:p>
          <a:p>
            <a:pPr>
              <a:lnSpc>
                <a:spcPct val="150000"/>
              </a:lnSpc>
            </a:pPr>
            <a:r>
              <a:rPr lang="en-US" sz="2400" dirty="0">
                <a:solidFill>
                  <a:schemeClr val="accent1">
                    <a:lumMod val="75000"/>
                  </a:schemeClr>
                </a:solidFill>
                <a:latin typeface="Chromatica" panose="00000500000000000000" pitchFamily="50" charset="-94"/>
              </a:rPr>
              <a:t>It takes too long because it has to be read by a single task (parallel reading is not possible).</a:t>
            </a:r>
            <a:endParaRPr lang="tr-TR" sz="2400" dirty="0">
              <a:solidFill>
                <a:schemeClr val="accent1">
                  <a:lumMod val="75000"/>
                </a:schemeClr>
              </a:solidFill>
              <a:latin typeface="Chromatica" panose="00000500000000000000" pitchFamily="50" charset="-94"/>
            </a:endParaRPr>
          </a:p>
        </p:txBody>
      </p:sp>
      <p:pic>
        <p:nvPicPr>
          <p:cNvPr id="1026" name="Picture 2" descr="Compression">
            <a:extLst>
              <a:ext uri="{FF2B5EF4-FFF2-40B4-BE49-F238E27FC236}">
                <a16:creationId xmlns:a16="http://schemas.microsoft.com/office/drawing/2014/main" id="{CE02FC2C-4C90-46A9-867A-F429C1901E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04" t="13011" r="6301" b="11655"/>
          <a:stretch/>
        </p:blipFill>
        <p:spPr bwMode="auto">
          <a:xfrm>
            <a:off x="6690952" y="1520054"/>
            <a:ext cx="5400786" cy="3595513"/>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a:extLst>
              <a:ext uri="{FF2B5EF4-FFF2-40B4-BE49-F238E27FC236}">
                <a16:creationId xmlns:a16="http://schemas.microsoft.com/office/drawing/2014/main" id="{159AED59-D93D-487C-B36E-7FD5E4C147FD}"/>
              </a:ext>
            </a:extLst>
          </p:cNvPr>
          <p:cNvSpPr txBox="1"/>
          <p:nvPr/>
        </p:nvSpPr>
        <p:spPr>
          <a:xfrm>
            <a:off x="4316819" y="6089831"/>
            <a:ext cx="8019467" cy="461665"/>
          </a:xfrm>
          <a:prstGeom prst="rect">
            <a:avLst/>
          </a:prstGeom>
          <a:noFill/>
        </p:spPr>
        <p:txBody>
          <a:bodyPr wrap="square">
            <a:spAutoFit/>
          </a:bodyPr>
          <a:lstStyle/>
          <a:p>
            <a:r>
              <a:rPr lang="tr-TR" sz="1200" b="0" i="0" dirty="0">
                <a:solidFill>
                  <a:srgbClr val="232629"/>
                </a:solidFill>
                <a:effectLst/>
                <a:latin typeface="-apple-system"/>
              </a:rPr>
              <a:t>** </a:t>
            </a:r>
            <a:r>
              <a:rPr lang="en-US" sz="1200" b="0" i="0" dirty="0">
                <a:solidFill>
                  <a:srgbClr val="232629"/>
                </a:solidFill>
                <a:effectLst/>
                <a:latin typeface="-apple-system"/>
              </a:rPr>
              <a:t>Snappy blocks are </a:t>
            </a:r>
            <a:r>
              <a:rPr lang="en-US" sz="1200" b="1" i="0" dirty="0">
                <a:solidFill>
                  <a:srgbClr val="232629"/>
                </a:solidFill>
                <a:effectLst/>
                <a:latin typeface="-apple-system"/>
              </a:rPr>
              <a:t>NOT </a:t>
            </a:r>
            <a:r>
              <a:rPr lang="en-US" sz="1200" b="1" i="0" dirty="0" err="1">
                <a:solidFill>
                  <a:srgbClr val="232629"/>
                </a:solidFill>
                <a:effectLst/>
                <a:latin typeface="-apple-system"/>
              </a:rPr>
              <a:t>splittable</a:t>
            </a:r>
            <a:r>
              <a:rPr lang="en-US" sz="1200" b="0" i="0" dirty="0">
                <a:solidFill>
                  <a:srgbClr val="232629"/>
                </a:solidFill>
                <a:effectLst/>
                <a:latin typeface="-apple-system"/>
              </a:rPr>
              <a:t> but files with snappy blocks </a:t>
            </a:r>
            <a:r>
              <a:rPr lang="en-US" sz="1200" b="1" i="0" dirty="0">
                <a:solidFill>
                  <a:srgbClr val="232629"/>
                </a:solidFill>
                <a:effectLst/>
                <a:latin typeface="-apple-system"/>
              </a:rPr>
              <a:t>are </a:t>
            </a:r>
            <a:r>
              <a:rPr lang="en-US" sz="1200" b="1" i="0" dirty="0" err="1">
                <a:solidFill>
                  <a:srgbClr val="232629"/>
                </a:solidFill>
                <a:effectLst/>
                <a:latin typeface="-apple-system"/>
              </a:rPr>
              <a:t>splittables</a:t>
            </a:r>
            <a:r>
              <a:rPr lang="en-US" sz="1200" b="0" i="0" dirty="0">
                <a:solidFill>
                  <a:srgbClr val="232629"/>
                </a:solidFill>
                <a:effectLst/>
                <a:latin typeface="-apple-system"/>
              </a:rPr>
              <a:t>.</a:t>
            </a:r>
            <a:endParaRPr lang="tr-TR" sz="1200" b="0" i="0" dirty="0">
              <a:solidFill>
                <a:srgbClr val="232629"/>
              </a:solidFill>
              <a:effectLst/>
              <a:latin typeface="-apple-system"/>
            </a:endParaRPr>
          </a:p>
          <a:p>
            <a:r>
              <a:rPr lang="en-US" sz="1200" dirty="0"/>
              <a:t>https://www.linkedin.com/pulse/snappy-splittable-sachin-mondal/</a:t>
            </a:r>
          </a:p>
        </p:txBody>
      </p:sp>
    </p:spTree>
    <p:extLst>
      <p:ext uri="{BB962C8B-B14F-4D97-AF65-F5344CB8AC3E}">
        <p14:creationId xmlns:p14="http://schemas.microsoft.com/office/powerpoint/2010/main" val="3751841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954618" y="216072"/>
            <a:ext cx="8282763" cy="720699"/>
          </a:xfrm>
        </p:spPr>
        <p:txBody>
          <a:bodyPr>
            <a:noAutofit/>
          </a:bodyPr>
          <a:lstStyle/>
          <a:p>
            <a:r>
              <a:rPr lang="en-US" sz="38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References</a:t>
            </a:r>
          </a:p>
        </p:txBody>
      </p:sp>
      <p:sp>
        <p:nvSpPr>
          <p:cNvPr id="9" name="Metin kutusu 8"/>
          <p:cNvSpPr txBox="1"/>
          <p:nvPr/>
        </p:nvSpPr>
        <p:spPr>
          <a:xfrm>
            <a:off x="1655485" y="936771"/>
            <a:ext cx="9397296" cy="1681229"/>
          </a:xfrm>
          <a:prstGeom prst="rect">
            <a:avLst/>
          </a:prstGeom>
          <a:noFill/>
        </p:spPr>
        <p:txBody>
          <a:bodyPr wrap="square" rtlCol="0">
            <a:spAutoFit/>
          </a:bodyPr>
          <a:lstStyle/>
          <a:p>
            <a:pPr marL="342900" indent="-342900">
              <a:lnSpc>
                <a:spcPct val="150000"/>
              </a:lnSpc>
              <a:buFont typeface="+mj-lt"/>
              <a:buAutoNum type="arabicPeriod"/>
            </a:pPr>
            <a:r>
              <a:rPr lang="en-US" sz="1400" dirty="0">
                <a:solidFill>
                  <a:srgbClr val="222222"/>
                </a:solidFill>
                <a:latin typeface="Arial" panose="020B0604020202020204" pitchFamily="34" charset="0"/>
              </a:rPr>
              <a:t>Ivanov, Todor, and Matteo Pergolesi. "The impact of columnar file formats on SQL‐on‐</a:t>
            </a:r>
            <a:r>
              <a:rPr lang="en-US" sz="1400" dirty="0" err="1">
                <a:solidFill>
                  <a:srgbClr val="222222"/>
                </a:solidFill>
                <a:latin typeface="Arial" panose="020B0604020202020204" pitchFamily="34" charset="0"/>
              </a:rPr>
              <a:t>hadoop</a:t>
            </a:r>
            <a:r>
              <a:rPr lang="en-US" sz="1400" dirty="0">
                <a:solidFill>
                  <a:srgbClr val="222222"/>
                </a:solidFill>
                <a:latin typeface="Arial" panose="020B0604020202020204" pitchFamily="34" charset="0"/>
              </a:rPr>
              <a:t> engine performance: A study on ORC and Parquet." </a:t>
            </a:r>
            <a:r>
              <a:rPr lang="en-US" sz="1400" i="1" dirty="0">
                <a:solidFill>
                  <a:srgbClr val="222222"/>
                </a:solidFill>
                <a:latin typeface="Arial" panose="020B0604020202020204" pitchFamily="34" charset="0"/>
              </a:rPr>
              <a:t>Concurrency and Computation: Practice and Experience</a:t>
            </a:r>
            <a:r>
              <a:rPr lang="en-US" sz="1400" dirty="0">
                <a:solidFill>
                  <a:srgbClr val="222222"/>
                </a:solidFill>
                <a:latin typeface="Arial" panose="020B0604020202020204" pitchFamily="34" charset="0"/>
              </a:rPr>
              <a:t> 32.5 (2020): e5523.</a:t>
            </a:r>
            <a:endParaRPr lang="tr-TR" sz="1400" dirty="0">
              <a:solidFill>
                <a:schemeClr val="bg2">
                  <a:lumMod val="10000"/>
                </a:schemeClr>
              </a:solidFill>
              <a:latin typeface="Chromatica" panose="00000500000000000000" pitchFamily="50" charset="-94"/>
              <a:hlinkClick r:id="rId2"/>
            </a:endParaRPr>
          </a:p>
          <a:p>
            <a:pPr marL="342900" indent="-342900">
              <a:lnSpc>
                <a:spcPct val="150000"/>
              </a:lnSpc>
              <a:buFont typeface="+mj-lt"/>
              <a:buAutoNum type="arabicPeriod"/>
            </a:pPr>
            <a:r>
              <a:rPr lang="tr-TR" sz="1400" dirty="0">
                <a:solidFill>
                  <a:schemeClr val="bg2">
                    <a:lumMod val="10000"/>
                  </a:schemeClr>
                </a:solidFill>
                <a:latin typeface="Chromatica" panose="00000500000000000000" pitchFamily="50" charset="-94"/>
                <a:hlinkClick r:id="rId2"/>
              </a:rPr>
              <a:t>https://nxtgen.com/hadoop-file-formats-when-and-what-to-use</a:t>
            </a:r>
            <a:endParaRPr lang="tr-TR" sz="1400" dirty="0">
              <a:solidFill>
                <a:schemeClr val="bg2">
                  <a:lumMod val="10000"/>
                </a:schemeClr>
              </a:solidFill>
              <a:latin typeface="Chromatica" panose="00000500000000000000" pitchFamily="50" charset="-94"/>
            </a:endParaRPr>
          </a:p>
          <a:p>
            <a:pPr marL="342900" indent="-342900">
              <a:lnSpc>
                <a:spcPct val="150000"/>
              </a:lnSpc>
              <a:buFont typeface="Arial" panose="020B0604020202020204" pitchFamily="34" charset="0"/>
              <a:buChar char="•"/>
            </a:pPr>
            <a:endParaRPr lang="en-US" sz="1400" dirty="0">
              <a:solidFill>
                <a:schemeClr val="bg2">
                  <a:lumMod val="10000"/>
                </a:schemeClr>
              </a:solidFill>
              <a:latin typeface="Chromatica" panose="00000500000000000000" pitchFamily="50" charset="-94"/>
            </a:endParaRPr>
          </a:p>
        </p:txBody>
      </p:sp>
    </p:spTree>
    <p:extLst>
      <p:ext uri="{BB962C8B-B14F-4D97-AF65-F5344CB8AC3E}">
        <p14:creationId xmlns:p14="http://schemas.microsoft.com/office/powerpoint/2010/main" val="2810062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0E1E07AF-801A-4B92-9166-2EBCA420A502}"/>
              </a:ext>
            </a:extLst>
          </p:cNvPr>
          <p:cNvSpPr/>
          <p:nvPr/>
        </p:nvSpPr>
        <p:spPr>
          <a:xfrm>
            <a:off x="2242379" y="2828835"/>
            <a:ext cx="7707241" cy="1200329"/>
          </a:xfrm>
          <a:prstGeom prst="rect">
            <a:avLst/>
          </a:prstGeom>
        </p:spPr>
        <p:txBody>
          <a:bodyPr wrap="square">
            <a:spAutoFit/>
          </a:bodyPr>
          <a:lstStyle/>
          <a:p>
            <a:pPr algn="ctr"/>
            <a:r>
              <a:rPr lang="tr-TR" sz="3600" dirty="0">
                <a:solidFill>
                  <a:srgbClr val="000000"/>
                </a:solidFill>
                <a:latin typeface="Chromatica" panose="00000500000000000000" pitchFamily="50" charset="-94"/>
              </a:rPr>
              <a:t>"</a:t>
            </a:r>
            <a:r>
              <a:rPr lang="en-US" sz="3600" i="1" dirty="0">
                <a:solidFill>
                  <a:srgbClr val="000000"/>
                </a:solidFill>
                <a:latin typeface="Chromatica" panose="00000500000000000000" pitchFamily="50" charset="-94"/>
              </a:rPr>
              <a:t>Small gains in small data make big differences in big data</a:t>
            </a:r>
            <a:r>
              <a:rPr lang="tr-TR" sz="3600" dirty="0">
                <a:solidFill>
                  <a:srgbClr val="000000"/>
                </a:solidFill>
                <a:latin typeface="Chromatica" panose="00000500000000000000" pitchFamily="50" charset="-94"/>
              </a:rPr>
              <a:t>."</a:t>
            </a:r>
            <a:endParaRPr lang="en-US" sz="1200" b="0" i="0" dirty="0">
              <a:solidFill>
                <a:srgbClr val="000000"/>
              </a:solidFill>
              <a:effectLst/>
              <a:latin typeface="Chromatica" panose="00000500000000000000" pitchFamily="50" charset="-94"/>
            </a:endParaRPr>
          </a:p>
        </p:txBody>
      </p:sp>
    </p:spTree>
    <p:extLst>
      <p:ext uri="{BB962C8B-B14F-4D97-AF65-F5344CB8AC3E}">
        <p14:creationId xmlns:p14="http://schemas.microsoft.com/office/powerpoint/2010/main" val="62558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954618" y="265815"/>
            <a:ext cx="8282763" cy="563526"/>
          </a:xfrm>
        </p:spPr>
        <p:txBody>
          <a:bodyPr>
            <a:noAutofit/>
          </a:bodyPr>
          <a:lstStyle/>
          <a:p>
            <a:r>
              <a:rPr lang="tr-TR" sz="32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Format</a:t>
            </a:r>
            <a:endParaRPr lang="en-US" sz="32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endParaRPr>
          </a:p>
        </p:txBody>
      </p:sp>
      <p:sp>
        <p:nvSpPr>
          <p:cNvPr id="9" name="Metin kutusu 8"/>
          <p:cNvSpPr txBox="1"/>
          <p:nvPr/>
        </p:nvSpPr>
        <p:spPr>
          <a:xfrm>
            <a:off x="1549751" y="1138913"/>
            <a:ext cx="9397296" cy="1154162"/>
          </a:xfrm>
          <a:prstGeom prst="rect">
            <a:avLst/>
          </a:prstGeom>
          <a:noFill/>
        </p:spPr>
        <p:txBody>
          <a:bodyPr wrap="square" rtlCol="0">
            <a:spAutoFit/>
          </a:bodyPr>
          <a:lstStyle/>
          <a:p>
            <a:pPr>
              <a:lnSpc>
                <a:spcPct val="150000"/>
              </a:lnSpc>
            </a:pPr>
            <a:r>
              <a:rPr lang="en-US" sz="2400" dirty="0">
                <a:solidFill>
                  <a:schemeClr val="bg2">
                    <a:lumMod val="10000"/>
                  </a:schemeClr>
                </a:solidFill>
                <a:latin typeface="Chromatica" panose="00000500000000000000" pitchFamily="50" charset="-94"/>
              </a:rPr>
              <a:t>A storage format is just a way to define </a:t>
            </a:r>
            <a:r>
              <a:rPr lang="en-US" sz="2400" b="1" dirty="0">
                <a:solidFill>
                  <a:srgbClr val="FF0000"/>
                </a:solidFill>
                <a:latin typeface="Chromatica" panose="00000500000000000000" pitchFamily="50" charset="-94"/>
              </a:rPr>
              <a:t>how information is stored in a file</a:t>
            </a:r>
            <a:r>
              <a:rPr lang="en-US" sz="2400" dirty="0">
                <a:solidFill>
                  <a:schemeClr val="bg2">
                    <a:lumMod val="10000"/>
                  </a:schemeClr>
                </a:solidFill>
                <a:latin typeface="Chromatica" panose="00000500000000000000" pitchFamily="50" charset="-94"/>
              </a:rPr>
              <a:t>. </a:t>
            </a:r>
          </a:p>
        </p:txBody>
      </p:sp>
    </p:spTree>
    <p:extLst>
      <p:ext uri="{BB962C8B-B14F-4D97-AF65-F5344CB8AC3E}">
        <p14:creationId xmlns:p14="http://schemas.microsoft.com/office/powerpoint/2010/main" val="4081545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a:extLst>
              <a:ext uri="{FF2B5EF4-FFF2-40B4-BE49-F238E27FC236}">
                <a16:creationId xmlns:a16="http://schemas.microsoft.com/office/drawing/2014/main" id="{0BA5788E-AAB9-41AD-ADEA-EFDB2C5662A8}"/>
              </a:ext>
            </a:extLst>
          </p:cNvPr>
          <p:cNvSpPr txBox="1">
            <a:spLocks/>
          </p:cNvSpPr>
          <p:nvPr/>
        </p:nvSpPr>
        <p:spPr>
          <a:xfrm>
            <a:off x="1496588" y="297712"/>
            <a:ext cx="8282763" cy="65921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If we choose right format</a:t>
            </a:r>
          </a:p>
        </p:txBody>
      </p:sp>
      <p:sp>
        <p:nvSpPr>
          <p:cNvPr id="5" name="Metin kutusu 4">
            <a:extLst>
              <a:ext uri="{FF2B5EF4-FFF2-40B4-BE49-F238E27FC236}">
                <a16:creationId xmlns:a16="http://schemas.microsoft.com/office/drawing/2014/main" id="{6D7D3C0E-51EE-4EEE-AE44-9A4361603AE4}"/>
              </a:ext>
            </a:extLst>
          </p:cNvPr>
          <p:cNvSpPr txBox="1"/>
          <p:nvPr/>
        </p:nvSpPr>
        <p:spPr>
          <a:xfrm>
            <a:off x="1397352" y="1477052"/>
            <a:ext cx="9397296" cy="4616648"/>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400" dirty="0">
                <a:solidFill>
                  <a:schemeClr val="bg2">
                    <a:lumMod val="10000"/>
                  </a:schemeClr>
                </a:solidFill>
                <a:latin typeface="Chromatica" panose="00000500000000000000" pitchFamily="50" charset="-94"/>
              </a:rPr>
              <a:t>Faster read times</a:t>
            </a:r>
          </a:p>
          <a:p>
            <a:pPr marL="342900" indent="-342900">
              <a:spcAft>
                <a:spcPts val="600"/>
              </a:spcAft>
              <a:buFont typeface="Arial" panose="020B0604020202020204" pitchFamily="34" charset="0"/>
              <a:buChar char="•"/>
            </a:pPr>
            <a:r>
              <a:rPr lang="en-US" sz="2400" dirty="0">
                <a:solidFill>
                  <a:schemeClr val="bg2">
                    <a:lumMod val="10000"/>
                  </a:schemeClr>
                </a:solidFill>
                <a:latin typeface="Chromatica" panose="00000500000000000000" pitchFamily="50" charset="-94"/>
              </a:rPr>
              <a:t>Faster write times</a:t>
            </a:r>
          </a:p>
          <a:p>
            <a:pPr marL="342900" indent="-342900">
              <a:spcAft>
                <a:spcPts val="600"/>
              </a:spcAft>
              <a:buFont typeface="Arial" panose="020B0604020202020204" pitchFamily="34" charset="0"/>
              <a:buChar char="•"/>
            </a:pPr>
            <a:r>
              <a:rPr lang="en-US" sz="2400" dirty="0">
                <a:solidFill>
                  <a:schemeClr val="bg2">
                    <a:lumMod val="10000"/>
                  </a:schemeClr>
                </a:solidFill>
                <a:latin typeface="Chromatica" panose="00000500000000000000" pitchFamily="50" charset="-94"/>
              </a:rPr>
              <a:t>Splitable files (so you don’t need to read the whole file, just a part of it)</a:t>
            </a:r>
          </a:p>
          <a:p>
            <a:pPr marL="342900" indent="-342900">
              <a:spcAft>
                <a:spcPts val="600"/>
              </a:spcAft>
              <a:buFont typeface="Arial" panose="020B0604020202020204" pitchFamily="34" charset="0"/>
              <a:buChar char="•"/>
            </a:pPr>
            <a:r>
              <a:rPr lang="en-US" sz="2400" dirty="0">
                <a:solidFill>
                  <a:schemeClr val="bg2">
                    <a:lumMod val="10000"/>
                  </a:schemeClr>
                </a:solidFill>
                <a:latin typeface="Chromatica" panose="00000500000000000000" pitchFamily="50" charset="-94"/>
              </a:rPr>
              <a:t>Schema evolution support (allowing you to change the fields in a dataset)</a:t>
            </a:r>
          </a:p>
          <a:p>
            <a:pPr marL="342900" indent="-342900">
              <a:spcAft>
                <a:spcPts val="600"/>
              </a:spcAft>
              <a:buFont typeface="Arial" panose="020B0604020202020204" pitchFamily="34" charset="0"/>
              <a:buChar char="•"/>
            </a:pPr>
            <a:r>
              <a:rPr lang="en-US" sz="2400" dirty="0">
                <a:solidFill>
                  <a:schemeClr val="bg2">
                    <a:lumMod val="10000"/>
                  </a:schemeClr>
                </a:solidFill>
                <a:latin typeface="Chromatica" panose="00000500000000000000" pitchFamily="50" charset="-94"/>
              </a:rPr>
              <a:t>Advanced compression support (compress the files with a compression codec without sacrificing these features)</a:t>
            </a:r>
            <a:endParaRPr lang="tr-TR" sz="2400" dirty="0">
              <a:solidFill>
                <a:schemeClr val="bg2">
                  <a:lumMod val="10000"/>
                </a:schemeClr>
              </a:solidFill>
              <a:latin typeface="Chromatica" panose="00000500000000000000" pitchFamily="50" charset="-94"/>
            </a:endParaRPr>
          </a:p>
          <a:p>
            <a:pPr marL="342900" indent="-342900">
              <a:spcAft>
                <a:spcPts val="600"/>
              </a:spcAft>
              <a:buFont typeface="Arial" panose="020B0604020202020204" pitchFamily="34" charset="0"/>
              <a:buChar char="•"/>
            </a:pPr>
            <a:r>
              <a:rPr lang="en-US" sz="2400" dirty="0">
                <a:solidFill>
                  <a:schemeClr val="bg2">
                    <a:lumMod val="10000"/>
                  </a:schemeClr>
                </a:solidFill>
                <a:latin typeface="Chromatica" panose="00000500000000000000" pitchFamily="50" charset="-94"/>
              </a:rPr>
              <a:t>Well-defined and expressive</a:t>
            </a:r>
          </a:p>
          <a:p>
            <a:pPr marL="342900" indent="-342900">
              <a:spcAft>
                <a:spcPts val="600"/>
              </a:spcAft>
              <a:buFont typeface="Arial" panose="020B0604020202020204" pitchFamily="34" charset="0"/>
              <a:buChar char="•"/>
            </a:pPr>
            <a:r>
              <a:rPr lang="tr-TR" sz="2400" dirty="0">
                <a:solidFill>
                  <a:schemeClr val="bg2">
                    <a:lumMod val="10000"/>
                  </a:schemeClr>
                </a:solidFill>
                <a:latin typeface="Chromatica" panose="00000500000000000000" pitchFamily="50" charset="-94"/>
              </a:rPr>
              <a:t>Be </a:t>
            </a:r>
            <a:r>
              <a:rPr lang="en-US" sz="2400" dirty="0">
                <a:solidFill>
                  <a:schemeClr val="bg2">
                    <a:lumMod val="10000"/>
                  </a:schemeClr>
                </a:solidFill>
                <a:latin typeface="Chromatica" panose="00000500000000000000" pitchFamily="50" charset="-94"/>
              </a:rPr>
              <a:t>able to handle variety of data structures specifically structs, records, maps, arrays along with strings, numbers</a:t>
            </a:r>
          </a:p>
        </p:txBody>
      </p:sp>
    </p:spTree>
    <p:extLst>
      <p:ext uri="{BB962C8B-B14F-4D97-AF65-F5344CB8AC3E}">
        <p14:creationId xmlns:p14="http://schemas.microsoft.com/office/powerpoint/2010/main" val="2298922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954618" y="265815"/>
            <a:ext cx="8282763" cy="531628"/>
          </a:xfrm>
        </p:spPr>
        <p:txBody>
          <a:bodyPr>
            <a:noAutofit/>
          </a:bodyPr>
          <a:lstStyle/>
          <a:p>
            <a:r>
              <a:rPr lang="en-US" sz="32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What we expect </a:t>
            </a:r>
            <a:r>
              <a:rPr lang="tr-TR" sz="32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form a file</a:t>
            </a:r>
            <a:endParaRPr lang="en-US" sz="32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endParaRPr>
          </a:p>
        </p:txBody>
      </p:sp>
      <p:sp>
        <p:nvSpPr>
          <p:cNvPr id="9" name="Metin kutusu 8"/>
          <p:cNvSpPr txBox="1"/>
          <p:nvPr/>
        </p:nvSpPr>
        <p:spPr>
          <a:xfrm>
            <a:off x="1534392" y="1316713"/>
            <a:ext cx="9397296" cy="392415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solidFill>
                  <a:schemeClr val="bg2">
                    <a:lumMod val="10000"/>
                  </a:schemeClr>
                </a:solidFill>
                <a:latin typeface="Chromatica" panose="00000500000000000000" pitchFamily="50" charset="-94"/>
              </a:rPr>
              <a:t>Quick read.</a:t>
            </a:r>
          </a:p>
          <a:p>
            <a:pPr marL="342900" indent="-342900">
              <a:lnSpc>
                <a:spcPct val="150000"/>
              </a:lnSpc>
              <a:buFont typeface="Arial" panose="020B0604020202020204" pitchFamily="34" charset="0"/>
              <a:buChar char="•"/>
            </a:pPr>
            <a:r>
              <a:rPr lang="en-US" sz="2400" dirty="0">
                <a:solidFill>
                  <a:schemeClr val="bg2">
                    <a:lumMod val="10000"/>
                  </a:schemeClr>
                </a:solidFill>
                <a:latin typeface="Chromatica" panose="00000500000000000000" pitchFamily="50" charset="-94"/>
              </a:rPr>
              <a:t>Write fast.</a:t>
            </a:r>
          </a:p>
          <a:p>
            <a:pPr marL="342900" indent="-342900">
              <a:lnSpc>
                <a:spcPct val="150000"/>
              </a:lnSpc>
              <a:buFont typeface="Arial" panose="020B0604020202020204" pitchFamily="34" charset="0"/>
              <a:buChar char="•"/>
            </a:pPr>
            <a:r>
              <a:rPr lang="en-US" sz="2400" dirty="0">
                <a:solidFill>
                  <a:schemeClr val="bg2">
                    <a:lumMod val="10000"/>
                  </a:schemeClr>
                </a:solidFill>
                <a:latin typeface="Chromatica" panose="00000500000000000000" pitchFamily="50" charset="-94"/>
              </a:rPr>
              <a:t>Let it be splitable so that each part of the file can be processed in parallel.</a:t>
            </a:r>
          </a:p>
          <a:p>
            <a:pPr marL="342900" indent="-342900">
              <a:lnSpc>
                <a:spcPct val="150000"/>
              </a:lnSpc>
              <a:buFont typeface="Arial" panose="020B0604020202020204" pitchFamily="34" charset="0"/>
              <a:buChar char="•"/>
            </a:pPr>
            <a:r>
              <a:rPr lang="tr-TR" sz="2400" dirty="0">
                <a:solidFill>
                  <a:schemeClr val="bg2">
                    <a:lumMod val="10000"/>
                  </a:schemeClr>
                </a:solidFill>
                <a:latin typeface="Chromatica" panose="00000500000000000000" pitchFamily="50" charset="-94"/>
              </a:rPr>
              <a:t>Support </a:t>
            </a:r>
            <a:r>
              <a:rPr lang="en-US" sz="2400" dirty="0">
                <a:solidFill>
                  <a:schemeClr val="bg2">
                    <a:lumMod val="10000"/>
                  </a:schemeClr>
                </a:solidFill>
                <a:latin typeface="Chromatica" panose="00000500000000000000" pitchFamily="50" charset="-94"/>
              </a:rPr>
              <a:t>schema evolution so we can change the schema at any time.</a:t>
            </a:r>
          </a:p>
          <a:p>
            <a:pPr marL="342900" indent="-342900">
              <a:lnSpc>
                <a:spcPct val="150000"/>
              </a:lnSpc>
              <a:buFont typeface="Arial" panose="020B0604020202020204" pitchFamily="34" charset="0"/>
              <a:buChar char="•"/>
            </a:pPr>
            <a:r>
              <a:rPr lang="en-US" sz="2400" dirty="0">
                <a:solidFill>
                  <a:schemeClr val="bg2">
                    <a:lumMod val="10000"/>
                  </a:schemeClr>
                </a:solidFill>
                <a:latin typeface="Chromatica" panose="00000500000000000000" pitchFamily="50" charset="-94"/>
              </a:rPr>
              <a:t>Compress well.</a:t>
            </a:r>
          </a:p>
        </p:txBody>
      </p:sp>
    </p:spTree>
    <p:extLst>
      <p:ext uri="{BB962C8B-B14F-4D97-AF65-F5344CB8AC3E}">
        <p14:creationId xmlns:p14="http://schemas.microsoft.com/office/powerpoint/2010/main" val="3144850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 11">
            <a:extLst>
              <a:ext uri="{FF2B5EF4-FFF2-40B4-BE49-F238E27FC236}">
                <a16:creationId xmlns:a16="http://schemas.microsoft.com/office/drawing/2014/main" id="{F6BBB37B-99C3-44FB-BEDC-6ED6995F94C7}"/>
              </a:ext>
            </a:extLst>
          </p:cNvPr>
          <p:cNvGrpSpPr/>
          <p:nvPr/>
        </p:nvGrpSpPr>
        <p:grpSpPr>
          <a:xfrm>
            <a:off x="330155" y="599086"/>
            <a:ext cx="5238750" cy="3623087"/>
            <a:chOff x="330155" y="599086"/>
            <a:chExt cx="5238750" cy="3623087"/>
          </a:xfrm>
        </p:grpSpPr>
        <p:pic>
          <p:nvPicPr>
            <p:cNvPr id="1026" name="Picture 2" descr="Pazarda Tezgah Açmak İçin Gerekenler (EN BASİT YOL) Ocak 2021">
              <a:extLst>
                <a:ext uri="{FF2B5EF4-FFF2-40B4-BE49-F238E27FC236}">
                  <a16:creationId xmlns:a16="http://schemas.microsoft.com/office/drawing/2014/main" id="{AE1FA3B9-4FDA-44DD-A622-9024BAF13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155" y="1012248"/>
              <a:ext cx="5238750" cy="3209925"/>
            </a:xfrm>
            <a:prstGeom prst="rect">
              <a:avLst/>
            </a:prstGeom>
            <a:noFill/>
            <a:extLst>
              <a:ext uri="{909E8E84-426E-40DD-AFC4-6F175D3DCCD1}">
                <a14:hiddenFill xmlns:a14="http://schemas.microsoft.com/office/drawing/2010/main">
                  <a:solidFill>
                    <a:srgbClr val="FFFFFF"/>
                  </a:solidFill>
                </a14:hiddenFill>
              </a:ext>
            </a:extLst>
          </p:spPr>
        </p:pic>
        <p:sp>
          <p:nvSpPr>
            <p:cNvPr id="8" name="Metin kutusu 7">
              <a:extLst>
                <a:ext uri="{FF2B5EF4-FFF2-40B4-BE49-F238E27FC236}">
                  <a16:creationId xmlns:a16="http://schemas.microsoft.com/office/drawing/2014/main" id="{6F7D8E4C-0B28-4A4A-8A54-08F83E163B70}"/>
                </a:ext>
              </a:extLst>
            </p:cNvPr>
            <p:cNvSpPr txBox="1"/>
            <p:nvPr/>
          </p:nvSpPr>
          <p:spPr>
            <a:xfrm>
              <a:off x="1162374" y="599086"/>
              <a:ext cx="1177557" cy="369332"/>
            </a:xfrm>
            <a:prstGeom prst="rect">
              <a:avLst/>
            </a:prstGeom>
            <a:noFill/>
          </p:spPr>
          <p:txBody>
            <a:bodyPr wrap="square">
              <a:spAutoFit/>
            </a:bodyPr>
            <a:lstStyle/>
            <a:p>
              <a:r>
                <a:rPr lang="tr-TR" sz="18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Memory</a:t>
              </a:r>
              <a:endParaRPr lang="en-US" dirty="0"/>
            </a:p>
          </p:txBody>
        </p:sp>
      </p:grpSp>
      <p:grpSp>
        <p:nvGrpSpPr>
          <p:cNvPr id="13" name="Grup 12">
            <a:extLst>
              <a:ext uri="{FF2B5EF4-FFF2-40B4-BE49-F238E27FC236}">
                <a16:creationId xmlns:a16="http://schemas.microsoft.com/office/drawing/2014/main" id="{CA1C46BC-DBA8-4EB1-88AC-E4189D6720FE}"/>
              </a:ext>
            </a:extLst>
          </p:cNvPr>
          <p:cNvGrpSpPr/>
          <p:nvPr/>
        </p:nvGrpSpPr>
        <p:grpSpPr>
          <a:xfrm>
            <a:off x="6272270" y="3202082"/>
            <a:ext cx="5669197" cy="3332794"/>
            <a:chOff x="6272270" y="3202082"/>
            <a:chExt cx="5669197" cy="3332794"/>
          </a:xfrm>
        </p:grpSpPr>
        <p:pic>
          <p:nvPicPr>
            <p:cNvPr id="1028" name="Picture 4" descr="Hal'de 'trafik' sıkıntısı">
              <a:extLst>
                <a:ext uri="{FF2B5EF4-FFF2-40B4-BE49-F238E27FC236}">
                  <a16:creationId xmlns:a16="http://schemas.microsoft.com/office/drawing/2014/main" id="{E21D4F01-BE46-48E5-A00C-9F341FEC81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2270" y="3602838"/>
              <a:ext cx="5669197" cy="2932038"/>
            </a:xfrm>
            <a:prstGeom prst="rect">
              <a:avLst/>
            </a:prstGeom>
            <a:noFill/>
            <a:extLst>
              <a:ext uri="{909E8E84-426E-40DD-AFC4-6F175D3DCCD1}">
                <a14:hiddenFill xmlns:a14="http://schemas.microsoft.com/office/drawing/2010/main">
                  <a:solidFill>
                    <a:srgbClr val="FFFFFF"/>
                  </a:solidFill>
                </a14:hiddenFill>
              </a:ext>
            </a:extLst>
          </p:spPr>
        </p:pic>
        <p:sp>
          <p:nvSpPr>
            <p:cNvPr id="10" name="Metin kutusu 9">
              <a:extLst>
                <a:ext uri="{FF2B5EF4-FFF2-40B4-BE49-F238E27FC236}">
                  <a16:creationId xmlns:a16="http://schemas.microsoft.com/office/drawing/2014/main" id="{F0A3E5A5-9AF7-4BBC-A827-74AD562B2798}"/>
                </a:ext>
              </a:extLst>
            </p:cNvPr>
            <p:cNvSpPr txBox="1"/>
            <p:nvPr/>
          </p:nvSpPr>
          <p:spPr>
            <a:xfrm>
              <a:off x="9601355" y="3202082"/>
              <a:ext cx="959012" cy="369332"/>
            </a:xfrm>
            <a:prstGeom prst="rect">
              <a:avLst/>
            </a:prstGeom>
            <a:noFill/>
          </p:spPr>
          <p:txBody>
            <a:bodyPr wrap="square">
              <a:spAutoFit/>
            </a:bodyPr>
            <a:lstStyle/>
            <a:p>
              <a:r>
                <a:rPr lang="tr-TR" sz="18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Disk</a:t>
              </a:r>
              <a:endParaRPr lang="en-US" dirty="0"/>
            </a:p>
          </p:txBody>
        </p:sp>
      </p:grpSp>
      <p:sp>
        <p:nvSpPr>
          <p:cNvPr id="9" name="Ok: Aşağı Bükülü 8">
            <a:extLst>
              <a:ext uri="{FF2B5EF4-FFF2-40B4-BE49-F238E27FC236}">
                <a16:creationId xmlns:a16="http://schemas.microsoft.com/office/drawing/2014/main" id="{511A0E56-4F51-4624-A86A-615A2F2C0964}"/>
              </a:ext>
            </a:extLst>
          </p:cNvPr>
          <p:cNvSpPr/>
          <p:nvPr/>
        </p:nvSpPr>
        <p:spPr>
          <a:xfrm rot="1944711">
            <a:off x="4665998" y="1188617"/>
            <a:ext cx="5559904" cy="128897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Metin kutusu 14">
            <a:extLst>
              <a:ext uri="{FF2B5EF4-FFF2-40B4-BE49-F238E27FC236}">
                <a16:creationId xmlns:a16="http://schemas.microsoft.com/office/drawing/2014/main" id="{20FBC956-9795-4436-AF98-A4D49E4894E7}"/>
              </a:ext>
            </a:extLst>
          </p:cNvPr>
          <p:cNvSpPr txBox="1"/>
          <p:nvPr/>
        </p:nvSpPr>
        <p:spPr>
          <a:xfrm>
            <a:off x="7634688" y="1648437"/>
            <a:ext cx="1784734" cy="369332"/>
          </a:xfrm>
          <a:prstGeom prst="rect">
            <a:avLst/>
          </a:prstGeom>
          <a:noFill/>
        </p:spPr>
        <p:txBody>
          <a:bodyPr wrap="square">
            <a:spAutoFit/>
          </a:bodyPr>
          <a:lstStyle/>
          <a:p>
            <a:r>
              <a:rPr lang="en-US" sz="18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Serialization</a:t>
            </a:r>
            <a:endParaRPr lang="en-US" dirty="0"/>
          </a:p>
        </p:txBody>
      </p:sp>
      <p:sp>
        <p:nvSpPr>
          <p:cNvPr id="17" name="Ok: Aşağı Bükülü 16">
            <a:extLst>
              <a:ext uri="{FF2B5EF4-FFF2-40B4-BE49-F238E27FC236}">
                <a16:creationId xmlns:a16="http://schemas.microsoft.com/office/drawing/2014/main" id="{17FB5FAC-B8CC-4893-86F0-061B74710DCA}"/>
              </a:ext>
            </a:extLst>
          </p:cNvPr>
          <p:cNvSpPr/>
          <p:nvPr/>
        </p:nvSpPr>
        <p:spPr>
          <a:xfrm rot="12462917">
            <a:off x="2603051" y="4747325"/>
            <a:ext cx="4185430" cy="128897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Metin kutusu 17">
            <a:extLst>
              <a:ext uri="{FF2B5EF4-FFF2-40B4-BE49-F238E27FC236}">
                <a16:creationId xmlns:a16="http://schemas.microsoft.com/office/drawing/2014/main" id="{774086AE-851B-4F46-A855-4131DEAB7A61}"/>
              </a:ext>
            </a:extLst>
          </p:cNvPr>
          <p:cNvSpPr txBox="1"/>
          <p:nvPr/>
        </p:nvSpPr>
        <p:spPr>
          <a:xfrm>
            <a:off x="3649179" y="5039312"/>
            <a:ext cx="2208884" cy="369332"/>
          </a:xfrm>
          <a:prstGeom prst="rect">
            <a:avLst/>
          </a:prstGeom>
          <a:noFill/>
        </p:spPr>
        <p:txBody>
          <a:bodyPr wrap="square">
            <a:spAutoFit/>
          </a:bodyPr>
          <a:lstStyle/>
          <a:p>
            <a:r>
              <a:rPr lang="en-US" sz="18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Deserialization</a:t>
            </a:r>
            <a:endParaRPr lang="en-US" dirty="0"/>
          </a:p>
        </p:txBody>
      </p:sp>
    </p:spTree>
    <p:extLst>
      <p:ext uri="{BB962C8B-B14F-4D97-AF65-F5344CB8AC3E}">
        <p14:creationId xmlns:p14="http://schemas.microsoft.com/office/powerpoint/2010/main" val="391257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right)">
                                      <p:cBhvr>
                                        <p:cTn id="26" dur="500"/>
                                        <p:tgtEl>
                                          <p:spTgt spid="17"/>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p:bldP spid="17" grpId="0" animBg="1"/>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000A707A-AA23-432F-8606-52562D4FDF29}"/>
              </a:ext>
            </a:extLst>
          </p:cNvPr>
          <p:cNvSpPr txBox="1"/>
          <p:nvPr/>
        </p:nvSpPr>
        <p:spPr>
          <a:xfrm>
            <a:off x="1954618" y="1914455"/>
            <a:ext cx="8819147" cy="2308324"/>
          </a:xfrm>
          <a:prstGeom prst="rect">
            <a:avLst/>
          </a:prstGeom>
          <a:noFill/>
        </p:spPr>
        <p:txBody>
          <a:bodyPr wrap="square" rtlCol="0">
            <a:spAutoFit/>
          </a:bodyPr>
          <a:lstStyle/>
          <a:p>
            <a:r>
              <a:rPr lang="en-US" sz="2400" dirty="0">
                <a:latin typeface="Chromatica" panose="00000500000000000000" pitchFamily="50" charset="-94"/>
              </a:rPr>
              <a:t>In computing, </a:t>
            </a:r>
            <a:r>
              <a:rPr lang="en-US" sz="2400" b="1" dirty="0">
                <a:latin typeface="Chromatica" panose="00000500000000000000" pitchFamily="50" charset="-94"/>
              </a:rPr>
              <a:t>serialization</a:t>
            </a:r>
            <a:r>
              <a:rPr lang="tr-TR" sz="2400" b="1" dirty="0">
                <a:latin typeface="Chromatica" panose="00000500000000000000" pitchFamily="50" charset="-94"/>
              </a:rPr>
              <a:t> </a:t>
            </a:r>
            <a:r>
              <a:rPr lang="en-US" sz="2400" dirty="0">
                <a:latin typeface="Chromatica" panose="00000500000000000000" pitchFamily="50" charset="-94"/>
              </a:rPr>
              <a:t>is the process of translating a </a:t>
            </a:r>
            <a:r>
              <a:rPr lang="en-US" sz="2400" dirty="0">
                <a:latin typeface="Chromatica" panose="00000500000000000000" pitchFamily="50" charset="-94"/>
                <a:hlinkClick r:id="rId2" tooltip="Data structure"/>
              </a:rPr>
              <a:t>data structure</a:t>
            </a:r>
            <a:r>
              <a:rPr lang="en-US" sz="2400" dirty="0">
                <a:latin typeface="Chromatica" panose="00000500000000000000" pitchFamily="50" charset="-94"/>
              </a:rPr>
              <a:t> or </a:t>
            </a:r>
            <a:r>
              <a:rPr lang="en-US" sz="2400" dirty="0">
                <a:latin typeface="Chromatica" panose="00000500000000000000" pitchFamily="50" charset="-94"/>
                <a:hlinkClick r:id="rId3" tooltip="Object (computer science)"/>
              </a:rPr>
              <a:t>object</a:t>
            </a:r>
            <a:r>
              <a:rPr lang="en-US" sz="2400" dirty="0">
                <a:latin typeface="Chromatica" panose="00000500000000000000" pitchFamily="50" charset="-94"/>
              </a:rPr>
              <a:t> state into a format that can be stored (for example, in a </a:t>
            </a:r>
            <a:r>
              <a:rPr lang="en-US" sz="2400" dirty="0">
                <a:latin typeface="Chromatica" panose="00000500000000000000" pitchFamily="50" charset="-94"/>
                <a:hlinkClick r:id="rId4" tooltip="Computer file"/>
              </a:rPr>
              <a:t>file</a:t>
            </a:r>
            <a:r>
              <a:rPr lang="en-US" sz="2400" dirty="0">
                <a:latin typeface="Chromatica" panose="00000500000000000000" pitchFamily="50" charset="-94"/>
              </a:rPr>
              <a:t> or memory </a:t>
            </a:r>
            <a:r>
              <a:rPr lang="en-US" sz="2400" dirty="0">
                <a:latin typeface="Chromatica" panose="00000500000000000000" pitchFamily="50" charset="-94"/>
                <a:hlinkClick r:id="rId5" tooltip="Data buffer"/>
              </a:rPr>
              <a:t>data buffer</a:t>
            </a:r>
            <a:r>
              <a:rPr lang="en-US" sz="2400" dirty="0">
                <a:latin typeface="Chromatica" panose="00000500000000000000" pitchFamily="50" charset="-94"/>
              </a:rPr>
              <a:t>) or transmitted (for example, over a </a:t>
            </a:r>
            <a:r>
              <a:rPr lang="en-US" sz="2400" dirty="0">
                <a:latin typeface="Chromatica" panose="00000500000000000000" pitchFamily="50" charset="-94"/>
                <a:hlinkClick r:id="rId6" tooltip="Computer network"/>
              </a:rPr>
              <a:t>computer network</a:t>
            </a:r>
            <a:r>
              <a:rPr lang="en-US" sz="2400" dirty="0">
                <a:latin typeface="Chromatica" panose="00000500000000000000" pitchFamily="50" charset="-94"/>
              </a:rPr>
              <a:t>) and reconstructed later (possibly in a different computer environment).</a:t>
            </a:r>
            <a:endParaRPr lang="tr-TR" sz="2400" dirty="0">
              <a:latin typeface="Chromatica" panose="00000500000000000000" pitchFamily="50" charset="-94"/>
            </a:endParaRPr>
          </a:p>
        </p:txBody>
      </p:sp>
      <p:sp>
        <p:nvSpPr>
          <p:cNvPr id="3" name="Dikdörtgen 2">
            <a:extLst>
              <a:ext uri="{FF2B5EF4-FFF2-40B4-BE49-F238E27FC236}">
                <a16:creationId xmlns:a16="http://schemas.microsoft.com/office/drawing/2014/main" id="{844835BE-AAF7-43A4-B0AC-7B91D4CA4FD9}"/>
              </a:ext>
            </a:extLst>
          </p:cNvPr>
          <p:cNvSpPr/>
          <p:nvPr/>
        </p:nvSpPr>
        <p:spPr>
          <a:xfrm>
            <a:off x="9075646" y="6453686"/>
            <a:ext cx="2828018" cy="276999"/>
          </a:xfrm>
          <a:prstGeom prst="rect">
            <a:avLst/>
          </a:prstGeom>
        </p:spPr>
        <p:txBody>
          <a:bodyPr wrap="none">
            <a:spAutoFit/>
          </a:bodyPr>
          <a:lstStyle/>
          <a:p>
            <a:r>
              <a:rPr lang="tr-TR" sz="1200" dirty="0"/>
              <a:t>https://en.wikipedia.org/wiki/Serialization</a:t>
            </a:r>
          </a:p>
        </p:txBody>
      </p:sp>
      <p:sp>
        <p:nvSpPr>
          <p:cNvPr id="9" name="Unvan 1">
            <a:extLst>
              <a:ext uri="{FF2B5EF4-FFF2-40B4-BE49-F238E27FC236}">
                <a16:creationId xmlns:a16="http://schemas.microsoft.com/office/drawing/2014/main" id="{CA06B77A-3287-445C-A943-0505BD7C9C14}"/>
              </a:ext>
            </a:extLst>
          </p:cNvPr>
          <p:cNvSpPr>
            <a:spLocks noGrp="1"/>
          </p:cNvSpPr>
          <p:nvPr>
            <p:ph type="ctrTitle"/>
          </p:nvPr>
        </p:nvSpPr>
        <p:spPr>
          <a:xfrm>
            <a:off x="1954618" y="265815"/>
            <a:ext cx="8282763" cy="542260"/>
          </a:xfrm>
        </p:spPr>
        <p:txBody>
          <a:bodyPr>
            <a:noAutofit/>
          </a:bodyPr>
          <a:lstStyle/>
          <a:p>
            <a:r>
              <a:rPr lang="en-US" sz="32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Serialization</a:t>
            </a:r>
          </a:p>
        </p:txBody>
      </p:sp>
    </p:spTree>
    <p:extLst>
      <p:ext uri="{BB962C8B-B14F-4D97-AF65-F5344CB8AC3E}">
        <p14:creationId xmlns:p14="http://schemas.microsoft.com/office/powerpoint/2010/main" val="1786982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954618" y="265815"/>
            <a:ext cx="8282763" cy="563526"/>
          </a:xfrm>
        </p:spPr>
        <p:txBody>
          <a:bodyPr>
            <a:noAutofit/>
          </a:bodyPr>
          <a:lstStyle/>
          <a:p>
            <a:r>
              <a:rPr lang="en-US" sz="32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Column</a:t>
            </a:r>
            <a:r>
              <a:rPr lang="tr-TR" sz="32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 </a:t>
            </a:r>
            <a:r>
              <a:rPr lang="en-US" sz="32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and</a:t>
            </a:r>
            <a:r>
              <a:rPr lang="tr-TR" sz="32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 </a:t>
            </a:r>
            <a:r>
              <a:rPr lang="en-US" sz="3200" b="1" dirty="0">
                <a:solidFill>
                  <a:schemeClr val="bg2">
                    <a:lumMod val="10000"/>
                  </a:schemeClr>
                </a:solidFill>
                <a:latin typeface="Chromatica" panose="00000500000000000000" pitchFamily="50" charset="-94"/>
                <a:ea typeface="Verdana" panose="020B0604030504040204" pitchFamily="34" charset="0"/>
                <a:cs typeface="Arial" panose="020B0604020202020204" pitchFamily="34" charset="0"/>
              </a:rPr>
              <a:t>Row Oriented</a:t>
            </a:r>
          </a:p>
        </p:txBody>
      </p:sp>
      <p:pic>
        <p:nvPicPr>
          <p:cNvPr id="4" name="Resim 3">
            <a:extLst>
              <a:ext uri="{FF2B5EF4-FFF2-40B4-BE49-F238E27FC236}">
                <a16:creationId xmlns:a16="http://schemas.microsoft.com/office/drawing/2014/main" id="{3E0AAA49-7B83-4022-A5FB-67C88443466B}"/>
              </a:ext>
            </a:extLst>
          </p:cNvPr>
          <p:cNvPicPr>
            <a:picLocks noChangeAspect="1"/>
          </p:cNvPicPr>
          <p:nvPr/>
        </p:nvPicPr>
        <p:blipFill>
          <a:blip r:embed="rId2"/>
          <a:stretch>
            <a:fillRect/>
          </a:stretch>
        </p:blipFill>
        <p:spPr>
          <a:xfrm>
            <a:off x="1721303" y="979842"/>
            <a:ext cx="6044063" cy="5612344"/>
          </a:xfrm>
          <a:prstGeom prst="rect">
            <a:avLst/>
          </a:prstGeom>
        </p:spPr>
      </p:pic>
      <p:sp>
        <p:nvSpPr>
          <p:cNvPr id="5" name="Dikdörtgen 4">
            <a:extLst>
              <a:ext uri="{FF2B5EF4-FFF2-40B4-BE49-F238E27FC236}">
                <a16:creationId xmlns:a16="http://schemas.microsoft.com/office/drawing/2014/main" id="{E1BBDD9A-F3E1-4D37-8FD5-2DF6B41C2718}"/>
              </a:ext>
            </a:extLst>
          </p:cNvPr>
          <p:cNvSpPr/>
          <p:nvPr/>
        </p:nvSpPr>
        <p:spPr>
          <a:xfrm>
            <a:off x="9205782" y="6130521"/>
            <a:ext cx="2529830" cy="461665"/>
          </a:xfrm>
          <a:prstGeom prst="rect">
            <a:avLst/>
          </a:prstGeom>
        </p:spPr>
        <p:txBody>
          <a:bodyPr wrap="square">
            <a:spAutoFit/>
          </a:bodyPr>
          <a:lstStyle/>
          <a:p>
            <a:r>
              <a:rPr lang="en-US" sz="1200" dirty="0"/>
              <a:t>White, Tom. </a:t>
            </a:r>
            <a:r>
              <a:rPr lang="en-US" sz="1200" i="1" dirty="0"/>
              <a:t>Hadoop: The definitive guide</a:t>
            </a:r>
            <a:r>
              <a:rPr lang="en-US" sz="1200" dirty="0"/>
              <a:t>. " O'Reilly Media, Inc.", 201</a:t>
            </a:r>
            <a:r>
              <a:rPr lang="tr-TR" sz="1200" dirty="0"/>
              <a:t>5</a:t>
            </a:r>
            <a:r>
              <a:rPr lang="en-US" sz="1200" dirty="0"/>
              <a:t>.</a:t>
            </a:r>
            <a:endParaRPr lang="tr-TR" sz="1200" dirty="0"/>
          </a:p>
        </p:txBody>
      </p:sp>
    </p:spTree>
    <p:extLst>
      <p:ext uri="{BB962C8B-B14F-4D97-AF65-F5344CB8AC3E}">
        <p14:creationId xmlns:p14="http://schemas.microsoft.com/office/powerpoint/2010/main" val="2539406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4717</TotalTime>
  <Words>1189</Words>
  <Application>Microsoft Office PowerPoint</Application>
  <PresentationFormat>Widescreen</PresentationFormat>
  <Paragraphs>115</Paragraphs>
  <Slides>26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-apple-system</vt:lpstr>
      <vt:lpstr>Arial</vt:lpstr>
      <vt:lpstr>Calibri</vt:lpstr>
      <vt:lpstr>Calibri Light</vt:lpstr>
      <vt:lpstr>Chromatica</vt:lpstr>
      <vt:lpstr>Courier New</vt:lpstr>
      <vt:lpstr>Office Teması</vt:lpstr>
      <vt:lpstr>File Formats and Compression</vt:lpstr>
      <vt:lpstr>PowerPoint Presentation</vt:lpstr>
      <vt:lpstr>PowerPoint Presentation</vt:lpstr>
      <vt:lpstr>Format</vt:lpstr>
      <vt:lpstr>PowerPoint Presentation</vt:lpstr>
      <vt:lpstr>What we expect form a file</vt:lpstr>
      <vt:lpstr>PowerPoint Presentation</vt:lpstr>
      <vt:lpstr>Serialization</vt:lpstr>
      <vt:lpstr>Column and Row Oriented</vt:lpstr>
      <vt:lpstr>Splitable</vt:lpstr>
      <vt:lpstr>File Formats</vt:lpstr>
      <vt:lpstr>File Formats</vt:lpstr>
      <vt:lpstr>1. Text Files (csv, tsv, txt, xml)</vt:lpstr>
      <vt:lpstr>2. Avro file</vt:lpstr>
      <vt:lpstr>3. ORC file (Optimized Row Columnar)</vt:lpstr>
      <vt:lpstr>4. Parquet file (Columnar)</vt:lpstr>
      <vt:lpstr>PowerPoint Presentation</vt:lpstr>
      <vt:lpstr>PowerPoint Presentation</vt:lpstr>
      <vt:lpstr>Compression</vt:lpstr>
      <vt:lpstr>Compression</vt:lpstr>
      <vt:lpstr>Compression</vt:lpstr>
      <vt:lpstr>Compression tips</vt:lpstr>
      <vt:lpstr>PowerPoint Presentation</vt:lpstr>
      <vt:lpstr>Generic performance tips</vt:lpstr>
      <vt:lpstr>Generic performance tips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dc:title>
  <dc:creator>Erkan ŞİRİN</dc:creator>
  <cp:lastModifiedBy>Erkan SIRIN</cp:lastModifiedBy>
  <cp:revision>135</cp:revision>
  <dcterms:created xsi:type="dcterms:W3CDTF">2018-03-04T09:30:49Z</dcterms:created>
  <dcterms:modified xsi:type="dcterms:W3CDTF">2023-01-28T15:37:15Z</dcterms:modified>
</cp:coreProperties>
</file>