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50" r:id="rId2"/>
    <p:sldId id="418" r:id="rId3"/>
    <p:sldId id="420" r:id="rId4"/>
    <p:sldId id="257" r:id="rId5"/>
    <p:sldId id="276" r:id="rId6"/>
    <p:sldId id="422" r:id="rId7"/>
    <p:sldId id="258" r:id="rId8"/>
    <p:sldId id="421" r:id="rId9"/>
    <p:sldId id="275" r:id="rId10"/>
    <p:sldId id="262" r:id="rId11"/>
    <p:sldId id="277" r:id="rId12"/>
    <p:sldId id="278" r:id="rId13"/>
    <p:sldId id="279" r:id="rId14"/>
    <p:sldId id="344" r:id="rId15"/>
    <p:sldId id="345" r:id="rId16"/>
    <p:sldId id="342" r:id="rId17"/>
    <p:sldId id="263" r:id="rId18"/>
    <p:sldId id="265" r:id="rId19"/>
    <p:sldId id="424" r:id="rId20"/>
    <p:sldId id="264" r:id="rId21"/>
    <p:sldId id="266" r:id="rId22"/>
    <p:sldId id="267" r:id="rId23"/>
    <p:sldId id="270" r:id="rId24"/>
    <p:sldId id="268" r:id="rId25"/>
    <p:sldId id="343" r:id="rId26"/>
    <p:sldId id="271" r:id="rId27"/>
    <p:sldId id="423" r:id="rId28"/>
    <p:sldId id="346" r:id="rId29"/>
    <p:sldId id="347" r:id="rId30"/>
    <p:sldId id="348" r:id="rId31"/>
    <p:sldId id="349" r:id="rId32"/>
    <p:sldId id="272" r:id="rId33"/>
    <p:sldId id="273" r:id="rId34"/>
    <p:sldId id="334" r:id="rId35"/>
    <p:sldId id="261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CD1F26"/>
    <a:srgbClr val="FF9933"/>
    <a:srgbClr val="AFCB08"/>
    <a:srgbClr val="D32E2A"/>
    <a:srgbClr val="FD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21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kraft.co/aws-kinesis-vs-kafka-comparison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35" y="1454229"/>
            <a:ext cx="4436590" cy="246551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AB768AD-B3F3-4ABF-899A-22D2A0BD8F64}"/>
              </a:ext>
            </a:extLst>
          </p:cNvPr>
          <p:cNvSpPr txBox="1"/>
          <p:nvPr/>
        </p:nvSpPr>
        <p:spPr>
          <a:xfrm>
            <a:off x="3048866" y="3919743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Developer </a:t>
            </a:r>
            <a:r>
              <a:rPr lang="en-US" sz="2400" b="1" dirty="0">
                <a:latin typeface="Chromatica" panose="00000500000000000000" pitchFamily="50" charset="-94"/>
              </a:rPr>
              <a:t>Perspective</a:t>
            </a:r>
          </a:p>
        </p:txBody>
      </p:sp>
    </p:spTree>
    <p:extLst>
      <p:ext uri="{BB962C8B-B14F-4D97-AF65-F5344CB8AC3E}">
        <p14:creationId xmlns:p14="http://schemas.microsoft.com/office/powerpoint/2010/main" val="44742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593271" y="1074115"/>
            <a:ext cx="9005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Apache Kafka is an open-source streaming data platform originally developed by LinkedIn.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Chromatica" panose="00000500000000000000" pitchFamily="50" charset="-94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54363" y="2166856"/>
            <a:ext cx="10483273" cy="360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It is similar to an institution/company message queue (MQ) or message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It works with the logic of Publish 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/ </a:t>
            </a: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Subscribe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It stores messages for a certain period of time in a fault-tolerant manner.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It transmits the message as it is, does not change 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It works in clusters and can be scaled horizontally.</a:t>
            </a:r>
            <a:endParaRPr lang="tr-TR" sz="22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8041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427052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746680" y="1346653"/>
            <a:ext cx="92456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Developed by LinkedIn. It is now an open source project.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Supporting company: Confluent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It can scale up to 100 nodes.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It can process millions of messages per second.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It is high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The delay is a few milliseconds. That's why it's realtime.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It has a very widespread usage.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More than 80% of all Fortune 100 companies trust, and use Kafka.</a:t>
            </a:r>
            <a:endParaRPr lang="tr-TR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260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Who uses Kafka</a:t>
            </a:r>
          </a:p>
        </p:txBody>
      </p:sp>
      <p:pic>
        <p:nvPicPr>
          <p:cNvPr id="1026" name="Picture 2" descr="Linkedin logo ile ilgili görsel sonucu">
            <a:extLst>
              <a:ext uri="{FF2B5EF4-FFF2-40B4-BE49-F238E27FC236}">
                <a16:creationId xmlns:a16="http://schemas.microsoft.com/office/drawing/2014/main" id="{B5463A2E-70B1-4130-8AA1-9219BB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1" y="788308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rbnb logo ile ilgili görsel sonucu">
            <a:extLst>
              <a:ext uri="{FF2B5EF4-FFF2-40B4-BE49-F238E27FC236}">
                <a16:creationId xmlns:a16="http://schemas.microsoft.com/office/drawing/2014/main" id="{4A4AA63F-3AC6-4BDE-8536-17EF5739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01" y="189678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er logo ile ilgili görsel sonucu">
            <a:extLst>
              <a:ext uri="{FF2B5EF4-FFF2-40B4-BE49-F238E27FC236}">
                <a16:creationId xmlns:a16="http://schemas.microsoft.com/office/drawing/2014/main" id="{8E1E92B8-34FC-46AD-8BB4-0BE9A203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645" y="978543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flix logo ile ilgili görsel sonucu">
            <a:extLst>
              <a:ext uri="{FF2B5EF4-FFF2-40B4-BE49-F238E27FC236}">
                <a16:creationId xmlns:a16="http://schemas.microsoft.com/office/drawing/2014/main" id="{13007846-E756-4C9C-ADA0-A9DE747BD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2" r="36048"/>
          <a:stretch/>
        </p:blipFill>
        <p:spPr bwMode="auto">
          <a:xfrm>
            <a:off x="8987589" y="3926833"/>
            <a:ext cx="926432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lmart logo ile ilgili görsel sonucu">
            <a:extLst>
              <a:ext uri="{FF2B5EF4-FFF2-40B4-BE49-F238E27FC236}">
                <a16:creationId xmlns:a16="http://schemas.microsoft.com/office/drawing/2014/main" id="{92165CC4-C95F-4BBF-B292-7C5258BC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17" y="4483815"/>
            <a:ext cx="4286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69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225873" y="322402"/>
            <a:ext cx="5740254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Use case categories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1698553" y="1322203"/>
            <a:ext cx="941971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Incremental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ETL (CDC -&gt; 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realtime process -&gt; sink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)</a:t>
            </a:r>
            <a:endParaRPr lang="en-US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Realtime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reporting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Activity tracking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Realtime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alerting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Realtime decision making 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and ML 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prediction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(Final Project)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Online ML and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2AAFA-4570-0520-DFF4-2D77832015C9}"/>
              </a:ext>
            </a:extLst>
          </p:cNvPr>
          <p:cNvSpPr txBox="1"/>
          <p:nvPr/>
        </p:nvSpPr>
        <p:spPr>
          <a:xfrm>
            <a:off x="8966127" y="6258599"/>
            <a:ext cx="29653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200" dirty="0"/>
              <a:t>https://kafka.apache.org/uses</a:t>
            </a:r>
          </a:p>
        </p:txBody>
      </p:sp>
    </p:spTree>
    <p:extLst>
      <p:ext uri="{BB962C8B-B14F-4D97-AF65-F5344CB8AC3E}">
        <p14:creationId xmlns:p14="http://schemas.microsoft.com/office/powerpoint/2010/main" val="5447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3901" y="300722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Sample Use Case</a:t>
            </a:r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99842A70-E71E-46E8-83C0-9F1AEB42772C}"/>
              </a:ext>
            </a:extLst>
          </p:cNvPr>
          <p:cNvSpPr/>
          <p:nvPr/>
        </p:nvSpPr>
        <p:spPr>
          <a:xfrm>
            <a:off x="1035170" y="2631057"/>
            <a:ext cx="923026" cy="10610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DB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C9E1423-8556-44A9-A9A7-BCEAD4632FA0}"/>
              </a:ext>
            </a:extLst>
          </p:cNvPr>
          <p:cNvSpPr txBox="1"/>
          <p:nvPr/>
        </p:nvSpPr>
        <p:spPr>
          <a:xfrm>
            <a:off x="2462841" y="2547275"/>
            <a:ext cx="92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CDC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sp>
        <p:nvSpPr>
          <p:cNvPr id="4" name="Ok: Çentikli Sağ 3">
            <a:extLst>
              <a:ext uri="{FF2B5EF4-FFF2-40B4-BE49-F238E27FC236}">
                <a16:creationId xmlns:a16="http://schemas.microsoft.com/office/drawing/2014/main" id="{20C7CFE6-D3E1-4700-887F-D0B01B699502}"/>
              </a:ext>
            </a:extLst>
          </p:cNvPr>
          <p:cNvSpPr/>
          <p:nvPr/>
        </p:nvSpPr>
        <p:spPr>
          <a:xfrm>
            <a:off x="2070339" y="2825150"/>
            <a:ext cx="1828801" cy="6728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KafkaCluster">
            <a:extLst>
              <a:ext uri="{FF2B5EF4-FFF2-40B4-BE49-F238E27FC236}">
                <a16:creationId xmlns:a16="http://schemas.microsoft.com/office/drawing/2014/main" id="{AE8B648B-42EE-4700-9A80-B72E31DA92FC}"/>
              </a:ext>
            </a:extLst>
          </p:cNvPr>
          <p:cNvGrpSpPr/>
          <p:nvPr/>
        </p:nvGrpSpPr>
        <p:grpSpPr>
          <a:xfrm rot="16200000">
            <a:off x="4446917" y="2195421"/>
            <a:ext cx="1061050" cy="1932318"/>
            <a:chOff x="5089584" y="2113472"/>
            <a:chExt cx="1376315" cy="2424022"/>
          </a:xfrm>
        </p:grpSpPr>
        <p:grpSp>
          <p:nvGrpSpPr>
            <p:cNvPr id="10" name="Grup 9">
              <a:extLst>
                <a:ext uri="{FF2B5EF4-FFF2-40B4-BE49-F238E27FC236}">
                  <a16:creationId xmlns:a16="http://schemas.microsoft.com/office/drawing/2014/main" id="{582F95F1-5C43-4277-8A40-9268CAA2A6C8}"/>
                </a:ext>
              </a:extLst>
            </p:cNvPr>
            <p:cNvGrpSpPr/>
            <p:nvPr/>
          </p:nvGrpSpPr>
          <p:grpSpPr>
            <a:xfrm>
              <a:off x="5165725" y="2176500"/>
              <a:ext cx="1168400" cy="533101"/>
              <a:chOff x="5165725" y="2176500"/>
              <a:chExt cx="1168400" cy="533101"/>
            </a:xfrm>
          </p:grpSpPr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A2E4C10E-5F7E-4448-91D4-A3673B4514F2}"/>
                  </a:ext>
                </a:extLst>
              </p:cNvPr>
              <p:cNvSpPr/>
              <p:nvPr/>
            </p:nvSpPr>
            <p:spPr>
              <a:xfrm>
                <a:off x="5165725" y="2217506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Resim 23">
                <a:extLst>
                  <a:ext uri="{FF2B5EF4-FFF2-40B4-BE49-F238E27FC236}">
                    <a16:creationId xmlns:a16="http://schemas.microsoft.com/office/drawing/2014/main" id="{8A1313A4-856C-4444-A628-86AABFCA2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8" y="2176500"/>
                <a:ext cx="959293" cy="533101"/>
              </a:xfrm>
              <a:prstGeom prst="rect">
                <a:avLst/>
              </a:prstGeom>
            </p:spPr>
          </p:pic>
        </p:grp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E9E864C7-BB5D-4C86-9248-D888B6A9CD43}"/>
                </a:ext>
              </a:extLst>
            </p:cNvPr>
            <p:cNvSpPr/>
            <p:nvPr/>
          </p:nvSpPr>
          <p:spPr>
            <a:xfrm>
              <a:off x="5089584" y="2113472"/>
              <a:ext cx="1376315" cy="2424022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 11">
              <a:extLst>
                <a:ext uri="{FF2B5EF4-FFF2-40B4-BE49-F238E27FC236}">
                  <a16:creationId xmlns:a16="http://schemas.microsoft.com/office/drawing/2014/main" id="{2838D449-1C8A-4423-BCA2-AF10BF250251}"/>
                </a:ext>
              </a:extLst>
            </p:cNvPr>
            <p:cNvGrpSpPr/>
            <p:nvPr/>
          </p:nvGrpSpPr>
          <p:grpSpPr>
            <a:xfrm>
              <a:off x="5165725" y="2764378"/>
              <a:ext cx="1168400" cy="533101"/>
              <a:chOff x="5165725" y="3233355"/>
              <a:chExt cx="1168400" cy="533101"/>
            </a:xfrm>
          </p:grpSpPr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BA788F33-B47E-42AE-81B1-F6AA0B90E2E7}"/>
                  </a:ext>
                </a:extLst>
              </p:cNvPr>
              <p:cNvSpPr/>
              <p:nvPr/>
            </p:nvSpPr>
            <p:spPr>
              <a:xfrm>
                <a:off x="5165725" y="3270090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Resim 21">
                <a:extLst>
                  <a:ext uri="{FF2B5EF4-FFF2-40B4-BE49-F238E27FC236}">
                    <a16:creationId xmlns:a16="http://schemas.microsoft.com/office/drawing/2014/main" id="{35AD59C5-CDDB-4A57-A00D-EFD5C5866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4" y="3233355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784D82DE-F398-495D-A582-9446CD1B5E94}"/>
                </a:ext>
              </a:extLst>
            </p:cNvPr>
            <p:cNvGrpSpPr/>
            <p:nvPr/>
          </p:nvGrpSpPr>
          <p:grpSpPr>
            <a:xfrm>
              <a:off x="5165725" y="3352256"/>
              <a:ext cx="1168400" cy="533101"/>
              <a:chOff x="5165725" y="4271288"/>
              <a:chExt cx="1168400" cy="533101"/>
            </a:xfrm>
          </p:grpSpPr>
          <p:sp>
            <p:nvSpPr>
              <p:cNvPr id="19" name="Dikdörtgen 18">
                <a:extLst>
                  <a:ext uri="{FF2B5EF4-FFF2-40B4-BE49-F238E27FC236}">
                    <a16:creationId xmlns:a16="http://schemas.microsoft.com/office/drawing/2014/main" id="{8F1D99E3-F449-4274-AA10-D9A3CA9FBA7A}"/>
                  </a:ext>
                </a:extLst>
              </p:cNvPr>
              <p:cNvSpPr/>
              <p:nvPr/>
            </p:nvSpPr>
            <p:spPr>
              <a:xfrm>
                <a:off x="5165725" y="4315589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Resim 19">
                <a:extLst>
                  <a:ext uri="{FF2B5EF4-FFF2-40B4-BE49-F238E27FC236}">
                    <a16:creationId xmlns:a16="http://schemas.microsoft.com/office/drawing/2014/main" id="{46240071-12A9-4309-BB09-B76F5EC6A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7" y="4271288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14" name="Grup 13">
              <a:extLst>
                <a:ext uri="{FF2B5EF4-FFF2-40B4-BE49-F238E27FC236}">
                  <a16:creationId xmlns:a16="http://schemas.microsoft.com/office/drawing/2014/main" id="{BA31589D-C923-47BE-B341-634A93074805}"/>
                </a:ext>
              </a:extLst>
            </p:cNvPr>
            <p:cNvGrpSpPr/>
            <p:nvPr/>
          </p:nvGrpSpPr>
          <p:grpSpPr>
            <a:xfrm>
              <a:off x="5165723" y="3940134"/>
              <a:ext cx="1168400" cy="533101"/>
              <a:chOff x="5165725" y="5309221"/>
              <a:chExt cx="1168400" cy="533101"/>
            </a:xfrm>
          </p:grpSpPr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6A74FD1E-D0CA-40E6-AC60-3C7CBA5A36B7}"/>
                  </a:ext>
                </a:extLst>
              </p:cNvPr>
              <p:cNvSpPr/>
              <p:nvPr/>
            </p:nvSpPr>
            <p:spPr>
              <a:xfrm>
                <a:off x="5165725" y="5347967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Resim 17">
                <a:extLst>
                  <a:ext uri="{FF2B5EF4-FFF2-40B4-BE49-F238E27FC236}">
                    <a16:creationId xmlns:a16="http://schemas.microsoft.com/office/drawing/2014/main" id="{15BCAD26-659A-43A5-B34E-488CA8FCF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3" y="5309221"/>
                <a:ext cx="959293" cy="533101"/>
              </a:xfrm>
              <a:prstGeom prst="rect">
                <a:avLst/>
              </a:prstGeom>
            </p:spPr>
          </p:pic>
        </p:grpSp>
      </p:grpSp>
      <p:sp>
        <p:nvSpPr>
          <p:cNvPr id="25" name="Ok: Çentikli Sağ 24">
            <a:extLst>
              <a:ext uri="{FF2B5EF4-FFF2-40B4-BE49-F238E27FC236}">
                <a16:creationId xmlns:a16="http://schemas.microsoft.com/office/drawing/2014/main" id="{88EB6DDD-AF8E-4EE6-A306-6513825844E3}"/>
              </a:ext>
            </a:extLst>
          </p:cNvPr>
          <p:cNvSpPr/>
          <p:nvPr/>
        </p:nvSpPr>
        <p:spPr>
          <a:xfrm>
            <a:off x="6235439" y="2813248"/>
            <a:ext cx="1932317" cy="6728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C4D6285-26F4-42F7-BF11-D1116ABD7266}"/>
              </a:ext>
            </a:extLst>
          </p:cNvPr>
          <p:cNvSpPr txBox="1"/>
          <p:nvPr/>
        </p:nvSpPr>
        <p:spPr>
          <a:xfrm>
            <a:off x="6643673" y="2582415"/>
            <a:ext cx="92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ETL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pic>
        <p:nvPicPr>
          <p:cNvPr id="1026" name="Picture 2" descr="Flexible reporting with fully customizable Dashboard Reports">
            <a:extLst>
              <a:ext uri="{FF2B5EF4-FFF2-40B4-BE49-F238E27FC236}">
                <a16:creationId xmlns:a16="http://schemas.microsoft.com/office/drawing/2014/main" id="{563B98CF-8E90-4757-BD6D-E3C8CF1B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594" y="2263641"/>
            <a:ext cx="3201562" cy="187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0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25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3901" y="300722"/>
            <a:ext cx="9936809" cy="6264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Sample Usage</a:t>
            </a:r>
          </a:p>
        </p:txBody>
      </p:sp>
      <p:grpSp>
        <p:nvGrpSpPr>
          <p:cNvPr id="9" name="KafkaCluster">
            <a:extLst>
              <a:ext uri="{FF2B5EF4-FFF2-40B4-BE49-F238E27FC236}">
                <a16:creationId xmlns:a16="http://schemas.microsoft.com/office/drawing/2014/main" id="{AE8B648B-42EE-4700-9A80-B72E31DA92FC}"/>
              </a:ext>
            </a:extLst>
          </p:cNvPr>
          <p:cNvGrpSpPr/>
          <p:nvPr/>
        </p:nvGrpSpPr>
        <p:grpSpPr>
          <a:xfrm rot="16200000">
            <a:off x="4685622" y="2195423"/>
            <a:ext cx="1061050" cy="1932318"/>
            <a:chOff x="5089584" y="2113472"/>
            <a:chExt cx="1376315" cy="2424022"/>
          </a:xfrm>
        </p:grpSpPr>
        <p:grpSp>
          <p:nvGrpSpPr>
            <p:cNvPr id="10" name="Grup 9">
              <a:extLst>
                <a:ext uri="{FF2B5EF4-FFF2-40B4-BE49-F238E27FC236}">
                  <a16:creationId xmlns:a16="http://schemas.microsoft.com/office/drawing/2014/main" id="{582F95F1-5C43-4277-8A40-9268CAA2A6C8}"/>
                </a:ext>
              </a:extLst>
            </p:cNvPr>
            <p:cNvGrpSpPr/>
            <p:nvPr/>
          </p:nvGrpSpPr>
          <p:grpSpPr>
            <a:xfrm>
              <a:off x="5165725" y="2176500"/>
              <a:ext cx="1168400" cy="533101"/>
              <a:chOff x="5165725" y="2176500"/>
              <a:chExt cx="1168400" cy="533101"/>
            </a:xfrm>
          </p:grpSpPr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A2E4C10E-5F7E-4448-91D4-A3673B4514F2}"/>
                  </a:ext>
                </a:extLst>
              </p:cNvPr>
              <p:cNvSpPr/>
              <p:nvPr/>
            </p:nvSpPr>
            <p:spPr>
              <a:xfrm>
                <a:off x="5165725" y="2217506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Resim 23">
                <a:extLst>
                  <a:ext uri="{FF2B5EF4-FFF2-40B4-BE49-F238E27FC236}">
                    <a16:creationId xmlns:a16="http://schemas.microsoft.com/office/drawing/2014/main" id="{8A1313A4-856C-4444-A628-86AABFCA2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8" y="2176500"/>
                <a:ext cx="959293" cy="533101"/>
              </a:xfrm>
              <a:prstGeom prst="rect">
                <a:avLst/>
              </a:prstGeom>
            </p:spPr>
          </p:pic>
        </p:grp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E9E864C7-BB5D-4C86-9248-D888B6A9CD43}"/>
                </a:ext>
              </a:extLst>
            </p:cNvPr>
            <p:cNvSpPr/>
            <p:nvPr/>
          </p:nvSpPr>
          <p:spPr>
            <a:xfrm>
              <a:off x="5089584" y="2113472"/>
              <a:ext cx="1376315" cy="2424022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 11">
              <a:extLst>
                <a:ext uri="{FF2B5EF4-FFF2-40B4-BE49-F238E27FC236}">
                  <a16:creationId xmlns:a16="http://schemas.microsoft.com/office/drawing/2014/main" id="{2838D449-1C8A-4423-BCA2-AF10BF250251}"/>
                </a:ext>
              </a:extLst>
            </p:cNvPr>
            <p:cNvGrpSpPr/>
            <p:nvPr/>
          </p:nvGrpSpPr>
          <p:grpSpPr>
            <a:xfrm>
              <a:off x="5165725" y="2764378"/>
              <a:ext cx="1168400" cy="533101"/>
              <a:chOff x="5165725" y="3233355"/>
              <a:chExt cx="1168400" cy="533101"/>
            </a:xfrm>
          </p:grpSpPr>
          <p:sp>
            <p:nvSpPr>
              <p:cNvPr id="21" name="Dikdörtgen 20">
                <a:extLst>
                  <a:ext uri="{FF2B5EF4-FFF2-40B4-BE49-F238E27FC236}">
                    <a16:creationId xmlns:a16="http://schemas.microsoft.com/office/drawing/2014/main" id="{BA788F33-B47E-42AE-81B1-F6AA0B90E2E7}"/>
                  </a:ext>
                </a:extLst>
              </p:cNvPr>
              <p:cNvSpPr/>
              <p:nvPr/>
            </p:nvSpPr>
            <p:spPr>
              <a:xfrm>
                <a:off x="5165725" y="3270090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Resim 21">
                <a:extLst>
                  <a:ext uri="{FF2B5EF4-FFF2-40B4-BE49-F238E27FC236}">
                    <a16:creationId xmlns:a16="http://schemas.microsoft.com/office/drawing/2014/main" id="{35AD59C5-CDDB-4A57-A00D-EFD5C5866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4" y="3233355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784D82DE-F398-495D-A582-9446CD1B5E94}"/>
                </a:ext>
              </a:extLst>
            </p:cNvPr>
            <p:cNvGrpSpPr/>
            <p:nvPr/>
          </p:nvGrpSpPr>
          <p:grpSpPr>
            <a:xfrm>
              <a:off x="5165725" y="3352256"/>
              <a:ext cx="1168400" cy="533101"/>
              <a:chOff x="5165725" y="4271288"/>
              <a:chExt cx="1168400" cy="533101"/>
            </a:xfrm>
          </p:grpSpPr>
          <p:sp>
            <p:nvSpPr>
              <p:cNvPr id="19" name="Dikdörtgen 18">
                <a:extLst>
                  <a:ext uri="{FF2B5EF4-FFF2-40B4-BE49-F238E27FC236}">
                    <a16:creationId xmlns:a16="http://schemas.microsoft.com/office/drawing/2014/main" id="{8F1D99E3-F449-4274-AA10-D9A3CA9FBA7A}"/>
                  </a:ext>
                </a:extLst>
              </p:cNvPr>
              <p:cNvSpPr/>
              <p:nvPr/>
            </p:nvSpPr>
            <p:spPr>
              <a:xfrm>
                <a:off x="5165725" y="4315589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Resim 19">
                <a:extLst>
                  <a:ext uri="{FF2B5EF4-FFF2-40B4-BE49-F238E27FC236}">
                    <a16:creationId xmlns:a16="http://schemas.microsoft.com/office/drawing/2014/main" id="{46240071-12A9-4309-BB09-B76F5EC6A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7" y="4271288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14" name="Grup 13">
              <a:extLst>
                <a:ext uri="{FF2B5EF4-FFF2-40B4-BE49-F238E27FC236}">
                  <a16:creationId xmlns:a16="http://schemas.microsoft.com/office/drawing/2014/main" id="{BA31589D-C923-47BE-B341-634A93074805}"/>
                </a:ext>
              </a:extLst>
            </p:cNvPr>
            <p:cNvGrpSpPr/>
            <p:nvPr/>
          </p:nvGrpSpPr>
          <p:grpSpPr>
            <a:xfrm>
              <a:off x="5165723" y="3940134"/>
              <a:ext cx="1168400" cy="533101"/>
              <a:chOff x="5165725" y="5309221"/>
              <a:chExt cx="1168400" cy="533101"/>
            </a:xfrm>
          </p:grpSpPr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6A74FD1E-D0CA-40E6-AC60-3C7CBA5A36B7}"/>
                  </a:ext>
                </a:extLst>
              </p:cNvPr>
              <p:cNvSpPr/>
              <p:nvPr/>
            </p:nvSpPr>
            <p:spPr>
              <a:xfrm>
                <a:off x="5165725" y="5347967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Resim 17">
                <a:extLst>
                  <a:ext uri="{FF2B5EF4-FFF2-40B4-BE49-F238E27FC236}">
                    <a16:creationId xmlns:a16="http://schemas.microsoft.com/office/drawing/2014/main" id="{15BCAD26-659A-43A5-B34E-488CA8FCF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3" y="5309221"/>
                <a:ext cx="959293" cy="533101"/>
              </a:xfrm>
              <a:prstGeom prst="rect">
                <a:avLst/>
              </a:prstGeom>
            </p:spPr>
          </p:pic>
        </p:grpSp>
      </p:grpSp>
      <p:sp>
        <p:nvSpPr>
          <p:cNvPr id="25" name="Ok: Çentikli Sağ 24">
            <a:extLst>
              <a:ext uri="{FF2B5EF4-FFF2-40B4-BE49-F238E27FC236}">
                <a16:creationId xmlns:a16="http://schemas.microsoft.com/office/drawing/2014/main" id="{88EB6DDD-AF8E-4EE6-A306-6513825844E3}"/>
              </a:ext>
            </a:extLst>
          </p:cNvPr>
          <p:cNvSpPr/>
          <p:nvPr/>
        </p:nvSpPr>
        <p:spPr>
          <a:xfrm>
            <a:off x="6451203" y="2839280"/>
            <a:ext cx="1932317" cy="6728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C4D6285-26F4-42F7-BF11-D1116ABD7266}"/>
              </a:ext>
            </a:extLst>
          </p:cNvPr>
          <p:cNvSpPr txBox="1"/>
          <p:nvPr/>
        </p:nvSpPr>
        <p:spPr>
          <a:xfrm>
            <a:off x="6451203" y="2501812"/>
            <a:ext cx="195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Consumer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pic>
        <p:nvPicPr>
          <p:cNvPr id="2050" name="Picture 2" descr="Customer API for OTRS RS4OTRS – RS4OTRS OTRS Addons">
            <a:extLst>
              <a:ext uri="{FF2B5EF4-FFF2-40B4-BE49-F238E27FC236}">
                <a16:creationId xmlns:a16="http://schemas.microsoft.com/office/drawing/2014/main" id="{8C07EFC2-1B27-4A2B-A740-C5C32120B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631659" y="1235127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ustomer API for OTRS RS4OTRS – RS4OTRS OTRS Addons">
            <a:extLst>
              <a:ext uri="{FF2B5EF4-FFF2-40B4-BE49-F238E27FC236}">
                <a16:creationId xmlns:a16="http://schemas.microsoft.com/office/drawing/2014/main" id="{3F4688E4-F160-4EBF-8080-54AB934A9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631659" y="1958196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ustomer API for OTRS RS4OTRS – RS4OTRS OTRS Addons">
            <a:extLst>
              <a:ext uri="{FF2B5EF4-FFF2-40B4-BE49-F238E27FC236}">
                <a16:creationId xmlns:a16="http://schemas.microsoft.com/office/drawing/2014/main" id="{B3C3FE1A-730D-42C8-9251-0A24C26B3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606918" y="2733681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ustomer API for OTRS RS4OTRS – RS4OTRS OTRS Addons">
            <a:extLst>
              <a:ext uri="{FF2B5EF4-FFF2-40B4-BE49-F238E27FC236}">
                <a16:creationId xmlns:a16="http://schemas.microsoft.com/office/drawing/2014/main" id="{4B76627E-CE80-4A00-9368-CACE20055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600426" y="3498011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ustomer API for OTRS RS4OTRS – RS4OTRS OTRS Addons">
            <a:extLst>
              <a:ext uri="{FF2B5EF4-FFF2-40B4-BE49-F238E27FC236}">
                <a16:creationId xmlns:a16="http://schemas.microsoft.com/office/drawing/2014/main" id="{742EF238-BB07-4863-8A34-C34B4D7B7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600426" y="4221080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ustomer API for OTRS RS4OTRS – RS4OTRS OTRS Addons">
            <a:extLst>
              <a:ext uri="{FF2B5EF4-FFF2-40B4-BE49-F238E27FC236}">
                <a16:creationId xmlns:a16="http://schemas.microsoft.com/office/drawing/2014/main" id="{5BA0A2FC-D9D8-4821-A891-6D5F2806E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32411" r="23092" b="31861"/>
          <a:stretch/>
        </p:blipFill>
        <p:spPr bwMode="auto">
          <a:xfrm>
            <a:off x="575685" y="4996565"/>
            <a:ext cx="1020298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chnology icon gear and electronic digital Vector Image">
            <a:extLst>
              <a:ext uri="{FF2B5EF4-FFF2-40B4-BE49-F238E27FC236}">
                <a16:creationId xmlns:a16="http://schemas.microsoft.com/office/drawing/2014/main" id="{6C135004-ABAB-4B3C-90F2-D427933E5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3"/>
          <a:stretch/>
        </p:blipFill>
        <p:spPr bwMode="auto">
          <a:xfrm>
            <a:off x="8811570" y="1754582"/>
            <a:ext cx="2638624" cy="26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53F5E2D0-30B8-4EED-8353-AD85CF8E94BB}"/>
              </a:ext>
            </a:extLst>
          </p:cNvPr>
          <p:cNvCxnSpPr>
            <a:stCxn id="2050" idx="3"/>
            <a:endCxn id="11" idx="0"/>
          </p:cNvCxnSpPr>
          <p:nvPr/>
        </p:nvCxnSpPr>
        <p:spPr>
          <a:xfrm>
            <a:off x="1651957" y="1571558"/>
            <a:ext cx="2598031" cy="159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0FC65514-181C-4406-8B61-F47F83EA5339}"/>
              </a:ext>
            </a:extLst>
          </p:cNvPr>
          <p:cNvCxnSpPr>
            <a:cxnSpLocks/>
            <a:stCxn id="27" idx="3"/>
            <a:endCxn id="11" idx="0"/>
          </p:cNvCxnSpPr>
          <p:nvPr/>
        </p:nvCxnSpPr>
        <p:spPr>
          <a:xfrm>
            <a:off x="1651957" y="2294627"/>
            <a:ext cx="2598031" cy="866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FBC702F6-6DF9-419D-8BCA-0A10D13F6CFB}"/>
              </a:ext>
            </a:extLst>
          </p:cNvPr>
          <p:cNvCxnSpPr>
            <a:cxnSpLocks/>
            <a:stCxn id="28" idx="3"/>
            <a:endCxn id="11" idx="0"/>
          </p:cNvCxnSpPr>
          <p:nvPr/>
        </p:nvCxnSpPr>
        <p:spPr>
          <a:xfrm>
            <a:off x="1627216" y="3070112"/>
            <a:ext cx="2622772" cy="91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C904A73A-D7AD-43D5-815E-EAB420D4FEF4}"/>
              </a:ext>
            </a:extLst>
          </p:cNvPr>
          <p:cNvCxnSpPr>
            <a:cxnSpLocks/>
            <a:stCxn id="29" idx="3"/>
            <a:endCxn id="11" idx="0"/>
          </p:cNvCxnSpPr>
          <p:nvPr/>
        </p:nvCxnSpPr>
        <p:spPr>
          <a:xfrm flipV="1">
            <a:off x="1620724" y="3161582"/>
            <a:ext cx="2629264" cy="67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D10ED807-85F8-4B2F-9E3F-702BC6B67916}"/>
              </a:ext>
            </a:extLst>
          </p:cNvPr>
          <p:cNvCxnSpPr>
            <a:cxnSpLocks/>
            <a:stCxn id="30" idx="3"/>
            <a:endCxn id="11" idx="0"/>
          </p:cNvCxnSpPr>
          <p:nvPr/>
        </p:nvCxnSpPr>
        <p:spPr>
          <a:xfrm flipV="1">
            <a:off x="1620724" y="3161582"/>
            <a:ext cx="2629264" cy="1395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42876F6B-91A6-452F-871F-FCABBDE025E7}"/>
              </a:ext>
            </a:extLst>
          </p:cNvPr>
          <p:cNvCxnSpPr>
            <a:cxnSpLocks/>
            <a:stCxn id="31" idx="3"/>
            <a:endCxn id="11" idx="0"/>
          </p:cNvCxnSpPr>
          <p:nvPr/>
        </p:nvCxnSpPr>
        <p:spPr>
          <a:xfrm flipV="1">
            <a:off x="1595983" y="3161582"/>
            <a:ext cx="2654005" cy="2171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46C119ED-790D-41AC-B193-C15E2D98023B}"/>
              </a:ext>
            </a:extLst>
          </p:cNvPr>
          <p:cNvSpPr txBox="1"/>
          <p:nvPr/>
        </p:nvSpPr>
        <p:spPr>
          <a:xfrm>
            <a:off x="8983192" y="1958196"/>
            <a:ext cx="2295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Chromatica" panose="00000500000000000000" pitchFamily="50" charset="-94"/>
              </a:rPr>
              <a:t>Application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sp>
        <p:nvSpPr>
          <p:cNvPr id="48" name="Akış Çizelgesi: Manyetik Disk 47">
            <a:extLst>
              <a:ext uri="{FF2B5EF4-FFF2-40B4-BE49-F238E27FC236}">
                <a16:creationId xmlns:a16="http://schemas.microsoft.com/office/drawing/2014/main" id="{1332B72C-6090-4A2F-AE89-FB2769DB2798}"/>
              </a:ext>
            </a:extLst>
          </p:cNvPr>
          <p:cNvSpPr/>
          <p:nvPr/>
        </p:nvSpPr>
        <p:spPr>
          <a:xfrm>
            <a:off x="7142191" y="5112565"/>
            <a:ext cx="1599646" cy="14447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DB</a:t>
            </a:r>
            <a:endParaRPr lang="en-US" dirty="0"/>
          </a:p>
        </p:txBody>
      </p:sp>
      <p:sp>
        <p:nvSpPr>
          <p:cNvPr id="49" name="Ok: Çentikli Sağ 48">
            <a:extLst>
              <a:ext uri="{FF2B5EF4-FFF2-40B4-BE49-F238E27FC236}">
                <a16:creationId xmlns:a16="http://schemas.microsoft.com/office/drawing/2014/main" id="{28732B10-B090-4582-AC8A-A49BC2558823}"/>
              </a:ext>
            </a:extLst>
          </p:cNvPr>
          <p:cNvSpPr/>
          <p:nvPr/>
        </p:nvSpPr>
        <p:spPr>
          <a:xfrm rot="7664522">
            <a:off x="8413413" y="4324399"/>
            <a:ext cx="1164507" cy="6728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47" grpId="0"/>
      <p:bldP spid="48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27595" y="173169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Rivals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of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353970"/>
            <a:ext cx="10222992" cy="146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Google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Cloud Pub/Sub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Apache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Pulsar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Amazon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Kinesis Data Streams</a:t>
            </a: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C922EF8F-73E7-DB70-2891-CB7B81433A4C}"/>
              </a:ext>
            </a:extLst>
          </p:cNvPr>
          <p:cNvSpPr txBox="1">
            <a:spLocks/>
          </p:cNvSpPr>
          <p:nvPr/>
        </p:nvSpPr>
        <p:spPr>
          <a:xfrm>
            <a:off x="1127594" y="3091012"/>
            <a:ext cx="9936809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Similar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of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16">
            <a:extLst>
              <a:ext uri="{FF2B5EF4-FFF2-40B4-BE49-F238E27FC236}">
                <a16:creationId xmlns:a16="http://schemas.microsoft.com/office/drawing/2014/main" id="{8996B86F-050B-3059-B974-357554EFA723}"/>
              </a:ext>
            </a:extLst>
          </p:cNvPr>
          <p:cNvSpPr/>
          <p:nvPr/>
        </p:nvSpPr>
        <p:spPr>
          <a:xfrm>
            <a:off x="857314" y="3856571"/>
            <a:ext cx="10222992" cy="97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RabbitMQ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ActiveMQ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C69C42EF-766E-A633-85EA-E03F88B1F40E}"/>
              </a:ext>
            </a:extLst>
          </p:cNvPr>
          <p:cNvSpPr txBox="1">
            <a:spLocks/>
          </p:cNvSpPr>
          <p:nvPr/>
        </p:nvSpPr>
        <p:spPr>
          <a:xfrm>
            <a:off x="1489917" y="5144124"/>
            <a:ext cx="9936809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  <a:hlinkClick r:id="rId2"/>
              </a:rPr>
              <a:t>Kafka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  <a:hlinkClick r:id="rId2"/>
              </a:rPr>
              <a:t> vs Kinesis Data Streams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6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69529" y="55531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Basic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Concepts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4180114" y="1397624"/>
            <a:ext cx="3831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Producer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Consumer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Broker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Topic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Partitions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Offset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Consumer groups</a:t>
            </a:r>
          </a:p>
        </p:txBody>
      </p:sp>
    </p:spTree>
    <p:extLst>
      <p:ext uri="{BB962C8B-B14F-4D97-AF65-F5344CB8AC3E}">
        <p14:creationId xmlns:p14="http://schemas.microsoft.com/office/powerpoint/2010/main" val="374455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489152" y="46042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Producer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1267674" y="993526"/>
            <a:ext cx="9245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The application sending messages 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to Kafka Cluster.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5837A-B4B1-D387-CF49-A4EAC0C1A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1633986"/>
            <a:ext cx="1856117" cy="1856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C3B26-780C-E1C7-3649-4974129B1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48" y="2001328"/>
            <a:ext cx="1780801" cy="996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4A669-DF6A-CAC1-C9A8-966A65ABA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61" y="2001328"/>
            <a:ext cx="1872736" cy="996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271F2-E778-1905-BEA2-F6EE3842672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1" r="31577" b="26973"/>
          <a:stretch/>
        </p:blipFill>
        <p:spPr>
          <a:xfrm>
            <a:off x="8384875" y="1873313"/>
            <a:ext cx="1095554" cy="1228744"/>
          </a:xfrm>
          <a:prstGeom prst="rect">
            <a:avLst/>
          </a:prstGeom>
        </p:spPr>
      </p:pic>
      <p:pic>
        <p:nvPicPr>
          <p:cNvPr id="1026" name="Picture 2" descr="logstash-logos-color-h | NetFore">
            <a:extLst>
              <a:ext uri="{FF2B5EF4-FFF2-40B4-BE49-F238E27FC236}">
                <a16:creationId xmlns:a16="http://schemas.microsoft.com/office/drawing/2014/main" id="{F73E1E56-68E3-AABF-1A57-8AA96D69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47" y="3405102"/>
            <a:ext cx="3217743" cy="126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van 1"/>
          <p:cNvSpPr txBox="1">
            <a:spLocks/>
          </p:cNvSpPr>
          <p:nvPr/>
        </p:nvSpPr>
        <p:spPr>
          <a:xfrm>
            <a:off x="2918963" y="415519"/>
            <a:ext cx="6354073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Message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2124924" y="1160252"/>
            <a:ext cx="92456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The least piece processed by Kafka.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You can think a message as a row in the table.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Binary format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Kafka doesn’t know the content.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Serializer - </a:t>
            </a:r>
            <a:r>
              <a:rPr lang="en-US" sz="2400" dirty="0" err="1">
                <a:solidFill>
                  <a:srgbClr val="000000"/>
                </a:solidFill>
                <a:latin typeface="Chromatica" panose="00000500000000000000" pitchFamily="50" charset="-94"/>
              </a:rPr>
              <a:t>deserializer</a:t>
            </a:r>
            <a:endParaRPr lang="en-US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8746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05970" y="287615"/>
            <a:ext cx="9133973" cy="618159"/>
          </a:xfrm>
        </p:spPr>
        <p:txBody>
          <a:bodyPr>
            <a:noAutofit/>
          </a:bodyPr>
          <a:lstStyle/>
          <a:p>
            <a:r>
              <a:rPr lang="tr-TR" sz="3200" b="1" dirty="0">
                <a:latin typeface="Chromatica" panose="00000500000000000000" pitchFamily="50" charset="-94"/>
                <a:ea typeface="+mn-ea"/>
                <a:cs typeface="+mn-cs"/>
              </a:rPr>
              <a:t>Content</a:t>
            </a:r>
            <a:endParaRPr lang="en-US" sz="3200" b="1" dirty="0">
              <a:latin typeface="Chromatica" panose="00000500000000000000" pitchFamily="50" charset="-94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65ADD06-0AEF-4D43-9CBC-460E821E28BD}"/>
              </a:ext>
            </a:extLst>
          </p:cNvPr>
          <p:cNvSpPr txBox="1"/>
          <p:nvPr/>
        </p:nvSpPr>
        <p:spPr>
          <a:xfrm>
            <a:off x="1192970" y="994649"/>
            <a:ext cx="9487886" cy="50321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Introduction to Apache Kafka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Producer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Consumer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Broker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Cluster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Topic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Partitions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Offset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hromatica" panose="00000500000000000000" pitchFamily="50" charset="-94"/>
              </a:rPr>
              <a:t>Consumer groups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Sample use cases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Setting up multi-node cluster with docker-compose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Setting up a simple Kafka client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Hands-on: Kafka topics</a:t>
            </a:r>
          </a:p>
        </p:txBody>
      </p:sp>
    </p:spTree>
    <p:extLst>
      <p:ext uri="{BB962C8B-B14F-4D97-AF65-F5344CB8AC3E}">
        <p14:creationId xmlns:p14="http://schemas.microsoft.com/office/powerpoint/2010/main" val="810637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F1D530F8-D4BF-4AB3-967F-6B4ED96C1440}"/>
              </a:ext>
            </a:extLst>
          </p:cNvPr>
          <p:cNvGrpSpPr/>
          <p:nvPr/>
        </p:nvGrpSpPr>
        <p:grpSpPr>
          <a:xfrm>
            <a:off x="7058023" y="3858439"/>
            <a:ext cx="4972050" cy="1483756"/>
            <a:chOff x="7058023" y="3858439"/>
            <a:chExt cx="4972050" cy="1483756"/>
          </a:xfrm>
        </p:grpSpPr>
        <p:sp>
          <p:nvSpPr>
            <p:cNvPr id="4" name="Dikdörtgen: Köşeleri Yuvarlatılmış 3">
              <a:extLst>
                <a:ext uri="{FF2B5EF4-FFF2-40B4-BE49-F238E27FC236}">
                  <a16:creationId xmlns:a16="http://schemas.microsoft.com/office/drawing/2014/main" id="{5D13DCEF-A0C0-46B9-9C01-E0CC2A22ABA9}"/>
                </a:ext>
              </a:extLst>
            </p:cNvPr>
            <p:cNvSpPr/>
            <p:nvPr/>
          </p:nvSpPr>
          <p:spPr>
            <a:xfrm>
              <a:off x="7058023" y="4227770"/>
              <a:ext cx="4972050" cy="111442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hromatica" panose="00000500000000000000" pitchFamily="50" charset="-94"/>
              </a:endParaRPr>
            </a:p>
          </p:txBody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9C87D694-8126-43E8-96EC-4A4E424936C1}"/>
                </a:ext>
              </a:extLst>
            </p:cNvPr>
            <p:cNvSpPr txBox="1"/>
            <p:nvPr/>
          </p:nvSpPr>
          <p:spPr>
            <a:xfrm>
              <a:off x="8815818" y="3858439"/>
              <a:ext cx="208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Chromatica" panose="00000500000000000000" pitchFamily="50" charset="-94"/>
                </a:rPr>
                <a:t>Message/</a:t>
              </a:r>
              <a:r>
                <a:rPr lang="en-US" dirty="0">
                  <a:latin typeface="Chromatica" panose="00000500000000000000" pitchFamily="50" charset="-94"/>
                </a:rPr>
                <a:t>Record</a:t>
              </a:r>
            </a:p>
          </p:txBody>
        </p:sp>
      </p:grp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Message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17160"/>
              </p:ext>
            </p:extLst>
          </p:nvPr>
        </p:nvGraphicFramePr>
        <p:xfrm>
          <a:off x="406398" y="877074"/>
          <a:ext cx="8171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1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Clinic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1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Ahmet UYSAL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KBB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Yozgat</a:t>
                      </a:r>
                      <a:r>
                        <a:rPr lang="tr-TR" sz="1400" baseline="0" dirty="0">
                          <a:latin typeface="Roboto"/>
                        </a:rPr>
                        <a:t> – Çekerek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Ameliyat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2018-04-29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Murat ÇAMUR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Genel Cerrahi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Çorum – Sungurlu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Ameliyat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2018-04-29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3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Ayla</a:t>
                      </a:r>
                      <a:r>
                        <a:rPr lang="tr-TR" sz="1400" baseline="0" dirty="0">
                          <a:latin typeface="Roboto"/>
                        </a:rPr>
                        <a:t> TOPAÇ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Fizik Tedavi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Kırşehir – Çiçekdağı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Muayene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2018-04-30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4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Gülsüm ŞEN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Göz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Van – Erciş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Muayene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2018-05-02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Düz Ok Bağlayıcısı 8"/>
          <p:cNvCxnSpPr/>
          <p:nvPr/>
        </p:nvCxnSpPr>
        <p:spPr>
          <a:xfrm>
            <a:off x="8577942" y="1447800"/>
            <a:ext cx="1162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9939867" y="1263134"/>
            <a:ext cx="146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hromatica" panose="00000500000000000000" pitchFamily="50" charset="-94"/>
              </a:rPr>
              <a:t>Message 1</a:t>
            </a:r>
            <a:endParaRPr lang="en-US" dirty="0">
              <a:latin typeface="Chromatica" panose="00000500000000000000" pitchFamily="50" charset="-94"/>
            </a:endParaRPr>
          </a:p>
        </p:txBody>
      </p:sp>
      <p:cxnSp>
        <p:nvCxnSpPr>
          <p:cNvPr id="22" name="Düz Ok Bağlayıcısı 21"/>
          <p:cNvCxnSpPr/>
          <p:nvPr/>
        </p:nvCxnSpPr>
        <p:spPr>
          <a:xfrm>
            <a:off x="8577942" y="2546608"/>
            <a:ext cx="1162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9939866" y="2361942"/>
            <a:ext cx="146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hromatica" panose="00000500000000000000" pitchFamily="50" charset="-94"/>
              </a:rPr>
              <a:t>Message 4</a:t>
            </a:r>
            <a:endParaRPr lang="en-US" dirty="0">
              <a:latin typeface="Chromatica" panose="00000500000000000000" pitchFamily="50" charset="-94"/>
            </a:endParaRPr>
          </a:p>
        </p:txBody>
      </p:sp>
      <p:sp>
        <p:nvSpPr>
          <p:cNvPr id="25" name="Akış Çizelgesi: Belge 24"/>
          <p:cNvSpPr/>
          <p:nvPr/>
        </p:nvSpPr>
        <p:spPr>
          <a:xfrm>
            <a:off x="857314" y="2926011"/>
            <a:ext cx="2669083" cy="320526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hromatica" panose="00000500000000000000" pitchFamily="50" charset="-94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1347938" y="3219887"/>
            <a:ext cx="17747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hromatica" panose="00000500000000000000" pitchFamily="50" charset="-94"/>
              </a:rPr>
              <a:t>1,"Gülsüm",35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2,"Cemal",23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3,"Elif",29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4,"Funda",41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5,"Hamza",33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6,"Yalçın",45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7,"Mehmet",44</a:t>
            </a:r>
          </a:p>
          <a:p>
            <a:r>
              <a:rPr lang="en-US" sz="1600" dirty="0">
                <a:latin typeface="Chromatica" panose="00000500000000000000" pitchFamily="50" charset="-94"/>
              </a:rPr>
              <a:t>8,"Gülay",33</a:t>
            </a:r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2901042" y="3342998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4262967" y="3158332"/>
            <a:ext cx="15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hromatica" panose="00000500000000000000" pitchFamily="50" charset="-94"/>
              </a:rPr>
              <a:t>Message 1</a:t>
            </a:r>
            <a:endParaRPr lang="en-US" dirty="0">
              <a:latin typeface="Chromatica" panose="00000500000000000000" pitchFamily="50" charset="-94"/>
            </a:endParaRPr>
          </a:p>
        </p:txBody>
      </p:sp>
      <p:cxnSp>
        <p:nvCxnSpPr>
          <p:cNvPr id="28" name="Düz Ok Bağlayıcısı 27"/>
          <p:cNvCxnSpPr/>
          <p:nvPr/>
        </p:nvCxnSpPr>
        <p:spPr>
          <a:xfrm>
            <a:off x="2901042" y="4326711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4280365" y="4142045"/>
            <a:ext cx="14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hromatica" panose="00000500000000000000" pitchFamily="50" charset="-94"/>
              </a:rPr>
              <a:t>Message 5</a:t>
            </a:r>
            <a:endParaRPr lang="en-US" dirty="0">
              <a:latin typeface="Chromatica" panose="00000500000000000000" pitchFamily="50" charset="-94"/>
            </a:endParaRPr>
          </a:p>
        </p:txBody>
      </p:sp>
      <p:cxnSp>
        <p:nvCxnSpPr>
          <p:cNvPr id="30" name="Düz Ok Bağlayıcısı 29"/>
          <p:cNvCxnSpPr/>
          <p:nvPr/>
        </p:nvCxnSpPr>
        <p:spPr>
          <a:xfrm>
            <a:off x="2945372" y="5097324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/>
          <p:cNvSpPr txBox="1"/>
          <p:nvPr/>
        </p:nvSpPr>
        <p:spPr>
          <a:xfrm>
            <a:off x="4304531" y="4914107"/>
            <a:ext cx="146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hromatica" panose="00000500000000000000" pitchFamily="50" charset="-94"/>
              </a:rPr>
              <a:t>Message 8</a:t>
            </a:r>
            <a:endParaRPr lang="en-US" dirty="0"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8533AC0-AA52-4EB6-A571-E797E8D25E77}"/>
              </a:ext>
            </a:extLst>
          </p:cNvPr>
          <p:cNvSpPr/>
          <p:nvPr/>
        </p:nvSpPr>
        <p:spPr>
          <a:xfrm>
            <a:off x="8001001" y="4597102"/>
            <a:ext cx="933450" cy="5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hromatica" panose="00000500000000000000" pitchFamily="50" charset="-94"/>
              </a:rPr>
              <a:t>Value</a:t>
            </a:r>
            <a:endParaRPr lang="en-US" dirty="0">
              <a:latin typeface="Chromatica" panose="00000500000000000000" pitchFamily="50" charset="-94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8FF0E841-7745-447F-9153-B943FBC85162}"/>
              </a:ext>
            </a:extLst>
          </p:cNvPr>
          <p:cNvSpPr/>
          <p:nvPr/>
        </p:nvSpPr>
        <p:spPr>
          <a:xfrm>
            <a:off x="7267574" y="4597102"/>
            <a:ext cx="647702" cy="5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Key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FFC8532-56EF-4AB9-814D-F75FB1B4EF46}"/>
              </a:ext>
            </a:extLst>
          </p:cNvPr>
          <p:cNvSpPr/>
          <p:nvPr/>
        </p:nvSpPr>
        <p:spPr>
          <a:xfrm>
            <a:off x="9020177" y="4597102"/>
            <a:ext cx="1523998" cy="5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Timestamp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0B39D76F-CF5F-49A2-8AC0-0866B40EF537}"/>
              </a:ext>
            </a:extLst>
          </p:cNvPr>
          <p:cNvSpPr/>
          <p:nvPr/>
        </p:nvSpPr>
        <p:spPr>
          <a:xfrm>
            <a:off x="10646831" y="4597102"/>
            <a:ext cx="1228725" cy="5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788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Consumer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920461" y="746761"/>
            <a:ext cx="6351078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Application </a:t>
            </a: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reading messages from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 Kafka</a:t>
            </a:r>
          </a:p>
        </p:txBody>
      </p:sp>
      <p:grpSp>
        <p:nvGrpSpPr>
          <p:cNvPr id="71" name="Grup 70"/>
          <p:cNvGrpSpPr/>
          <p:nvPr/>
        </p:nvGrpSpPr>
        <p:grpSpPr>
          <a:xfrm>
            <a:off x="3911843" y="1943100"/>
            <a:ext cx="2565400" cy="3949700"/>
            <a:chOff x="4584701" y="1943100"/>
            <a:chExt cx="2565400" cy="3949700"/>
          </a:xfrm>
        </p:grpSpPr>
        <p:sp>
          <p:nvSpPr>
            <p:cNvPr id="70" name="Dikdörtgen 6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up 68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9" name="Grup 8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" name="Dikdörtgen 2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up 1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22" name="Grup 21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3" name="Grup 52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5" name="Yamuk 54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Yamuk 55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Dikdörtgen 56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8" name="Yuvarlatılmış Dikdörtgen 57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9" name="Düz Bağlayıcı 58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Düz Bağlayıcı 59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Düz Bağlayıcı 60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4" name="Resim 53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3" name="Grup 22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4" name="Grup 43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6" name="Yamuk 45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Yamuk 46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Dikdörtgen 47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Yuvarlatılmış Dikdörtgen 48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Düz Bağlayıcı 49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Düz Bağlayıcı 50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Düz Bağlayıcı 51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5" name="Resim 44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up 23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35" name="Grup 34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37" name="Yamuk 36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Yamuk 37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Dikdörtgen 38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Yuvarlatılmış Dikdörtgen 39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Düz Bağlayıcı 40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Düz Bağlayıcı 41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Düz Bağlayıcı 42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36" name="Resim 35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Grup 24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6" name="Grup 25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8" name="Yamuk 27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Yamuk 28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Dikdörtgen 29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Yuvarlatılmış Dikdörtgen 30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Düz Bağlayıcı 31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Düz Bağlayıcı 32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Düz Bağlayıcı 33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7" name="Resim 26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68" name="Metin kutusu 67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72" name="Dikdörtgen 71"/>
          <p:cNvSpPr/>
          <p:nvPr/>
        </p:nvSpPr>
        <p:spPr>
          <a:xfrm>
            <a:off x="633030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3" name="Dikdörtgen 72"/>
          <p:cNvSpPr/>
          <p:nvPr/>
        </p:nvSpPr>
        <p:spPr>
          <a:xfrm>
            <a:off x="633030" y="3431908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4" name="Dikdörtgen 73"/>
          <p:cNvSpPr/>
          <p:nvPr/>
        </p:nvSpPr>
        <p:spPr>
          <a:xfrm>
            <a:off x="633030" y="4701609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5" name="Dikdörtgen 74"/>
          <p:cNvSpPr/>
          <p:nvPr/>
        </p:nvSpPr>
        <p:spPr>
          <a:xfrm>
            <a:off x="7966992" y="2151363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6" name="Dikdörtgen 75"/>
          <p:cNvSpPr/>
          <p:nvPr/>
        </p:nvSpPr>
        <p:spPr>
          <a:xfrm>
            <a:off x="7966992" y="3413321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7" name="Dikdörtgen 76"/>
          <p:cNvSpPr/>
          <p:nvPr/>
        </p:nvSpPr>
        <p:spPr>
          <a:xfrm>
            <a:off x="7966992" y="468302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78" name="Düz Ok Bağlayıcısı 77"/>
          <p:cNvCxnSpPr>
            <a:stCxn id="72" idx="3"/>
            <a:endCxn id="70" idx="1"/>
          </p:cNvCxnSpPr>
          <p:nvPr/>
        </p:nvCxnSpPr>
        <p:spPr>
          <a:xfrm>
            <a:off x="2286687" y="2674292"/>
            <a:ext cx="1625156" cy="124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>
            <a:stCxn id="73" idx="3"/>
            <a:endCxn id="70" idx="1"/>
          </p:cNvCxnSpPr>
          <p:nvPr/>
        </p:nvCxnSpPr>
        <p:spPr>
          <a:xfrm flipV="1">
            <a:off x="2286687" y="3917950"/>
            <a:ext cx="1625156" cy="1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>
            <a:stCxn id="74" idx="3"/>
            <a:endCxn id="70" idx="1"/>
          </p:cNvCxnSpPr>
          <p:nvPr/>
        </p:nvCxnSpPr>
        <p:spPr>
          <a:xfrm flipV="1">
            <a:off x="2286687" y="3917950"/>
            <a:ext cx="1625156" cy="1288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/>
          <p:cNvCxnSpPr>
            <a:stCxn id="70" idx="3"/>
            <a:endCxn id="75" idx="1"/>
          </p:cNvCxnSpPr>
          <p:nvPr/>
        </p:nvCxnSpPr>
        <p:spPr>
          <a:xfrm flipV="1">
            <a:off x="6477243" y="2655705"/>
            <a:ext cx="1489749" cy="1262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Düz Ok Bağlayıcısı 91"/>
          <p:cNvCxnSpPr>
            <a:stCxn id="70" idx="3"/>
            <a:endCxn id="76" idx="1"/>
          </p:cNvCxnSpPr>
          <p:nvPr/>
        </p:nvCxnSpPr>
        <p:spPr>
          <a:xfrm flipV="1">
            <a:off x="6477243" y="3917663"/>
            <a:ext cx="1489749" cy="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Düz Ok Bağlayıcısı 92"/>
          <p:cNvCxnSpPr>
            <a:stCxn id="70" idx="3"/>
            <a:endCxn id="77" idx="1"/>
          </p:cNvCxnSpPr>
          <p:nvPr/>
        </p:nvCxnSpPr>
        <p:spPr>
          <a:xfrm>
            <a:off x="6477243" y="3917950"/>
            <a:ext cx="1489749" cy="1269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7116A81-618C-F4D9-4460-49EBC87BB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992" y="2239399"/>
            <a:ext cx="1856117" cy="1856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33EA39-7CF5-96D3-F72C-D93D7FFF1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169" y="1377010"/>
            <a:ext cx="1780801" cy="996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DC10F-C3EA-CFEA-7F6F-0DD89D0CB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83" y="3982201"/>
            <a:ext cx="1653657" cy="879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C1ADF-4250-0384-DDA7-90E66F2BCE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1" r="31577" b="26973"/>
          <a:stretch/>
        </p:blipFill>
        <p:spPr>
          <a:xfrm>
            <a:off x="9994674" y="5032372"/>
            <a:ext cx="1095554" cy="12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Broker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376261" y="773835"/>
            <a:ext cx="6962472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A </a:t>
            </a:r>
            <a:r>
              <a:rPr lang="en-US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node in the </a:t>
            </a:r>
            <a:r>
              <a:rPr lang="tr-TR" sz="2200" dirty="0">
                <a:solidFill>
                  <a:srgbClr val="000000"/>
                </a:solidFill>
                <a:latin typeface="Chromatica" panose="00000500000000000000" pitchFamily="50" charset="-94"/>
              </a:rPr>
              <a:t>Kafka Cluster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4584701" y="1943100"/>
            <a:ext cx="2565400" cy="394970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/>
          <p:cNvSpPr/>
          <p:nvPr/>
        </p:nvSpPr>
        <p:spPr>
          <a:xfrm>
            <a:off x="4676775" y="2373146"/>
            <a:ext cx="2371628" cy="340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 26"/>
          <p:cNvGrpSpPr/>
          <p:nvPr/>
        </p:nvGrpSpPr>
        <p:grpSpPr>
          <a:xfrm>
            <a:off x="5147750" y="2716605"/>
            <a:ext cx="641141" cy="1241197"/>
            <a:chOff x="10437740" y="349156"/>
            <a:chExt cx="641141" cy="1241197"/>
          </a:xfrm>
        </p:grpSpPr>
        <p:grpSp>
          <p:nvGrpSpPr>
            <p:cNvPr id="58" name="Grup 57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Yuvarlatılmış Dikdörtgen 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Düz Bağlayıcı 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Resim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8" name="Grup 27"/>
          <p:cNvGrpSpPr/>
          <p:nvPr/>
        </p:nvGrpSpPr>
        <p:grpSpPr>
          <a:xfrm>
            <a:off x="6021247" y="2703345"/>
            <a:ext cx="641141" cy="1241197"/>
            <a:chOff x="10437740" y="349156"/>
            <a:chExt cx="641141" cy="1241197"/>
          </a:xfrm>
        </p:grpSpPr>
        <p:grpSp>
          <p:nvGrpSpPr>
            <p:cNvPr id="49" name="Grup 48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51" name="Yamuk 5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amuk 5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kdörtgen 5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Yuvarlatılmış Dikdörtgen 5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Düz Bağlayıcı 5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Düz Bağlayıcı 5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" name="Resim 4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9" name="Grup 28"/>
          <p:cNvGrpSpPr/>
          <p:nvPr/>
        </p:nvGrpSpPr>
        <p:grpSpPr>
          <a:xfrm>
            <a:off x="5151146" y="4182379"/>
            <a:ext cx="641141" cy="1241197"/>
            <a:chOff x="10437740" y="349156"/>
            <a:chExt cx="641141" cy="1241197"/>
          </a:xfrm>
        </p:grpSpPr>
        <p:grpSp>
          <p:nvGrpSpPr>
            <p:cNvPr id="40" name="Grup 39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2" name="Yamuk 4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Yamuk 4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kdörtgen 4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uvarlatılmış Dikdörtgen 4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Düz Bağlayıcı 4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30" name="Grup 29"/>
          <p:cNvGrpSpPr/>
          <p:nvPr/>
        </p:nvGrpSpPr>
        <p:grpSpPr>
          <a:xfrm>
            <a:off x="6022533" y="4139446"/>
            <a:ext cx="641141" cy="1241197"/>
            <a:chOff x="10437740" y="349156"/>
            <a:chExt cx="641141" cy="1241197"/>
          </a:xfrm>
        </p:grpSpPr>
        <p:grpSp>
          <p:nvGrpSpPr>
            <p:cNvPr id="31" name="Grup 30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33" name="Yamuk 3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Yamuk 3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ikdörtgen 3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Yuvarlatılmış Dikdörtgen 3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Düz Bağlayıcı 3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Bağlayıcı 3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Düz Bağlayıcı 3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sp>
        <p:nvSpPr>
          <p:cNvPr id="24" name="Metin kutusu 23"/>
          <p:cNvSpPr txBox="1"/>
          <p:nvPr/>
        </p:nvSpPr>
        <p:spPr>
          <a:xfrm>
            <a:off x="4676775" y="2038770"/>
            <a:ext cx="237162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Arial Black" panose="020B0A04020102020204" pitchFamily="34" charset="0"/>
              </a:rPr>
              <a:t>KAFKA CLUSTER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67" name="Dikdörtgen 66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8" name="Dikdörtgen 67"/>
          <p:cNvSpPr/>
          <p:nvPr/>
        </p:nvSpPr>
        <p:spPr>
          <a:xfrm>
            <a:off x="857314" y="3431908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9" name="Dikdörtgen 68"/>
          <p:cNvSpPr/>
          <p:nvPr/>
        </p:nvSpPr>
        <p:spPr>
          <a:xfrm>
            <a:off x="857314" y="4701609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0" name="Dikdörtgen 69"/>
          <p:cNvSpPr/>
          <p:nvPr/>
        </p:nvSpPr>
        <p:spPr>
          <a:xfrm>
            <a:off x="9226446" y="2151363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1" name="Dikdörtgen 70"/>
          <p:cNvSpPr/>
          <p:nvPr/>
        </p:nvSpPr>
        <p:spPr>
          <a:xfrm>
            <a:off x="9226446" y="3413321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2" name="Dikdörtgen 71"/>
          <p:cNvSpPr/>
          <p:nvPr/>
        </p:nvSpPr>
        <p:spPr>
          <a:xfrm>
            <a:off x="9226446" y="468302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73" name="Düz Ok Bağlayıcısı 72"/>
          <p:cNvCxnSpPr>
            <a:stCxn id="67" idx="3"/>
            <a:endCxn id="21" idx="1"/>
          </p:cNvCxnSpPr>
          <p:nvPr/>
        </p:nvCxnSpPr>
        <p:spPr>
          <a:xfrm>
            <a:off x="2510971" y="2674292"/>
            <a:ext cx="2073730" cy="124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Düz Ok Bağlayıcısı 73"/>
          <p:cNvCxnSpPr>
            <a:stCxn id="68" idx="3"/>
            <a:endCxn id="21" idx="1"/>
          </p:cNvCxnSpPr>
          <p:nvPr/>
        </p:nvCxnSpPr>
        <p:spPr>
          <a:xfrm flipV="1">
            <a:off x="2510971" y="3917950"/>
            <a:ext cx="2073730" cy="1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Düz Ok Bağlayıcısı 74"/>
          <p:cNvCxnSpPr>
            <a:stCxn id="69" idx="3"/>
            <a:endCxn id="21" idx="1"/>
          </p:cNvCxnSpPr>
          <p:nvPr/>
        </p:nvCxnSpPr>
        <p:spPr>
          <a:xfrm flipV="1">
            <a:off x="2510971" y="3917950"/>
            <a:ext cx="2073730" cy="1288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/>
          <p:nvPr/>
        </p:nvCxnSpPr>
        <p:spPr>
          <a:xfrm>
            <a:off x="7199284" y="2703345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Düz Ok Bağlayıcısı 78"/>
          <p:cNvCxnSpPr/>
          <p:nvPr/>
        </p:nvCxnSpPr>
        <p:spPr>
          <a:xfrm flipH="1">
            <a:off x="7199284" y="2373146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/>
          <p:nvPr/>
        </p:nvCxnSpPr>
        <p:spPr>
          <a:xfrm>
            <a:off x="7199284" y="4131341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/>
          <p:nvPr/>
        </p:nvCxnSpPr>
        <p:spPr>
          <a:xfrm flipH="1">
            <a:off x="7199284" y="3801142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/>
          <p:cNvCxnSpPr/>
          <p:nvPr/>
        </p:nvCxnSpPr>
        <p:spPr>
          <a:xfrm>
            <a:off x="7199284" y="5415471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Düz Ok Bağlayıcısı 83"/>
          <p:cNvCxnSpPr/>
          <p:nvPr/>
        </p:nvCxnSpPr>
        <p:spPr>
          <a:xfrm flipH="1">
            <a:off x="7199284" y="5085272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Dikdörtgen 84"/>
          <p:cNvSpPr/>
          <p:nvPr/>
        </p:nvSpPr>
        <p:spPr>
          <a:xfrm>
            <a:off x="7606312" y="1965686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Roboto"/>
              </a:rPr>
              <a:t>Request</a:t>
            </a:r>
          </a:p>
        </p:txBody>
      </p:sp>
      <p:sp>
        <p:nvSpPr>
          <p:cNvPr id="86" name="Dikdörtgen 85"/>
          <p:cNvSpPr/>
          <p:nvPr/>
        </p:nvSpPr>
        <p:spPr>
          <a:xfrm>
            <a:off x="7554840" y="3375220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Roboto"/>
              </a:rPr>
              <a:t>Request</a:t>
            </a:r>
          </a:p>
        </p:txBody>
      </p:sp>
      <p:sp>
        <p:nvSpPr>
          <p:cNvPr id="87" name="Dikdörtgen 86"/>
          <p:cNvSpPr/>
          <p:nvPr/>
        </p:nvSpPr>
        <p:spPr>
          <a:xfrm>
            <a:off x="7503672" y="4641221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Roboto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6921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5" grpId="0"/>
      <p:bldP spid="86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524935" y="264112"/>
            <a:ext cx="2476470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Topic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72354"/>
              </p:ext>
            </p:extLst>
          </p:nvPr>
        </p:nvGraphicFramePr>
        <p:xfrm>
          <a:off x="524935" y="877075"/>
          <a:ext cx="5655732" cy="1356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944">
                <a:tc>
                  <a:txBody>
                    <a:bodyPr/>
                    <a:lstStyle/>
                    <a:p>
                      <a:r>
                        <a:rPr lang="tr-TR" sz="1200" dirty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Clinic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1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Ahmet UYSAL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KBB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Yozgat</a:t>
                      </a:r>
                      <a:r>
                        <a:rPr lang="tr-TR" sz="1000" baseline="0" dirty="0">
                          <a:latin typeface="Roboto"/>
                        </a:rPr>
                        <a:t> – Çekerek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Ameliyat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Murat ÇAMUR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Genel Cerrahi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Çorum – Sungurlu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Ameliyat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3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Ayla</a:t>
                      </a:r>
                      <a:r>
                        <a:rPr lang="tr-TR" sz="1000" baseline="0" dirty="0">
                          <a:latin typeface="Roboto"/>
                        </a:rPr>
                        <a:t> TOPAÇ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Fizik Tedavi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900" dirty="0">
                          <a:latin typeface="Roboto"/>
                        </a:rPr>
                        <a:t>Kırşehir – Çiçekdağı</a:t>
                      </a:r>
                      <a:endParaRPr lang="en-US" sz="9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Muayene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47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4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Gülsüm ŞEN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KBB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Van – Erciş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Muayene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Akış Çizelgesi: Belge 24"/>
          <p:cNvSpPr/>
          <p:nvPr/>
        </p:nvSpPr>
        <p:spPr>
          <a:xfrm>
            <a:off x="857314" y="2926011"/>
            <a:ext cx="2669083" cy="320526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/>
          <p:cNvSpPr/>
          <p:nvPr/>
        </p:nvSpPr>
        <p:spPr>
          <a:xfrm>
            <a:off x="1354667" y="3158332"/>
            <a:ext cx="167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1,"Gülsüm",35</a:t>
            </a:r>
          </a:p>
          <a:p>
            <a:r>
              <a:rPr lang="en-US" dirty="0"/>
              <a:t>2,"Cemal",23</a:t>
            </a:r>
          </a:p>
          <a:p>
            <a:r>
              <a:rPr lang="en-US" dirty="0"/>
              <a:t>3,"Elif",29</a:t>
            </a:r>
          </a:p>
          <a:p>
            <a:r>
              <a:rPr lang="en-US" dirty="0"/>
              <a:t>4,"Funda",41</a:t>
            </a:r>
          </a:p>
          <a:p>
            <a:r>
              <a:rPr lang="en-US" dirty="0"/>
              <a:t>5,"Hamza",33</a:t>
            </a:r>
          </a:p>
          <a:p>
            <a:r>
              <a:rPr lang="en-US" dirty="0"/>
              <a:t>6,"Yalçın",45</a:t>
            </a:r>
          </a:p>
          <a:p>
            <a:r>
              <a:rPr lang="en-US" dirty="0"/>
              <a:t>7,"Mehmet",44</a:t>
            </a:r>
          </a:p>
          <a:p>
            <a:r>
              <a:rPr lang="en-US" dirty="0"/>
              <a:t>8,"Gülay",33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563439" y="283146"/>
            <a:ext cx="6011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romatica" panose="00000500000000000000" pitchFamily="50" charset="-94"/>
              </a:rPr>
              <a:t>Concept</a:t>
            </a:r>
            <a:r>
              <a:rPr lang="tr-TR" dirty="0">
                <a:latin typeface="Chromatica" panose="00000500000000000000" pitchFamily="50" charset="-94"/>
              </a:rPr>
              <a:t> of </a:t>
            </a:r>
            <a:r>
              <a:rPr lang="en-US" dirty="0">
                <a:latin typeface="Chromatica" panose="00000500000000000000" pitchFamily="50" charset="-94"/>
              </a:rPr>
              <a:t>organizing</a:t>
            </a:r>
            <a:r>
              <a:rPr lang="tr-TR" dirty="0">
                <a:latin typeface="Chromatica" panose="00000500000000000000" pitchFamily="50" charset="-94"/>
              </a:rPr>
              <a:t> </a:t>
            </a:r>
            <a:r>
              <a:rPr lang="en-US" dirty="0">
                <a:latin typeface="Chromatica" panose="00000500000000000000" pitchFamily="50" charset="-94"/>
              </a:rPr>
              <a:t>events same type together.</a:t>
            </a:r>
            <a:endParaRPr lang="es-ES" dirty="0">
              <a:latin typeface="Chromatica" panose="00000500000000000000" pitchFamily="50" charset="-94"/>
            </a:endParaRPr>
          </a:p>
        </p:txBody>
      </p:sp>
      <p:sp>
        <p:nvSpPr>
          <p:cNvPr id="16" name="Sağ Ok 15"/>
          <p:cNvSpPr/>
          <p:nvPr/>
        </p:nvSpPr>
        <p:spPr>
          <a:xfrm>
            <a:off x="6299199" y="895452"/>
            <a:ext cx="2523067" cy="133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ağ Ok 31"/>
          <p:cNvSpPr/>
          <p:nvPr/>
        </p:nvSpPr>
        <p:spPr>
          <a:xfrm>
            <a:off x="4023751" y="3643627"/>
            <a:ext cx="4612248" cy="133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kış Çizelgesi: Belge 17"/>
          <p:cNvSpPr/>
          <p:nvPr/>
        </p:nvSpPr>
        <p:spPr>
          <a:xfrm>
            <a:off x="9804396" y="973666"/>
            <a:ext cx="1583267" cy="154093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operations</a:t>
            </a:r>
          </a:p>
        </p:txBody>
      </p:sp>
      <p:sp>
        <p:nvSpPr>
          <p:cNvPr id="33" name="Akış Çizelgesi: Belge 32"/>
          <p:cNvSpPr/>
          <p:nvPr/>
        </p:nvSpPr>
        <p:spPr>
          <a:xfrm>
            <a:off x="9804395" y="3660026"/>
            <a:ext cx="1583267" cy="154093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patients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8115054D-3629-4EC4-A875-C8732DECB376}"/>
              </a:ext>
            </a:extLst>
          </p:cNvPr>
          <p:cNvSpPr/>
          <p:nvPr/>
        </p:nvSpPr>
        <p:spPr>
          <a:xfrm>
            <a:off x="3680593" y="6000750"/>
            <a:ext cx="7085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romatica" panose="00000500000000000000" pitchFamily="50" charset="-94"/>
              </a:rPr>
              <a:t>We can simulate a table for a topic and a row for a message.</a:t>
            </a:r>
            <a:endParaRPr lang="es-ES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0590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18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kış Çizelgesi: Belge 75"/>
          <p:cNvSpPr/>
          <p:nvPr/>
        </p:nvSpPr>
        <p:spPr>
          <a:xfrm>
            <a:off x="744181" y="1493548"/>
            <a:ext cx="1135419" cy="318227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 28"/>
          <p:cNvGrpSpPr/>
          <p:nvPr/>
        </p:nvGrpSpPr>
        <p:grpSpPr>
          <a:xfrm>
            <a:off x="4459504" y="1238283"/>
            <a:ext cx="2749864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805967" y="1652600"/>
            <a:ext cx="9220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1,"Gülsüm",35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805967" y="1979047"/>
            <a:ext cx="8579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805967" y="2283676"/>
            <a:ext cx="6848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805967" y="2603875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805967" y="2908504"/>
            <a:ext cx="8899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805967" y="3213133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779527" y="3531423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807955" y="3859779"/>
            <a:ext cx="8258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8,"Gülay",33</a:t>
            </a:r>
          </a:p>
        </p:txBody>
      </p:sp>
      <p:sp>
        <p:nvSpPr>
          <p:cNvPr id="77" name="Dikdörtgen 76"/>
          <p:cNvSpPr/>
          <p:nvPr/>
        </p:nvSpPr>
        <p:spPr>
          <a:xfrm>
            <a:off x="8066127" y="1007077"/>
            <a:ext cx="2013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"/>
              </a:rPr>
              <a:t>Performance</a:t>
            </a:r>
          </a:p>
        </p:txBody>
      </p:sp>
      <p:sp>
        <p:nvSpPr>
          <p:cNvPr id="79" name="Dikdörtgen 78"/>
          <p:cNvSpPr/>
          <p:nvPr/>
        </p:nvSpPr>
        <p:spPr>
          <a:xfrm>
            <a:off x="8066127" y="1821523"/>
            <a:ext cx="3516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"/>
              </a:rPr>
              <a:t>Producer determines partition number per topic</a:t>
            </a:r>
          </a:p>
        </p:txBody>
      </p:sp>
      <p:sp>
        <p:nvSpPr>
          <p:cNvPr id="80" name="Dikdörtgen 79"/>
          <p:cNvSpPr/>
          <p:nvPr/>
        </p:nvSpPr>
        <p:spPr>
          <a:xfrm>
            <a:off x="8066128" y="2814712"/>
            <a:ext cx="3381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Roboto"/>
              </a:rPr>
              <a:t>Replication factor provides fault tolerance</a:t>
            </a:r>
          </a:p>
        </p:txBody>
      </p:sp>
      <p:sp>
        <p:nvSpPr>
          <p:cNvPr id="81" name="Dikdörtgen 80"/>
          <p:cNvSpPr/>
          <p:nvPr/>
        </p:nvSpPr>
        <p:spPr>
          <a:xfrm>
            <a:off x="4792549" y="241908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2" name="Dikdörtgen 81"/>
          <p:cNvSpPr/>
          <p:nvPr/>
        </p:nvSpPr>
        <p:spPr>
          <a:xfrm>
            <a:off x="4796559" y="2761345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3" name="Dikdörtgen 82"/>
          <p:cNvSpPr/>
          <p:nvPr/>
        </p:nvSpPr>
        <p:spPr>
          <a:xfrm>
            <a:off x="5707446" y="238129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4" name="Dikdörtgen 83"/>
          <p:cNvSpPr/>
          <p:nvPr/>
        </p:nvSpPr>
        <p:spPr>
          <a:xfrm>
            <a:off x="5733127" y="275745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5" name="Dikdörtgen 84"/>
          <p:cNvSpPr/>
          <p:nvPr/>
        </p:nvSpPr>
        <p:spPr>
          <a:xfrm>
            <a:off x="4778192" y="379950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6" name="Dikdörtgen 85"/>
          <p:cNvSpPr/>
          <p:nvPr/>
        </p:nvSpPr>
        <p:spPr>
          <a:xfrm>
            <a:off x="4792549" y="418726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7" name="Dikdörtgen 86"/>
          <p:cNvSpPr/>
          <p:nvPr/>
        </p:nvSpPr>
        <p:spPr>
          <a:xfrm>
            <a:off x="5733127" y="37956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8" name="Dikdörtgen 87"/>
          <p:cNvSpPr/>
          <p:nvPr/>
        </p:nvSpPr>
        <p:spPr>
          <a:xfrm>
            <a:off x="5742487" y="407154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1132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3431 0.1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3431 0.1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42188 0.025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42149 0.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68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42592 0.1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89" y="6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4263 0.129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5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34545 0.0446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66" y="22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34635 0.05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25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77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A967AC2A-2CF8-433C-BDF3-5B3713E33086}"/>
              </a:ext>
            </a:extLst>
          </p:cNvPr>
          <p:cNvSpPr/>
          <p:nvPr/>
        </p:nvSpPr>
        <p:spPr>
          <a:xfrm>
            <a:off x="577970" y="1443087"/>
            <a:ext cx="2251277" cy="21023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 28"/>
          <p:cNvGrpSpPr/>
          <p:nvPr/>
        </p:nvGrpSpPr>
        <p:grpSpPr>
          <a:xfrm>
            <a:off x="7047781" y="1199073"/>
            <a:ext cx="3676242" cy="5099119"/>
            <a:chOff x="4999661" y="2236372"/>
            <a:chExt cx="1863328" cy="3344826"/>
          </a:xfrm>
        </p:grpSpPr>
        <p:sp>
          <p:nvSpPr>
            <p:cNvPr id="30" name="Dikdörtgen 29"/>
            <p:cNvSpPr/>
            <p:nvPr/>
          </p:nvSpPr>
          <p:spPr>
            <a:xfrm>
              <a:off x="4999661" y="2236372"/>
              <a:ext cx="1863328" cy="3344826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5140479" y="2396436"/>
              <a:ext cx="1523195" cy="3027140"/>
              <a:chOff x="5129031" y="2460006"/>
              <a:chExt cx="1523195" cy="3027140"/>
            </a:xfrm>
          </p:grpSpPr>
          <p:grpSp>
            <p:nvGrpSpPr>
              <p:cNvPr id="35" name="Grup 34"/>
              <p:cNvGrpSpPr/>
              <p:nvPr/>
            </p:nvGrpSpPr>
            <p:grpSpPr>
              <a:xfrm>
                <a:off x="5129031" y="2766915"/>
                <a:ext cx="1523195" cy="2720231"/>
                <a:chOff x="4962776" y="2425699"/>
                <a:chExt cx="1523195" cy="2720231"/>
              </a:xfrm>
            </p:grpSpPr>
            <p:grpSp>
              <p:nvGrpSpPr>
                <p:cNvPr id="36" name="Grup 35"/>
                <p:cNvGrpSpPr/>
                <p:nvPr/>
              </p:nvGrpSpPr>
              <p:grpSpPr>
                <a:xfrm>
                  <a:off x="4962776" y="2470019"/>
                  <a:ext cx="641141" cy="1241197"/>
                  <a:chOff x="10437740" y="349156"/>
                  <a:chExt cx="641141" cy="1241197"/>
                </a:xfrm>
              </p:grpSpPr>
              <p:grpSp>
                <p:nvGrpSpPr>
                  <p:cNvPr id="67" name="Grup 66"/>
                  <p:cNvGrpSpPr/>
                  <p:nvPr/>
                </p:nvGrpSpPr>
                <p:grpSpPr>
                  <a:xfrm>
                    <a:off x="10437740" y="349156"/>
                    <a:ext cx="641141" cy="1241197"/>
                    <a:chOff x="1991638" y="4296427"/>
                    <a:chExt cx="814192" cy="1499679"/>
                  </a:xfrm>
                </p:grpSpPr>
                <p:sp>
                  <p:nvSpPr>
                    <p:cNvPr id="69" name="Yamuk 68"/>
                    <p:cNvSpPr/>
                    <p:nvPr/>
                  </p:nvSpPr>
                  <p:spPr>
                    <a:xfrm>
                      <a:off x="1991638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Yamuk 69"/>
                    <p:cNvSpPr/>
                    <p:nvPr/>
                  </p:nvSpPr>
                  <p:spPr>
                    <a:xfrm>
                      <a:off x="2591812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Dikdörtgen 70"/>
                    <p:cNvSpPr/>
                    <p:nvPr/>
                  </p:nvSpPr>
                  <p:spPr>
                    <a:xfrm>
                      <a:off x="1991638" y="4296427"/>
                      <a:ext cx="814192" cy="1453020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prst="relaxedInset"/>
                    </a:sp3d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Yuvarlatılmış Dikdörtgen 71"/>
                    <p:cNvSpPr/>
                    <p:nvPr/>
                  </p:nvSpPr>
                  <p:spPr>
                    <a:xfrm>
                      <a:off x="2092325" y="4445000"/>
                      <a:ext cx="604340" cy="2603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3" name="Düz Bağlayıcı 72"/>
                    <p:cNvCxnSpPr/>
                    <p:nvPr/>
                  </p:nvCxnSpPr>
                  <p:spPr>
                    <a:xfrm>
                      <a:off x="2196164" y="450485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Düz Bağlayıcı 73"/>
                    <p:cNvCxnSpPr/>
                    <p:nvPr/>
                  </p:nvCxnSpPr>
                  <p:spPr>
                    <a:xfrm>
                      <a:off x="2196164" y="457470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Düz Bağlayıcı 74"/>
                    <p:cNvCxnSpPr/>
                    <p:nvPr/>
                  </p:nvCxnSpPr>
                  <p:spPr>
                    <a:xfrm>
                      <a:off x="2196163" y="4648200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68" name="Resim 67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0517027" y="877649"/>
                    <a:ext cx="503903" cy="6162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up 36"/>
                <p:cNvGrpSpPr/>
                <p:nvPr/>
              </p:nvGrpSpPr>
              <p:grpSpPr>
                <a:xfrm>
                  <a:off x="5843544" y="2425699"/>
                  <a:ext cx="641141" cy="1241197"/>
                  <a:chOff x="10437740" y="349156"/>
                  <a:chExt cx="641141" cy="1241197"/>
                </a:xfrm>
              </p:grpSpPr>
              <p:grpSp>
                <p:nvGrpSpPr>
                  <p:cNvPr id="58" name="Grup 57"/>
                  <p:cNvGrpSpPr/>
                  <p:nvPr/>
                </p:nvGrpSpPr>
                <p:grpSpPr>
                  <a:xfrm>
                    <a:off x="10437740" y="349156"/>
                    <a:ext cx="641141" cy="1241197"/>
                    <a:chOff x="1991638" y="4296427"/>
                    <a:chExt cx="814192" cy="1499679"/>
                  </a:xfrm>
                </p:grpSpPr>
                <p:sp>
                  <p:nvSpPr>
                    <p:cNvPr id="60" name="Yamuk 59"/>
                    <p:cNvSpPr/>
                    <p:nvPr/>
                  </p:nvSpPr>
                  <p:spPr>
                    <a:xfrm>
                      <a:off x="1991638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Yamuk 60"/>
                    <p:cNvSpPr/>
                    <p:nvPr/>
                  </p:nvSpPr>
                  <p:spPr>
                    <a:xfrm>
                      <a:off x="2591812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Dikdörtgen 61"/>
                    <p:cNvSpPr/>
                    <p:nvPr/>
                  </p:nvSpPr>
                  <p:spPr>
                    <a:xfrm>
                      <a:off x="1991638" y="4296427"/>
                      <a:ext cx="814192" cy="1453020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prst="relaxedInset"/>
                    </a:sp3d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Yuvarlatılmış Dikdörtgen 62"/>
                    <p:cNvSpPr/>
                    <p:nvPr/>
                  </p:nvSpPr>
                  <p:spPr>
                    <a:xfrm>
                      <a:off x="2092325" y="4445000"/>
                      <a:ext cx="604340" cy="2603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" name="Düz Bağlayıcı 63"/>
                    <p:cNvCxnSpPr/>
                    <p:nvPr/>
                  </p:nvCxnSpPr>
                  <p:spPr>
                    <a:xfrm>
                      <a:off x="2196164" y="450485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Düz Bağlayıcı 64"/>
                    <p:cNvCxnSpPr/>
                    <p:nvPr/>
                  </p:nvCxnSpPr>
                  <p:spPr>
                    <a:xfrm>
                      <a:off x="2196164" y="457470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Düz Bağlayıcı 65"/>
                    <p:cNvCxnSpPr/>
                    <p:nvPr/>
                  </p:nvCxnSpPr>
                  <p:spPr>
                    <a:xfrm>
                      <a:off x="2196163" y="4648200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59" name="Resim 58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0517027" y="877649"/>
                    <a:ext cx="503903" cy="6162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up 37"/>
                <p:cNvGrpSpPr/>
                <p:nvPr/>
              </p:nvGrpSpPr>
              <p:grpSpPr>
                <a:xfrm>
                  <a:off x="4973443" y="3904733"/>
                  <a:ext cx="641141" cy="1241197"/>
                  <a:chOff x="10437740" y="349156"/>
                  <a:chExt cx="641141" cy="1241197"/>
                </a:xfrm>
              </p:grpSpPr>
              <p:grpSp>
                <p:nvGrpSpPr>
                  <p:cNvPr id="49" name="Grup 48"/>
                  <p:cNvGrpSpPr/>
                  <p:nvPr/>
                </p:nvGrpSpPr>
                <p:grpSpPr>
                  <a:xfrm>
                    <a:off x="10437740" y="349156"/>
                    <a:ext cx="641141" cy="1241197"/>
                    <a:chOff x="1991638" y="4296427"/>
                    <a:chExt cx="814192" cy="1499679"/>
                  </a:xfrm>
                </p:grpSpPr>
                <p:sp>
                  <p:nvSpPr>
                    <p:cNvPr id="51" name="Yamuk 50"/>
                    <p:cNvSpPr/>
                    <p:nvPr/>
                  </p:nvSpPr>
                  <p:spPr>
                    <a:xfrm>
                      <a:off x="1991638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Yamuk 51"/>
                    <p:cNvSpPr/>
                    <p:nvPr/>
                  </p:nvSpPr>
                  <p:spPr>
                    <a:xfrm>
                      <a:off x="2591812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Dikdörtgen 52"/>
                    <p:cNvSpPr/>
                    <p:nvPr/>
                  </p:nvSpPr>
                  <p:spPr>
                    <a:xfrm>
                      <a:off x="1991638" y="4296427"/>
                      <a:ext cx="814192" cy="1453020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prst="relaxedInset"/>
                    </a:sp3d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Yuvarlatılmış Dikdörtgen 53"/>
                    <p:cNvSpPr/>
                    <p:nvPr/>
                  </p:nvSpPr>
                  <p:spPr>
                    <a:xfrm>
                      <a:off x="2092325" y="4445000"/>
                      <a:ext cx="604340" cy="2603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5" name="Düz Bağlayıcı 54"/>
                    <p:cNvCxnSpPr/>
                    <p:nvPr/>
                  </p:nvCxnSpPr>
                  <p:spPr>
                    <a:xfrm>
                      <a:off x="2196164" y="450485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Düz Bağlayıcı 55"/>
                    <p:cNvCxnSpPr/>
                    <p:nvPr/>
                  </p:nvCxnSpPr>
                  <p:spPr>
                    <a:xfrm>
                      <a:off x="2196164" y="457470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Düz Bağlayıcı 56"/>
                    <p:cNvCxnSpPr/>
                    <p:nvPr/>
                  </p:nvCxnSpPr>
                  <p:spPr>
                    <a:xfrm>
                      <a:off x="2196163" y="4648200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50" name="Resim 49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0517027" y="877649"/>
                    <a:ext cx="503903" cy="6162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up 38"/>
                <p:cNvGrpSpPr/>
                <p:nvPr/>
              </p:nvGrpSpPr>
              <p:grpSpPr>
                <a:xfrm>
                  <a:off x="5844830" y="3861800"/>
                  <a:ext cx="641141" cy="1241197"/>
                  <a:chOff x="10437740" y="349156"/>
                  <a:chExt cx="641141" cy="1241197"/>
                </a:xfrm>
              </p:grpSpPr>
              <p:grpSp>
                <p:nvGrpSpPr>
                  <p:cNvPr id="40" name="Grup 39"/>
                  <p:cNvGrpSpPr/>
                  <p:nvPr/>
                </p:nvGrpSpPr>
                <p:grpSpPr>
                  <a:xfrm>
                    <a:off x="10437740" y="349156"/>
                    <a:ext cx="641141" cy="1241197"/>
                    <a:chOff x="1991638" y="4296427"/>
                    <a:chExt cx="814192" cy="1499679"/>
                  </a:xfrm>
                </p:grpSpPr>
                <p:sp>
                  <p:nvSpPr>
                    <p:cNvPr id="42" name="Yamuk 41"/>
                    <p:cNvSpPr/>
                    <p:nvPr/>
                  </p:nvSpPr>
                  <p:spPr>
                    <a:xfrm>
                      <a:off x="1991638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Yamuk 42"/>
                    <p:cNvSpPr/>
                    <p:nvPr/>
                  </p:nvSpPr>
                  <p:spPr>
                    <a:xfrm>
                      <a:off x="2591812" y="5689008"/>
                      <a:ext cx="209705" cy="107098"/>
                    </a:xfrm>
                    <a:prstGeom prst="trapezoid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Dikdörtgen 43"/>
                    <p:cNvSpPr/>
                    <p:nvPr/>
                  </p:nvSpPr>
                  <p:spPr>
                    <a:xfrm>
                      <a:off x="1991638" y="4296427"/>
                      <a:ext cx="814192" cy="1453020"/>
                    </a:xfrm>
                    <a:prstGeom prst="rect">
                      <a:avLst/>
                    </a:prstGeom>
                    <a:scene3d>
                      <a:camera prst="orthographicFront"/>
                      <a:lightRig rig="threePt" dir="t"/>
                    </a:scene3d>
                    <a:sp3d>
                      <a:bevelT prst="relaxedInset"/>
                    </a:sp3d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Yuvarlatılmış Dikdörtgen 44"/>
                    <p:cNvSpPr/>
                    <p:nvPr/>
                  </p:nvSpPr>
                  <p:spPr>
                    <a:xfrm>
                      <a:off x="2092325" y="4445000"/>
                      <a:ext cx="604340" cy="2603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Düz Bağlayıcı 45"/>
                    <p:cNvCxnSpPr/>
                    <p:nvPr/>
                  </p:nvCxnSpPr>
                  <p:spPr>
                    <a:xfrm>
                      <a:off x="2196164" y="450485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Düz Bağlayıcı 46"/>
                    <p:cNvCxnSpPr/>
                    <p:nvPr/>
                  </p:nvCxnSpPr>
                  <p:spPr>
                    <a:xfrm>
                      <a:off x="2196164" y="4574704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Düz Bağlayıcı 47"/>
                    <p:cNvCxnSpPr/>
                    <p:nvPr/>
                  </p:nvCxnSpPr>
                  <p:spPr>
                    <a:xfrm>
                      <a:off x="2196163" y="4648200"/>
                      <a:ext cx="396661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41" name="Resim 40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79" t="2991" r="8905" b="11611"/>
                  <a:stretch/>
                </p:blipFill>
                <p:spPr>
                  <a:xfrm>
                    <a:off x="10517027" y="877649"/>
                    <a:ext cx="503903" cy="61620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5181896" y="2460006"/>
                <a:ext cx="1465350" cy="22207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</a:p>
        </p:txBody>
      </p:sp>
      <p:sp>
        <p:nvSpPr>
          <p:cNvPr id="91" name="Yuvarlatılmış Dikdörtgen 84">
            <a:extLst>
              <a:ext uri="{FF2B5EF4-FFF2-40B4-BE49-F238E27FC236}">
                <a16:creationId xmlns:a16="http://schemas.microsoft.com/office/drawing/2014/main" id="{D654FDDB-6988-4C62-83BF-8E665BF8E35C}"/>
              </a:ext>
            </a:extLst>
          </p:cNvPr>
          <p:cNvSpPr/>
          <p:nvPr/>
        </p:nvSpPr>
        <p:spPr>
          <a:xfrm>
            <a:off x="8013259" y="4723711"/>
            <a:ext cx="557850" cy="120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Yuvarlatılmış Dikdörtgen 85">
            <a:extLst>
              <a:ext uri="{FF2B5EF4-FFF2-40B4-BE49-F238E27FC236}">
                <a16:creationId xmlns:a16="http://schemas.microsoft.com/office/drawing/2014/main" id="{B0E4C3D1-F63B-4F47-B8E2-FF133267F266}"/>
              </a:ext>
            </a:extLst>
          </p:cNvPr>
          <p:cNvSpPr/>
          <p:nvPr/>
        </p:nvSpPr>
        <p:spPr>
          <a:xfrm>
            <a:off x="7400225" y="4723944"/>
            <a:ext cx="557850" cy="12096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3" name="Yuvarlatılmış Dikdörtgen 85">
            <a:extLst>
              <a:ext uri="{FF2B5EF4-FFF2-40B4-BE49-F238E27FC236}">
                <a16:creationId xmlns:a16="http://schemas.microsoft.com/office/drawing/2014/main" id="{E2449E76-F451-438C-85B9-6060AAFAD055}"/>
              </a:ext>
            </a:extLst>
          </p:cNvPr>
          <p:cNvSpPr/>
          <p:nvPr/>
        </p:nvSpPr>
        <p:spPr>
          <a:xfrm>
            <a:off x="9145272" y="2446391"/>
            <a:ext cx="557850" cy="12096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6" name="Yuvarlatılmış Dikdörtgen 85">
            <a:extLst>
              <a:ext uri="{FF2B5EF4-FFF2-40B4-BE49-F238E27FC236}">
                <a16:creationId xmlns:a16="http://schemas.microsoft.com/office/drawing/2014/main" id="{46AAFD9E-723D-4A9B-BC00-4B20032725C6}"/>
              </a:ext>
            </a:extLst>
          </p:cNvPr>
          <p:cNvSpPr/>
          <p:nvPr/>
        </p:nvSpPr>
        <p:spPr>
          <a:xfrm>
            <a:off x="7364434" y="2515100"/>
            <a:ext cx="557850" cy="12096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7" name="Yuvarlatılmış Dikdörtgen 84">
            <a:extLst>
              <a:ext uri="{FF2B5EF4-FFF2-40B4-BE49-F238E27FC236}">
                <a16:creationId xmlns:a16="http://schemas.microsoft.com/office/drawing/2014/main" id="{4EFFD892-095A-460C-83FB-983669CFDF7A}"/>
              </a:ext>
            </a:extLst>
          </p:cNvPr>
          <p:cNvSpPr/>
          <p:nvPr/>
        </p:nvSpPr>
        <p:spPr>
          <a:xfrm>
            <a:off x="9661936" y="4613945"/>
            <a:ext cx="557850" cy="120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Yuvarlatılmış Dikdörtgen 84">
            <a:extLst>
              <a:ext uri="{FF2B5EF4-FFF2-40B4-BE49-F238E27FC236}">
                <a16:creationId xmlns:a16="http://schemas.microsoft.com/office/drawing/2014/main" id="{0FEEE5E9-852F-455C-95B9-252B52EE377A}"/>
              </a:ext>
            </a:extLst>
          </p:cNvPr>
          <p:cNvSpPr/>
          <p:nvPr/>
        </p:nvSpPr>
        <p:spPr>
          <a:xfrm>
            <a:off x="7983811" y="2497889"/>
            <a:ext cx="557850" cy="120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Yuvarlatılmış Dikdörtgen 90">
            <a:extLst>
              <a:ext uri="{FF2B5EF4-FFF2-40B4-BE49-F238E27FC236}">
                <a16:creationId xmlns:a16="http://schemas.microsoft.com/office/drawing/2014/main" id="{467761FE-EBBE-4AF4-ABD9-FB202F7001D8}"/>
              </a:ext>
            </a:extLst>
          </p:cNvPr>
          <p:cNvSpPr/>
          <p:nvPr/>
        </p:nvSpPr>
        <p:spPr>
          <a:xfrm rot="5400000">
            <a:off x="1329853" y="1999311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Yuvarlatılmış Dikdörtgen 90">
            <a:extLst>
              <a:ext uri="{FF2B5EF4-FFF2-40B4-BE49-F238E27FC236}">
                <a16:creationId xmlns:a16="http://schemas.microsoft.com/office/drawing/2014/main" id="{33D18A7B-8107-4A2C-83FC-F4D867F37C2A}"/>
              </a:ext>
            </a:extLst>
          </p:cNvPr>
          <p:cNvSpPr/>
          <p:nvPr/>
        </p:nvSpPr>
        <p:spPr>
          <a:xfrm rot="5400000">
            <a:off x="1482253" y="2151711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Yuvarlatılmış Dikdörtgen 90">
            <a:extLst>
              <a:ext uri="{FF2B5EF4-FFF2-40B4-BE49-F238E27FC236}">
                <a16:creationId xmlns:a16="http://schemas.microsoft.com/office/drawing/2014/main" id="{46691A67-99D1-48E8-B7DF-CD501E2A1D9D}"/>
              </a:ext>
            </a:extLst>
          </p:cNvPr>
          <p:cNvSpPr/>
          <p:nvPr/>
        </p:nvSpPr>
        <p:spPr>
          <a:xfrm rot="5400000">
            <a:off x="1634653" y="2304111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Yuvarlatılmış Dikdörtgen 90">
            <a:extLst>
              <a:ext uri="{FF2B5EF4-FFF2-40B4-BE49-F238E27FC236}">
                <a16:creationId xmlns:a16="http://schemas.microsoft.com/office/drawing/2014/main" id="{9DA767CD-2BD9-488C-BE86-F5EF6D5E5E56}"/>
              </a:ext>
            </a:extLst>
          </p:cNvPr>
          <p:cNvSpPr/>
          <p:nvPr/>
        </p:nvSpPr>
        <p:spPr>
          <a:xfrm rot="5400000">
            <a:off x="1440606" y="1784902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Yuvarlatılmış Dikdörtgen 90">
            <a:extLst>
              <a:ext uri="{FF2B5EF4-FFF2-40B4-BE49-F238E27FC236}">
                <a16:creationId xmlns:a16="http://schemas.microsoft.com/office/drawing/2014/main" id="{91B22D1C-59C1-4BFA-8E13-9B798985FE43}"/>
              </a:ext>
            </a:extLst>
          </p:cNvPr>
          <p:cNvSpPr/>
          <p:nvPr/>
        </p:nvSpPr>
        <p:spPr>
          <a:xfrm rot="5400000">
            <a:off x="1787053" y="2456511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Yuvarlatılmış Dikdörtgen 85">
            <a:extLst>
              <a:ext uri="{FF2B5EF4-FFF2-40B4-BE49-F238E27FC236}">
                <a16:creationId xmlns:a16="http://schemas.microsoft.com/office/drawing/2014/main" id="{CA8E17FB-7D62-46A8-802A-60C1361DC00D}"/>
              </a:ext>
            </a:extLst>
          </p:cNvPr>
          <p:cNvSpPr/>
          <p:nvPr/>
        </p:nvSpPr>
        <p:spPr>
          <a:xfrm>
            <a:off x="343671" y="5453083"/>
            <a:ext cx="557850" cy="12096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7" name="Yuvarlatılmış Dikdörtgen 84">
            <a:extLst>
              <a:ext uri="{FF2B5EF4-FFF2-40B4-BE49-F238E27FC236}">
                <a16:creationId xmlns:a16="http://schemas.microsoft.com/office/drawing/2014/main" id="{DAFFF815-7FCD-475F-8F77-C23045D1E0B2}"/>
              </a:ext>
            </a:extLst>
          </p:cNvPr>
          <p:cNvSpPr/>
          <p:nvPr/>
        </p:nvSpPr>
        <p:spPr>
          <a:xfrm>
            <a:off x="997566" y="5441091"/>
            <a:ext cx="557850" cy="120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2A8F8D9-358D-44A0-83D5-45405B5EED7B}"/>
              </a:ext>
            </a:extLst>
          </p:cNvPr>
          <p:cNvSpPr txBox="1"/>
          <p:nvPr/>
        </p:nvSpPr>
        <p:spPr>
          <a:xfrm>
            <a:off x="488220" y="5164092"/>
            <a:ext cx="1032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hromatica" panose="00000500000000000000" pitchFamily="50" charset="-94"/>
              </a:rPr>
              <a:t>Partition</a:t>
            </a:r>
            <a:endParaRPr lang="en-US" sz="1200" dirty="0">
              <a:latin typeface="Chromatica" panose="00000500000000000000" pitchFamily="50" charset="-94"/>
            </a:endParaRPr>
          </a:p>
        </p:txBody>
      </p:sp>
      <p:sp>
        <p:nvSpPr>
          <p:cNvPr id="78" name="Yuvarlatılmış Dikdörtgen 90">
            <a:extLst>
              <a:ext uri="{FF2B5EF4-FFF2-40B4-BE49-F238E27FC236}">
                <a16:creationId xmlns:a16="http://schemas.microsoft.com/office/drawing/2014/main" id="{5B16BBB8-7A2F-46CD-B946-C898BC011271}"/>
              </a:ext>
            </a:extLst>
          </p:cNvPr>
          <p:cNvSpPr/>
          <p:nvPr/>
        </p:nvSpPr>
        <p:spPr>
          <a:xfrm rot="5400000">
            <a:off x="2481789" y="5320615"/>
            <a:ext cx="180781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CDE2B778-0974-4786-92F6-9747074EBEBC}"/>
              </a:ext>
            </a:extLst>
          </p:cNvPr>
          <p:cNvSpPr txBox="1"/>
          <p:nvPr/>
        </p:nvSpPr>
        <p:spPr>
          <a:xfrm>
            <a:off x="2146459" y="5210292"/>
            <a:ext cx="85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Chromatica" panose="00000500000000000000" pitchFamily="50" charset="-94"/>
              </a:rPr>
              <a:t>Message</a:t>
            </a:r>
            <a:endParaRPr lang="en-US" sz="1200" dirty="0">
              <a:latin typeface="Chromatica" panose="00000500000000000000" pitchFamily="50" charset="-94"/>
            </a:endParaRP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63423B72-A289-49AF-BBBF-ED1B103FBE7F}"/>
              </a:ext>
            </a:extLst>
          </p:cNvPr>
          <p:cNvSpPr txBox="1"/>
          <p:nvPr/>
        </p:nvSpPr>
        <p:spPr>
          <a:xfrm>
            <a:off x="1791514" y="6298189"/>
            <a:ext cx="1921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hromatica" panose="00000500000000000000" pitchFamily="50" charset="-94"/>
              </a:rPr>
              <a:t>Color represents topic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781F484F-2233-4497-AECE-CB09AADCEBF1}"/>
              </a:ext>
            </a:extLst>
          </p:cNvPr>
          <p:cNvSpPr txBox="1"/>
          <p:nvPr/>
        </p:nvSpPr>
        <p:spPr>
          <a:xfrm>
            <a:off x="930934" y="1108751"/>
            <a:ext cx="1588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Chromatica" panose="00000500000000000000" pitchFamily="50" charset="-94"/>
              </a:rPr>
              <a:t>Producer</a:t>
            </a:r>
            <a:endParaRPr lang="en-US" sz="16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9482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0186 L 0.50755 0.06342 L 0.50898 0.19189 " pathEditMode="relative" ptsTypes="AAA">
                                      <p:cBhvr>
                                        <p:cTn id="3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6418 0.05439 L 0.64362 0.1618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74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417 L 0.48632 0.15602 L 0.48776 0.47153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88" y="2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417 L 0.49844 0.06157 L 0.49987 0.1912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-1.85185E-6 L 0.6177 0.02685 L 0.61953 0.08125 " pathEditMode="relative" rAng="0" ptsTypes="AAA">
                                      <p:cBhvr>
                                        <p:cTn id="6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2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6" grpId="0" animBg="1"/>
      <p:bldP spid="97" grpId="0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4643968" y="1238283"/>
            <a:ext cx="2690282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Offset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5034974" y="2366144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5034974" y="2613680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5958539" y="2369159"/>
            <a:ext cx="85417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5957631" y="2617573"/>
            <a:ext cx="85242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5957630" y="3804992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5957630" y="4081532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5034974" y="3806820"/>
            <a:ext cx="851515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7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5034974" y="4085459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82" name="Yuvarlatılmış Dikdörtgen 81"/>
          <p:cNvSpPr/>
          <p:nvPr/>
        </p:nvSpPr>
        <p:spPr>
          <a:xfrm>
            <a:off x="1918977" y="1574308"/>
            <a:ext cx="239652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3" name="Yuvarlatılmış Dikdörtgen 82"/>
          <p:cNvSpPr/>
          <p:nvPr/>
        </p:nvSpPr>
        <p:spPr>
          <a:xfrm>
            <a:off x="2181949" y="1574570"/>
            <a:ext cx="239652" cy="514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Yuvarlatılmış Dikdörtgen 83"/>
          <p:cNvSpPr/>
          <p:nvPr/>
        </p:nvSpPr>
        <p:spPr>
          <a:xfrm>
            <a:off x="2446118" y="1578223"/>
            <a:ext cx="239652" cy="514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Yuvarlatılmış Dikdörtgen 84"/>
          <p:cNvSpPr/>
          <p:nvPr/>
        </p:nvSpPr>
        <p:spPr>
          <a:xfrm>
            <a:off x="2706709" y="1575826"/>
            <a:ext cx="239652" cy="51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Yuvarlatılmış Dikdörtgen 85"/>
          <p:cNvSpPr/>
          <p:nvPr/>
        </p:nvSpPr>
        <p:spPr>
          <a:xfrm>
            <a:off x="2972063" y="1578223"/>
            <a:ext cx="239652" cy="514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7" name="Yuvarlatılmış Dikdörtgen 86"/>
          <p:cNvSpPr/>
          <p:nvPr/>
        </p:nvSpPr>
        <p:spPr>
          <a:xfrm>
            <a:off x="712157" y="1598508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Yuvarlatılmış Dikdörtgen 87"/>
          <p:cNvSpPr/>
          <p:nvPr/>
        </p:nvSpPr>
        <p:spPr>
          <a:xfrm>
            <a:off x="800012" y="1598515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Yuvarlatılmış Dikdörtgen 88"/>
          <p:cNvSpPr/>
          <p:nvPr/>
        </p:nvSpPr>
        <p:spPr>
          <a:xfrm>
            <a:off x="876606" y="1592130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Yuvarlatılmış Dikdörtgen 89"/>
          <p:cNvSpPr/>
          <p:nvPr/>
        </p:nvSpPr>
        <p:spPr>
          <a:xfrm>
            <a:off x="993174" y="1590776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Yuvarlatılmış Dikdörtgen 90"/>
          <p:cNvSpPr/>
          <p:nvPr/>
        </p:nvSpPr>
        <p:spPr>
          <a:xfrm>
            <a:off x="1352177" y="1584583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Yuvarlatılmış Dikdörtgen 91"/>
          <p:cNvSpPr/>
          <p:nvPr/>
        </p:nvSpPr>
        <p:spPr>
          <a:xfrm>
            <a:off x="1638451" y="1584583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92123"/>
              </p:ext>
            </p:extLst>
          </p:nvPr>
        </p:nvGraphicFramePr>
        <p:xfrm>
          <a:off x="616759" y="2148570"/>
          <a:ext cx="26165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704">
                <a:tc>
                  <a:txBody>
                    <a:bodyPr/>
                    <a:lstStyle/>
                    <a:p>
                      <a:r>
                        <a:rPr lang="tr-TR" sz="1000" baseline="0" dirty="0"/>
                        <a:t>0 . . . . . . . .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Sol Ayraç 96"/>
          <p:cNvSpPr/>
          <p:nvPr/>
        </p:nvSpPr>
        <p:spPr>
          <a:xfrm rot="5400000">
            <a:off x="1837248" y="31469"/>
            <a:ext cx="239686" cy="257747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kdörtgen 97"/>
          <p:cNvSpPr/>
          <p:nvPr/>
        </p:nvSpPr>
        <p:spPr>
          <a:xfrm>
            <a:off x="1614608" y="641793"/>
            <a:ext cx="824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>
                <a:latin typeface="Roboto"/>
              </a:rPr>
              <a:t>Topic</a:t>
            </a:r>
            <a:endParaRPr lang="en-US" sz="2000" dirty="0">
              <a:latin typeface="Roboto"/>
            </a:endParaRPr>
          </a:p>
        </p:txBody>
      </p:sp>
      <p:sp>
        <p:nvSpPr>
          <p:cNvPr id="99" name="Dikdörtgen 98"/>
          <p:cNvSpPr/>
          <p:nvPr/>
        </p:nvSpPr>
        <p:spPr>
          <a:xfrm>
            <a:off x="4747264" y="233427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0" name="Dikdörtgen 99"/>
          <p:cNvSpPr/>
          <p:nvPr/>
        </p:nvSpPr>
        <p:spPr>
          <a:xfrm>
            <a:off x="4746765" y="258906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5815035" y="23232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2" name="Dikdörtgen 101"/>
          <p:cNvSpPr/>
          <p:nvPr/>
        </p:nvSpPr>
        <p:spPr>
          <a:xfrm>
            <a:off x="5805620" y="256989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3" name="Dikdörtgen 102"/>
          <p:cNvSpPr/>
          <p:nvPr/>
        </p:nvSpPr>
        <p:spPr>
          <a:xfrm>
            <a:off x="4981856" y="374996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4" name="Dikdörtgen 103"/>
          <p:cNvSpPr/>
          <p:nvPr/>
        </p:nvSpPr>
        <p:spPr>
          <a:xfrm>
            <a:off x="4981888" y="40306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5" name="Dikdörtgen 104"/>
          <p:cNvSpPr/>
          <p:nvPr/>
        </p:nvSpPr>
        <p:spPr>
          <a:xfrm>
            <a:off x="5883080" y="37720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6" name="Dikdörtgen 105"/>
          <p:cNvSpPr/>
          <p:nvPr/>
        </p:nvSpPr>
        <p:spPr>
          <a:xfrm>
            <a:off x="5898229" y="404573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7" name="Dikdörtgen 106"/>
          <p:cNvSpPr/>
          <p:nvPr/>
        </p:nvSpPr>
        <p:spPr>
          <a:xfrm>
            <a:off x="4956938" y="232819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8" name="Dikdörtgen 107"/>
          <p:cNvSpPr/>
          <p:nvPr/>
        </p:nvSpPr>
        <p:spPr>
          <a:xfrm>
            <a:off x="4961646" y="25853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9" name="Dikdörtgen 108"/>
          <p:cNvSpPr/>
          <p:nvPr/>
        </p:nvSpPr>
        <p:spPr>
          <a:xfrm>
            <a:off x="5941827" y="2332255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10" name="Dikdörtgen 109"/>
          <p:cNvSpPr/>
          <p:nvPr/>
        </p:nvSpPr>
        <p:spPr>
          <a:xfrm>
            <a:off x="5935815" y="2567241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11" name="Dikdörtgen 110"/>
          <p:cNvSpPr/>
          <p:nvPr/>
        </p:nvSpPr>
        <p:spPr>
          <a:xfrm>
            <a:off x="4792373" y="375729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2" name="Dikdörtgen 111"/>
          <p:cNvSpPr/>
          <p:nvPr/>
        </p:nvSpPr>
        <p:spPr>
          <a:xfrm>
            <a:off x="4803035" y="402390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3" name="Dikdörtgen 112"/>
          <p:cNvSpPr/>
          <p:nvPr/>
        </p:nvSpPr>
        <p:spPr>
          <a:xfrm>
            <a:off x="5769072" y="37800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4" name="Dikdörtgen 113"/>
          <p:cNvSpPr/>
          <p:nvPr/>
        </p:nvSpPr>
        <p:spPr>
          <a:xfrm>
            <a:off x="5782938" y="4036712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5" name="Dikdörtgen 114"/>
          <p:cNvSpPr/>
          <p:nvPr/>
        </p:nvSpPr>
        <p:spPr>
          <a:xfrm>
            <a:off x="7933360" y="719495"/>
            <a:ext cx="374062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To address a message;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CD1F26"/>
                </a:solidFill>
                <a:latin typeface="Chromatica" panose="00000500000000000000" pitchFamily="50" charset="-94"/>
              </a:rPr>
              <a:t>Cluster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CD1F26"/>
                </a:solidFill>
                <a:latin typeface="Chromatica" panose="00000500000000000000" pitchFamily="50" charset="-94"/>
              </a:rPr>
              <a:t>Topic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CD1F26"/>
                </a:solidFill>
                <a:latin typeface="Chromatica" panose="00000500000000000000" pitchFamily="50" charset="-94"/>
              </a:rPr>
              <a:t>Partition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CD1F26"/>
                </a:solidFill>
                <a:latin typeface="Chromatica" panose="00000500000000000000" pitchFamily="50" charset="-94"/>
              </a:rPr>
              <a:t>Offset</a:t>
            </a:r>
          </a:p>
        </p:txBody>
      </p:sp>
      <p:sp>
        <p:nvSpPr>
          <p:cNvPr id="149" name="Yuvarlatılmış Dikdörtgen 81">
            <a:extLst>
              <a:ext uri="{FF2B5EF4-FFF2-40B4-BE49-F238E27FC236}">
                <a16:creationId xmlns:a16="http://schemas.microsoft.com/office/drawing/2014/main" id="{7C5B8C87-AFB4-4C7C-9149-39E288C4CD9A}"/>
              </a:ext>
            </a:extLst>
          </p:cNvPr>
          <p:cNvSpPr/>
          <p:nvPr/>
        </p:nvSpPr>
        <p:spPr>
          <a:xfrm>
            <a:off x="1879155" y="2719184"/>
            <a:ext cx="239652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50" name="Yuvarlatılmış Dikdörtgen 82">
            <a:extLst>
              <a:ext uri="{FF2B5EF4-FFF2-40B4-BE49-F238E27FC236}">
                <a16:creationId xmlns:a16="http://schemas.microsoft.com/office/drawing/2014/main" id="{8E893CA0-F312-44C0-A3F0-06AD044B216C}"/>
              </a:ext>
            </a:extLst>
          </p:cNvPr>
          <p:cNvSpPr/>
          <p:nvPr/>
        </p:nvSpPr>
        <p:spPr>
          <a:xfrm>
            <a:off x="2142127" y="2719446"/>
            <a:ext cx="239652" cy="514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Yuvarlatılmış Dikdörtgen 83">
            <a:extLst>
              <a:ext uri="{FF2B5EF4-FFF2-40B4-BE49-F238E27FC236}">
                <a16:creationId xmlns:a16="http://schemas.microsoft.com/office/drawing/2014/main" id="{272C5A1C-2D7A-4C45-9EC2-A3380B2B7A2D}"/>
              </a:ext>
            </a:extLst>
          </p:cNvPr>
          <p:cNvSpPr/>
          <p:nvPr/>
        </p:nvSpPr>
        <p:spPr>
          <a:xfrm>
            <a:off x="2406296" y="2723099"/>
            <a:ext cx="239652" cy="514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Yuvarlatılmış Dikdörtgen 84">
            <a:extLst>
              <a:ext uri="{FF2B5EF4-FFF2-40B4-BE49-F238E27FC236}">
                <a16:creationId xmlns:a16="http://schemas.microsoft.com/office/drawing/2014/main" id="{B7EFBFC0-EBF6-46AD-A698-96A1415C51AB}"/>
              </a:ext>
            </a:extLst>
          </p:cNvPr>
          <p:cNvSpPr/>
          <p:nvPr/>
        </p:nvSpPr>
        <p:spPr>
          <a:xfrm>
            <a:off x="2666887" y="2720702"/>
            <a:ext cx="239652" cy="51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Yuvarlatılmış Dikdörtgen 85">
            <a:extLst>
              <a:ext uri="{FF2B5EF4-FFF2-40B4-BE49-F238E27FC236}">
                <a16:creationId xmlns:a16="http://schemas.microsoft.com/office/drawing/2014/main" id="{22387DEF-AF5D-4CE8-B161-38093BC111B1}"/>
              </a:ext>
            </a:extLst>
          </p:cNvPr>
          <p:cNvSpPr/>
          <p:nvPr/>
        </p:nvSpPr>
        <p:spPr>
          <a:xfrm>
            <a:off x="2932241" y="2723099"/>
            <a:ext cx="239652" cy="514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4" name="Yuvarlatılmış Dikdörtgen 86">
            <a:extLst>
              <a:ext uri="{FF2B5EF4-FFF2-40B4-BE49-F238E27FC236}">
                <a16:creationId xmlns:a16="http://schemas.microsoft.com/office/drawing/2014/main" id="{C8BDFEA8-D684-4B10-92CF-CDD3A42CBA77}"/>
              </a:ext>
            </a:extLst>
          </p:cNvPr>
          <p:cNvSpPr/>
          <p:nvPr/>
        </p:nvSpPr>
        <p:spPr>
          <a:xfrm>
            <a:off x="672335" y="2743384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Yuvarlatılmış Dikdörtgen 87">
            <a:extLst>
              <a:ext uri="{FF2B5EF4-FFF2-40B4-BE49-F238E27FC236}">
                <a16:creationId xmlns:a16="http://schemas.microsoft.com/office/drawing/2014/main" id="{667BE0BD-9D0F-4487-B367-9DAF7D5AA05A}"/>
              </a:ext>
            </a:extLst>
          </p:cNvPr>
          <p:cNvSpPr/>
          <p:nvPr/>
        </p:nvSpPr>
        <p:spPr>
          <a:xfrm>
            <a:off x="760190" y="2743391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Yuvarlatılmış Dikdörtgen 88">
            <a:extLst>
              <a:ext uri="{FF2B5EF4-FFF2-40B4-BE49-F238E27FC236}">
                <a16:creationId xmlns:a16="http://schemas.microsoft.com/office/drawing/2014/main" id="{8EB3D6EA-7FDB-49D4-B353-EE6E128736B1}"/>
              </a:ext>
            </a:extLst>
          </p:cNvPr>
          <p:cNvSpPr/>
          <p:nvPr/>
        </p:nvSpPr>
        <p:spPr>
          <a:xfrm>
            <a:off x="836784" y="2737006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Yuvarlatılmış Dikdörtgen 89">
            <a:extLst>
              <a:ext uri="{FF2B5EF4-FFF2-40B4-BE49-F238E27FC236}">
                <a16:creationId xmlns:a16="http://schemas.microsoft.com/office/drawing/2014/main" id="{61394534-AE3F-489B-81D3-B01DE9D53299}"/>
              </a:ext>
            </a:extLst>
          </p:cNvPr>
          <p:cNvSpPr/>
          <p:nvPr/>
        </p:nvSpPr>
        <p:spPr>
          <a:xfrm>
            <a:off x="953352" y="2735652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Yuvarlatılmış Dikdörtgen 90">
            <a:extLst>
              <a:ext uri="{FF2B5EF4-FFF2-40B4-BE49-F238E27FC236}">
                <a16:creationId xmlns:a16="http://schemas.microsoft.com/office/drawing/2014/main" id="{F703102B-E835-4A50-A457-9BA2CE964FEB}"/>
              </a:ext>
            </a:extLst>
          </p:cNvPr>
          <p:cNvSpPr/>
          <p:nvPr/>
        </p:nvSpPr>
        <p:spPr>
          <a:xfrm>
            <a:off x="1312355" y="2729459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Yuvarlatılmış Dikdörtgen 91">
            <a:extLst>
              <a:ext uri="{FF2B5EF4-FFF2-40B4-BE49-F238E27FC236}">
                <a16:creationId xmlns:a16="http://schemas.microsoft.com/office/drawing/2014/main" id="{D9F1F8A7-B4A7-402B-97E4-5CA64847EE1C}"/>
              </a:ext>
            </a:extLst>
          </p:cNvPr>
          <p:cNvSpPr/>
          <p:nvPr/>
        </p:nvSpPr>
        <p:spPr>
          <a:xfrm>
            <a:off x="1598629" y="2729459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" name="Tablo 159">
            <a:extLst>
              <a:ext uri="{FF2B5EF4-FFF2-40B4-BE49-F238E27FC236}">
                <a16:creationId xmlns:a16="http://schemas.microsoft.com/office/drawing/2014/main" id="{CD60096F-DC97-4AE9-A387-35AA384D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21003"/>
              </p:ext>
            </p:extLst>
          </p:nvPr>
        </p:nvGraphicFramePr>
        <p:xfrm>
          <a:off x="576937" y="3293446"/>
          <a:ext cx="26165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704">
                <a:tc>
                  <a:txBody>
                    <a:bodyPr/>
                    <a:lstStyle/>
                    <a:p>
                      <a:r>
                        <a:rPr lang="tr-TR" sz="1000" baseline="0" dirty="0"/>
                        <a:t>0 . . . . . . . .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25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Yuvarlatılmış Dikdörtgen 81">
            <a:extLst>
              <a:ext uri="{FF2B5EF4-FFF2-40B4-BE49-F238E27FC236}">
                <a16:creationId xmlns:a16="http://schemas.microsoft.com/office/drawing/2014/main" id="{9B7E20C3-0F0D-4787-86DE-C9125EAC3C67}"/>
              </a:ext>
            </a:extLst>
          </p:cNvPr>
          <p:cNvSpPr/>
          <p:nvPr/>
        </p:nvSpPr>
        <p:spPr>
          <a:xfrm>
            <a:off x="1918977" y="3903444"/>
            <a:ext cx="239652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62" name="Yuvarlatılmış Dikdörtgen 82">
            <a:extLst>
              <a:ext uri="{FF2B5EF4-FFF2-40B4-BE49-F238E27FC236}">
                <a16:creationId xmlns:a16="http://schemas.microsoft.com/office/drawing/2014/main" id="{338DE6FF-B7AE-4541-ABE6-843D0FEF1D5C}"/>
              </a:ext>
            </a:extLst>
          </p:cNvPr>
          <p:cNvSpPr/>
          <p:nvPr/>
        </p:nvSpPr>
        <p:spPr>
          <a:xfrm>
            <a:off x="2181949" y="3903706"/>
            <a:ext cx="239652" cy="514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Yuvarlatılmış Dikdörtgen 83">
            <a:extLst>
              <a:ext uri="{FF2B5EF4-FFF2-40B4-BE49-F238E27FC236}">
                <a16:creationId xmlns:a16="http://schemas.microsoft.com/office/drawing/2014/main" id="{AF63B6B6-8AC5-4454-8F4A-0FE202DCA85C}"/>
              </a:ext>
            </a:extLst>
          </p:cNvPr>
          <p:cNvSpPr/>
          <p:nvPr/>
        </p:nvSpPr>
        <p:spPr>
          <a:xfrm>
            <a:off x="2446118" y="3907359"/>
            <a:ext cx="239652" cy="514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Yuvarlatılmış Dikdörtgen 84">
            <a:extLst>
              <a:ext uri="{FF2B5EF4-FFF2-40B4-BE49-F238E27FC236}">
                <a16:creationId xmlns:a16="http://schemas.microsoft.com/office/drawing/2014/main" id="{DA9B6AE9-69E2-41F5-992C-94D442FDCBF4}"/>
              </a:ext>
            </a:extLst>
          </p:cNvPr>
          <p:cNvSpPr/>
          <p:nvPr/>
        </p:nvSpPr>
        <p:spPr>
          <a:xfrm>
            <a:off x="2706709" y="3904962"/>
            <a:ext cx="239652" cy="51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Yuvarlatılmış Dikdörtgen 85">
            <a:extLst>
              <a:ext uri="{FF2B5EF4-FFF2-40B4-BE49-F238E27FC236}">
                <a16:creationId xmlns:a16="http://schemas.microsoft.com/office/drawing/2014/main" id="{272782DD-AD31-4724-9299-3E63292D84E5}"/>
              </a:ext>
            </a:extLst>
          </p:cNvPr>
          <p:cNvSpPr/>
          <p:nvPr/>
        </p:nvSpPr>
        <p:spPr>
          <a:xfrm>
            <a:off x="2972063" y="3907359"/>
            <a:ext cx="239652" cy="514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6" name="Yuvarlatılmış Dikdörtgen 86">
            <a:extLst>
              <a:ext uri="{FF2B5EF4-FFF2-40B4-BE49-F238E27FC236}">
                <a16:creationId xmlns:a16="http://schemas.microsoft.com/office/drawing/2014/main" id="{A0F7C4B9-A1DC-4C12-BA47-297DBE954A05}"/>
              </a:ext>
            </a:extLst>
          </p:cNvPr>
          <p:cNvSpPr/>
          <p:nvPr/>
        </p:nvSpPr>
        <p:spPr>
          <a:xfrm>
            <a:off x="712157" y="3927644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Yuvarlatılmış Dikdörtgen 87">
            <a:extLst>
              <a:ext uri="{FF2B5EF4-FFF2-40B4-BE49-F238E27FC236}">
                <a16:creationId xmlns:a16="http://schemas.microsoft.com/office/drawing/2014/main" id="{91C17B3A-07AB-4848-A0C8-6B428DDB8365}"/>
              </a:ext>
            </a:extLst>
          </p:cNvPr>
          <p:cNvSpPr/>
          <p:nvPr/>
        </p:nvSpPr>
        <p:spPr>
          <a:xfrm>
            <a:off x="800012" y="3927651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Yuvarlatılmış Dikdörtgen 88">
            <a:extLst>
              <a:ext uri="{FF2B5EF4-FFF2-40B4-BE49-F238E27FC236}">
                <a16:creationId xmlns:a16="http://schemas.microsoft.com/office/drawing/2014/main" id="{E0FCC3C5-BEEF-479D-93AE-66017EA0E368}"/>
              </a:ext>
            </a:extLst>
          </p:cNvPr>
          <p:cNvSpPr/>
          <p:nvPr/>
        </p:nvSpPr>
        <p:spPr>
          <a:xfrm>
            <a:off x="876606" y="3921266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Yuvarlatılmış Dikdörtgen 89">
            <a:extLst>
              <a:ext uri="{FF2B5EF4-FFF2-40B4-BE49-F238E27FC236}">
                <a16:creationId xmlns:a16="http://schemas.microsoft.com/office/drawing/2014/main" id="{DAF2C39B-3A5F-421C-9D17-DAB5BE54C216}"/>
              </a:ext>
            </a:extLst>
          </p:cNvPr>
          <p:cNvSpPr/>
          <p:nvPr/>
        </p:nvSpPr>
        <p:spPr>
          <a:xfrm>
            <a:off x="993174" y="3919912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Yuvarlatılmış Dikdörtgen 90">
            <a:extLst>
              <a:ext uri="{FF2B5EF4-FFF2-40B4-BE49-F238E27FC236}">
                <a16:creationId xmlns:a16="http://schemas.microsoft.com/office/drawing/2014/main" id="{8C2BEEAE-5F95-46C0-8B40-43DCBDA55572}"/>
              </a:ext>
            </a:extLst>
          </p:cNvPr>
          <p:cNvSpPr/>
          <p:nvPr/>
        </p:nvSpPr>
        <p:spPr>
          <a:xfrm>
            <a:off x="1352177" y="3913719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Yuvarlatılmış Dikdörtgen 91">
            <a:extLst>
              <a:ext uri="{FF2B5EF4-FFF2-40B4-BE49-F238E27FC236}">
                <a16:creationId xmlns:a16="http://schemas.microsoft.com/office/drawing/2014/main" id="{991933B1-1ABA-4894-A5ED-22D457F71CF3}"/>
              </a:ext>
            </a:extLst>
          </p:cNvPr>
          <p:cNvSpPr/>
          <p:nvPr/>
        </p:nvSpPr>
        <p:spPr>
          <a:xfrm>
            <a:off x="1638451" y="3913719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2" name="Tablo 171">
            <a:extLst>
              <a:ext uri="{FF2B5EF4-FFF2-40B4-BE49-F238E27FC236}">
                <a16:creationId xmlns:a16="http://schemas.microsoft.com/office/drawing/2014/main" id="{C41AE4DA-939F-4B02-B5D6-5A7A469D1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61072"/>
              </p:ext>
            </p:extLst>
          </p:nvPr>
        </p:nvGraphicFramePr>
        <p:xfrm>
          <a:off x="616759" y="4477706"/>
          <a:ext cx="261659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704">
                <a:tc>
                  <a:txBody>
                    <a:bodyPr/>
                    <a:lstStyle/>
                    <a:p>
                      <a:r>
                        <a:rPr lang="tr-TR" sz="1000" baseline="0" dirty="0"/>
                        <a:t>0 . . . . . . . .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19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Dikdörtgen 144">
            <a:extLst>
              <a:ext uri="{FF2B5EF4-FFF2-40B4-BE49-F238E27FC236}">
                <a16:creationId xmlns:a16="http://schemas.microsoft.com/office/drawing/2014/main" id="{F182D0E0-8381-467D-9DF9-ACBFB83F64D5}"/>
              </a:ext>
            </a:extLst>
          </p:cNvPr>
          <p:cNvSpPr/>
          <p:nvPr/>
        </p:nvSpPr>
        <p:spPr>
          <a:xfrm>
            <a:off x="1466734" y="6147960"/>
            <a:ext cx="1008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>
                <a:latin typeface="Chromatica" panose="00000500000000000000" pitchFamily="50" charset="-94"/>
              </a:rPr>
              <a:t>Offset</a:t>
            </a:r>
            <a:endParaRPr lang="en-US" sz="2000" dirty="0">
              <a:latin typeface="Chromatica" panose="00000500000000000000" pitchFamily="50" charset="-94"/>
            </a:endParaRPr>
          </a:p>
        </p:txBody>
      </p:sp>
      <p:cxnSp>
        <p:nvCxnSpPr>
          <p:cNvPr id="146" name="Düz Ok Bağlayıcısı 145">
            <a:extLst>
              <a:ext uri="{FF2B5EF4-FFF2-40B4-BE49-F238E27FC236}">
                <a16:creationId xmlns:a16="http://schemas.microsoft.com/office/drawing/2014/main" id="{F33E1AC0-3C56-4598-B13B-A0BE429CBB94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1971039" y="3075774"/>
            <a:ext cx="1094399" cy="307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Düz Ok Bağlayıcısı 146">
            <a:extLst>
              <a:ext uri="{FF2B5EF4-FFF2-40B4-BE49-F238E27FC236}">
                <a16:creationId xmlns:a16="http://schemas.microsoft.com/office/drawing/2014/main" id="{28BF99DD-D583-4CEB-BB79-10022D3CF945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1777043" y="2511146"/>
            <a:ext cx="193996" cy="363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Düz Ok Bağlayıcısı 147">
            <a:extLst>
              <a:ext uri="{FF2B5EF4-FFF2-40B4-BE49-F238E27FC236}">
                <a16:creationId xmlns:a16="http://schemas.microsoft.com/office/drawing/2014/main" id="{AFE6F4A7-2ED0-4DF4-9731-C5F79890463D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876607" y="4930160"/>
            <a:ext cx="1094432" cy="121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Dikdörtgen 172">
            <a:extLst>
              <a:ext uri="{FF2B5EF4-FFF2-40B4-BE49-F238E27FC236}">
                <a16:creationId xmlns:a16="http://schemas.microsoft.com/office/drawing/2014/main" id="{47BD703A-5E85-44E1-999E-025CCACD525F}"/>
              </a:ext>
            </a:extLst>
          </p:cNvPr>
          <p:cNvSpPr/>
          <p:nvPr/>
        </p:nvSpPr>
        <p:spPr>
          <a:xfrm>
            <a:off x="108048" y="2165294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latin typeface="Roboto"/>
              </a:rPr>
              <a:t>p1</a:t>
            </a:r>
            <a:endParaRPr lang="en-US" sz="2000" dirty="0">
              <a:latin typeface="Roboto"/>
            </a:endParaRPr>
          </a:p>
        </p:txBody>
      </p:sp>
      <p:sp>
        <p:nvSpPr>
          <p:cNvPr id="174" name="Dikdörtgen 173">
            <a:extLst>
              <a:ext uri="{FF2B5EF4-FFF2-40B4-BE49-F238E27FC236}">
                <a16:creationId xmlns:a16="http://schemas.microsoft.com/office/drawing/2014/main" id="{3B90776E-9E3F-4D9F-BBD0-B69B65E8FB80}"/>
              </a:ext>
            </a:extLst>
          </p:cNvPr>
          <p:cNvSpPr/>
          <p:nvPr/>
        </p:nvSpPr>
        <p:spPr>
          <a:xfrm>
            <a:off x="114901" y="3277507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latin typeface="Roboto"/>
              </a:rPr>
              <a:t>p2</a:t>
            </a:r>
            <a:endParaRPr lang="en-US" sz="2000" dirty="0">
              <a:latin typeface="Roboto"/>
            </a:endParaRPr>
          </a:p>
        </p:txBody>
      </p:sp>
      <p:sp>
        <p:nvSpPr>
          <p:cNvPr id="175" name="Dikdörtgen 174">
            <a:extLst>
              <a:ext uri="{FF2B5EF4-FFF2-40B4-BE49-F238E27FC236}">
                <a16:creationId xmlns:a16="http://schemas.microsoft.com/office/drawing/2014/main" id="{F9B73AC5-3070-4D99-8F0A-F163F738DC53}"/>
              </a:ext>
            </a:extLst>
          </p:cNvPr>
          <p:cNvSpPr/>
          <p:nvPr/>
        </p:nvSpPr>
        <p:spPr>
          <a:xfrm>
            <a:off x="68394" y="4473149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latin typeface="Roboto"/>
              </a:rPr>
              <a:t>p3</a:t>
            </a:r>
            <a:endParaRPr lang="en-US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09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7" grpId="0" animBg="1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45" grpId="0"/>
      <p:bldP spid="173" grpId="0"/>
      <p:bldP spid="174" grpId="0"/>
      <p:bldP spid="1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489152" y="46042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Order Guarantee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1416498" y="993526"/>
            <a:ext cx="9245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Kafka can only guarantee message order per partition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.</a:t>
            </a:r>
          </a:p>
        </p:txBody>
      </p:sp>
      <p:pic>
        <p:nvPicPr>
          <p:cNvPr id="2" name="Resim 2">
            <a:extLst>
              <a:ext uri="{FF2B5EF4-FFF2-40B4-BE49-F238E27FC236}">
                <a16:creationId xmlns:a16="http://schemas.microsoft.com/office/drawing/2014/main" id="{0472A8D8-06FF-CC5A-F7E6-B513E8D66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98" y="453411"/>
            <a:ext cx="1309688" cy="871538"/>
          </a:xfrm>
          <a:prstGeom prst="rect">
            <a:avLst/>
          </a:prstGeom>
        </p:spPr>
      </p:pic>
      <p:sp>
        <p:nvSpPr>
          <p:cNvPr id="3" name="Unvan 1">
            <a:extLst>
              <a:ext uri="{FF2B5EF4-FFF2-40B4-BE49-F238E27FC236}">
                <a16:creationId xmlns:a16="http://schemas.microsoft.com/office/drawing/2014/main" id="{CAB5CC38-7F10-5C49-F1AB-E2667EB5BD2C}"/>
              </a:ext>
            </a:extLst>
          </p:cNvPr>
          <p:cNvSpPr txBox="1">
            <a:spLocks/>
          </p:cNvSpPr>
          <p:nvPr/>
        </p:nvSpPr>
        <p:spPr>
          <a:xfrm>
            <a:off x="3615673" y="213380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Partitioner</a:t>
            </a:r>
          </a:p>
        </p:txBody>
      </p:sp>
      <p:sp>
        <p:nvSpPr>
          <p:cNvPr id="4" name="Dikdörtgen 15">
            <a:extLst>
              <a:ext uri="{FF2B5EF4-FFF2-40B4-BE49-F238E27FC236}">
                <a16:creationId xmlns:a16="http://schemas.microsoft.com/office/drawing/2014/main" id="{58949C84-C5D7-E86A-1EF3-DD19105AC7EA}"/>
              </a:ext>
            </a:extLst>
          </p:cNvPr>
          <p:cNvSpPr/>
          <p:nvPr/>
        </p:nvSpPr>
        <p:spPr>
          <a:xfrm>
            <a:off x="1543019" y="2666906"/>
            <a:ext cx="9245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Kafka guarantees same key goes to same partition.</a:t>
            </a:r>
            <a:endParaRPr lang="tr-TR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3563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Consumer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3" name="Picture 2" descr="ktdg 04in01">
            <a:extLst>
              <a:ext uri="{FF2B5EF4-FFF2-40B4-BE49-F238E27FC236}">
                <a16:creationId xmlns:a16="http://schemas.microsoft.com/office/drawing/2014/main" id="{E7613452-323F-44C0-B62A-5705A833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42988"/>
            <a:ext cx="6762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3356C25E-8E22-45E3-8BBC-688BA77E00B2}"/>
              </a:ext>
            </a:extLst>
          </p:cNvPr>
          <p:cNvSpPr/>
          <p:nvPr/>
        </p:nvSpPr>
        <p:spPr>
          <a:xfrm>
            <a:off x="6096000" y="621215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https://www.oreilly.com/library/view/kafka-the-definitive/9781491936153/ch04.html</a:t>
            </a:r>
          </a:p>
        </p:txBody>
      </p:sp>
    </p:spTree>
    <p:extLst>
      <p:ext uri="{BB962C8B-B14F-4D97-AF65-F5344CB8AC3E}">
        <p14:creationId xmlns:p14="http://schemas.microsoft.com/office/powerpoint/2010/main" val="56393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Consumer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356C25E-8E22-45E3-8BBC-688BA77E00B2}"/>
              </a:ext>
            </a:extLst>
          </p:cNvPr>
          <p:cNvSpPr/>
          <p:nvPr/>
        </p:nvSpPr>
        <p:spPr>
          <a:xfrm>
            <a:off x="6096000" y="621215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https://www.oreilly.com/library/view/kafka-the-definitive/9781491936153/ch04.html</a:t>
            </a:r>
          </a:p>
        </p:txBody>
      </p:sp>
      <p:pic>
        <p:nvPicPr>
          <p:cNvPr id="2050" name="Picture 2" descr="ktdg 04in02">
            <a:extLst>
              <a:ext uri="{FF2B5EF4-FFF2-40B4-BE49-F238E27FC236}">
                <a16:creationId xmlns:a16="http://schemas.microsoft.com/office/drawing/2014/main" id="{A32278EC-761F-48AD-BD7B-9108BD61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42988"/>
            <a:ext cx="6762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6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05970" y="287615"/>
            <a:ext cx="9133973" cy="618159"/>
          </a:xfrm>
        </p:spPr>
        <p:txBody>
          <a:bodyPr>
            <a:noAutofit/>
          </a:bodyPr>
          <a:lstStyle/>
          <a:p>
            <a:r>
              <a:rPr lang="tr-TR" sz="3200" b="1" dirty="0">
                <a:latin typeface="Chromatica" panose="00000500000000000000" pitchFamily="50" charset="-94"/>
                <a:ea typeface="+mn-ea"/>
                <a:cs typeface="+mn-cs"/>
              </a:rPr>
              <a:t>Content</a:t>
            </a:r>
            <a:endParaRPr lang="en-US" sz="3200" b="1" dirty="0">
              <a:latin typeface="Chromatica" panose="00000500000000000000" pitchFamily="50" charset="-94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65ADD06-0AEF-4D43-9CBC-460E821E28BD}"/>
              </a:ext>
            </a:extLst>
          </p:cNvPr>
          <p:cNvSpPr txBox="1"/>
          <p:nvPr/>
        </p:nvSpPr>
        <p:spPr>
          <a:xfrm>
            <a:off x="1167090" y="727230"/>
            <a:ext cx="9487886" cy="55861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 : Console producer and consumer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 : Consumer group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Hands-on: Python Kafka producer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Hands-on: Python Kafka consumer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Kafka Advanced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Message Delivery Reliability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Kafka Ecosystem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Producer ACKs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Producer Retries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Idempotent &amp; Safe Producer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hromatica" panose="00000500000000000000" pitchFamily="50" charset="-94"/>
                <a:ea typeface="Roboto" panose="02000000000000000000" pitchFamily="2" charset="0"/>
              </a:rPr>
              <a:t>Compression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Hands-on: Kafka configs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latin typeface="Chromatica" panose="00000500000000000000" pitchFamily="50" charset="-94"/>
                <a:ea typeface="Roboto" panose="02000000000000000000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28768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Consumer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3356C25E-8E22-45E3-8BBC-688BA77E00B2}"/>
              </a:ext>
            </a:extLst>
          </p:cNvPr>
          <p:cNvSpPr/>
          <p:nvPr/>
        </p:nvSpPr>
        <p:spPr>
          <a:xfrm>
            <a:off x="6096000" y="621215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https://www.oreilly.com/library/view/kafka-the-definitive/9781491936153/ch04.html</a:t>
            </a:r>
          </a:p>
        </p:txBody>
      </p:sp>
      <p:pic>
        <p:nvPicPr>
          <p:cNvPr id="3074" name="Picture 2" descr="ktdg 04in03">
            <a:extLst>
              <a:ext uri="{FF2B5EF4-FFF2-40B4-BE49-F238E27FC236}">
                <a16:creationId xmlns:a16="http://schemas.microsoft.com/office/drawing/2014/main" id="{58DCC960-123B-4BE6-9561-1B25C1B3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42988"/>
            <a:ext cx="6762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16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356C25E-8E22-45E3-8BBC-688BA77E00B2}"/>
              </a:ext>
            </a:extLst>
          </p:cNvPr>
          <p:cNvSpPr/>
          <p:nvPr/>
        </p:nvSpPr>
        <p:spPr>
          <a:xfrm>
            <a:off x="6096000" y="621215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/>
              <a:t>https://www.oreilly.com/library/view/kafka-the-definitive/9781491936153/ch04.html</a:t>
            </a:r>
          </a:p>
        </p:txBody>
      </p:sp>
      <p:pic>
        <p:nvPicPr>
          <p:cNvPr id="4098" name="Picture 2" descr="ktdg 04in04">
            <a:extLst>
              <a:ext uri="{FF2B5EF4-FFF2-40B4-BE49-F238E27FC236}">
                <a16:creationId xmlns:a16="http://schemas.microsoft.com/office/drawing/2014/main" id="{16F4CCB2-4876-45C5-B717-7324A1EB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68849"/>
            <a:ext cx="6762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74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1545993" y="2056669"/>
            <a:ext cx="3228975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7" name="Unvan 1"/>
          <p:cNvSpPr txBox="1">
            <a:spLocks/>
          </p:cNvSpPr>
          <p:nvPr/>
        </p:nvSpPr>
        <p:spPr>
          <a:xfrm>
            <a:off x="1491359" y="208475"/>
            <a:ext cx="8660105" cy="516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Tolerance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2228103" y="290578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2223828" y="309640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3348061" y="2882719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3348061" y="307628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3348062" y="432215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3348061" y="4512202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2245530" y="4345112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2239638" y="4533915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115" name="Dikdörtgen 114"/>
          <p:cNvSpPr/>
          <p:nvPr/>
        </p:nvSpPr>
        <p:spPr>
          <a:xfrm>
            <a:off x="1372642" y="1050651"/>
            <a:ext cx="375562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replication-factor=2</a:t>
            </a:r>
            <a:endParaRPr lang="en-US" sz="2400" dirty="0">
              <a:solidFill>
                <a:srgbClr val="CD1F26"/>
              </a:solidFill>
              <a:latin typeface="Chromatica" panose="00000500000000000000" pitchFamily="50" charset="-94"/>
            </a:endParaRPr>
          </a:p>
        </p:txBody>
      </p:sp>
      <p:sp>
        <p:nvSpPr>
          <p:cNvPr id="116" name="Dikdörtgen 115"/>
          <p:cNvSpPr/>
          <p:nvPr/>
        </p:nvSpPr>
        <p:spPr>
          <a:xfrm>
            <a:off x="2228103" y="2908091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117" name="Dikdörtgen 116"/>
          <p:cNvSpPr/>
          <p:nvPr/>
        </p:nvSpPr>
        <p:spPr>
          <a:xfrm>
            <a:off x="2223828" y="3098710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118" name="Dikdörtgen 117"/>
          <p:cNvSpPr/>
          <p:nvPr/>
        </p:nvSpPr>
        <p:spPr>
          <a:xfrm>
            <a:off x="3346398" y="2880823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119" name="Dikdörtgen 118"/>
          <p:cNvSpPr/>
          <p:nvPr/>
        </p:nvSpPr>
        <p:spPr>
          <a:xfrm>
            <a:off x="3346398" y="3074390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120" name="Dikdörtgen 119"/>
          <p:cNvSpPr/>
          <p:nvPr/>
        </p:nvSpPr>
        <p:spPr>
          <a:xfrm>
            <a:off x="2246430" y="4342464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121" name="Dikdörtgen 120"/>
          <p:cNvSpPr/>
          <p:nvPr/>
        </p:nvSpPr>
        <p:spPr>
          <a:xfrm>
            <a:off x="2240538" y="453126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122" name="Dikdörtgen 121"/>
          <p:cNvSpPr/>
          <p:nvPr/>
        </p:nvSpPr>
        <p:spPr>
          <a:xfrm>
            <a:off x="3348061" y="432215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123" name="Dikdörtgen 122"/>
          <p:cNvSpPr/>
          <p:nvPr/>
        </p:nvSpPr>
        <p:spPr>
          <a:xfrm>
            <a:off x="3348060" y="4512202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grpSp>
        <p:nvGrpSpPr>
          <p:cNvPr id="187" name="Grup 186"/>
          <p:cNvGrpSpPr/>
          <p:nvPr/>
        </p:nvGrpSpPr>
        <p:grpSpPr>
          <a:xfrm>
            <a:off x="6675544" y="2037604"/>
            <a:ext cx="3228975" cy="3949700"/>
            <a:chOff x="4584701" y="1943100"/>
            <a:chExt cx="2565400" cy="3949700"/>
          </a:xfrm>
        </p:grpSpPr>
        <p:sp>
          <p:nvSpPr>
            <p:cNvPr id="188" name="Dikdörtgen 187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up 188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190" name="Grup 189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192" name="Dikdörtgen 191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" name="Grup 192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194" name="Grup 193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25" name="Grup 224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27" name="Yamuk 226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8" name="Yamuk 227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" name="Dikdörtgen 228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" name="Yuvarlatılmış Dikdörtgen 229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1" name="Düz Bağlayıcı 230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Düz Bağlayıcı 231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Düz Bağlayıcı 232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26" name="Resim 225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5" name="Grup 194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16" name="Grup 215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18" name="Yamuk 217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Yamuk 218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Dikdörtgen 219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Yuvarlatılmış Dikdörtgen 220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22" name="Düz Bağlayıcı 221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Düz Bağlayıcı 222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Düz Bağlayıcı 223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17" name="Resim 216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6" name="Grup 195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07" name="Grup 20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09" name="Yamuk 20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" name="Yamuk 20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Dikdörtgen 21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" name="Yuvarlatılmış Dikdörtgen 21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13" name="Düz Bağlayıcı 21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Düz Bağlayıcı 21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Düz Bağlayıcı 21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08" name="Resim 20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7" name="Grup 196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98" name="Grup 19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00" name="Yamuk 19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Yamuk 20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Dikdörtgen 20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Yuvarlatılmış Dikdörtgen 20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04" name="Düz Bağlayıcı 20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Düz Bağlayıcı 20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Düz Bağlayıcı 20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99" name="Resim 19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191" name="Metin kutusu 190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234" name="Dikdörtgen 233"/>
          <p:cNvSpPr/>
          <p:nvPr/>
        </p:nvSpPr>
        <p:spPr>
          <a:xfrm>
            <a:off x="7357654" y="2886723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35" name="Dikdörtgen 234"/>
          <p:cNvSpPr/>
          <p:nvPr/>
        </p:nvSpPr>
        <p:spPr>
          <a:xfrm>
            <a:off x="7353379" y="3077342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6" name="Dikdörtgen 235"/>
          <p:cNvSpPr/>
          <p:nvPr/>
        </p:nvSpPr>
        <p:spPr>
          <a:xfrm>
            <a:off x="8477612" y="2863654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37" name="Dikdörtgen 236"/>
          <p:cNvSpPr/>
          <p:nvPr/>
        </p:nvSpPr>
        <p:spPr>
          <a:xfrm>
            <a:off x="8477612" y="305722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38" name="Dikdörtgen 237"/>
          <p:cNvSpPr/>
          <p:nvPr/>
        </p:nvSpPr>
        <p:spPr>
          <a:xfrm>
            <a:off x="8477613" y="430308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39" name="Dikdörtgen 238"/>
          <p:cNvSpPr/>
          <p:nvPr/>
        </p:nvSpPr>
        <p:spPr>
          <a:xfrm>
            <a:off x="8477612" y="4493137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40" name="Dikdörtgen 239"/>
          <p:cNvSpPr/>
          <p:nvPr/>
        </p:nvSpPr>
        <p:spPr>
          <a:xfrm>
            <a:off x="7375081" y="432604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41" name="Dikdörtgen 240"/>
          <p:cNvSpPr/>
          <p:nvPr/>
        </p:nvSpPr>
        <p:spPr>
          <a:xfrm>
            <a:off x="7369189" y="4514850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242" name="Dikdörtgen 241"/>
          <p:cNvSpPr/>
          <p:nvPr/>
        </p:nvSpPr>
        <p:spPr>
          <a:xfrm>
            <a:off x="8501219" y="479399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43" name="Dikdörtgen 242"/>
          <p:cNvSpPr/>
          <p:nvPr/>
        </p:nvSpPr>
        <p:spPr>
          <a:xfrm>
            <a:off x="8496944" y="498461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44" name="Dikdörtgen 243"/>
          <p:cNvSpPr/>
          <p:nvPr/>
        </p:nvSpPr>
        <p:spPr>
          <a:xfrm>
            <a:off x="7398376" y="4881069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5" name="Dikdörtgen 244"/>
          <p:cNvSpPr/>
          <p:nvPr/>
        </p:nvSpPr>
        <p:spPr>
          <a:xfrm>
            <a:off x="7398376" y="507463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46" name="Dikdörtgen 245"/>
          <p:cNvSpPr/>
          <p:nvPr/>
        </p:nvSpPr>
        <p:spPr>
          <a:xfrm>
            <a:off x="8491182" y="339773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47" name="Dikdörtgen 246"/>
          <p:cNvSpPr/>
          <p:nvPr/>
        </p:nvSpPr>
        <p:spPr>
          <a:xfrm>
            <a:off x="8485290" y="3586540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248" name="Dikdörtgen 247"/>
          <p:cNvSpPr/>
          <p:nvPr/>
        </p:nvSpPr>
        <p:spPr>
          <a:xfrm>
            <a:off x="7384712" y="3401207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49" name="Dikdörtgen 248"/>
          <p:cNvSpPr/>
          <p:nvPr/>
        </p:nvSpPr>
        <p:spPr>
          <a:xfrm>
            <a:off x="7384711" y="3591258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50" name="Dikdörtgen 249"/>
          <p:cNvSpPr/>
          <p:nvPr/>
        </p:nvSpPr>
        <p:spPr>
          <a:xfrm>
            <a:off x="7273728" y="283728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1" name="Dikdörtgen 250"/>
          <p:cNvSpPr/>
          <p:nvPr/>
        </p:nvSpPr>
        <p:spPr>
          <a:xfrm>
            <a:off x="7285577" y="300942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2" name="Dikdörtgen 251"/>
          <p:cNvSpPr/>
          <p:nvPr/>
        </p:nvSpPr>
        <p:spPr>
          <a:xfrm>
            <a:off x="8429915" y="4924349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3" name="Dikdörtgen 252"/>
          <p:cNvSpPr/>
          <p:nvPr/>
        </p:nvSpPr>
        <p:spPr>
          <a:xfrm>
            <a:off x="8422238" y="47573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4" name="Dikdörtgen 253"/>
          <p:cNvSpPr/>
          <p:nvPr/>
        </p:nvSpPr>
        <p:spPr>
          <a:xfrm>
            <a:off x="8416124" y="2813508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5" name="Dikdörtgen 254"/>
          <p:cNvSpPr/>
          <p:nvPr/>
        </p:nvSpPr>
        <p:spPr>
          <a:xfrm>
            <a:off x="8427973" y="298564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6" name="Dikdörtgen 255"/>
          <p:cNvSpPr/>
          <p:nvPr/>
        </p:nvSpPr>
        <p:spPr>
          <a:xfrm>
            <a:off x="7323568" y="499420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7" name="Dikdörtgen 256"/>
          <p:cNvSpPr/>
          <p:nvPr/>
        </p:nvSpPr>
        <p:spPr>
          <a:xfrm>
            <a:off x="7315891" y="4827178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8" name="Dikdörtgen 257"/>
          <p:cNvSpPr/>
          <p:nvPr/>
        </p:nvSpPr>
        <p:spPr>
          <a:xfrm>
            <a:off x="7280925" y="427558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9" name="Dikdörtgen 258"/>
          <p:cNvSpPr/>
          <p:nvPr/>
        </p:nvSpPr>
        <p:spPr>
          <a:xfrm>
            <a:off x="7292774" y="4447722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0" name="Dikdörtgen 259"/>
          <p:cNvSpPr/>
          <p:nvPr/>
        </p:nvSpPr>
        <p:spPr>
          <a:xfrm>
            <a:off x="8407008" y="350533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1" name="Dikdörtgen 260"/>
          <p:cNvSpPr/>
          <p:nvPr/>
        </p:nvSpPr>
        <p:spPr>
          <a:xfrm>
            <a:off x="8399331" y="3338309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2" name="Dikdörtgen 261"/>
          <p:cNvSpPr/>
          <p:nvPr/>
        </p:nvSpPr>
        <p:spPr>
          <a:xfrm>
            <a:off x="8396976" y="426630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3" name="Dikdörtgen 262"/>
          <p:cNvSpPr/>
          <p:nvPr/>
        </p:nvSpPr>
        <p:spPr>
          <a:xfrm>
            <a:off x="8408825" y="443844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4" name="Dikdörtgen 263"/>
          <p:cNvSpPr/>
          <p:nvPr/>
        </p:nvSpPr>
        <p:spPr>
          <a:xfrm>
            <a:off x="7301805" y="3513851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5" name="Dikdörtgen 264"/>
          <p:cNvSpPr/>
          <p:nvPr/>
        </p:nvSpPr>
        <p:spPr>
          <a:xfrm>
            <a:off x="7294128" y="334682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59" y="4221529"/>
            <a:ext cx="1105176" cy="1105176"/>
          </a:xfrm>
          <a:prstGeom prst="rect">
            <a:avLst/>
          </a:prstGeom>
        </p:spPr>
      </p:pic>
      <p:sp>
        <p:nvSpPr>
          <p:cNvPr id="266" name="Dikdörtgen 265"/>
          <p:cNvSpPr/>
          <p:nvPr/>
        </p:nvSpPr>
        <p:spPr>
          <a:xfrm>
            <a:off x="982184" y="3292759"/>
            <a:ext cx="5559134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Roboto"/>
              </a:rPr>
              <a:t>Replication is determined at topic level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Roboto"/>
              </a:rPr>
              <a:t>Applied to partition.</a:t>
            </a:r>
            <a:endParaRPr lang="en-US" sz="2200" dirty="0">
              <a:solidFill>
                <a:srgbClr val="CD1F26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76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09271 0.2907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453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09271 0.2907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08958 0.3018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150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8958 0.3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0.09075 -0.130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5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09075 -0.131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022E-16 L -0.09075 -0.116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-5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9101 -0.116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115" grpId="0"/>
      <p:bldP spid="115" grpId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/>
          <p:cNvSpPr/>
          <p:nvPr/>
        </p:nvSpPr>
        <p:spPr>
          <a:xfrm>
            <a:off x="5080187" y="1790440"/>
            <a:ext cx="2371628" cy="340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5405718" y="2026753"/>
            <a:ext cx="917243" cy="1465488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Leader Replica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4988113" y="1360394"/>
            <a:ext cx="2565400" cy="394970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up 24"/>
          <p:cNvGrpSpPr/>
          <p:nvPr/>
        </p:nvGrpSpPr>
        <p:grpSpPr>
          <a:xfrm>
            <a:off x="5543891" y="2164959"/>
            <a:ext cx="641141" cy="1241197"/>
            <a:chOff x="10437740" y="349156"/>
            <a:chExt cx="641141" cy="1241197"/>
          </a:xfrm>
        </p:grpSpPr>
        <p:grpSp>
          <p:nvGrpSpPr>
            <p:cNvPr id="56" name="Grup 55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58" name="Yamuk 5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Yamuk 5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Düz Bağlayıcı 6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Düz Bağlayıcı 6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Resim 5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6" name="Grup 25"/>
          <p:cNvGrpSpPr/>
          <p:nvPr/>
        </p:nvGrpSpPr>
        <p:grpSpPr>
          <a:xfrm>
            <a:off x="6424659" y="2120639"/>
            <a:ext cx="641141" cy="1241197"/>
            <a:chOff x="10437740" y="349156"/>
            <a:chExt cx="641141" cy="1241197"/>
          </a:xfrm>
        </p:grpSpPr>
        <p:grpSp>
          <p:nvGrpSpPr>
            <p:cNvPr id="47" name="Grup 46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Düz Bağlayıcı 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7" name="Grup 26"/>
          <p:cNvGrpSpPr/>
          <p:nvPr/>
        </p:nvGrpSpPr>
        <p:grpSpPr>
          <a:xfrm>
            <a:off x="5554558" y="3599673"/>
            <a:ext cx="641141" cy="1241197"/>
            <a:chOff x="10437740" y="349156"/>
            <a:chExt cx="641141" cy="1241197"/>
          </a:xfrm>
        </p:grpSpPr>
        <p:grpSp>
          <p:nvGrpSpPr>
            <p:cNvPr id="38" name="Grup 37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Yuvarlatılmış Dikdörtgen 4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Düz Bağlayıcı 4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Resim 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8" name="Grup 27"/>
          <p:cNvGrpSpPr/>
          <p:nvPr/>
        </p:nvGrpSpPr>
        <p:grpSpPr>
          <a:xfrm>
            <a:off x="6425945" y="3556740"/>
            <a:ext cx="641141" cy="1241197"/>
            <a:chOff x="10437740" y="349156"/>
            <a:chExt cx="641141" cy="1241197"/>
          </a:xfrm>
        </p:grpSpPr>
        <p:grpSp>
          <p:nvGrpSpPr>
            <p:cNvPr id="29" name="Grup 28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31" name="Yamuk 3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amuk 3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ikdörtgen 3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Yuvarlatılmış Dikdörtgen 3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Düz Bağlayıcı 3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Resim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sp>
        <p:nvSpPr>
          <p:cNvPr id="22" name="Metin kutusu 21"/>
          <p:cNvSpPr txBox="1"/>
          <p:nvPr/>
        </p:nvSpPr>
        <p:spPr>
          <a:xfrm>
            <a:off x="5080187" y="1456064"/>
            <a:ext cx="237162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Arial Black" panose="020B0A04020102020204" pitchFamily="34" charset="0"/>
              </a:rPr>
              <a:t>KAFKA CLUSTER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65" name="Dikdörtgen 64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6" name="Dikdörtgen 65"/>
          <p:cNvSpPr/>
          <p:nvPr/>
        </p:nvSpPr>
        <p:spPr>
          <a:xfrm>
            <a:off x="8854227" y="355105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67" name="Düz Ok Bağlayıcısı 66"/>
          <p:cNvCxnSpPr>
            <a:stCxn id="65" idx="3"/>
            <a:endCxn id="2" idx="1"/>
          </p:cNvCxnSpPr>
          <p:nvPr/>
        </p:nvCxnSpPr>
        <p:spPr>
          <a:xfrm>
            <a:off x="2510971" y="2674292"/>
            <a:ext cx="2894747" cy="85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Düz Ok Bağlayıcısı 67"/>
          <p:cNvCxnSpPr>
            <a:stCxn id="2" idx="3"/>
            <a:endCxn id="66" idx="1"/>
          </p:cNvCxnSpPr>
          <p:nvPr/>
        </p:nvCxnSpPr>
        <p:spPr>
          <a:xfrm>
            <a:off x="6322961" y="2759497"/>
            <a:ext cx="2531266" cy="12958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9" name="Resim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94" y="3599673"/>
            <a:ext cx="1242276" cy="1766047"/>
          </a:xfrm>
          <a:prstGeom prst="rect">
            <a:avLst/>
          </a:prstGeom>
        </p:spPr>
      </p:pic>
      <p:sp>
        <p:nvSpPr>
          <p:cNvPr id="71" name="Dikdörtgen 70"/>
          <p:cNvSpPr/>
          <p:nvPr/>
        </p:nvSpPr>
        <p:spPr>
          <a:xfrm>
            <a:off x="5409993" y="226742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72" name="Dikdörtgen 71"/>
          <p:cNvSpPr/>
          <p:nvPr/>
        </p:nvSpPr>
        <p:spPr>
          <a:xfrm>
            <a:off x="5405718" y="245804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73" name="Dikdörtgen 72"/>
          <p:cNvSpPr/>
          <p:nvPr/>
        </p:nvSpPr>
        <p:spPr>
          <a:xfrm>
            <a:off x="6327367" y="3716800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74" name="Dikdörtgen 73"/>
          <p:cNvSpPr/>
          <p:nvPr/>
        </p:nvSpPr>
        <p:spPr>
          <a:xfrm>
            <a:off x="6323092" y="3907419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75" name="Dikdörtgen 74"/>
          <p:cNvSpPr/>
          <p:nvPr/>
        </p:nvSpPr>
        <p:spPr>
          <a:xfrm>
            <a:off x="8354238" y="849214"/>
            <a:ext cx="3119225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Chromatica" panose="00000500000000000000" pitchFamily="50" charset="-94"/>
              </a:rPr>
              <a:t>Leader replica: Only one per partition.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Chromatica" panose="00000500000000000000" pitchFamily="50" charset="-94"/>
              </a:rPr>
              <a:t>Follower replica: All rest.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F39985-D1F2-4BA1-B10B-28A1A4A51504}"/>
              </a:ext>
            </a:extLst>
          </p:cNvPr>
          <p:cNvSpPr/>
          <p:nvPr/>
        </p:nvSpPr>
        <p:spPr>
          <a:xfrm>
            <a:off x="4976438" y="2464097"/>
            <a:ext cx="62972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latin typeface="Roboto"/>
              </a:rPr>
              <a:t>ACK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9D54D8D9-4B94-443F-B9C6-9D6FB2A40AEF}"/>
              </a:ext>
            </a:extLst>
          </p:cNvPr>
          <p:cNvSpPr txBox="1"/>
          <p:nvPr/>
        </p:nvSpPr>
        <p:spPr>
          <a:xfrm>
            <a:off x="552934" y="6064194"/>
            <a:ext cx="920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54155"/>
                </a:solidFill>
                <a:effectLst/>
                <a:latin typeface="Chromatica" panose="00000500000000000000" pitchFamily="50" charset="-94"/>
              </a:rPr>
              <a:t>Kafka producers only write data to the current leader broker for a partition.</a:t>
            </a:r>
            <a:endParaRPr lang="en-US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8723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25338 -0.04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69" y="-247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-0.00092 L 0.03906 0.05718 L 0.24362 0.24375 L 0.31289 0.28912 L 0.31289 0.28912 L 0.31289 0.28912 L 0.31289 0.28912 " pathEditMode="relative" ptsTypes="AAAAAAA">
                                      <p:cBhvr>
                                        <p:cTn id="4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 animBg="1"/>
      <p:bldP spid="66" grpId="0" animBg="1"/>
      <p:bldP spid="71" grpId="0" animBg="1"/>
      <p:bldP spid="75" grpId="0"/>
      <p:bldP spid="3" grpId="0" animBg="1"/>
      <p:bldP spid="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266217"/>
            <a:ext cx="9936809" cy="675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Zookeeper (Deprecated)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371600" y="1345343"/>
            <a:ext cx="9835896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404041"/>
                </a:solidFill>
                <a:latin typeface="Chromatica" panose="00000500000000000000" pitchFamily="50" charset="-94"/>
              </a:rPr>
              <a:t>Zookeeper is the glue that holds it all together, and is responsible for: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Electing a controller (Kafka broker that manages partition leaders)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Recording cluster membership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Maintaining topic configuration</a:t>
            </a:r>
          </a:p>
          <a:p>
            <a:pPr marL="342900" indent="-342900">
              <a:lnSpc>
                <a:spcPts val="32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Applying any quotas you’ve set to limit the throughput of producers and consumers</a:t>
            </a:r>
            <a:r>
              <a:rPr lang="tr-TR" sz="2000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60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 80"/>
          <p:cNvGrpSpPr/>
          <p:nvPr/>
        </p:nvGrpSpPr>
        <p:grpSpPr>
          <a:xfrm>
            <a:off x="9537052" y="1496771"/>
            <a:ext cx="573033" cy="1022264"/>
            <a:chOff x="1991638" y="4296427"/>
            <a:chExt cx="814192" cy="1499679"/>
          </a:xfrm>
        </p:grpSpPr>
        <p:sp>
          <p:nvSpPr>
            <p:cNvPr id="82" name="Yamuk 8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Yamuk 8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kdörtgen 84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Yuvarlatılmış Dikdörtgen 8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Düz Bağlayıcı 8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Düz Bağlayıcı 8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Düz Bağlayıcı 8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Unvan 1"/>
          <p:cNvSpPr txBox="1">
            <a:spLocks/>
          </p:cNvSpPr>
          <p:nvPr/>
        </p:nvSpPr>
        <p:spPr>
          <a:xfrm>
            <a:off x="3662706" y="12724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Simple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Simulation</a:t>
            </a:r>
          </a:p>
        </p:txBody>
      </p:sp>
      <p:grpSp>
        <p:nvGrpSpPr>
          <p:cNvPr id="19" name="Grup 18"/>
          <p:cNvGrpSpPr/>
          <p:nvPr/>
        </p:nvGrpSpPr>
        <p:grpSpPr>
          <a:xfrm>
            <a:off x="559147" y="1395495"/>
            <a:ext cx="573033" cy="1022264"/>
            <a:chOff x="1991638" y="4296427"/>
            <a:chExt cx="814192" cy="1499679"/>
          </a:xfrm>
        </p:grpSpPr>
        <p:sp>
          <p:nvSpPr>
            <p:cNvPr id="21" name="Yamuk 2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Yamuk 2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Yuvarlatılmış Dikdörtgen 2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Düz Bağlayıcı 2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Bağlayıcı 2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 29"/>
          <p:cNvGrpSpPr/>
          <p:nvPr/>
        </p:nvGrpSpPr>
        <p:grpSpPr>
          <a:xfrm>
            <a:off x="532892" y="2600919"/>
            <a:ext cx="573033" cy="1022264"/>
            <a:chOff x="1991638" y="4296427"/>
            <a:chExt cx="814192" cy="1499679"/>
          </a:xfrm>
        </p:grpSpPr>
        <p:sp>
          <p:nvSpPr>
            <p:cNvPr id="32" name="Yamuk 3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Yamuk 3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Yuvarlatılmış Dikdörtgen 3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Düz Bağlayıcı 3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Bağlayıcı 3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 40"/>
          <p:cNvGrpSpPr/>
          <p:nvPr/>
        </p:nvGrpSpPr>
        <p:grpSpPr>
          <a:xfrm>
            <a:off x="535927" y="3894526"/>
            <a:ext cx="573033" cy="1022264"/>
            <a:chOff x="1991638" y="4296427"/>
            <a:chExt cx="814192" cy="1499679"/>
          </a:xfrm>
        </p:grpSpPr>
        <p:sp>
          <p:nvSpPr>
            <p:cNvPr id="43" name="Yamuk 4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Yamuk 4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Yuvarlatılmış Dikdörtgen 4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Düz Bağlayıcı 4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üz Bağlayıcı 4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üz Bağlayıcı 4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 65"/>
          <p:cNvGrpSpPr/>
          <p:nvPr/>
        </p:nvGrpSpPr>
        <p:grpSpPr>
          <a:xfrm>
            <a:off x="5072050" y="744756"/>
            <a:ext cx="1431950" cy="4679411"/>
            <a:chOff x="5072050" y="940861"/>
            <a:chExt cx="1431950" cy="4679411"/>
          </a:xfrm>
        </p:grpSpPr>
        <p:grpSp>
          <p:nvGrpSpPr>
            <p:cNvPr id="9" name="Grup 8"/>
            <p:cNvGrpSpPr/>
            <p:nvPr/>
          </p:nvGrpSpPr>
          <p:grpSpPr>
            <a:xfrm>
              <a:off x="5072050" y="940861"/>
              <a:ext cx="1431950" cy="4679411"/>
              <a:chOff x="5062525" y="845089"/>
              <a:chExt cx="1431950" cy="4679411"/>
            </a:xfrm>
          </p:grpSpPr>
          <p:grpSp>
            <p:nvGrpSpPr>
              <p:cNvPr id="51" name="Grup 50"/>
              <p:cNvGrpSpPr/>
              <p:nvPr/>
            </p:nvGrpSpPr>
            <p:grpSpPr>
              <a:xfrm>
                <a:off x="5194300" y="1622182"/>
                <a:ext cx="1168400" cy="3902318"/>
                <a:chOff x="5194300" y="1622182"/>
                <a:chExt cx="1168400" cy="3902318"/>
              </a:xfrm>
            </p:grpSpPr>
            <p:sp>
              <p:nvSpPr>
                <p:cNvPr id="52" name="Dikdörtgen 51"/>
                <p:cNvSpPr/>
                <p:nvPr/>
              </p:nvSpPr>
              <p:spPr>
                <a:xfrm>
                  <a:off x="5194300" y="5080000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Dikdörtgen 52"/>
                <p:cNvSpPr/>
                <p:nvPr/>
              </p:nvSpPr>
              <p:spPr>
                <a:xfrm>
                  <a:off x="5194300" y="4753553"/>
                  <a:ext cx="1168400" cy="2547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Dikdörtgen 53"/>
                <p:cNvSpPr/>
                <p:nvPr/>
              </p:nvSpPr>
              <p:spPr>
                <a:xfrm>
                  <a:off x="5194300" y="4047622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Dikdörtgen 54"/>
                <p:cNvSpPr/>
                <p:nvPr/>
              </p:nvSpPr>
              <p:spPr>
                <a:xfrm>
                  <a:off x="5194300" y="3721175"/>
                  <a:ext cx="1168400" cy="25107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Dikdörtgen 55"/>
                <p:cNvSpPr/>
                <p:nvPr/>
              </p:nvSpPr>
              <p:spPr>
                <a:xfrm>
                  <a:off x="5194300" y="3002123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5194300" y="2667792"/>
                  <a:ext cx="1168400" cy="2571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Dikdörtgen 57"/>
                <p:cNvSpPr/>
                <p:nvPr/>
              </p:nvSpPr>
              <p:spPr>
                <a:xfrm>
                  <a:off x="5194300" y="1949539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Dikdörtgen 58"/>
                <p:cNvSpPr/>
                <p:nvPr/>
              </p:nvSpPr>
              <p:spPr>
                <a:xfrm>
                  <a:off x="5194300" y="1622182"/>
                  <a:ext cx="1168400" cy="30119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1" name="Resim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525" y="845089"/>
                <a:ext cx="1431950" cy="795767"/>
              </a:xfrm>
              <a:prstGeom prst="rect">
                <a:avLst/>
              </a:prstGeom>
            </p:spPr>
          </p:pic>
        </p:grpSp>
        <p:sp>
          <p:nvSpPr>
            <p:cNvPr id="62" name="Metin kutusu 61"/>
            <p:cNvSpPr txBox="1"/>
            <p:nvPr/>
          </p:nvSpPr>
          <p:spPr>
            <a:xfrm>
              <a:off x="5072050" y="1743739"/>
              <a:ext cx="14160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physicians</a:t>
              </a:r>
            </a:p>
          </p:txBody>
        </p:sp>
        <p:sp>
          <p:nvSpPr>
            <p:cNvPr id="63" name="Metin kutusu 62"/>
            <p:cNvSpPr txBox="1"/>
            <p:nvPr/>
          </p:nvSpPr>
          <p:spPr>
            <a:xfrm>
              <a:off x="5358068" y="2776737"/>
              <a:ext cx="867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clinical</a:t>
              </a:r>
            </a:p>
          </p:txBody>
        </p:sp>
        <p:sp>
          <p:nvSpPr>
            <p:cNvPr id="64" name="Metin kutusu 63"/>
            <p:cNvSpPr txBox="1"/>
            <p:nvPr/>
          </p:nvSpPr>
          <p:spPr>
            <a:xfrm>
              <a:off x="5208587" y="3818029"/>
              <a:ext cx="1158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patients</a:t>
              </a:r>
            </a:p>
          </p:txBody>
        </p:sp>
        <p:sp>
          <p:nvSpPr>
            <p:cNvPr id="65" name="Metin kutusu 64"/>
            <p:cNvSpPr txBox="1"/>
            <p:nvPr/>
          </p:nvSpPr>
          <p:spPr>
            <a:xfrm>
              <a:off x="5280025" y="4853047"/>
              <a:ext cx="1158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operations</a:t>
              </a:r>
            </a:p>
          </p:txBody>
        </p:sp>
      </p:grpSp>
      <p:sp>
        <p:nvSpPr>
          <p:cNvPr id="67" name="Yuvarlatılmış Dikdörtgen 66"/>
          <p:cNvSpPr/>
          <p:nvPr/>
        </p:nvSpPr>
        <p:spPr>
          <a:xfrm>
            <a:off x="6225638" y="1881474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Yuvarlatılmış Dikdörtgen 67"/>
          <p:cNvSpPr/>
          <p:nvPr/>
        </p:nvSpPr>
        <p:spPr>
          <a:xfrm>
            <a:off x="6072712" y="3980956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Yuvarlatılmış Dikdörtgen 68"/>
          <p:cNvSpPr/>
          <p:nvPr/>
        </p:nvSpPr>
        <p:spPr>
          <a:xfrm>
            <a:off x="6225638" y="3989055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uvarlatılmış Dikdörtgen 69"/>
          <p:cNvSpPr/>
          <p:nvPr/>
        </p:nvSpPr>
        <p:spPr>
          <a:xfrm>
            <a:off x="6020606" y="2933998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Yuvarlatılmış Dikdörtgen 70"/>
          <p:cNvSpPr/>
          <p:nvPr/>
        </p:nvSpPr>
        <p:spPr>
          <a:xfrm>
            <a:off x="6180151" y="2933998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Yuvarlatılmış Dikdörtgen 71"/>
          <p:cNvSpPr/>
          <p:nvPr/>
        </p:nvSpPr>
        <p:spPr>
          <a:xfrm>
            <a:off x="6073257" y="1888748"/>
            <a:ext cx="106894" cy="358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Yuvarlatılmış Dikdörtgen 72"/>
          <p:cNvSpPr/>
          <p:nvPr/>
        </p:nvSpPr>
        <p:spPr>
          <a:xfrm>
            <a:off x="5918198" y="3983763"/>
            <a:ext cx="106894" cy="358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Yuvarlatılmış Dikdörtgen 73"/>
          <p:cNvSpPr/>
          <p:nvPr/>
        </p:nvSpPr>
        <p:spPr>
          <a:xfrm>
            <a:off x="1233548" y="1721853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Yuvarlatılmış Dikdörtgen 74"/>
          <p:cNvSpPr/>
          <p:nvPr/>
        </p:nvSpPr>
        <p:spPr>
          <a:xfrm>
            <a:off x="441391" y="1721853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Yuvarlatılmış Dikdörtgen 75"/>
          <p:cNvSpPr/>
          <p:nvPr/>
        </p:nvSpPr>
        <p:spPr>
          <a:xfrm>
            <a:off x="594317" y="172995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Yuvarlatılmış Dikdörtgen 76"/>
          <p:cNvSpPr/>
          <p:nvPr/>
        </p:nvSpPr>
        <p:spPr>
          <a:xfrm>
            <a:off x="750420" y="1721853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Yuvarlatılmış Dikdörtgen 77"/>
          <p:cNvSpPr/>
          <p:nvPr/>
        </p:nvSpPr>
        <p:spPr>
          <a:xfrm>
            <a:off x="909965" y="1721853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Yuvarlatılmış Dikdörtgen 78"/>
          <p:cNvSpPr/>
          <p:nvPr/>
        </p:nvSpPr>
        <p:spPr>
          <a:xfrm>
            <a:off x="1080622" y="1721853"/>
            <a:ext cx="106894" cy="358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Yuvarlatılmış Dikdörtgen 79"/>
          <p:cNvSpPr/>
          <p:nvPr/>
        </p:nvSpPr>
        <p:spPr>
          <a:xfrm>
            <a:off x="286877" y="1724660"/>
            <a:ext cx="106894" cy="358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38" y="4570610"/>
            <a:ext cx="919105" cy="893183"/>
          </a:xfrm>
          <a:prstGeom prst="rect">
            <a:avLst/>
          </a:prstGeom>
        </p:spPr>
      </p:pic>
      <p:sp>
        <p:nvSpPr>
          <p:cNvPr id="91" name="Akış Çizelgesi: Belge 90"/>
          <p:cNvSpPr/>
          <p:nvPr/>
        </p:nvSpPr>
        <p:spPr>
          <a:xfrm>
            <a:off x="10388534" y="1547634"/>
            <a:ext cx="1056906" cy="82379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/>
              <a:t>KBB, 2</a:t>
            </a:r>
          </a:p>
          <a:p>
            <a:pPr algn="ctr"/>
            <a:r>
              <a:rPr lang="tr-TR" sz="1000" dirty="0"/>
              <a:t>Genel Cerrahi, 1</a:t>
            </a:r>
          </a:p>
          <a:p>
            <a:pPr algn="ctr"/>
            <a:r>
              <a:rPr lang="tr-TR" sz="1000" dirty="0"/>
              <a:t>Fizik Tedavi, 1</a:t>
            </a:r>
          </a:p>
          <a:p>
            <a:pPr algn="ctr"/>
            <a:endParaRPr lang="tr-TR" sz="1000" dirty="0"/>
          </a:p>
        </p:txBody>
      </p:sp>
      <p:sp>
        <p:nvSpPr>
          <p:cNvPr id="92" name="Yuvarlatılmış Dikdörtgen 91"/>
          <p:cNvSpPr/>
          <p:nvPr/>
        </p:nvSpPr>
        <p:spPr>
          <a:xfrm>
            <a:off x="5909990" y="501725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Yuvarlatılmış Dikdörtgen 92"/>
          <p:cNvSpPr/>
          <p:nvPr/>
        </p:nvSpPr>
        <p:spPr>
          <a:xfrm>
            <a:off x="6066093" y="5009153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Yuvarlatılmış Dikdörtgen 93"/>
          <p:cNvSpPr/>
          <p:nvPr/>
        </p:nvSpPr>
        <p:spPr>
          <a:xfrm>
            <a:off x="6225638" y="5009153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Yuvarlatılmış Dikdörtgen 94"/>
          <p:cNvSpPr/>
          <p:nvPr/>
        </p:nvSpPr>
        <p:spPr>
          <a:xfrm>
            <a:off x="6225638" y="3989055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Yuvarlatılmış Dikdörtgen 95"/>
          <p:cNvSpPr/>
          <p:nvPr/>
        </p:nvSpPr>
        <p:spPr>
          <a:xfrm>
            <a:off x="681201" y="2935903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Yuvarlatılmış Dikdörtgen 96"/>
          <p:cNvSpPr/>
          <p:nvPr/>
        </p:nvSpPr>
        <p:spPr>
          <a:xfrm>
            <a:off x="834127" y="294400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Yuvarlatılmış Dikdörtgen 97"/>
          <p:cNvSpPr/>
          <p:nvPr/>
        </p:nvSpPr>
        <p:spPr>
          <a:xfrm>
            <a:off x="921223" y="4226715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Yuvarlatılmış Dikdörtgen 98"/>
          <p:cNvSpPr/>
          <p:nvPr/>
        </p:nvSpPr>
        <p:spPr>
          <a:xfrm>
            <a:off x="597640" y="4226715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Yuvarlatılmış Dikdörtgen 99"/>
          <p:cNvSpPr/>
          <p:nvPr/>
        </p:nvSpPr>
        <p:spPr>
          <a:xfrm>
            <a:off x="6066093" y="5000121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Yuvarlatılmış Dikdörtgen 100"/>
          <p:cNvSpPr/>
          <p:nvPr/>
        </p:nvSpPr>
        <p:spPr>
          <a:xfrm>
            <a:off x="6226299" y="5015357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Yuvarlatılmış Dikdörtgen 101"/>
          <p:cNvSpPr/>
          <p:nvPr/>
        </p:nvSpPr>
        <p:spPr>
          <a:xfrm>
            <a:off x="757150" y="4226715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kdörtgen 102"/>
          <p:cNvSpPr/>
          <p:nvPr/>
        </p:nvSpPr>
        <p:spPr>
          <a:xfrm>
            <a:off x="5031222" y="744756"/>
            <a:ext cx="1472778" cy="481336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6C82FC7-AE1E-4BD6-A178-A08CFBA68A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7" r="28157" b="24935"/>
          <a:stretch/>
        </p:blipFill>
        <p:spPr>
          <a:xfrm>
            <a:off x="9537052" y="840271"/>
            <a:ext cx="589693" cy="606402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253C1BC-DD5E-4B2A-8F62-C6FCE5634AEC}"/>
              </a:ext>
            </a:extLst>
          </p:cNvPr>
          <p:cNvSpPr txBox="1"/>
          <p:nvPr/>
        </p:nvSpPr>
        <p:spPr>
          <a:xfrm>
            <a:off x="286877" y="862751"/>
            <a:ext cx="147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Data </a:t>
            </a:r>
            <a:r>
              <a:rPr lang="en-US" dirty="0"/>
              <a:t>Sources</a:t>
            </a:r>
          </a:p>
        </p:txBody>
      </p:sp>
      <p:sp>
        <p:nvSpPr>
          <p:cNvPr id="104" name="Metin kutusu 103">
            <a:extLst>
              <a:ext uri="{FF2B5EF4-FFF2-40B4-BE49-F238E27FC236}">
                <a16:creationId xmlns:a16="http://schemas.microsoft.com/office/drawing/2014/main" id="{128BD69C-AC9F-424A-A1D5-1526D23AC6D9}"/>
              </a:ext>
            </a:extLst>
          </p:cNvPr>
          <p:cNvSpPr txBox="1"/>
          <p:nvPr/>
        </p:nvSpPr>
        <p:spPr>
          <a:xfrm>
            <a:off x="10463198" y="810697"/>
            <a:ext cx="72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</a:t>
            </a:r>
          </a:p>
        </p:txBody>
      </p: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737D2102-DBD2-4F78-AC93-8DEDFBF2D477}"/>
              </a:ext>
            </a:extLst>
          </p:cNvPr>
          <p:cNvGrpSpPr/>
          <p:nvPr/>
        </p:nvGrpSpPr>
        <p:grpSpPr>
          <a:xfrm>
            <a:off x="2259141" y="1663050"/>
            <a:ext cx="1853381" cy="2756370"/>
            <a:chOff x="4584701" y="1943100"/>
            <a:chExt cx="2565400" cy="3949700"/>
          </a:xfrm>
        </p:grpSpPr>
        <p:sp>
          <p:nvSpPr>
            <p:cNvPr id="106" name="Dikdörtgen 105">
              <a:extLst>
                <a:ext uri="{FF2B5EF4-FFF2-40B4-BE49-F238E27FC236}">
                  <a16:creationId xmlns:a16="http://schemas.microsoft.com/office/drawing/2014/main" id="{22F9F88D-8BBB-4F1B-81D9-96DF24C0F5BC}"/>
                </a:ext>
              </a:extLst>
            </p:cNvPr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up 106">
              <a:extLst>
                <a:ext uri="{FF2B5EF4-FFF2-40B4-BE49-F238E27FC236}">
                  <a16:creationId xmlns:a16="http://schemas.microsoft.com/office/drawing/2014/main" id="{B474D74D-0C57-404B-8C81-664F4B1ED5A1}"/>
                </a:ext>
              </a:extLst>
            </p:cNvPr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108" name="Grup 107">
                <a:extLst>
                  <a:ext uri="{FF2B5EF4-FFF2-40B4-BE49-F238E27FC236}">
                    <a16:creationId xmlns:a16="http://schemas.microsoft.com/office/drawing/2014/main" id="{25970040-9B44-4D0D-8BF1-9328DB1D64B4}"/>
                  </a:ext>
                </a:extLst>
              </p:cNvPr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110" name="Dikdörtgen 109">
                  <a:extLst>
                    <a:ext uri="{FF2B5EF4-FFF2-40B4-BE49-F238E27FC236}">
                      <a16:creationId xmlns:a16="http://schemas.microsoft.com/office/drawing/2014/main" id="{365B6BB6-26E1-4578-BA0E-E23B43179A4B}"/>
                    </a:ext>
                  </a:extLst>
                </p:cNvPr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up 110">
                  <a:extLst>
                    <a:ext uri="{FF2B5EF4-FFF2-40B4-BE49-F238E27FC236}">
                      <a16:creationId xmlns:a16="http://schemas.microsoft.com/office/drawing/2014/main" id="{8F7EAA6D-E2B1-4CFB-AA7F-4C0B94624C21}"/>
                    </a:ext>
                  </a:extLst>
                </p:cNvPr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112" name="Grup 111">
                    <a:extLst>
                      <a:ext uri="{FF2B5EF4-FFF2-40B4-BE49-F238E27FC236}">
                        <a16:creationId xmlns:a16="http://schemas.microsoft.com/office/drawing/2014/main" id="{07DB95CC-8A29-4875-A11C-4F31BE9A72DA}"/>
                      </a:ext>
                    </a:extLst>
                  </p:cNvPr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43" name="Grup 142">
                      <a:extLst>
                        <a:ext uri="{FF2B5EF4-FFF2-40B4-BE49-F238E27FC236}">
                          <a16:creationId xmlns:a16="http://schemas.microsoft.com/office/drawing/2014/main" id="{D282D666-FF00-43B8-BD03-8354F7F1F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145" name="Yamuk 144">
                        <a:extLst>
                          <a:ext uri="{FF2B5EF4-FFF2-40B4-BE49-F238E27FC236}">
                            <a16:creationId xmlns:a16="http://schemas.microsoft.com/office/drawing/2014/main" id="{B5C2DD58-7F47-44EA-9A32-573099C789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Yamuk 145">
                        <a:extLst>
                          <a:ext uri="{FF2B5EF4-FFF2-40B4-BE49-F238E27FC236}">
                            <a16:creationId xmlns:a16="http://schemas.microsoft.com/office/drawing/2014/main" id="{F58A7507-D60E-4A84-A5F5-2F15F4F25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Dikdörtgen 146">
                        <a:extLst>
                          <a:ext uri="{FF2B5EF4-FFF2-40B4-BE49-F238E27FC236}">
                            <a16:creationId xmlns:a16="http://schemas.microsoft.com/office/drawing/2014/main" id="{ED114516-13DB-40FC-88CF-AE9BEB8F1A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8" name="Yuvarlatılmış Dikdörtgen 71">
                        <a:extLst>
                          <a:ext uri="{FF2B5EF4-FFF2-40B4-BE49-F238E27FC236}">
                            <a16:creationId xmlns:a16="http://schemas.microsoft.com/office/drawing/2014/main" id="{80A14C52-DF12-40C8-A4F4-25CE399160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9" name="Düz Bağlayıcı 148">
                        <a:extLst>
                          <a:ext uri="{FF2B5EF4-FFF2-40B4-BE49-F238E27FC236}">
                            <a16:creationId xmlns:a16="http://schemas.microsoft.com/office/drawing/2014/main" id="{5234BCE9-F6AE-4736-B0AF-46A5A442DD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Düz Bağlayıcı 149">
                        <a:extLst>
                          <a:ext uri="{FF2B5EF4-FFF2-40B4-BE49-F238E27FC236}">
                            <a16:creationId xmlns:a16="http://schemas.microsoft.com/office/drawing/2014/main" id="{CEA2E1C1-4EFE-448A-A1F0-20B03CDC247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Düz Bağlayıcı 150">
                        <a:extLst>
                          <a:ext uri="{FF2B5EF4-FFF2-40B4-BE49-F238E27FC236}">
                            <a16:creationId xmlns:a16="http://schemas.microsoft.com/office/drawing/2014/main" id="{85D23945-4450-4D0F-A138-69EFA573568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44" name="Resim 143">
                      <a:extLst>
                        <a:ext uri="{FF2B5EF4-FFF2-40B4-BE49-F238E27FC236}">
                          <a16:creationId xmlns:a16="http://schemas.microsoft.com/office/drawing/2014/main" id="{A90E5926-3226-4342-8346-FBE7E06E60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3" name="Grup 112">
                    <a:extLst>
                      <a:ext uri="{FF2B5EF4-FFF2-40B4-BE49-F238E27FC236}">
                        <a16:creationId xmlns:a16="http://schemas.microsoft.com/office/drawing/2014/main" id="{8B971572-00F8-47AD-B24D-39E1A647E7BF}"/>
                      </a:ext>
                    </a:extLst>
                  </p:cNvPr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34" name="Grup 133">
                      <a:extLst>
                        <a:ext uri="{FF2B5EF4-FFF2-40B4-BE49-F238E27FC236}">
                          <a16:creationId xmlns:a16="http://schemas.microsoft.com/office/drawing/2014/main" id="{87D4C12E-327A-4064-9B3F-5ABBB2B22D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136" name="Yamuk 135">
                        <a:extLst>
                          <a:ext uri="{FF2B5EF4-FFF2-40B4-BE49-F238E27FC236}">
                            <a16:creationId xmlns:a16="http://schemas.microsoft.com/office/drawing/2014/main" id="{6D4BE9A1-B98A-4A18-8734-51D75A5FD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7" name="Yamuk 136">
                        <a:extLst>
                          <a:ext uri="{FF2B5EF4-FFF2-40B4-BE49-F238E27FC236}">
                            <a16:creationId xmlns:a16="http://schemas.microsoft.com/office/drawing/2014/main" id="{16F69FD0-CDC7-4FEB-A456-DD0ABF8FF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Dikdörtgen 137">
                        <a:extLst>
                          <a:ext uri="{FF2B5EF4-FFF2-40B4-BE49-F238E27FC236}">
                            <a16:creationId xmlns:a16="http://schemas.microsoft.com/office/drawing/2014/main" id="{6DB79DD3-8DC0-409E-890C-2C73C833D0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Yuvarlatılmış Dikdörtgen 62">
                        <a:extLst>
                          <a:ext uri="{FF2B5EF4-FFF2-40B4-BE49-F238E27FC236}">
                            <a16:creationId xmlns:a16="http://schemas.microsoft.com/office/drawing/2014/main" id="{283927C3-FEEE-4800-B9C3-589791DE9B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0" name="Düz Bağlayıcı 139">
                        <a:extLst>
                          <a:ext uri="{FF2B5EF4-FFF2-40B4-BE49-F238E27FC236}">
                            <a16:creationId xmlns:a16="http://schemas.microsoft.com/office/drawing/2014/main" id="{3BA5EC2B-D932-4AA8-9205-3E58C9A5596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Düz Bağlayıcı 140">
                        <a:extLst>
                          <a:ext uri="{FF2B5EF4-FFF2-40B4-BE49-F238E27FC236}">
                            <a16:creationId xmlns:a16="http://schemas.microsoft.com/office/drawing/2014/main" id="{48AD290A-0D22-4BA5-9304-084EF333DB9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Düz Bağlayıcı 141">
                        <a:extLst>
                          <a:ext uri="{FF2B5EF4-FFF2-40B4-BE49-F238E27FC236}">
                            <a16:creationId xmlns:a16="http://schemas.microsoft.com/office/drawing/2014/main" id="{CED1F788-0D2D-4593-8ABB-88944EDE211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35" name="Resim 134">
                      <a:extLst>
                        <a:ext uri="{FF2B5EF4-FFF2-40B4-BE49-F238E27FC236}">
                          <a16:creationId xmlns:a16="http://schemas.microsoft.com/office/drawing/2014/main" id="{8F9BA48D-0FB3-43CD-AEEB-AAA5BF9884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4" name="Grup 113">
                    <a:extLst>
                      <a:ext uri="{FF2B5EF4-FFF2-40B4-BE49-F238E27FC236}">
                        <a16:creationId xmlns:a16="http://schemas.microsoft.com/office/drawing/2014/main" id="{70434E44-1BC3-48DA-BC84-CE01D75D7AD7}"/>
                      </a:ext>
                    </a:extLst>
                  </p:cNvPr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25" name="Grup 124">
                      <a:extLst>
                        <a:ext uri="{FF2B5EF4-FFF2-40B4-BE49-F238E27FC236}">
                          <a16:creationId xmlns:a16="http://schemas.microsoft.com/office/drawing/2014/main" id="{4E1C6B01-A473-479B-9933-47968D041C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127" name="Yamuk 126">
                        <a:extLst>
                          <a:ext uri="{FF2B5EF4-FFF2-40B4-BE49-F238E27FC236}">
                            <a16:creationId xmlns:a16="http://schemas.microsoft.com/office/drawing/2014/main" id="{F32890F7-8AEB-486A-BEDB-D239A770A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Yamuk 127">
                        <a:extLst>
                          <a:ext uri="{FF2B5EF4-FFF2-40B4-BE49-F238E27FC236}">
                            <a16:creationId xmlns:a16="http://schemas.microsoft.com/office/drawing/2014/main" id="{2BE974EF-717D-4040-B75B-1CF3EF156F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Dikdörtgen 128">
                        <a:extLst>
                          <a:ext uri="{FF2B5EF4-FFF2-40B4-BE49-F238E27FC236}">
                            <a16:creationId xmlns:a16="http://schemas.microsoft.com/office/drawing/2014/main" id="{C835DC6D-8804-46AC-9FBA-80071382C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Yuvarlatılmış Dikdörtgen 53">
                        <a:extLst>
                          <a:ext uri="{FF2B5EF4-FFF2-40B4-BE49-F238E27FC236}">
                            <a16:creationId xmlns:a16="http://schemas.microsoft.com/office/drawing/2014/main" id="{C68E7FA4-0D51-40AA-822C-C3163647A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31" name="Düz Bağlayıcı 130">
                        <a:extLst>
                          <a:ext uri="{FF2B5EF4-FFF2-40B4-BE49-F238E27FC236}">
                            <a16:creationId xmlns:a16="http://schemas.microsoft.com/office/drawing/2014/main" id="{18C8A2F2-1173-49A2-AE75-126F47486B6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Düz Bağlayıcı 131">
                        <a:extLst>
                          <a:ext uri="{FF2B5EF4-FFF2-40B4-BE49-F238E27FC236}">
                            <a16:creationId xmlns:a16="http://schemas.microsoft.com/office/drawing/2014/main" id="{86A018A5-92AD-4C51-998C-9946E140CD9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Düz Bağlayıcı 132">
                        <a:extLst>
                          <a:ext uri="{FF2B5EF4-FFF2-40B4-BE49-F238E27FC236}">
                            <a16:creationId xmlns:a16="http://schemas.microsoft.com/office/drawing/2014/main" id="{95CC5308-CCAA-4843-A1CC-F45C4A5AACF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26" name="Resim 125">
                      <a:extLst>
                        <a:ext uri="{FF2B5EF4-FFF2-40B4-BE49-F238E27FC236}">
                          <a16:creationId xmlns:a16="http://schemas.microsoft.com/office/drawing/2014/main" id="{03884764-C9E1-4F8C-8A9E-3E76791EB2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5" name="Grup 114">
                    <a:extLst>
                      <a:ext uri="{FF2B5EF4-FFF2-40B4-BE49-F238E27FC236}">
                        <a16:creationId xmlns:a16="http://schemas.microsoft.com/office/drawing/2014/main" id="{3AE8643A-1B63-4A32-9BC4-AD0EF280DA6E}"/>
                      </a:ext>
                    </a:extLst>
                  </p:cNvPr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16" name="Grup 115">
                      <a:extLst>
                        <a:ext uri="{FF2B5EF4-FFF2-40B4-BE49-F238E27FC236}">
                          <a16:creationId xmlns:a16="http://schemas.microsoft.com/office/drawing/2014/main" id="{E9469D29-878C-4AE9-A2AA-891A35C9A6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118" name="Yamuk 117">
                        <a:extLst>
                          <a:ext uri="{FF2B5EF4-FFF2-40B4-BE49-F238E27FC236}">
                            <a16:creationId xmlns:a16="http://schemas.microsoft.com/office/drawing/2014/main" id="{2EE654C9-A107-463D-AB7E-50FFA03D4C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Yamuk 118">
                        <a:extLst>
                          <a:ext uri="{FF2B5EF4-FFF2-40B4-BE49-F238E27FC236}">
                            <a16:creationId xmlns:a16="http://schemas.microsoft.com/office/drawing/2014/main" id="{3FE65BE1-B02F-4111-824A-7B4B2EFEF8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Dikdörtgen 119">
                        <a:extLst>
                          <a:ext uri="{FF2B5EF4-FFF2-40B4-BE49-F238E27FC236}">
                            <a16:creationId xmlns:a16="http://schemas.microsoft.com/office/drawing/2014/main" id="{FAA0DAE3-9601-4B8B-8004-7C2DA64711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Yuvarlatılmış Dikdörtgen 44">
                        <a:extLst>
                          <a:ext uri="{FF2B5EF4-FFF2-40B4-BE49-F238E27FC236}">
                            <a16:creationId xmlns:a16="http://schemas.microsoft.com/office/drawing/2014/main" id="{40A27526-FF39-4FCC-AADE-0498BA6E54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2" name="Düz Bağlayıcı 121">
                        <a:extLst>
                          <a:ext uri="{FF2B5EF4-FFF2-40B4-BE49-F238E27FC236}">
                            <a16:creationId xmlns:a16="http://schemas.microsoft.com/office/drawing/2014/main" id="{5E9AD3E0-B8F6-495E-B22E-409B1CC08D2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Düz Bağlayıcı 122">
                        <a:extLst>
                          <a:ext uri="{FF2B5EF4-FFF2-40B4-BE49-F238E27FC236}">
                            <a16:creationId xmlns:a16="http://schemas.microsoft.com/office/drawing/2014/main" id="{0159B2C2-BFD9-4786-BBDA-5B862D5A1C2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Düz Bağlayıcı 123">
                        <a:extLst>
                          <a:ext uri="{FF2B5EF4-FFF2-40B4-BE49-F238E27FC236}">
                            <a16:creationId xmlns:a16="http://schemas.microsoft.com/office/drawing/2014/main" id="{55C0D59A-29BA-4CC2-B657-73407DE5E8B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7" name="Resim 116">
                      <a:extLst>
                        <a:ext uri="{FF2B5EF4-FFF2-40B4-BE49-F238E27FC236}">
                          <a16:creationId xmlns:a16="http://schemas.microsoft.com/office/drawing/2014/main" id="{16BCE042-37CF-4D6D-960C-5C8FF2F484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9" name="Metin kutusu 108">
                <a:extLst>
                  <a:ext uri="{FF2B5EF4-FFF2-40B4-BE49-F238E27FC236}">
                    <a16:creationId xmlns:a16="http://schemas.microsoft.com/office/drawing/2014/main" id="{544CF0CE-EB86-4CF2-87AF-F1818DB8E548}"/>
                  </a:ext>
                </a:extLst>
              </p:cNvPr>
              <p:cNvSpPr txBox="1"/>
              <p:nvPr/>
            </p:nvSpPr>
            <p:spPr>
              <a:xfrm>
                <a:off x="4665327" y="2102340"/>
                <a:ext cx="2371628" cy="39692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 Black" panose="020B0A04020102020204" pitchFamily="34" charset="0"/>
                  </a:rPr>
                  <a:t>KAFKA Connect</a:t>
                </a:r>
                <a:endParaRPr lang="en-US" sz="1200" dirty="0"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2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40833 0.0245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32 L 0.40872 0.024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40859 0.0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40859 0.024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4086 0.02361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4086 0.0247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134 L 0.40873 0.02453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30196 -0.0113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7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30378 -0.0141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7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0534 0.49815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490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231 L 0.27813 -0.31898 " pathEditMode="relative" ptsTypes="AA">
                                      <p:cBhvr>
                                        <p:cTn id="9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41198 0.000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41041 0.001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39713 -0.0338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42343 0.116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29623 -0.467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23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29623 -0.46759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23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5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2592 -0.0002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43 0.1169 L 0.44844 0.1129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-0.00208 L 0.42265 0.1152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91" grpId="0" animBg="1"/>
      <p:bldP spid="9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1" grpId="0" animBg="1"/>
      <p:bldP spid="102" grpId="0" animBg="1"/>
      <p:bldP spid="10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35" y="1364608"/>
            <a:ext cx="4436590" cy="2465514"/>
          </a:xfrm>
          <a:prstGeom prst="rect">
            <a:avLst/>
          </a:prstGeom>
        </p:spPr>
      </p:pic>
      <p:sp>
        <p:nvSpPr>
          <p:cNvPr id="4" name="Unvan 1">
            <a:extLst>
              <a:ext uri="{FF2B5EF4-FFF2-40B4-BE49-F238E27FC236}">
                <a16:creationId xmlns:a16="http://schemas.microsoft.com/office/drawing/2014/main" id="{E7277011-90B5-4EE2-A9A2-C8BACC422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7705" y="3649045"/>
            <a:ext cx="4436590" cy="871002"/>
          </a:xfrm>
        </p:spPr>
        <p:txBody>
          <a:bodyPr>
            <a:noAutofit/>
          </a:bodyPr>
          <a:lstStyle/>
          <a:p>
            <a:r>
              <a:rPr lang="en-US" sz="4400" dirty="0">
                <a:latin typeface="Chromatica" panose="00000500000000000000" pitchFamily="50" charset="-94"/>
                <a:ea typeface="Roboto" panose="02000000000000000000" pitchFamily="2" charset="0"/>
              </a:rPr>
              <a:t>Introduction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6D9B5-CA32-4ECC-6827-192EB9E00C37}"/>
              </a:ext>
            </a:extLst>
          </p:cNvPr>
          <p:cNvGrpSpPr/>
          <p:nvPr/>
        </p:nvGrpSpPr>
        <p:grpSpPr>
          <a:xfrm>
            <a:off x="3526397" y="1742434"/>
            <a:ext cx="1204340" cy="1332883"/>
            <a:chOff x="3526397" y="2096117"/>
            <a:chExt cx="1204340" cy="13328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CDC73C-86BF-760B-433A-6025136F9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853" y="2373116"/>
              <a:ext cx="1055884" cy="105588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7A613B-4B64-8262-DE65-4EC96CB84A05}"/>
                </a:ext>
              </a:extLst>
            </p:cNvPr>
            <p:cNvSpPr txBox="1"/>
            <p:nvPr/>
          </p:nvSpPr>
          <p:spPr>
            <a:xfrm>
              <a:off x="3526397" y="2096117"/>
              <a:ext cx="105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Chromatica" panose="00000500000000000000" pitchFamily="50" charset="-94"/>
                </a:rPr>
                <a:t>web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C0A4C-4E3F-F994-39EE-ACA4203092B9}"/>
              </a:ext>
            </a:extLst>
          </p:cNvPr>
          <p:cNvGrpSpPr/>
          <p:nvPr/>
        </p:nvGrpSpPr>
        <p:grpSpPr>
          <a:xfrm>
            <a:off x="3528128" y="3429000"/>
            <a:ext cx="1204340" cy="1332883"/>
            <a:chOff x="3526397" y="2096117"/>
            <a:chExt cx="1204340" cy="13328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96E0D1-7B19-3483-B461-42324B1CE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853" y="2373116"/>
              <a:ext cx="1055884" cy="10558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128EEB-046C-51F9-E209-05B6DA5FBA8A}"/>
                </a:ext>
              </a:extLst>
            </p:cNvPr>
            <p:cNvSpPr txBox="1"/>
            <p:nvPr/>
          </p:nvSpPr>
          <p:spPr>
            <a:xfrm>
              <a:off x="3526397" y="2096117"/>
              <a:ext cx="105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Chromatica" panose="00000500000000000000" pitchFamily="50" charset="-94"/>
                </a:rPr>
                <a:t>web server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4F7A2CA-5D01-3E10-F567-98A00143B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8" y="2856930"/>
            <a:ext cx="924446" cy="925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782A34-B593-B518-A42B-6B65B8EA887D}"/>
              </a:ext>
            </a:extLst>
          </p:cNvPr>
          <p:cNvSpPr txBox="1"/>
          <p:nvPr/>
        </p:nvSpPr>
        <p:spPr>
          <a:xfrm>
            <a:off x="8311949" y="2395265"/>
            <a:ext cx="105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hromatica" panose="00000500000000000000" pitchFamily="50" charset="-94"/>
              </a:rPr>
              <a:t>back-end servers</a:t>
            </a:r>
          </a:p>
        </p:txBody>
      </p:sp>
      <p:pic>
        <p:nvPicPr>
          <p:cNvPr id="1030" name="Picture 6" descr="Microsoft Word - Wikipedia">
            <a:extLst>
              <a:ext uri="{FF2B5EF4-FFF2-40B4-BE49-F238E27FC236}">
                <a16:creationId xmlns:a16="http://schemas.microsoft.com/office/drawing/2014/main" id="{574452F6-9D10-34EC-221C-ABAA1C80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15" y="2464275"/>
            <a:ext cx="496398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7DC9BE-76F6-BCC1-1630-45BBE1CDF8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935" y="2673741"/>
            <a:ext cx="673308" cy="6733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037B5B-B75E-C6C5-168D-D587B3D0A5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59" y="3175214"/>
            <a:ext cx="303274" cy="3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20872 -0.0402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72 -0.04027 L 0.60364 0.0972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38789 0.1136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6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89 0.11365 L -0.62252 -0.030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6D9B5-CA32-4ECC-6827-192EB9E00C37}"/>
              </a:ext>
            </a:extLst>
          </p:cNvPr>
          <p:cNvGrpSpPr/>
          <p:nvPr/>
        </p:nvGrpSpPr>
        <p:grpSpPr>
          <a:xfrm>
            <a:off x="3526397" y="1742434"/>
            <a:ext cx="1204340" cy="1332883"/>
            <a:chOff x="3526397" y="2096117"/>
            <a:chExt cx="1204340" cy="13328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CDC73C-86BF-760B-433A-6025136F9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853" y="2373116"/>
              <a:ext cx="1055884" cy="105588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7A613B-4B64-8262-DE65-4EC96CB84A05}"/>
                </a:ext>
              </a:extLst>
            </p:cNvPr>
            <p:cNvSpPr txBox="1"/>
            <p:nvPr/>
          </p:nvSpPr>
          <p:spPr>
            <a:xfrm>
              <a:off x="3526397" y="2096117"/>
              <a:ext cx="105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Chromatica" panose="00000500000000000000" pitchFamily="50" charset="-94"/>
                </a:rPr>
                <a:t>web server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FB86F-2FEB-A2A7-AC1C-E019863A8E73}"/>
              </a:ext>
            </a:extLst>
          </p:cNvPr>
          <p:cNvGrpSpPr/>
          <p:nvPr/>
        </p:nvGrpSpPr>
        <p:grpSpPr>
          <a:xfrm>
            <a:off x="5874501" y="1004926"/>
            <a:ext cx="1055884" cy="1352362"/>
            <a:chOff x="7670840" y="1062335"/>
            <a:chExt cx="1055884" cy="1352362"/>
          </a:xfrm>
        </p:grpSpPr>
        <p:pic>
          <p:nvPicPr>
            <p:cNvPr id="1028" name="Picture 4" descr="Full Amazon S3 Guide (2020) | Logicata">
              <a:extLst>
                <a:ext uri="{FF2B5EF4-FFF2-40B4-BE49-F238E27FC236}">
                  <a16:creationId xmlns:a16="http://schemas.microsoft.com/office/drawing/2014/main" id="{A4E67B05-8B01-E9E7-808E-7036A97A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525" y="1465498"/>
              <a:ext cx="949199" cy="94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4F75F-D9D1-96EF-7190-F781EB620F2F}"/>
                </a:ext>
              </a:extLst>
            </p:cNvPr>
            <p:cNvSpPr txBox="1"/>
            <p:nvPr/>
          </p:nvSpPr>
          <p:spPr>
            <a:xfrm>
              <a:off x="7670840" y="1062335"/>
              <a:ext cx="1055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hromatica" panose="00000500000000000000" pitchFamily="50" charset="-94"/>
                </a:rPr>
                <a:t>s3 object storage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C0A4C-4E3F-F994-39EE-ACA4203092B9}"/>
              </a:ext>
            </a:extLst>
          </p:cNvPr>
          <p:cNvGrpSpPr/>
          <p:nvPr/>
        </p:nvGrpSpPr>
        <p:grpSpPr>
          <a:xfrm>
            <a:off x="3528128" y="3429000"/>
            <a:ext cx="1204340" cy="1332883"/>
            <a:chOff x="3526397" y="2096117"/>
            <a:chExt cx="1204340" cy="13328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96E0D1-7B19-3483-B461-42324B1CE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853" y="2373116"/>
              <a:ext cx="1055884" cy="10558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128EEB-046C-51F9-E209-05B6DA5FBA8A}"/>
                </a:ext>
              </a:extLst>
            </p:cNvPr>
            <p:cNvSpPr txBox="1"/>
            <p:nvPr/>
          </p:nvSpPr>
          <p:spPr>
            <a:xfrm>
              <a:off x="3526397" y="2096117"/>
              <a:ext cx="105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Chromatica" panose="00000500000000000000" pitchFamily="50" charset="-94"/>
                </a:rPr>
                <a:t>web server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4F7A2CA-5D01-3E10-F567-98A00143B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8" y="2856930"/>
            <a:ext cx="924446" cy="925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782A34-B593-B518-A42B-6B65B8EA887D}"/>
              </a:ext>
            </a:extLst>
          </p:cNvPr>
          <p:cNvSpPr txBox="1"/>
          <p:nvPr/>
        </p:nvSpPr>
        <p:spPr>
          <a:xfrm>
            <a:off x="8311949" y="2395265"/>
            <a:ext cx="105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hromatica" panose="00000500000000000000" pitchFamily="50" charset="-94"/>
              </a:rPr>
              <a:t>back-end servers</a:t>
            </a:r>
          </a:p>
        </p:txBody>
      </p:sp>
      <p:pic>
        <p:nvPicPr>
          <p:cNvPr id="1030" name="Picture 6" descr="Microsoft Word - Wikipedia">
            <a:extLst>
              <a:ext uri="{FF2B5EF4-FFF2-40B4-BE49-F238E27FC236}">
                <a16:creationId xmlns:a16="http://schemas.microsoft.com/office/drawing/2014/main" id="{574452F6-9D10-34EC-221C-ABAA1C80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15" y="2464275"/>
            <a:ext cx="496398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E4BDFF-ED50-B917-4541-9FFD37FA47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59" y="3175214"/>
            <a:ext cx="303274" cy="372521"/>
          </a:xfrm>
          <a:prstGeom prst="rect">
            <a:avLst/>
          </a:prstGeom>
        </p:spPr>
      </p:pic>
      <p:grpSp>
        <p:nvGrpSpPr>
          <p:cNvPr id="16" name="KafkaCluster">
            <a:extLst>
              <a:ext uri="{FF2B5EF4-FFF2-40B4-BE49-F238E27FC236}">
                <a16:creationId xmlns:a16="http://schemas.microsoft.com/office/drawing/2014/main" id="{49EAEC23-ECFD-0FB4-1DFE-2BBCB2DE0904}"/>
              </a:ext>
            </a:extLst>
          </p:cNvPr>
          <p:cNvGrpSpPr/>
          <p:nvPr/>
        </p:nvGrpSpPr>
        <p:grpSpPr>
          <a:xfrm rot="16200000">
            <a:off x="6043355" y="4263880"/>
            <a:ext cx="1061050" cy="1932318"/>
            <a:chOff x="5089584" y="2113472"/>
            <a:chExt cx="1376315" cy="2424022"/>
          </a:xfrm>
        </p:grpSpPr>
        <p:grpSp>
          <p:nvGrpSpPr>
            <p:cNvPr id="19" name="Grup 9">
              <a:extLst>
                <a:ext uri="{FF2B5EF4-FFF2-40B4-BE49-F238E27FC236}">
                  <a16:creationId xmlns:a16="http://schemas.microsoft.com/office/drawing/2014/main" id="{B52D20F4-09C7-CD92-6546-893B660FABBC}"/>
                </a:ext>
              </a:extLst>
            </p:cNvPr>
            <p:cNvGrpSpPr/>
            <p:nvPr/>
          </p:nvGrpSpPr>
          <p:grpSpPr>
            <a:xfrm>
              <a:off x="5165725" y="2176500"/>
              <a:ext cx="1168400" cy="533101"/>
              <a:chOff x="5165725" y="2176500"/>
              <a:chExt cx="1168400" cy="533101"/>
            </a:xfrm>
          </p:grpSpPr>
          <p:sp>
            <p:nvSpPr>
              <p:cNvPr id="30" name="Dikdörtgen 22">
                <a:extLst>
                  <a:ext uri="{FF2B5EF4-FFF2-40B4-BE49-F238E27FC236}">
                    <a16:creationId xmlns:a16="http://schemas.microsoft.com/office/drawing/2014/main" id="{C09B4D26-A702-1C93-2BD8-5AC13014BB3D}"/>
                  </a:ext>
                </a:extLst>
              </p:cNvPr>
              <p:cNvSpPr/>
              <p:nvPr/>
            </p:nvSpPr>
            <p:spPr>
              <a:xfrm>
                <a:off x="5165725" y="2217506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Resim 23">
                <a:extLst>
                  <a:ext uri="{FF2B5EF4-FFF2-40B4-BE49-F238E27FC236}">
                    <a16:creationId xmlns:a16="http://schemas.microsoft.com/office/drawing/2014/main" id="{D37B0B14-FDA0-09E8-B3A2-26566D29E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8" y="2176500"/>
                <a:ext cx="959293" cy="533101"/>
              </a:xfrm>
              <a:prstGeom prst="rect">
                <a:avLst/>
              </a:prstGeom>
            </p:spPr>
          </p:pic>
        </p:grpSp>
        <p:sp>
          <p:nvSpPr>
            <p:cNvPr id="20" name="Dikdörtgen 10">
              <a:extLst>
                <a:ext uri="{FF2B5EF4-FFF2-40B4-BE49-F238E27FC236}">
                  <a16:creationId xmlns:a16="http://schemas.microsoft.com/office/drawing/2014/main" id="{65BC6FAE-C140-0420-AE5E-B71913789886}"/>
                </a:ext>
              </a:extLst>
            </p:cNvPr>
            <p:cNvSpPr/>
            <p:nvPr/>
          </p:nvSpPr>
          <p:spPr>
            <a:xfrm>
              <a:off x="5089584" y="2113472"/>
              <a:ext cx="1376315" cy="2424022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up 11">
              <a:extLst>
                <a:ext uri="{FF2B5EF4-FFF2-40B4-BE49-F238E27FC236}">
                  <a16:creationId xmlns:a16="http://schemas.microsoft.com/office/drawing/2014/main" id="{A999FF02-10EF-80C7-4204-6ED1A8123950}"/>
                </a:ext>
              </a:extLst>
            </p:cNvPr>
            <p:cNvGrpSpPr/>
            <p:nvPr/>
          </p:nvGrpSpPr>
          <p:grpSpPr>
            <a:xfrm>
              <a:off x="5165725" y="2764378"/>
              <a:ext cx="1168400" cy="533101"/>
              <a:chOff x="5165725" y="3233355"/>
              <a:chExt cx="1168400" cy="533101"/>
            </a:xfrm>
          </p:grpSpPr>
          <p:sp>
            <p:nvSpPr>
              <p:cNvPr id="28" name="Dikdörtgen 20">
                <a:extLst>
                  <a:ext uri="{FF2B5EF4-FFF2-40B4-BE49-F238E27FC236}">
                    <a16:creationId xmlns:a16="http://schemas.microsoft.com/office/drawing/2014/main" id="{12CB6C04-EF5C-9B78-30CC-3A82EDE5E041}"/>
                  </a:ext>
                </a:extLst>
              </p:cNvPr>
              <p:cNvSpPr/>
              <p:nvPr/>
            </p:nvSpPr>
            <p:spPr>
              <a:xfrm>
                <a:off x="5165725" y="3270090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Resim 21">
                <a:extLst>
                  <a:ext uri="{FF2B5EF4-FFF2-40B4-BE49-F238E27FC236}">
                    <a16:creationId xmlns:a16="http://schemas.microsoft.com/office/drawing/2014/main" id="{9BE7B01F-A424-8EBA-29F0-8F37D2C02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4" y="3233355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22" name="Grup 12">
              <a:extLst>
                <a:ext uri="{FF2B5EF4-FFF2-40B4-BE49-F238E27FC236}">
                  <a16:creationId xmlns:a16="http://schemas.microsoft.com/office/drawing/2014/main" id="{05293941-7802-80F1-C47C-09DE3DDC21EB}"/>
                </a:ext>
              </a:extLst>
            </p:cNvPr>
            <p:cNvGrpSpPr/>
            <p:nvPr/>
          </p:nvGrpSpPr>
          <p:grpSpPr>
            <a:xfrm>
              <a:off x="5165725" y="3352256"/>
              <a:ext cx="1168400" cy="533101"/>
              <a:chOff x="5165725" y="4271288"/>
              <a:chExt cx="1168400" cy="533101"/>
            </a:xfrm>
          </p:grpSpPr>
          <p:sp>
            <p:nvSpPr>
              <p:cNvPr id="26" name="Dikdörtgen 18">
                <a:extLst>
                  <a:ext uri="{FF2B5EF4-FFF2-40B4-BE49-F238E27FC236}">
                    <a16:creationId xmlns:a16="http://schemas.microsoft.com/office/drawing/2014/main" id="{B4B05866-479E-60C7-7FD3-CB9DB08759DA}"/>
                  </a:ext>
                </a:extLst>
              </p:cNvPr>
              <p:cNvSpPr/>
              <p:nvPr/>
            </p:nvSpPr>
            <p:spPr>
              <a:xfrm>
                <a:off x="5165725" y="4315589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Resim 19">
                <a:extLst>
                  <a:ext uri="{FF2B5EF4-FFF2-40B4-BE49-F238E27FC236}">
                    <a16:creationId xmlns:a16="http://schemas.microsoft.com/office/drawing/2014/main" id="{8BC317C2-70CA-F64F-D68C-F444CBBAF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277" y="4271288"/>
                <a:ext cx="959293" cy="533101"/>
              </a:xfrm>
              <a:prstGeom prst="rect">
                <a:avLst/>
              </a:prstGeom>
            </p:spPr>
          </p:pic>
        </p:grpSp>
        <p:grpSp>
          <p:nvGrpSpPr>
            <p:cNvPr id="23" name="Grup 13">
              <a:extLst>
                <a:ext uri="{FF2B5EF4-FFF2-40B4-BE49-F238E27FC236}">
                  <a16:creationId xmlns:a16="http://schemas.microsoft.com/office/drawing/2014/main" id="{7F5CEBFD-5E53-05B1-8509-A6844B3E192F}"/>
                </a:ext>
              </a:extLst>
            </p:cNvPr>
            <p:cNvGrpSpPr/>
            <p:nvPr/>
          </p:nvGrpSpPr>
          <p:grpSpPr>
            <a:xfrm>
              <a:off x="5165723" y="3940134"/>
              <a:ext cx="1168400" cy="533101"/>
              <a:chOff x="5165725" y="5309221"/>
              <a:chExt cx="1168400" cy="533101"/>
            </a:xfrm>
          </p:grpSpPr>
          <p:sp>
            <p:nvSpPr>
              <p:cNvPr id="24" name="Dikdörtgen 14">
                <a:extLst>
                  <a:ext uri="{FF2B5EF4-FFF2-40B4-BE49-F238E27FC236}">
                    <a16:creationId xmlns:a16="http://schemas.microsoft.com/office/drawing/2014/main" id="{13371122-9B99-AE54-8E9A-96BB41351549}"/>
                  </a:ext>
                </a:extLst>
              </p:cNvPr>
              <p:cNvSpPr/>
              <p:nvPr/>
            </p:nvSpPr>
            <p:spPr>
              <a:xfrm>
                <a:off x="5165725" y="5347967"/>
                <a:ext cx="1168400" cy="444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Resim 17">
                <a:extLst>
                  <a:ext uri="{FF2B5EF4-FFF2-40B4-BE49-F238E27FC236}">
                    <a16:creationId xmlns:a16="http://schemas.microsoft.com/office/drawing/2014/main" id="{AC94D24F-803E-630A-276F-34AB46AF5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863" y="5309221"/>
                <a:ext cx="959293" cy="533101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FCB4295-50F2-8B92-621F-796F5893BFBA}"/>
              </a:ext>
            </a:extLst>
          </p:cNvPr>
          <p:cNvSpPr txBox="1"/>
          <p:nvPr/>
        </p:nvSpPr>
        <p:spPr>
          <a:xfrm>
            <a:off x="3117213" y="3067492"/>
            <a:ext cx="226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s3://word-bucket/clientx/xxxx.docx</a:t>
            </a:r>
            <a:endParaRPr lang="tr-T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87DC9BE-76F6-BCC1-1630-45BBE1CDF8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935" y="2673741"/>
            <a:ext cx="673308" cy="6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20872 -0.0402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72 -0.04027 L 0.40117 -0.1386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19557 0.2754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57 0.27547 L 0.38099 -0.003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17 -0.13865 L 0.60065 0.107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20182 -0.1856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47 -0.23588 L -0.38789 0.1136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89 0.11365 L -0.61562 -0.0270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93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2" grpId="2"/>
      <p:bldP spid="3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5245155" y="1154414"/>
            <a:ext cx="964576" cy="1303200"/>
            <a:chOff x="1709237" y="3884287"/>
            <a:chExt cx="1370514" cy="1911819"/>
          </a:xfrm>
        </p:grpSpPr>
        <p:grpSp>
          <p:nvGrpSpPr>
            <p:cNvPr id="168" name="Grup 16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70" name="Yamuk 16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Yamuk 17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kdörtgen 17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kdörtgen 17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Yuvarlatılmış Dikdörtgen 17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Düz Bağlayıcı 17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Düz Bağlayıcı 17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Düz Bağlayıcı 17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Metin kutusu 168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83323" y="331897"/>
            <a:ext cx="4672385" cy="53310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App-1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App-2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Security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E-mail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DWH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DM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Search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0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2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8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1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4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8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1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6000"/>
                            </p:stCondLst>
                            <p:childTnLst>
                              <p:par>
                                <p:cTn id="194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9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0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2000"/>
                            </p:stCondLst>
                            <p:childTnLst>
                              <p:par>
                                <p:cTn id="20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4000"/>
                            </p:stCondLst>
                            <p:childTnLst>
                              <p:par>
                                <p:cTn id="20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6000"/>
                            </p:stCondLst>
                            <p:childTnLst>
                              <p:par>
                                <p:cTn id="209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2201 0.4551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8000"/>
                            </p:stCondLst>
                            <p:childTnLst>
                              <p:par>
                                <p:cTn id="2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8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900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9500"/>
                            </p:stCondLst>
                            <p:childTnLst>
                              <p:par>
                                <p:cTn id="23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23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0000"/>
                            </p:stCondLst>
                            <p:childTnLst>
                              <p:par>
                                <p:cTn id="23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0500"/>
                            </p:stCondLst>
                            <p:childTnLst>
                              <p:par>
                                <p:cTn id="23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23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10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15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2000"/>
                            </p:stCondLst>
                            <p:childTnLst>
                              <p:par>
                                <p:cTn id="2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2500"/>
                            </p:stCondLst>
                            <p:childTnLst>
                              <p:par>
                                <p:cTn id="2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3000"/>
                            </p:stCondLst>
                            <p:childTnLst>
                              <p:par>
                                <p:cTn id="2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3500"/>
                            </p:stCondLst>
                            <p:childTnLst>
                              <p:par>
                                <p:cTn id="2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44000"/>
                            </p:stCondLst>
                            <p:childTnLst>
                              <p:par>
                                <p:cTn id="2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4500"/>
                            </p:stCondLst>
                            <p:childTnLst>
                              <p:par>
                                <p:cTn id="2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5000"/>
                            </p:stCondLst>
                            <p:childTnLst>
                              <p:par>
                                <p:cTn id="287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8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46000"/>
                            </p:stCondLst>
                            <p:childTnLst>
                              <p:par>
                                <p:cTn id="29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9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47000"/>
                            </p:stCondLst>
                            <p:childTnLst>
                              <p:par>
                                <p:cTn id="293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9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8000"/>
                            </p:stCondLst>
                            <p:childTnLst>
                              <p:par>
                                <p:cTn id="296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9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49000"/>
                            </p:stCondLst>
                            <p:childTnLst>
                              <p:par>
                                <p:cTn id="299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30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00"/>
                            </p:stCondLst>
                            <p:childTnLst>
                              <p:par>
                                <p:cTn id="302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303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1000"/>
                            </p:stCondLst>
                            <p:childTnLst>
                              <p:par>
                                <p:cTn id="305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30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2000"/>
                            </p:stCondLst>
                            <p:childTnLst>
                              <p:par>
                                <p:cTn id="308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309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66274" y="1231324"/>
            <a:ext cx="1015006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If there are 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different sources and 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different sinks, 3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different data integrations are required.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Different connections: TCP, HTTP, REST, FRP, JDBC, ODBC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Different formats: Binary, json, csv, avro, parquet</a:t>
            </a: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hromatica" panose="00000500000000000000" pitchFamily="50" charset="-94"/>
              </a:rPr>
              <a:t>he production rate of the data source can be much higher than the digest rate of the sink.</a:t>
            </a:r>
            <a:endParaRPr lang="tr-TR" sz="2400" dirty="0">
              <a:solidFill>
                <a:srgbClr val="00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05095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62036" y="186763"/>
            <a:ext cx="4672385" cy="53310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Why</a:t>
            </a:r>
            <a:r>
              <a:rPr lang="tr-TR" sz="3200" b="1" dirty="0">
                <a:solidFill>
                  <a:srgbClr val="CD1F26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Kafka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App-1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App-2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Security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E-mail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DWH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DM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Search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up 238">
            <a:extLst>
              <a:ext uri="{FF2B5EF4-FFF2-40B4-BE49-F238E27FC236}">
                <a16:creationId xmlns:a16="http://schemas.microsoft.com/office/drawing/2014/main" id="{8485B4ED-9201-4275-A5D1-8B6723AD3827}"/>
              </a:ext>
            </a:extLst>
          </p:cNvPr>
          <p:cNvGrpSpPr/>
          <p:nvPr/>
        </p:nvGrpSpPr>
        <p:grpSpPr>
          <a:xfrm>
            <a:off x="4410327" y="1017344"/>
            <a:ext cx="927860" cy="1291816"/>
            <a:chOff x="1756113" y="3900989"/>
            <a:chExt cx="1318346" cy="1895117"/>
          </a:xfrm>
        </p:grpSpPr>
        <p:grpSp>
          <p:nvGrpSpPr>
            <p:cNvPr id="258" name="Grup 257">
              <a:extLst>
                <a:ext uri="{FF2B5EF4-FFF2-40B4-BE49-F238E27FC236}">
                  <a16:creationId xmlns:a16="http://schemas.microsoft.com/office/drawing/2014/main" id="{81C28041-5A85-47C3-B34D-58B61A528225}"/>
                </a:ext>
              </a:extLst>
            </p:cNvPr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60" name="Yamuk 259">
                <a:extLst>
                  <a:ext uri="{FF2B5EF4-FFF2-40B4-BE49-F238E27FC236}">
                    <a16:creationId xmlns:a16="http://schemas.microsoft.com/office/drawing/2014/main" id="{287E8073-03A9-497C-8005-AC68824B678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Yamuk 260">
                <a:extLst>
                  <a:ext uri="{FF2B5EF4-FFF2-40B4-BE49-F238E27FC236}">
                    <a16:creationId xmlns:a16="http://schemas.microsoft.com/office/drawing/2014/main" id="{2FDAF341-3DE5-4258-85B2-E4E3B5FA4919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Dikdörtgen 261">
                <a:extLst>
                  <a:ext uri="{FF2B5EF4-FFF2-40B4-BE49-F238E27FC236}">
                    <a16:creationId xmlns:a16="http://schemas.microsoft.com/office/drawing/2014/main" id="{E9D99071-1BA3-4CA9-A225-EC73E09FC49C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Dikdörtgen 262">
                <a:extLst>
                  <a:ext uri="{FF2B5EF4-FFF2-40B4-BE49-F238E27FC236}">
                    <a16:creationId xmlns:a16="http://schemas.microsoft.com/office/drawing/2014/main" id="{2F61EB50-6286-4603-9923-3BFD38EF3A06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Yuvarlatılmış Dikdörtgen 63">
                <a:extLst>
                  <a:ext uri="{FF2B5EF4-FFF2-40B4-BE49-F238E27FC236}">
                    <a16:creationId xmlns:a16="http://schemas.microsoft.com/office/drawing/2014/main" id="{04AEE101-0F3C-4076-95E9-5E8457B0DE6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Düz Bağlayıcı 264">
                <a:extLst>
                  <a:ext uri="{FF2B5EF4-FFF2-40B4-BE49-F238E27FC236}">
                    <a16:creationId xmlns:a16="http://schemas.microsoft.com/office/drawing/2014/main" id="{0F9CB962-E67A-4EB9-B127-095E9F0228FE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Düz Bağlayıcı 265">
                <a:extLst>
                  <a:ext uri="{FF2B5EF4-FFF2-40B4-BE49-F238E27FC236}">
                    <a16:creationId xmlns:a16="http://schemas.microsoft.com/office/drawing/2014/main" id="{AA769427-EFB5-46EC-98C7-B1F41413C4D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Düz Bağlayıcı 266">
                <a:extLst>
                  <a:ext uri="{FF2B5EF4-FFF2-40B4-BE49-F238E27FC236}">
                    <a16:creationId xmlns:a16="http://schemas.microsoft.com/office/drawing/2014/main" id="{85F846EE-D13A-43F0-9357-EEBD4FDD1899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Metin kutusu 258">
              <a:extLst>
                <a:ext uri="{FF2B5EF4-FFF2-40B4-BE49-F238E27FC236}">
                  <a16:creationId xmlns:a16="http://schemas.microsoft.com/office/drawing/2014/main" id="{0F9E315A-8601-4514-93D0-CAF4195C8437}"/>
                </a:ext>
              </a:extLst>
            </p:cNvPr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 1">
            <a:extLst>
              <a:ext uri="{FF2B5EF4-FFF2-40B4-BE49-F238E27FC236}">
                <a16:creationId xmlns:a16="http://schemas.microsoft.com/office/drawing/2014/main" id="{745D769E-6E5B-4326-9B90-CCF0AEC6C727}"/>
              </a:ext>
            </a:extLst>
          </p:cNvPr>
          <p:cNvGrpSpPr/>
          <p:nvPr/>
        </p:nvGrpSpPr>
        <p:grpSpPr>
          <a:xfrm>
            <a:off x="3362774" y="2743002"/>
            <a:ext cx="5450670" cy="1427550"/>
            <a:chOff x="3795224" y="2447632"/>
            <a:chExt cx="5450670" cy="1427550"/>
          </a:xfrm>
        </p:grpSpPr>
        <p:sp>
          <p:nvSpPr>
            <p:cNvPr id="301" name="Dikdörtgen 300">
              <a:extLst>
                <a:ext uri="{FF2B5EF4-FFF2-40B4-BE49-F238E27FC236}">
                  <a16:creationId xmlns:a16="http://schemas.microsoft.com/office/drawing/2014/main" id="{BC570A98-30B0-463A-86F0-BD4305CAEDE5}"/>
                </a:ext>
              </a:extLst>
            </p:cNvPr>
            <p:cNvSpPr/>
            <p:nvPr/>
          </p:nvSpPr>
          <p:spPr>
            <a:xfrm>
              <a:off x="3795224" y="2608523"/>
              <a:ext cx="5450670" cy="1266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7" name="Grup 166"/>
            <p:cNvGrpSpPr/>
            <p:nvPr/>
          </p:nvGrpSpPr>
          <p:grpSpPr>
            <a:xfrm>
              <a:off x="5703165" y="2447632"/>
              <a:ext cx="964576" cy="1303200"/>
              <a:chOff x="1709237" y="3884287"/>
              <a:chExt cx="1370514" cy="1911819"/>
            </a:xfrm>
          </p:grpSpPr>
          <p:grpSp>
            <p:nvGrpSpPr>
              <p:cNvPr id="168" name="Grup 167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70" name="Yamuk 169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Yamuk 170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kdörtgen 171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kdörtgen 172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Yuvarlatılmış Dikdörtgen 173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Düz Bağlayıcı 174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Düz Bağlayıcı 175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Düz Bağlayıcı 176"/>
                <p:cNvCxnSpPr/>
                <p:nvPr/>
              </p:nvCxnSpPr>
              <p:spPr>
                <a:xfrm>
                  <a:off x="2196163" y="4648201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Metin kutusu 168"/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8" name="Grup 267">
              <a:extLst>
                <a:ext uri="{FF2B5EF4-FFF2-40B4-BE49-F238E27FC236}">
                  <a16:creationId xmlns:a16="http://schemas.microsoft.com/office/drawing/2014/main" id="{B1624D6F-19A0-4A74-94EC-857B8EBF70F5}"/>
                </a:ext>
              </a:extLst>
            </p:cNvPr>
            <p:cNvGrpSpPr/>
            <p:nvPr/>
          </p:nvGrpSpPr>
          <p:grpSpPr>
            <a:xfrm>
              <a:off x="5075242" y="2458890"/>
              <a:ext cx="964576" cy="1303200"/>
              <a:chOff x="1709237" y="3884287"/>
              <a:chExt cx="1370514" cy="1911819"/>
            </a:xfrm>
          </p:grpSpPr>
          <p:grpSp>
            <p:nvGrpSpPr>
              <p:cNvPr id="269" name="Grup 268">
                <a:extLst>
                  <a:ext uri="{FF2B5EF4-FFF2-40B4-BE49-F238E27FC236}">
                    <a16:creationId xmlns:a16="http://schemas.microsoft.com/office/drawing/2014/main" id="{C73C3320-2047-44E2-8CD5-02FAEF23FC59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4" cy="1499679"/>
                <a:chOff x="1991638" y="4296427"/>
                <a:chExt cx="814194" cy="1499679"/>
              </a:xfrm>
            </p:grpSpPr>
            <p:sp>
              <p:nvSpPr>
                <p:cNvPr id="271" name="Yamuk 270">
                  <a:extLst>
                    <a:ext uri="{FF2B5EF4-FFF2-40B4-BE49-F238E27FC236}">
                      <a16:creationId xmlns:a16="http://schemas.microsoft.com/office/drawing/2014/main" id="{A994B1B0-B874-4C54-BD97-4121FEE9D169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Yamuk 271">
                  <a:extLst>
                    <a:ext uri="{FF2B5EF4-FFF2-40B4-BE49-F238E27FC236}">
                      <a16:creationId xmlns:a16="http://schemas.microsoft.com/office/drawing/2014/main" id="{9A6DBA00-748A-48E0-9474-8B0BCD4C3186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Dikdörtgen 272">
                  <a:extLst>
                    <a:ext uri="{FF2B5EF4-FFF2-40B4-BE49-F238E27FC236}">
                      <a16:creationId xmlns:a16="http://schemas.microsoft.com/office/drawing/2014/main" id="{20E5DED6-38AB-4044-AAC3-96005FD7BA47}"/>
                    </a:ext>
                  </a:extLst>
                </p:cNvPr>
                <p:cNvSpPr/>
                <p:nvPr/>
              </p:nvSpPr>
              <p:spPr>
                <a:xfrm>
                  <a:off x="1991640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Dikdörtgen 273">
                  <a:extLst>
                    <a:ext uri="{FF2B5EF4-FFF2-40B4-BE49-F238E27FC236}">
                      <a16:creationId xmlns:a16="http://schemas.microsoft.com/office/drawing/2014/main" id="{D1EBE380-0A27-4BB7-A2DE-64E3C83AFF94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Yuvarlatılmış Dikdörtgen 74">
                  <a:extLst>
                    <a:ext uri="{FF2B5EF4-FFF2-40B4-BE49-F238E27FC236}">
                      <a16:creationId xmlns:a16="http://schemas.microsoft.com/office/drawing/2014/main" id="{2F6980E7-B81B-4B6B-9D14-AA1B6DFAA4CC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6" name="Düz Bağlayıcı 275">
                  <a:extLst>
                    <a:ext uri="{FF2B5EF4-FFF2-40B4-BE49-F238E27FC236}">
                      <a16:creationId xmlns:a16="http://schemas.microsoft.com/office/drawing/2014/main" id="{04580EF2-97CF-4633-A001-301B25A44EA2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Düz Bağlayıcı 276">
                  <a:extLst>
                    <a:ext uri="{FF2B5EF4-FFF2-40B4-BE49-F238E27FC236}">
                      <a16:creationId xmlns:a16="http://schemas.microsoft.com/office/drawing/2014/main" id="{8EBCC03B-22D5-428C-AB36-CC0F5BD2C875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Düz Bağlayıcı 277">
                  <a:extLst>
                    <a:ext uri="{FF2B5EF4-FFF2-40B4-BE49-F238E27FC236}">
                      <a16:creationId xmlns:a16="http://schemas.microsoft.com/office/drawing/2014/main" id="{2EB8EB35-CBE9-43E5-969E-8593D03047C0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0" name="Metin kutusu 269">
                <a:extLst>
                  <a:ext uri="{FF2B5EF4-FFF2-40B4-BE49-F238E27FC236}">
                    <a16:creationId xmlns:a16="http://schemas.microsoft.com/office/drawing/2014/main" id="{49D05D3A-169E-4CE4-A31D-A84EAACD0202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9" name="Grup 278">
              <a:extLst>
                <a:ext uri="{FF2B5EF4-FFF2-40B4-BE49-F238E27FC236}">
                  <a16:creationId xmlns:a16="http://schemas.microsoft.com/office/drawing/2014/main" id="{C679AD46-8DE3-4B9B-9D86-2EECB02E76C8}"/>
                </a:ext>
              </a:extLst>
            </p:cNvPr>
            <p:cNvGrpSpPr/>
            <p:nvPr/>
          </p:nvGrpSpPr>
          <p:grpSpPr>
            <a:xfrm>
              <a:off x="7109847" y="2470844"/>
              <a:ext cx="964576" cy="1303200"/>
              <a:chOff x="1709237" y="3884287"/>
              <a:chExt cx="1370514" cy="1911819"/>
            </a:xfrm>
          </p:grpSpPr>
          <p:grpSp>
            <p:nvGrpSpPr>
              <p:cNvPr id="280" name="Grup 279">
                <a:extLst>
                  <a:ext uri="{FF2B5EF4-FFF2-40B4-BE49-F238E27FC236}">
                    <a16:creationId xmlns:a16="http://schemas.microsoft.com/office/drawing/2014/main" id="{810A2DAE-81F3-4ED7-9D1D-0FD16CD5DA50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82" name="Yamuk 281">
                  <a:extLst>
                    <a:ext uri="{FF2B5EF4-FFF2-40B4-BE49-F238E27FC236}">
                      <a16:creationId xmlns:a16="http://schemas.microsoft.com/office/drawing/2014/main" id="{C9BED79F-ECB6-4593-A2D3-2D99028A16A2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Yamuk 282">
                  <a:extLst>
                    <a:ext uri="{FF2B5EF4-FFF2-40B4-BE49-F238E27FC236}">
                      <a16:creationId xmlns:a16="http://schemas.microsoft.com/office/drawing/2014/main" id="{F3000181-8CBD-4924-9564-A73E208A4E21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Dikdörtgen 283">
                  <a:extLst>
                    <a:ext uri="{FF2B5EF4-FFF2-40B4-BE49-F238E27FC236}">
                      <a16:creationId xmlns:a16="http://schemas.microsoft.com/office/drawing/2014/main" id="{892C7B34-C78E-4138-902D-2887D8943BC0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Dikdörtgen 284">
                  <a:extLst>
                    <a:ext uri="{FF2B5EF4-FFF2-40B4-BE49-F238E27FC236}">
                      <a16:creationId xmlns:a16="http://schemas.microsoft.com/office/drawing/2014/main" id="{AD47808D-DCE6-41D0-9BAD-9C3F3C7F2D84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Yuvarlatılmış Dikdörtgen 173">
                  <a:extLst>
                    <a:ext uri="{FF2B5EF4-FFF2-40B4-BE49-F238E27FC236}">
                      <a16:creationId xmlns:a16="http://schemas.microsoft.com/office/drawing/2014/main" id="{39F7EFD3-88E7-4824-8D9A-2CB635D8B9CF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7" name="Düz Bağlayıcı 286">
                  <a:extLst>
                    <a:ext uri="{FF2B5EF4-FFF2-40B4-BE49-F238E27FC236}">
                      <a16:creationId xmlns:a16="http://schemas.microsoft.com/office/drawing/2014/main" id="{2C8C1CB6-06DC-4E3B-940B-2D9C7AD64688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Düz Bağlayıcı 287">
                  <a:extLst>
                    <a:ext uri="{FF2B5EF4-FFF2-40B4-BE49-F238E27FC236}">
                      <a16:creationId xmlns:a16="http://schemas.microsoft.com/office/drawing/2014/main" id="{3BFD9EEF-2CF3-4708-8245-ADCBE55BFFD8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Düz Bağlayıcı 288">
                  <a:extLst>
                    <a:ext uri="{FF2B5EF4-FFF2-40B4-BE49-F238E27FC236}">
                      <a16:creationId xmlns:a16="http://schemas.microsoft.com/office/drawing/2014/main" id="{7BE87DEE-8CA8-40BD-9D6C-4B30A011747F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1" name="Metin kutusu 280">
                <a:extLst>
                  <a:ext uri="{FF2B5EF4-FFF2-40B4-BE49-F238E27FC236}">
                    <a16:creationId xmlns:a16="http://schemas.microsoft.com/office/drawing/2014/main" id="{C116C82B-BAE2-4666-990E-71BFBDC954B3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0" name="Grup 289">
              <a:extLst>
                <a:ext uri="{FF2B5EF4-FFF2-40B4-BE49-F238E27FC236}">
                  <a16:creationId xmlns:a16="http://schemas.microsoft.com/office/drawing/2014/main" id="{99F7188A-C2E9-4287-86C7-B907ED112236}"/>
                </a:ext>
              </a:extLst>
            </p:cNvPr>
            <p:cNvGrpSpPr/>
            <p:nvPr/>
          </p:nvGrpSpPr>
          <p:grpSpPr>
            <a:xfrm>
              <a:off x="6481924" y="2482102"/>
              <a:ext cx="964576" cy="1303200"/>
              <a:chOff x="1709237" y="3884287"/>
              <a:chExt cx="1370514" cy="1911819"/>
            </a:xfrm>
          </p:grpSpPr>
          <p:grpSp>
            <p:nvGrpSpPr>
              <p:cNvPr id="291" name="Grup 290">
                <a:extLst>
                  <a:ext uri="{FF2B5EF4-FFF2-40B4-BE49-F238E27FC236}">
                    <a16:creationId xmlns:a16="http://schemas.microsoft.com/office/drawing/2014/main" id="{07C6C5BB-D3A1-4FC3-8DA9-6EC3B5EAE9EE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93" name="Yamuk 292">
                  <a:extLst>
                    <a:ext uri="{FF2B5EF4-FFF2-40B4-BE49-F238E27FC236}">
                      <a16:creationId xmlns:a16="http://schemas.microsoft.com/office/drawing/2014/main" id="{CA20A116-8428-4D41-B9FD-6EFC468C8591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Yamuk 293">
                  <a:extLst>
                    <a:ext uri="{FF2B5EF4-FFF2-40B4-BE49-F238E27FC236}">
                      <a16:creationId xmlns:a16="http://schemas.microsoft.com/office/drawing/2014/main" id="{D4869FCA-E27C-498A-8865-09F059EF1108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Dikdörtgen 294">
                  <a:extLst>
                    <a:ext uri="{FF2B5EF4-FFF2-40B4-BE49-F238E27FC236}">
                      <a16:creationId xmlns:a16="http://schemas.microsoft.com/office/drawing/2014/main" id="{F983763E-DBA6-439D-B30A-3AE1D4A3FE9F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Dikdörtgen 295">
                  <a:extLst>
                    <a:ext uri="{FF2B5EF4-FFF2-40B4-BE49-F238E27FC236}">
                      <a16:creationId xmlns:a16="http://schemas.microsoft.com/office/drawing/2014/main" id="{DA1F5759-7688-4805-BDF7-1154B6B401C2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Yuvarlatılmış Dikdörtgen 74">
                  <a:extLst>
                    <a:ext uri="{FF2B5EF4-FFF2-40B4-BE49-F238E27FC236}">
                      <a16:creationId xmlns:a16="http://schemas.microsoft.com/office/drawing/2014/main" id="{E6A1E7F5-2582-4DDC-9750-EDE4FBF8D53B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8" name="Düz Bağlayıcı 297">
                  <a:extLst>
                    <a:ext uri="{FF2B5EF4-FFF2-40B4-BE49-F238E27FC236}">
                      <a16:creationId xmlns:a16="http://schemas.microsoft.com/office/drawing/2014/main" id="{634206DD-9B19-49B7-9031-5E65B0F8130C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Düz Bağlayıcı 298">
                  <a:extLst>
                    <a:ext uri="{FF2B5EF4-FFF2-40B4-BE49-F238E27FC236}">
                      <a16:creationId xmlns:a16="http://schemas.microsoft.com/office/drawing/2014/main" id="{45CA0707-1719-4F0E-9335-E1701ECA619C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Düz Bağlayıcı 299">
                  <a:extLst>
                    <a:ext uri="{FF2B5EF4-FFF2-40B4-BE49-F238E27FC236}">
                      <a16:creationId xmlns:a16="http://schemas.microsoft.com/office/drawing/2014/main" id="{FAA84B11-2703-4282-A2B5-4AFC3CAE36AC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Metin kutusu 291">
                <a:extLst>
                  <a:ext uri="{FF2B5EF4-FFF2-40B4-BE49-F238E27FC236}">
                    <a16:creationId xmlns:a16="http://schemas.microsoft.com/office/drawing/2014/main" id="{A44D13A1-1E16-4DAA-B85A-2E0B0DD76BFB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5FCEEF8C-9DC0-4A28-A02D-71D0C5315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57" y="2913266"/>
            <a:ext cx="2092357" cy="1162771"/>
          </a:xfrm>
          <a:prstGeom prst="rect">
            <a:avLst/>
          </a:prstGeom>
        </p:spPr>
      </p:pic>
      <p:sp>
        <p:nvSpPr>
          <p:cNvPr id="242" name="Unvan 1">
            <a:extLst>
              <a:ext uri="{FF2B5EF4-FFF2-40B4-BE49-F238E27FC236}">
                <a16:creationId xmlns:a16="http://schemas.microsoft.com/office/drawing/2014/main" id="{4A21CB43-1088-47BF-AA78-74956DBC959F}"/>
              </a:ext>
            </a:extLst>
          </p:cNvPr>
          <p:cNvSpPr txBox="1">
            <a:spLocks/>
          </p:cNvSpPr>
          <p:nvPr/>
        </p:nvSpPr>
        <p:spPr>
          <a:xfrm>
            <a:off x="88034" y="3657797"/>
            <a:ext cx="4672385" cy="11937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Asynchronous Transmission </a:t>
            </a:r>
          </a:p>
        </p:txBody>
      </p:sp>
    </p:spTree>
    <p:extLst>
      <p:ext uri="{BB962C8B-B14F-4D97-AF65-F5344CB8AC3E}">
        <p14:creationId xmlns:p14="http://schemas.microsoft.com/office/powerpoint/2010/main" val="32413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</TotalTime>
  <Words>1451</Words>
  <Application>Microsoft Office PowerPoint</Application>
  <PresentationFormat>Widescreen</PresentationFormat>
  <Paragraphs>441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Chromatica</vt:lpstr>
      <vt:lpstr>Consolas</vt:lpstr>
      <vt:lpstr>Courier New</vt:lpstr>
      <vt:lpstr>Roboto</vt:lpstr>
      <vt:lpstr>Wingdings</vt:lpstr>
      <vt:lpstr>Office Teması</vt:lpstr>
      <vt:lpstr>PowerPoint Presentation</vt:lpstr>
      <vt:lpstr>Content</vt:lpstr>
      <vt:lpstr>Content</vt:lpstr>
      <vt:lpstr>Introduction</vt:lpstr>
      <vt:lpstr>PowerPoint Presentation</vt:lpstr>
      <vt:lpstr>PowerPoint Presentation</vt:lpstr>
      <vt:lpstr>Why Kafka</vt:lpstr>
      <vt:lpstr>PowerPoint Presentation</vt:lpstr>
      <vt:lpstr>Why Kafka</vt:lpstr>
      <vt:lpstr>PowerPoint Presentation</vt:lpstr>
      <vt:lpstr>PowerPoint Presentation</vt:lpstr>
      <vt:lpstr>PowerPoint Presentation</vt:lpstr>
      <vt:lpstr>PowerPoint Presentation</vt:lpstr>
      <vt:lpstr>Sample Use Case</vt:lpstr>
      <vt:lpstr>Sample Usage</vt:lpstr>
      <vt:lpstr>Rivals of Kafka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Consumer Group</vt:lpstr>
      <vt:lpstr>Consumer Group</vt:lpstr>
      <vt:lpstr>Consumer Group</vt:lpstr>
      <vt:lpstr>PowerPoint Presentation</vt:lpstr>
      <vt:lpstr>PowerPoint Presentation</vt:lpstr>
      <vt:lpstr>PowerPoint Presentation</vt:lpstr>
      <vt:lpstr>Zookeeper (Deprecated)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SIRIN</cp:lastModifiedBy>
  <cp:revision>189</cp:revision>
  <dcterms:created xsi:type="dcterms:W3CDTF">2018-03-04T09:30:49Z</dcterms:created>
  <dcterms:modified xsi:type="dcterms:W3CDTF">2023-02-03T19:18:48Z</dcterms:modified>
</cp:coreProperties>
</file>