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43" r:id="rId2"/>
    <p:sldId id="382" r:id="rId3"/>
    <p:sldId id="325" r:id="rId4"/>
    <p:sldId id="373" r:id="rId5"/>
    <p:sldId id="374" r:id="rId6"/>
    <p:sldId id="384" r:id="rId7"/>
    <p:sldId id="331" r:id="rId8"/>
    <p:sldId id="376" r:id="rId9"/>
    <p:sldId id="375" r:id="rId10"/>
    <p:sldId id="383" r:id="rId11"/>
    <p:sldId id="335" r:id="rId12"/>
    <p:sldId id="351" r:id="rId13"/>
    <p:sldId id="336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4" r:id="rId25"/>
    <p:sldId id="365" r:id="rId26"/>
    <p:sldId id="366" r:id="rId27"/>
    <p:sldId id="369" r:id="rId28"/>
    <p:sldId id="367" r:id="rId29"/>
    <p:sldId id="368" r:id="rId30"/>
    <p:sldId id="370" r:id="rId31"/>
    <p:sldId id="372" r:id="rId32"/>
    <p:sldId id="379" r:id="rId33"/>
    <p:sldId id="377" r:id="rId34"/>
    <p:sldId id="380" r:id="rId35"/>
    <p:sldId id="381" r:id="rId36"/>
    <p:sldId id="378" r:id="rId37"/>
    <p:sldId id="371" r:id="rId3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CD1F26"/>
    <a:srgbClr val="FF9933"/>
    <a:srgbClr val="AFCB08"/>
    <a:srgbClr val="D32E2A"/>
    <a:srgbClr val="FD6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5" autoAdjust="0"/>
    <p:restoredTop sz="93801" autoAdjust="0"/>
  </p:normalViewPr>
  <p:slideViewPr>
    <p:cSldViewPr snapToGrid="0">
      <p:cViewPr varScale="1">
        <p:scale>
          <a:sx n="104" d="100"/>
          <a:sy n="104" d="100"/>
        </p:scale>
        <p:origin x="58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1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finops.org/introduction/what-is-finops/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ricks.com/fr/glossary/data-lakehou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E7277011-90B5-4EE2-A9A2-C8BACC422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231" y="3809902"/>
            <a:ext cx="5319538" cy="1485548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Data</a:t>
            </a:r>
            <a:r>
              <a:rPr lang="tr-TR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Engineering</a:t>
            </a:r>
            <a:r>
              <a:rPr lang="tr-TR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Concept</a:t>
            </a:r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1633388A-D5C3-4FDC-85EF-3746E8B5F888}"/>
              </a:ext>
            </a:extLst>
          </p:cNvPr>
          <p:cNvGrpSpPr/>
          <p:nvPr/>
        </p:nvGrpSpPr>
        <p:grpSpPr>
          <a:xfrm>
            <a:off x="4317999" y="2285711"/>
            <a:ext cx="3556000" cy="1408546"/>
            <a:chOff x="4317999" y="2285711"/>
            <a:chExt cx="3556000" cy="1408546"/>
          </a:xfrm>
        </p:grpSpPr>
        <p:sp>
          <p:nvSpPr>
            <p:cNvPr id="16" name="Dikdörtgen: Köşeleri Yuvarlatılmış 15">
              <a:extLst>
                <a:ext uri="{FF2B5EF4-FFF2-40B4-BE49-F238E27FC236}">
                  <a16:creationId xmlns:a16="http://schemas.microsoft.com/office/drawing/2014/main" id="{1A4C3DF1-BCEC-4A87-AA97-B034103A8553}"/>
                </a:ext>
              </a:extLst>
            </p:cNvPr>
            <p:cNvSpPr/>
            <p:nvPr/>
          </p:nvSpPr>
          <p:spPr>
            <a:xfrm>
              <a:off x="4317999" y="2285711"/>
              <a:ext cx="3556000" cy="140854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up 14">
              <a:extLst>
                <a:ext uri="{FF2B5EF4-FFF2-40B4-BE49-F238E27FC236}">
                  <a16:creationId xmlns:a16="http://schemas.microsoft.com/office/drawing/2014/main" id="{5AFF55C1-F8E3-49C9-B536-2BEAB2B9DFF4}"/>
                </a:ext>
              </a:extLst>
            </p:cNvPr>
            <p:cNvGrpSpPr/>
            <p:nvPr/>
          </p:nvGrpSpPr>
          <p:grpSpPr>
            <a:xfrm>
              <a:off x="4509654" y="2468418"/>
              <a:ext cx="3172691" cy="1058648"/>
              <a:chOff x="4664364" y="2376054"/>
              <a:chExt cx="3172691" cy="1058648"/>
            </a:xfrm>
          </p:grpSpPr>
          <p:grpSp>
            <p:nvGrpSpPr>
              <p:cNvPr id="8" name="Grup 7">
                <a:extLst>
                  <a:ext uri="{FF2B5EF4-FFF2-40B4-BE49-F238E27FC236}">
                    <a16:creationId xmlns:a16="http://schemas.microsoft.com/office/drawing/2014/main" id="{6CC22500-29EC-47C8-8592-F962A580E23C}"/>
                  </a:ext>
                </a:extLst>
              </p:cNvPr>
              <p:cNvGrpSpPr/>
              <p:nvPr/>
            </p:nvGrpSpPr>
            <p:grpSpPr>
              <a:xfrm>
                <a:off x="4664364" y="2376054"/>
                <a:ext cx="914400" cy="1052946"/>
                <a:chOff x="4664364" y="1939636"/>
                <a:chExt cx="1228436" cy="1589809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" name="Akış Çizelgesi: Manyetik Disk 1">
                  <a:extLst>
                    <a:ext uri="{FF2B5EF4-FFF2-40B4-BE49-F238E27FC236}">
                      <a16:creationId xmlns:a16="http://schemas.microsoft.com/office/drawing/2014/main" id="{E40FA489-7771-4D9D-9171-A63E113C0DE8}"/>
                    </a:ext>
                  </a:extLst>
                </p:cNvPr>
                <p:cNvSpPr/>
                <p:nvPr/>
              </p:nvSpPr>
              <p:spPr>
                <a:xfrm>
                  <a:off x="4664364" y="1939636"/>
                  <a:ext cx="1228436" cy="535709"/>
                </a:xfrm>
                <a:prstGeom prst="flowChartMagneticDisk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Akış Çizelgesi: Manyetik Disk 4">
                  <a:extLst>
                    <a:ext uri="{FF2B5EF4-FFF2-40B4-BE49-F238E27FC236}">
                      <a16:creationId xmlns:a16="http://schemas.microsoft.com/office/drawing/2014/main" id="{385E9B61-34CB-470D-B28F-5E53AEB631D8}"/>
                    </a:ext>
                  </a:extLst>
                </p:cNvPr>
                <p:cNvSpPr/>
                <p:nvPr/>
              </p:nvSpPr>
              <p:spPr>
                <a:xfrm>
                  <a:off x="4664364" y="2260600"/>
                  <a:ext cx="1228436" cy="535709"/>
                </a:xfrm>
                <a:prstGeom prst="flowChartMagneticDisk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Akış Çizelgesi: Manyetik Disk 5">
                  <a:extLst>
                    <a:ext uri="{FF2B5EF4-FFF2-40B4-BE49-F238E27FC236}">
                      <a16:creationId xmlns:a16="http://schemas.microsoft.com/office/drawing/2014/main" id="{ED320C2B-6CAA-45F6-8539-7FEB8F2777BC}"/>
                    </a:ext>
                  </a:extLst>
                </p:cNvPr>
                <p:cNvSpPr/>
                <p:nvPr/>
              </p:nvSpPr>
              <p:spPr>
                <a:xfrm>
                  <a:off x="4664364" y="2672772"/>
                  <a:ext cx="1228436" cy="535709"/>
                </a:xfrm>
                <a:prstGeom prst="flowChartMagneticDisk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Akış Çizelgesi: Manyetik Disk 6">
                  <a:extLst>
                    <a:ext uri="{FF2B5EF4-FFF2-40B4-BE49-F238E27FC236}">
                      <a16:creationId xmlns:a16="http://schemas.microsoft.com/office/drawing/2014/main" id="{0487E5CA-6178-468D-8480-F7659160F224}"/>
                    </a:ext>
                  </a:extLst>
                </p:cNvPr>
                <p:cNvSpPr/>
                <p:nvPr/>
              </p:nvSpPr>
              <p:spPr>
                <a:xfrm>
                  <a:off x="4664364" y="2993736"/>
                  <a:ext cx="1228436" cy="535709"/>
                </a:xfrm>
                <a:prstGeom prst="flowChartMagneticDisk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Yıldız: 5 Nokta 8">
                <a:extLst>
                  <a:ext uri="{FF2B5EF4-FFF2-40B4-BE49-F238E27FC236}">
                    <a16:creationId xmlns:a16="http://schemas.microsoft.com/office/drawing/2014/main" id="{93944B58-36AB-48E1-BA25-989E6CA74AAB}"/>
                  </a:ext>
                </a:extLst>
              </p:cNvPr>
              <p:cNvSpPr/>
              <p:nvPr/>
            </p:nvSpPr>
            <p:spPr>
              <a:xfrm>
                <a:off x="5875482" y="2588632"/>
                <a:ext cx="750455" cy="673640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up 9">
                <a:extLst>
                  <a:ext uri="{FF2B5EF4-FFF2-40B4-BE49-F238E27FC236}">
                    <a16:creationId xmlns:a16="http://schemas.microsoft.com/office/drawing/2014/main" id="{AD906A46-3BB7-4E00-B6DB-510D11A87E6F}"/>
                  </a:ext>
                </a:extLst>
              </p:cNvPr>
              <p:cNvGrpSpPr/>
              <p:nvPr/>
            </p:nvGrpSpPr>
            <p:grpSpPr>
              <a:xfrm>
                <a:off x="6922655" y="2381756"/>
                <a:ext cx="914400" cy="1052946"/>
                <a:chOff x="4664364" y="1939636"/>
                <a:chExt cx="1228436" cy="1589809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1" name="Akış Çizelgesi: Manyetik Disk 10">
                  <a:extLst>
                    <a:ext uri="{FF2B5EF4-FFF2-40B4-BE49-F238E27FC236}">
                      <a16:creationId xmlns:a16="http://schemas.microsoft.com/office/drawing/2014/main" id="{8F7C1445-183A-4281-8BEA-6CB35F40DA60}"/>
                    </a:ext>
                  </a:extLst>
                </p:cNvPr>
                <p:cNvSpPr/>
                <p:nvPr/>
              </p:nvSpPr>
              <p:spPr>
                <a:xfrm>
                  <a:off x="4664364" y="1939636"/>
                  <a:ext cx="1228436" cy="535709"/>
                </a:xfrm>
                <a:prstGeom prst="flowChartMagneticDisk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kış Çizelgesi: Manyetik Disk 11">
                  <a:extLst>
                    <a:ext uri="{FF2B5EF4-FFF2-40B4-BE49-F238E27FC236}">
                      <a16:creationId xmlns:a16="http://schemas.microsoft.com/office/drawing/2014/main" id="{2CCA59DB-848A-4F4B-A734-D27EA22EEF69}"/>
                    </a:ext>
                  </a:extLst>
                </p:cNvPr>
                <p:cNvSpPr/>
                <p:nvPr/>
              </p:nvSpPr>
              <p:spPr>
                <a:xfrm>
                  <a:off x="4664364" y="2260600"/>
                  <a:ext cx="1228436" cy="535709"/>
                </a:xfrm>
                <a:prstGeom prst="flowChartMagneticDisk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Akış Çizelgesi: Manyetik Disk 12">
                  <a:extLst>
                    <a:ext uri="{FF2B5EF4-FFF2-40B4-BE49-F238E27FC236}">
                      <a16:creationId xmlns:a16="http://schemas.microsoft.com/office/drawing/2014/main" id="{DA2ECC9F-8433-48D7-A56C-3545152A5CE0}"/>
                    </a:ext>
                  </a:extLst>
                </p:cNvPr>
                <p:cNvSpPr/>
                <p:nvPr/>
              </p:nvSpPr>
              <p:spPr>
                <a:xfrm>
                  <a:off x="4664364" y="2672772"/>
                  <a:ext cx="1228436" cy="535709"/>
                </a:xfrm>
                <a:prstGeom prst="flowChartMagneticDisk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kış Çizelgesi: Manyetik Disk 13">
                  <a:extLst>
                    <a:ext uri="{FF2B5EF4-FFF2-40B4-BE49-F238E27FC236}">
                      <a16:creationId xmlns:a16="http://schemas.microsoft.com/office/drawing/2014/main" id="{64F5A02D-B5FE-4E11-91BF-945B66813C17}"/>
                    </a:ext>
                  </a:extLst>
                </p:cNvPr>
                <p:cNvSpPr/>
                <p:nvPr/>
              </p:nvSpPr>
              <p:spPr>
                <a:xfrm>
                  <a:off x="4664364" y="2993736"/>
                  <a:ext cx="1228436" cy="535709"/>
                </a:xfrm>
                <a:prstGeom prst="flowChartMagneticDisk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98412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1B87152A-EE4B-4000-B00C-9A4ADA39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68" y="448946"/>
            <a:ext cx="8036632" cy="604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D6DE49F2-59F0-48B2-8D61-CA076CEDB794}"/>
              </a:ext>
            </a:extLst>
          </p:cNvPr>
          <p:cNvSpPr txBox="1"/>
          <p:nvPr/>
        </p:nvSpPr>
        <p:spPr>
          <a:xfrm>
            <a:off x="9762836" y="6409054"/>
            <a:ext cx="2299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Credits</a:t>
            </a:r>
            <a:r>
              <a:rPr lang="tr-TR" sz="1200" dirty="0"/>
              <a:t>: </a:t>
            </a:r>
            <a:r>
              <a:rPr lang="en-US" sz="1200" dirty="0"/>
              <a:t>https://us.semantix.ai/</a:t>
            </a:r>
          </a:p>
        </p:txBody>
      </p:sp>
    </p:spTree>
    <p:extLst>
      <p:ext uri="{BB962C8B-B14F-4D97-AF65-F5344CB8AC3E}">
        <p14:creationId xmlns:p14="http://schemas.microsoft.com/office/powerpoint/2010/main" val="76252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Architecture vs. Tools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60704" y="1205344"/>
            <a:ext cx="10222992" cy="325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Before picking up tools you need good architecture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Architecture is strategic where tools are tactical. Perfect tactics doesn’t lead victory under bad strategy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Architecture is the high-level design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of data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system that makes sure to accomplish business goals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Architecture answers why, what, when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Tools answer how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547DF9-9969-4AD6-843C-0952FEA4D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72343"/>
            <a:ext cx="11172824" cy="628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572BC6D-22C8-4BA8-83D5-3A05EF9ABC6B}"/>
              </a:ext>
            </a:extLst>
          </p:cNvPr>
          <p:cNvSpPr txBox="1"/>
          <p:nvPr/>
        </p:nvSpPr>
        <p:spPr>
          <a:xfrm>
            <a:off x="8153399" y="6547157"/>
            <a:ext cx="3739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https://lakefs.io/the-state-of-data-engineering-2022/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24083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Selecting Right </a:t>
            </a:r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Tools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84504" y="1185659"/>
            <a:ext cx="10222992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Talent lack: Flink fits best for event processing layer but …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Talent attraction: Can we hire and hold them?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License costs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Future of the tool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Community strength (if open source)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Location (Cloud, on-prem)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Microservice, VM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IaaS, PaaS, SaaS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Build vs. buy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Costs</a:t>
            </a:r>
          </a:p>
        </p:txBody>
      </p:sp>
    </p:spTree>
    <p:extLst>
      <p:ext uri="{BB962C8B-B14F-4D97-AF65-F5344CB8AC3E}">
        <p14:creationId xmlns:p14="http://schemas.microsoft.com/office/powerpoint/2010/main" val="21710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1. Data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Sources/Generation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060704" y="1205344"/>
            <a:ext cx="10222992" cy="2921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Files, unstructured data (csv, json, avro, binary etc.)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APIs (Getting popular)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RDBMS (Usually OLTP, OLAP, CDC)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NoSQL databases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Logs (OS, apps, servers, devices, DB logs etc.,)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Stream platforms 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(Kafka)</a:t>
            </a:r>
          </a:p>
        </p:txBody>
      </p:sp>
      <p:pic>
        <p:nvPicPr>
          <p:cNvPr id="11266" name="Picture 2" descr="Cogwheel, generator, initiator, processing icon - Download on Iconfinder">
            <a:extLst>
              <a:ext uri="{FF2B5EF4-FFF2-40B4-BE49-F238E27FC236}">
                <a16:creationId xmlns:a16="http://schemas.microsoft.com/office/drawing/2014/main" id="{2A16279B-ED49-4C1B-BE70-41F2388D4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581" y="411016"/>
            <a:ext cx="1588655" cy="15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73B714A-D408-4356-A744-F8F975A90D50}"/>
              </a:ext>
            </a:extLst>
          </p:cNvPr>
          <p:cNvSpPr txBox="1"/>
          <p:nvPr/>
        </p:nvSpPr>
        <p:spPr>
          <a:xfrm>
            <a:off x="5255490" y="6446984"/>
            <a:ext cx="7047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en-US" sz="1200" i="1" dirty="0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https://www.iconfinder.com/icons/1730247/cogwheel_generator_initiator_processing_icon</a:t>
            </a:r>
          </a:p>
        </p:txBody>
      </p:sp>
    </p:spTree>
    <p:extLst>
      <p:ext uri="{BB962C8B-B14F-4D97-AF65-F5344CB8AC3E}">
        <p14:creationId xmlns:p14="http://schemas.microsoft.com/office/powerpoint/2010/main" val="28064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2. Data Storage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60704" y="1205344"/>
            <a:ext cx="10222992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Storage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Systems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: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Object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storage (S3, Azure, Google, Ozone, MinIO etc.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Hadoop HDFS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Streaming (Kafka, RabbitMQ etc.)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RDBMS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NoSQL (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wide-column, document, key-value)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Usage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 Warehouse (DWH) on-prem or cloud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 Lake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Lakehouse</a:t>
            </a:r>
          </a:p>
        </p:txBody>
      </p:sp>
      <p:pic>
        <p:nvPicPr>
          <p:cNvPr id="4" name="Picture 2" descr="Data storage flat icon Royalty Free Vector Image">
            <a:extLst>
              <a:ext uri="{FF2B5EF4-FFF2-40B4-BE49-F238E27FC236}">
                <a16:creationId xmlns:a16="http://schemas.microsoft.com/office/drawing/2014/main" id="{91413E06-C1E4-476E-97C8-F64064611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4" t="19259" r="12494" b="26599"/>
          <a:stretch/>
        </p:blipFill>
        <p:spPr bwMode="auto">
          <a:xfrm>
            <a:off x="9910741" y="369454"/>
            <a:ext cx="1766764" cy="9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4ACD88F-0FFE-437C-B2DA-E878F4DD8007}"/>
              </a:ext>
            </a:extLst>
          </p:cNvPr>
          <p:cNvSpPr txBox="1"/>
          <p:nvPr/>
        </p:nvSpPr>
        <p:spPr>
          <a:xfrm>
            <a:off x="5338617" y="6453283"/>
            <a:ext cx="6687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tr-TR" sz="1200" i="1" dirty="0" err="1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https://www.vectorstock.com/royalty-free-vector/data-storage-flat-icon-vector-7640655</a:t>
            </a:r>
          </a:p>
        </p:txBody>
      </p:sp>
    </p:spTree>
    <p:extLst>
      <p:ext uri="{BB962C8B-B14F-4D97-AF65-F5344CB8AC3E}">
        <p14:creationId xmlns:p14="http://schemas.microsoft.com/office/powerpoint/2010/main" val="184459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2. Data Storage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84504" y="1041770"/>
            <a:ext cx="10222992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Storage Hardware, Format,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Compression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Hard disk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SSD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Memory (RAM)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RDBMS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NoSQL (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wide-column, document, key-value, graph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Caching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tr-TR" dirty="0"/>
              <a:t>(S</a:t>
            </a:r>
            <a:r>
              <a:rPr lang="en-US" dirty="0"/>
              <a:t>tore frequently or recently accessed data in a fast access layer</a:t>
            </a:r>
            <a:r>
              <a:rPr lang="tr-TR" dirty="0"/>
              <a:t>, </a:t>
            </a:r>
            <a:r>
              <a:rPr lang="en-US" dirty="0"/>
              <a:t>memory</a:t>
            </a:r>
            <a:r>
              <a:rPr lang="tr-TR" dirty="0"/>
              <a:t>)</a:t>
            </a:r>
            <a:endParaRPr lang="tr-TR" sz="22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File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formats (parquet, avro, orc, text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Compression codecs (snappy, bzip2 etc.)</a:t>
            </a:r>
          </a:p>
          <a:p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Serialization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tr-TR" dirty="0"/>
              <a:t>(</a:t>
            </a:r>
            <a:r>
              <a:rPr lang="en-US" dirty="0"/>
              <a:t>Serialization</a:t>
            </a:r>
            <a:r>
              <a:rPr lang="tr-TR" dirty="0"/>
              <a:t> </a:t>
            </a:r>
            <a:r>
              <a:rPr lang="en-US" dirty="0"/>
              <a:t>is the process of flattening and packing data into a standard format that a reader</a:t>
            </a:r>
            <a:r>
              <a:rPr lang="tr-TR" dirty="0"/>
              <a:t> </a:t>
            </a:r>
            <a:r>
              <a:rPr lang="en-US" dirty="0"/>
              <a:t>will be able to decode</a:t>
            </a:r>
            <a:r>
              <a:rPr lang="tr-TR" dirty="0"/>
              <a:t>)</a:t>
            </a:r>
            <a:endParaRPr lang="tr-TR" sz="48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pic>
        <p:nvPicPr>
          <p:cNvPr id="8194" name="Picture 2" descr="Data storage flat icon Royalty Free Vector Image">
            <a:extLst>
              <a:ext uri="{FF2B5EF4-FFF2-40B4-BE49-F238E27FC236}">
                <a16:creationId xmlns:a16="http://schemas.microsoft.com/office/drawing/2014/main" id="{F9F803AA-1975-42F8-9900-E8E744664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4" t="19259" r="12494" b="26599"/>
          <a:stretch/>
        </p:blipFill>
        <p:spPr bwMode="auto">
          <a:xfrm>
            <a:off x="9910741" y="369454"/>
            <a:ext cx="1766764" cy="9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070F5F1-4774-40E6-AE2C-080B49D1B22D}"/>
              </a:ext>
            </a:extLst>
          </p:cNvPr>
          <p:cNvSpPr txBox="1"/>
          <p:nvPr/>
        </p:nvSpPr>
        <p:spPr>
          <a:xfrm>
            <a:off x="5338617" y="6453283"/>
            <a:ext cx="6687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en-US" sz="1200" i="1" dirty="0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https://www.vectorstock.com/royalty-free-vector/data-storage-flat-icon-vector-7640655</a:t>
            </a:r>
          </a:p>
        </p:txBody>
      </p:sp>
    </p:spTree>
    <p:extLst>
      <p:ext uri="{BB962C8B-B14F-4D97-AF65-F5344CB8AC3E}">
        <p14:creationId xmlns:p14="http://schemas.microsoft.com/office/powerpoint/2010/main" val="391455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3. Data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Ingestion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060704" y="1205344"/>
            <a:ext cx="10222992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Data movement from source systems into storage</a:t>
            </a:r>
            <a:endParaRPr lang="tr-TR" sz="22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Batch vs streaming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If batch frequency?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CDC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Idempotency, ordering, late-arriving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Schema change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Volume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Format and shape (tabular, embedded, unstructured text, audio)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Pull vs. push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Reliability durability (E.g. IoT device vs. database)</a:t>
            </a:r>
          </a:p>
        </p:txBody>
      </p:sp>
      <p:pic>
        <p:nvPicPr>
          <p:cNvPr id="4" name="Picture 2" descr="Tools for Data Ingestion. here are multiple sources of data at… | by  TechGuy | Medium">
            <a:extLst>
              <a:ext uri="{FF2B5EF4-FFF2-40B4-BE49-F238E27FC236}">
                <a16:creationId xmlns:a16="http://schemas.microsoft.com/office/drawing/2014/main" id="{D1E2756C-02C6-4DD6-9781-F6C615E8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283" y="413296"/>
            <a:ext cx="1584662" cy="132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79CE693-5292-49A7-A16A-A19F9045E9D2}"/>
              </a:ext>
            </a:extLst>
          </p:cNvPr>
          <p:cNvSpPr txBox="1"/>
          <p:nvPr/>
        </p:nvSpPr>
        <p:spPr>
          <a:xfrm>
            <a:off x="6070505" y="638700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en-US" sz="1200" i="1" dirty="0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https://techguysfdc.medium.com/tools-for-data-ingestion-33c4a67769eb</a:t>
            </a:r>
          </a:p>
        </p:txBody>
      </p:sp>
    </p:spTree>
    <p:extLst>
      <p:ext uri="{BB962C8B-B14F-4D97-AF65-F5344CB8AC3E}">
        <p14:creationId xmlns:p14="http://schemas.microsoft.com/office/powerpoint/2010/main" val="87350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3. Data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Ingestion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060704" y="1205344"/>
            <a:ext cx="10222992" cy="4383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Batch Ingestion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Time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interval (Daily, hourly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Size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interval (1 GB, 5 GB etc.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ETL vs. ELT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 Migration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Moving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whole data or database from one system to another.</a:t>
            </a:r>
          </a:p>
          <a:p>
            <a:pPr marL="3429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Schema Evolution</a:t>
            </a:r>
            <a:endParaRPr lang="tr-TR" sz="22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Replay (E.g. Kafka resetting offsets)</a:t>
            </a:r>
          </a:p>
          <a:p>
            <a:pPr marL="3429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Time to Live (TTL)</a:t>
            </a:r>
          </a:p>
        </p:txBody>
      </p:sp>
      <p:pic>
        <p:nvPicPr>
          <p:cNvPr id="4" name="Picture 2" descr="Tools for Data Ingestion. here are multiple sources of data at… | by  TechGuy | Medium">
            <a:extLst>
              <a:ext uri="{FF2B5EF4-FFF2-40B4-BE49-F238E27FC236}">
                <a16:creationId xmlns:a16="http://schemas.microsoft.com/office/drawing/2014/main" id="{0C082618-08CC-4290-A7A6-449C43ACD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283" y="413296"/>
            <a:ext cx="1584662" cy="132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2ACAD40-7F83-47E8-B89A-87FB07A2F9A6}"/>
              </a:ext>
            </a:extLst>
          </p:cNvPr>
          <p:cNvSpPr txBox="1"/>
          <p:nvPr/>
        </p:nvSpPr>
        <p:spPr>
          <a:xfrm>
            <a:off x="6070505" y="6387008"/>
            <a:ext cx="5691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en-US" sz="1200" i="1" dirty="0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https://techguysfdc.medium.com/tools-for-data-ingestion-33c4a67769eb</a:t>
            </a:r>
          </a:p>
        </p:txBody>
      </p:sp>
    </p:spTree>
    <p:extLst>
      <p:ext uri="{BB962C8B-B14F-4D97-AF65-F5344CB8AC3E}">
        <p14:creationId xmlns:p14="http://schemas.microsoft.com/office/powerpoint/2010/main" val="238373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3. Data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Ingestion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857314" y="1205344"/>
            <a:ext cx="10426382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DB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Connections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JDBC/ODBC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Drivers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Rest API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APIs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APIs continue to grow in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importance and popularity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 marL="3429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Secure Shell (SSH), Secure Copy (SCP), SSH File Transfer Protocol (SFTP)</a:t>
            </a:r>
          </a:p>
          <a:p>
            <a:pPr marL="3429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Webhooks (An API waits for calls where as webhook makes API calls)</a:t>
            </a:r>
          </a:p>
          <a:p>
            <a:pPr marL="3429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Web Scraping</a:t>
            </a:r>
          </a:p>
          <a:p>
            <a:pPr marL="3429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 Sharing (E.g.: Delta Share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</p:txBody>
      </p:sp>
      <p:pic>
        <p:nvPicPr>
          <p:cNvPr id="7170" name="Picture 2" descr="Tools for Data Ingestion. here are multiple sources of data at… | by  TechGuy | Medium">
            <a:extLst>
              <a:ext uri="{FF2B5EF4-FFF2-40B4-BE49-F238E27FC236}">
                <a16:creationId xmlns:a16="http://schemas.microsoft.com/office/drawing/2014/main" id="{9064D639-FEDC-43CB-9354-2F36AA2FC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283" y="413296"/>
            <a:ext cx="1584662" cy="132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2A77BAA-1AE2-4DB0-9C94-6487469DF1B2}"/>
              </a:ext>
            </a:extLst>
          </p:cNvPr>
          <p:cNvSpPr txBox="1"/>
          <p:nvPr/>
        </p:nvSpPr>
        <p:spPr>
          <a:xfrm>
            <a:off x="6070505" y="638700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tr-TR" sz="1200" i="1" dirty="0" err="1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https://techguysfdc.medium.com/tools-for-data-ingestion-33c4a67769eb</a:t>
            </a:r>
          </a:p>
        </p:txBody>
      </p:sp>
    </p:spTree>
    <p:extLst>
      <p:ext uri="{BB962C8B-B14F-4D97-AF65-F5344CB8AC3E}">
        <p14:creationId xmlns:p14="http://schemas.microsoft.com/office/powerpoint/2010/main" val="265861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damentals of Data Engineering eBook : Reis, Joe, Housley, Matt: Kindle  Store - Amazon.com">
            <a:extLst>
              <a:ext uri="{FF2B5EF4-FFF2-40B4-BE49-F238E27FC236}">
                <a16:creationId xmlns:a16="http://schemas.microsoft.com/office/drawing/2014/main" id="{D0194077-D158-4E6D-B265-F074AE7EA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1047750"/>
            <a:ext cx="36290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2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4.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Clean and Transform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882809" y="942192"/>
            <a:ext cx="10426382" cy="5588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Query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 Definition Language - DDL (CREATE; DROP, ALTER)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manipulation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Language - DML (SELECT, INSERT, UPDATE, MERGE, DELETE)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 Control language – DCL (GRANT, REVOKE, DENY)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Transaction 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Control Language – TCL (COMMIT, ROLLBACK)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LIFE of SQL QUERY 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SQL code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Parse and convert bytecode 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Query plan and optimization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Execution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Result</a:t>
            </a:r>
          </a:p>
          <a:p>
            <a:pPr marL="3429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So much room for query optimization</a:t>
            </a:r>
          </a:p>
        </p:txBody>
      </p:sp>
      <p:pic>
        <p:nvPicPr>
          <p:cNvPr id="1026" name="Picture 2" descr="Optimus Prime transforms | Transformers birthday parties, Transformers  artwork, Transformers toys">
            <a:extLst>
              <a:ext uri="{FF2B5EF4-FFF2-40B4-BE49-F238E27FC236}">
                <a16:creationId xmlns:a16="http://schemas.microsoft.com/office/drawing/2014/main" id="{459DAD27-2B29-464F-86CF-DDF019BFE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437" y="175347"/>
            <a:ext cx="1510441" cy="109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63B2F5F-407F-4FE2-ACF0-C1A87F562067}"/>
              </a:ext>
            </a:extLst>
          </p:cNvPr>
          <p:cNvSpPr txBox="1"/>
          <p:nvPr/>
        </p:nvSpPr>
        <p:spPr>
          <a:xfrm>
            <a:off x="6216072" y="6453283"/>
            <a:ext cx="5745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en-US" sz="1200" i="1" dirty="0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https://www.pinterest.com/pin/jacob-halloween--349310514822290044/</a:t>
            </a:r>
          </a:p>
        </p:txBody>
      </p:sp>
    </p:spTree>
    <p:extLst>
      <p:ext uri="{BB962C8B-B14F-4D97-AF65-F5344CB8AC3E}">
        <p14:creationId xmlns:p14="http://schemas.microsoft.com/office/powerpoint/2010/main" val="25004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4.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Clean and Transform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882809" y="942192"/>
            <a:ext cx="10426382" cy="505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Modeling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 data model represents the way data relates to the real world.</a:t>
            </a:r>
            <a:endParaRPr lang="tr-TR" sz="22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Very important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Types of Data Modeling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: Conceptual,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logical and physical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Normalization (don’t repeat yourself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Denormalized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:</a:t>
            </a:r>
            <a:r>
              <a:rPr lang="tr-TR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No normalization. Nested and redundant data is allowed.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First normal form (1NF)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: </a:t>
            </a: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Each column is unique and has a single value. The table has a unique primary</a:t>
            </a:r>
            <a:r>
              <a:rPr lang="tr-TR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key.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Second normal form (2NF)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: </a:t>
            </a: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The requirements of 1NF, plus partial dependencies are removed.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Third normal form (3NF)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: </a:t>
            </a: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The requirements of 2NF, plus each table contains only relevant fields related to</a:t>
            </a:r>
            <a:r>
              <a:rPr lang="tr-TR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its primary key and has no transitive dependencies.</a:t>
            </a:r>
            <a:endParaRPr lang="tr-TR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A database is usually considered normalized</a:t>
            </a:r>
            <a:r>
              <a:rPr lang="tr-TR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if it’s in third normal form</a:t>
            </a:r>
            <a:r>
              <a:rPr lang="tr-TR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</p:txBody>
      </p:sp>
      <p:pic>
        <p:nvPicPr>
          <p:cNvPr id="4" name="Picture 2" descr="Optimus Prime transforms | Transformers birthday parties, Transformers  artwork, Transformers toys">
            <a:extLst>
              <a:ext uri="{FF2B5EF4-FFF2-40B4-BE49-F238E27FC236}">
                <a16:creationId xmlns:a16="http://schemas.microsoft.com/office/drawing/2014/main" id="{7A334A9E-EABA-45C8-8976-DD7DEACDC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437" y="175347"/>
            <a:ext cx="1510441" cy="109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A80ADBE-DF9C-4B5A-8929-1F9EFAB83F20}"/>
              </a:ext>
            </a:extLst>
          </p:cNvPr>
          <p:cNvSpPr txBox="1"/>
          <p:nvPr/>
        </p:nvSpPr>
        <p:spPr>
          <a:xfrm>
            <a:off x="6216072" y="6453283"/>
            <a:ext cx="5745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en-US" sz="1200" i="1" dirty="0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https://www.pinterest.com/pin/jacob-halloween--349310514822290044/</a:t>
            </a:r>
          </a:p>
        </p:txBody>
      </p:sp>
    </p:spTree>
    <p:extLst>
      <p:ext uri="{BB962C8B-B14F-4D97-AF65-F5344CB8AC3E}">
        <p14:creationId xmlns:p14="http://schemas.microsoft.com/office/powerpoint/2010/main" val="6017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4.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Clean and Transform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882809" y="942192"/>
            <a:ext cx="10426382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DWH Modeling Approaches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Bill Inmon’s Snowflake Schema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Ralph Kimball Star Schema (Fact and Dimension tables, denormalization)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Data vault</a:t>
            </a:r>
          </a:p>
          <a:p>
            <a:pPr marL="363538" lvl="1" indent="-363538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Slowly Changing Dimensions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Type-1: Override (default behavior)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Type-2: Add new for updates (popular)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Type-3: Add new field for updates</a:t>
            </a:r>
          </a:p>
        </p:txBody>
      </p:sp>
      <p:pic>
        <p:nvPicPr>
          <p:cNvPr id="4" name="Picture 2" descr="Optimus Prime transforms | Transformers birthday parties, Transformers  artwork, Transformers toys">
            <a:extLst>
              <a:ext uri="{FF2B5EF4-FFF2-40B4-BE49-F238E27FC236}">
                <a16:creationId xmlns:a16="http://schemas.microsoft.com/office/drawing/2014/main" id="{D66DEB4F-FCEE-425C-B416-8B9BD696F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437" y="175347"/>
            <a:ext cx="1510441" cy="109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0E34666C-7207-44C1-AA7E-C79303C3E5C9}"/>
              </a:ext>
            </a:extLst>
          </p:cNvPr>
          <p:cNvSpPr txBox="1"/>
          <p:nvPr/>
        </p:nvSpPr>
        <p:spPr>
          <a:xfrm>
            <a:off x="6216072" y="6453283"/>
            <a:ext cx="5745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tr-TR" sz="1200" i="1" dirty="0" err="1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https://www.pinterest.com/pin/jacob-halloween--349310514822290044/</a:t>
            </a:r>
          </a:p>
        </p:txBody>
      </p:sp>
    </p:spTree>
    <p:extLst>
      <p:ext uri="{BB962C8B-B14F-4D97-AF65-F5344CB8AC3E}">
        <p14:creationId xmlns:p14="http://schemas.microsoft.com/office/powerpoint/2010/main" val="100818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4.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Clean and Transform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882809" y="942192"/>
            <a:ext cx="10426382" cy="492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Transformation: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Batch transformations (hourly, 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d</a:t>
            </a:r>
            <a:r>
              <a:rPr lang="en-US" sz="24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aily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  <a:endParaRPr lang="tr-TR" sz="22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ETL vs. ELT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SQL vs. code base transformations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Data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wrangling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Materialized Views </a:t>
            </a:r>
            <a:endParaRPr lang="tr-TR" sz="20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1257300" lvl="2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A materialized view does some or all of the view computation in advance.</a:t>
            </a:r>
            <a:endParaRPr lang="tr-TR" sz="1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Federation</a:t>
            </a:r>
            <a:endParaRPr lang="tr-TR" sz="20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Federated queries are a database feature that allows an OLAP database to select from</a:t>
            </a: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an external data source, such as object storage or RDBMS</a:t>
            </a: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 (</a:t>
            </a: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Snowflake S3 external table, PostgreSQL, MySQL</a:t>
            </a: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Data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Virtualizations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Any query/processing engine</a:t>
            </a: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that supports external tables can serve as a data virtualization engine</a:t>
            </a: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 (Presto, </a:t>
            </a: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Trino</a:t>
            </a: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, Apache </a:t>
            </a: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Drill</a:t>
            </a: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  <a:endParaRPr lang="tr-TR" sz="1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pic>
        <p:nvPicPr>
          <p:cNvPr id="4" name="Picture 2" descr="Optimus Prime transforms | Transformers birthday parties, Transformers  artwork, Transformers toys">
            <a:extLst>
              <a:ext uri="{FF2B5EF4-FFF2-40B4-BE49-F238E27FC236}">
                <a16:creationId xmlns:a16="http://schemas.microsoft.com/office/drawing/2014/main" id="{F61F46C5-EEC9-4EDA-8A38-E1413F2C2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437" y="175347"/>
            <a:ext cx="1510441" cy="109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BF8F095-739F-4566-AF8C-581FF56D7BFD}"/>
              </a:ext>
            </a:extLst>
          </p:cNvPr>
          <p:cNvSpPr txBox="1"/>
          <p:nvPr/>
        </p:nvSpPr>
        <p:spPr>
          <a:xfrm>
            <a:off x="6216072" y="6453283"/>
            <a:ext cx="5745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en-US" sz="1200" i="1" dirty="0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https://www.pinterest.com/pin/jacob-halloween--349310514822290044/</a:t>
            </a:r>
          </a:p>
        </p:txBody>
      </p:sp>
    </p:spTree>
    <p:extLst>
      <p:ext uri="{BB962C8B-B14F-4D97-AF65-F5344CB8AC3E}">
        <p14:creationId xmlns:p14="http://schemas.microsoft.com/office/powerpoint/2010/main" val="117891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4.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Clean and Transform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882809" y="942192"/>
            <a:ext cx="10426382" cy="289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Transformation: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Streaming</a:t>
            </a:r>
            <a:endParaRPr lang="en-US" sz="22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Enriching events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Micro batch</a:t>
            </a:r>
          </a:p>
          <a:p>
            <a:pPr marL="1257300" lvl="2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Batch-oriented framework and apply it in a streaming</a:t>
            </a: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situation</a:t>
            </a: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 (Spark).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True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streaming</a:t>
            </a:r>
          </a:p>
          <a:p>
            <a:pPr marL="1257300" lvl="2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Process one event at a</a:t>
            </a: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time</a:t>
            </a: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 (Flink)</a:t>
            </a: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  <a:endParaRPr lang="tr-TR" sz="1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pic>
        <p:nvPicPr>
          <p:cNvPr id="4" name="Picture 2" descr="Optimus Prime transforms | Transformers birthday parties, Transformers  artwork, Transformers toys">
            <a:extLst>
              <a:ext uri="{FF2B5EF4-FFF2-40B4-BE49-F238E27FC236}">
                <a16:creationId xmlns:a16="http://schemas.microsoft.com/office/drawing/2014/main" id="{2070C868-1175-487E-AE03-9D890ED7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437" y="175347"/>
            <a:ext cx="1510441" cy="109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4C764AE-C8F9-463C-93E4-E09D533B3D1E}"/>
              </a:ext>
            </a:extLst>
          </p:cNvPr>
          <p:cNvSpPr txBox="1"/>
          <p:nvPr/>
        </p:nvSpPr>
        <p:spPr>
          <a:xfrm>
            <a:off x="6216072" y="6453283"/>
            <a:ext cx="5745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tr-TR" sz="1200" i="1" dirty="0" err="1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https://www.pinterest.com/pin/jacob-halloween--349310514822290044/</a:t>
            </a:r>
          </a:p>
        </p:txBody>
      </p:sp>
    </p:spTree>
    <p:extLst>
      <p:ext uri="{BB962C8B-B14F-4D97-AF65-F5344CB8AC3E}">
        <p14:creationId xmlns:p14="http://schemas.microsoft.com/office/powerpoint/2010/main" val="251848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5.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Serve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882809" y="942192"/>
            <a:ext cx="10426382" cy="4375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o whom will it be served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Analytics</a:t>
            </a: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, BI,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Reporting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Data science team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Model predictions</a:t>
            </a:r>
          </a:p>
          <a:p>
            <a:pPr marL="360363" lvl="1" indent="-360363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Where will be served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RDBMS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Streaming systems (E.g. Kafka</a:t>
            </a: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NoSQL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DBs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APIs</a:t>
            </a:r>
          </a:p>
        </p:txBody>
      </p:sp>
      <p:pic>
        <p:nvPicPr>
          <p:cNvPr id="2050" name="Picture 2" descr="Is Left Right?">
            <a:extLst>
              <a:ext uri="{FF2B5EF4-FFF2-40B4-BE49-F238E27FC236}">
                <a16:creationId xmlns:a16="http://schemas.microsoft.com/office/drawing/2014/main" id="{60D385B9-8203-47FD-8A36-76FEF3CB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988" y="402192"/>
            <a:ext cx="212226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0627823-D340-4715-AD3E-9FABEEC18C30}"/>
              </a:ext>
            </a:extLst>
          </p:cNvPr>
          <p:cNvSpPr txBox="1"/>
          <p:nvPr/>
        </p:nvSpPr>
        <p:spPr>
          <a:xfrm>
            <a:off x="6821439" y="6453283"/>
            <a:ext cx="5444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en-US" sz="1200" i="1" dirty="0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https://www.statefoodsafety.com/Resources/Resources/is-left-right</a:t>
            </a:r>
          </a:p>
        </p:txBody>
      </p:sp>
    </p:spTree>
    <p:extLst>
      <p:ext uri="{BB962C8B-B14F-4D97-AF65-F5344CB8AC3E}">
        <p14:creationId xmlns:p14="http://schemas.microsoft.com/office/powerpoint/2010/main" val="32728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5.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Serve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882809" y="942192"/>
            <a:ext cx="10426382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Expected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features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of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served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data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Trust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Accuracy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Right Format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Right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shape/schema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Right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Granularity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Right time (SLA,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latency</a:t>
            </a: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</p:txBody>
      </p:sp>
      <p:pic>
        <p:nvPicPr>
          <p:cNvPr id="2050" name="Picture 2" descr="Is Left Right?">
            <a:extLst>
              <a:ext uri="{FF2B5EF4-FFF2-40B4-BE49-F238E27FC236}">
                <a16:creationId xmlns:a16="http://schemas.microsoft.com/office/drawing/2014/main" id="{60D385B9-8203-47FD-8A36-76FEF3CB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988" y="402192"/>
            <a:ext cx="212226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0627823-D340-4715-AD3E-9FABEEC18C30}"/>
              </a:ext>
            </a:extLst>
          </p:cNvPr>
          <p:cNvSpPr txBox="1"/>
          <p:nvPr/>
        </p:nvSpPr>
        <p:spPr>
          <a:xfrm>
            <a:off x="6821439" y="6453283"/>
            <a:ext cx="5444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tr-TR" sz="1200" i="1" dirty="0" err="1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https://www.statefoodsafety.com/Resources/Resources/is-left-right</a:t>
            </a:r>
          </a:p>
        </p:txBody>
      </p:sp>
    </p:spTree>
    <p:extLst>
      <p:ext uri="{BB962C8B-B14F-4D97-AF65-F5344CB8AC3E}">
        <p14:creationId xmlns:p14="http://schemas.microsoft.com/office/powerpoint/2010/main" val="362793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6.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Orchestration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882809" y="942192"/>
            <a:ext cx="8150355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Orchestration is the process of coordinating many jobs </a:t>
            </a:r>
            <a:r>
              <a:rPr lang="tr-TR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as </a:t>
            </a:r>
            <a:r>
              <a:rPr lang="en-US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their inter-dependencies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Airflow is one of the popular orchestrator</a:t>
            </a:r>
            <a:r>
              <a:rPr lang="tr-TR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F337D3F-A443-4624-BEBB-BB828DE3AD2D}"/>
              </a:ext>
            </a:extLst>
          </p:cNvPr>
          <p:cNvSpPr txBox="1"/>
          <p:nvPr/>
        </p:nvSpPr>
        <p:spPr>
          <a:xfrm>
            <a:off x="5006110" y="6524638"/>
            <a:ext cx="7065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en-US" sz="1200" i="1" dirty="0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https://www.bonitasoft.com/news/how-use-bpm-ochestration-micro-services-people-robots</a:t>
            </a:r>
          </a:p>
        </p:txBody>
      </p:sp>
      <p:pic>
        <p:nvPicPr>
          <p:cNvPr id="14338" name="Picture 2" descr="How To Use BPM for Orchestration of Micro-Services, People, and Robots">
            <a:extLst>
              <a:ext uri="{FF2B5EF4-FFF2-40B4-BE49-F238E27FC236}">
                <a16:creationId xmlns:a16="http://schemas.microsoft.com/office/drawing/2014/main" id="{58382B46-EE62-48B5-88E0-886CC9DD9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5" y="357909"/>
            <a:ext cx="2438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23696D70-99CE-4C73-B12A-59A313C8B79C}"/>
              </a:ext>
            </a:extLst>
          </p:cNvPr>
          <p:cNvSpPr/>
          <p:nvPr/>
        </p:nvSpPr>
        <p:spPr>
          <a:xfrm>
            <a:off x="857314" y="2447719"/>
            <a:ext cx="10762031" cy="3811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Since many jobs rely on orchestration system it must be robust and highly available.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Trigger and schedule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Airflow is orchestrator as a code.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Apache Oozie was very popular in Hadoop ecosystem.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Airflow alternatives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: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Prefect and Dagster</a:t>
            </a:r>
            <a:endParaRPr lang="tr-TR" sz="22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Argo is an orchestration engine built around Kubernetes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endParaRPr lang="tr-TR" sz="20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98426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7. Security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82809" y="942192"/>
            <a:ext cx="10426382" cy="5183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Regulations (GDPR, HIPPA, KVKK,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etc.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Enterprise security policies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People (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Friend or manager asked you to share a data. What 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to do?)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Authentication (Do I really who I am?)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Password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MFA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Certificate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Biometric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Token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Single Sign</a:t>
            </a:r>
            <a:r>
              <a:rPr lang="tr-TR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-On (SSO)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tr-TR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Kerberos </a:t>
            </a:r>
            <a:r>
              <a:rPr lang="en-US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tr-TR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(</a:t>
            </a:r>
            <a:r>
              <a:rPr lang="en-US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strong cryptography and third-party ticket authorization</a:t>
            </a:r>
            <a:r>
              <a:rPr lang="tr-TR" sz="16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Authorization (Do I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have right to access this 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data?)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Encryption (At-rest and on-flight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0627823-D340-4715-AD3E-9FABEEC18C30}"/>
              </a:ext>
            </a:extLst>
          </p:cNvPr>
          <p:cNvSpPr txBox="1"/>
          <p:nvPr/>
        </p:nvSpPr>
        <p:spPr>
          <a:xfrm>
            <a:off x="5902036" y="6524638"/>
            <a:ext cx="61698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en-US" sz="1200" i="1" dirty="0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https://www.uplabs.com/posts/creative-hand-painted-web-network-security-logo</a:t>
            </a:r>
          </a:p>
        </p:txBody>
      </p:sp>
      <p:pic>
        <p:nvPicPr>
          <p:cNvPr id="13316" name="Picture 4" descr="Creative Hand Painted Web Network Security Logo - UpLabs">
            <a:extLst>
              <a:ext uri="{FF2B5EF4-FFF2-40B4-BE49-F238E27FC236}">
                <a16:creationId xmlns:a16="http://schemas.microsoft.com/office/drawing/2014/main" id="{259ED3EE-692E-4506-B115-7E970827C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359" y="266217"/>
            <a:ext cx="2013527" cy="151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1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7. Security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82809" y="942192"/>
            <a:ext cx="10426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Logging, Monitoring, and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Alerting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Network Access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22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endParaRPr lang="tr-TR" sz="20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F337D3F-A443-4624-BEBB-BB828DE3AD2D}"/>
              </a:ext>
            </a:extLst>
          </p:cNvPr>
          <p:cNvSpPr txBox="1"/>
          <p:nvPr/>
        </p:nvSpPr>
        <p:spPr>
          <a:xfrm>
            <a:off x="5902036" y="6524638"/>
            <a:ext cx="61698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tr-TR" sz="1200" i="1" dirty="0" err="1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https://www.uplabs.com/posts/creative-hand-painted-web-network-security-logo</a:t>
            </a:r>
          </a:p>
        </p:txBody>
      </p:sp>
      <p:pic>
        <p:nvPicPr>
          <p:cNvPr id="8" name="Picture 4" descr="Creative Hand Painted Web Network Security Logo - UpLabs">
            <a:extLst>
              <a:ext uri="{FF2B5EF4-FFF2-40B4-BE49-F238E27FC236}">
                <a16:creationId xmlns:a16="http://schemas.microsoft.com/office/drawing/2014/main" id="{8ACD29F5-112E-41B8-9476-C2217F8B2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359" y="266217"/>
            <a:ext cx="2013527" cy="151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2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70014" y="393217"/>
            <a:ext cx="9936809" cy="67597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Data Engineering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127595" y="1318563"/>
            <a:ext cx="99368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Data engineering is the development, implementation, and maintenance of systems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that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process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raw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data and produce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high-quality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data.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Data engineering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is the intersection of security, data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management, DataOps, data architecture,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orchestration, and software engineering. 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55607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8. Data Management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14339"/>
            <a:ext cx="8658355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Aft>
                <a:spcPts val="60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Development, execution, and supervision of plans, policies,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programs, and practices</a:t>
            </a: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 that deliver, control, protect, and enhance the value of data</a:t>
            </a:r>
            <a:r>
              <a:rPr lang="tr-TR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and information assets throughout their lifecycle.</a:t>
            </a:r>
            <a:r>
              <a:rPr lang="tr-TR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tr-TR" sz="1200" dirty="0">
                <a:solidFill>
                  <a:srgbClr val="404041"/>
                </a:solidFill>
                <a:latin typeface="Chromatica" panose="00000500000000000000" pitchFamily="50" charset="-94"/>
              </a:rPr>
              <a:t>[1]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F337D3F-A443-4624-BEBB-BB828DE3AD2D}"/>
              </a:ext>
            </a:extLst>
          </p:cNvPr>
          <p:cNvSpPr txBox="1"/>
          <p:nvPr/>
        </p:nvSpPr>
        <p:spPr>
          <a:xfrm>
            <a:off x="5902036" y="6524638"/>
            <a:ext cx="61698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en-US" sz="1200" i="1" dirty="0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https://www.clicdata.com/blog/data-management-for-business-success/</a:t>
            </a:r>
          </a:p>
        </p:txBody>
      </p:sp>
      <p:pic>
        <p:nvPicPr>
          <p:cNvPr id="1026" name="Picture 2" descr="4 Reasons Why Data Management Leads To Business Success | ClicData">
            <a:extLst>
              <a:ext uri="{FF2B5EF4-FFF2-40B4-BE49-F238E27FC236}">
                <a16:creationId xmlns:a16="http://schemas.microsoft.com/office/drawing/2014/main" id="{0A1E21C8-0FCF-45B2-B718-85A55846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811" y="410512"/>
            <a:ext cx="2096623" cy="120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FDF17595-954C-4AA7-A862-43E31F0325D2}"/>
              </a:ext>
            </a:extLst>
          </p:cNvPr>
          <p:cNvSpPr/>
          <p:nvPr/>
        </p:nvSpPr>
        <p:spPr>
          <a:xfrm>
            <a:off x="857314" y="2094454"/>
            <a:ext cx="10762031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 governance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 observability and accountability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 lineage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 modeling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 integrations and interoperability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 catalog, metadata (Business, technical, operational, reference)</a:t>
            </a:r>
          </a:p>
          <a:p>
            <a:pPr marL="800100" lvl="1" indent="-342900"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We want to analyze subscribers data. Build a data pipeline please. Subscriber? Who is subscriber?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Discoverability</a:t>
            </a:r>
            <a:endParaRPr lang="en-US" sz="20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68954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9.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DataOps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857314" y="1014339"/>
            <a:ext cx="8658355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Aft>
                <a:spcPts val="60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DevOps aims to improve the release and quality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of software products, DataOps does the same thing for data products.</a:t>
            </a:r>
            <a:r>
              <a:rPr lang="tr-TR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tr-TR" sz="1200" dirty="0">
                <a:solidFill>
                  <a:srgbClr val="404041"/>
                </a:solidFill>
                <a:latin typeface="Chromatica" panose="00000500000000000000" pitchFamily="50" charset="-94"/>
              </a:rPr>
              <a:t>[1]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F337D3F-A443-4624-BEBB-BB828DE3AD2D}"/>
              </a:ext>
            </a:extLst>
          </p:cNvPr>
          <p:cNvSpPr txBox="1"/>
          <p:nvPr/>
        </p:nvSpPr>
        <p:spPr>
          <a:xfrm>
            <a:off x="4775200" y="6524638"/>
            <a:ext cx="7296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en-US" sz="1200" i="1" dirty="0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https://www.snowflake.com/blog/the-rise-of-dataops-governance-and-agility-with-truedataops/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DF17595-954C-4AA7-A862-43E31F0325D2}"/>
              </a:ext>
            </a:extLst>
          </p:cNvPr>
          <p:cNvSpPr/>
          <p:nvPr/>
        </p:nvSpPr>
        <p:spPr>
          <a:xfrm>
            <a:off x="857314" y="1908940"/>
            <a:ext cx="10762031" cy="287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DataOps is a collection of technical practices, workflows, cultural norms, and architectural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patterns that enable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tr-TR" dirty="0">
                <a:solidFill>
                  <a:srgbClr val="404041"/>
                </a:solidFill>
                <a:latin typeface="Chromatica" panose="00000500000000000000" pitchFamily="50" charset="-94"/>
              </a:rPr>
              <a:t>[2]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:</a:t>
            </a:r>
            <a:endParaRPr lang="tr-TR" sz="22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800100" lvl="1" indent="-342900">
              <a:lnSpc>
                <a:spcPts val="26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Rapid innovation and experimentation delivering new insights to customers with</a:t>
            </a:r>
            <a:r>
              <a:rPr lang="tr-TR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increasing velocity</a:t>
            </a:r>
            <a:endParaRPr lang="tr-TR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800100" lvl="1" indent="-342900">
              <a:lnSpc>
                <a:spcPts val="26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Extremely high data quality and very low error rates</a:t>
            </a:r>
            <a:endParaRPr lang="tr-TR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800100" lvl="1" indent="-342900">
              <a:lnSpc>
                <a:spcPts val="26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Collaboration across complex arrays of people, technology, and environments</a:t>
            </a:r>
            <a:endParaRPr lang="tr-TR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800100" lvl="1" indent="-342900">
              <a:lnSpc>
                <a:spcPts val="2600"/>
              </a:lnSpc>
              <a:spcAft>
                <a:spcPts val="600"/>
              </a:spcAft>
              <a:buFont typeface="Chromatica" panose="00000500000000000000" pitchFamily="50" charset="-94"/>
              <a:buChar char="−"/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Clear measurement, monitoring, and transparency of results</a:t>
            </a:r>
            <a:endParaRPr lang="tr-TR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pic>
        <p:nvPicPr>
          <p:cNvPr id="2050" name="Picture 2" descr="The Rise of DataOps: Governance and Agility with TrueDataOps - Snowflake  Blog">
            <a:extLst>
              <a:ext uri="{FF2B5EF4-FFF2-40B4-BE49-F238E27FC236}">
                <a16:creationId xmlns:a16="http://schemas.microsoft.com/office/drawing/2014/main" id="{321F0C86-479E-4651-A6D4-5C6B28332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582" y="362834"/>
            <a:ext cx="2983345" cy="9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1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9.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DataOps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F337D3F-A443-4624-BEBB-BB828DE3AD2D}"/>
              </a:ext>
            </a:extLst>
          </p:cNvPr>
          <p:cNvSpPr txBox="1"/>
          <p:nvPr/>
        </p:nvSpPr>
        <p:spPr>
          <a:xfrm>
            <a:off x="4775200" y="6453283"/>
            <a:ext cx="7296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en-US" sz="1200" i="1" dirty="0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https://www.snowflake.com/blog/the-rise-of-dataops-governance-and-agility-with-truedataops/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DF17595-954C-4AA7-A862-43E31F0325D2}"/>
              </a:ext>
            </a:extLst>
          </p:cNvPr>
          <p:cNvSpPr/>
          <p:nvPr/>
        </p:nvSpPr>
        <p:spPr>
          <a:xfrm>
            <a:off x="857314" y="1193661"/>
            <a:ext cx="10762031" cy="243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Infrastructure as Code (</a:t>
            </a:r>
            <a:r>
              <a:rPr lang="en-US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IaS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): Terraform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Jenkins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Ansible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CI/CD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GitHub/Gitlab</a:t>
            </a:r>
          </a:p>
        </p:txBody>
      </p:sp>
      <p:pic>
        <p:nvPicPr>
          <p:cNvPr id="2050" name="Picture 2" descr="The Rise of DataOps: Governance and Agility with TrueDataOps - Snowflake  Blog">
            <a:extLst>
              <a:ext uri="{FF2B5EF4-FFF2-40B4-BE49-F238E27FC236}">
                <a16:creationId xmlns:a16="http://schemas.microsoft.com/office/drawing/2014/main" id="{321F0C86-479E-4651-A6D4-5C6B28332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582" y="362834"/>
            <a:ext cx="2983345" cy="9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79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10. Data Architecture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248905" y="1075470"/>
            <a:ext cx="7153625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Aft>
                <a:spcPts val="60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Successful data engineering is built upon rock-solid data architecture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.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It is a part of enterprise IT architecture </a:t>
            </a:r>
            <a:r>
              <a:rPr lang="tr-TR" sz="1200" dirty="0">
                <a:solidFill>
                  <a:srgbClr val="404041"/>
                </a:solidFill>
                <a:latin typeface="Chromatica" panose="00000500000000000000" pitchFamily="50" charset="-94"/>
              </a:rPr>
              <a:t>[1]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F337D3F-A443-4624-BEBB-BB828DE3AD2D}"/>
              </a:ext>
            </a:extLst>
          </p:cNvPr>
          <p:cNvSpPr txBox="1"/>
          <p:nvPr/>
        </p:nvSpPr>
        <p:spPr>
          <a:xfrm>
            <a:off x="7583557" y="6524638"/>
            <a:ext cx="448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en-US" sz="1200" i="1" dirty="0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https://www.nkfu.com/pergel-nedir-ve-ne-ise-yarar/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DF17595-954C-4AA7-A862-43E31F0325D2}"/>
              </a:ext>
            </a:extLst>
          </p:cNvPr>
          <p:cNvSpPr/>
          <p:nvPr/>
        </p:nvSpPr>
        <p:spPr>
          <a:xfrm>
            <a:off x="857313" y="1806317"/>
            <a:ext cx="10762031" cy="179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Data architecture is the design of systems to support the evolving data needs of an</a:t>
            </a: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enterprise, achieved by flexible and reversible decisions reached through a careful</a:t>
            </a: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evaluation of trade-offs.</a:t>
            </a:r>
            <a:endParaRPr lang="tr-TR" sz="20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Solution and data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architects decide what, data engineers decide </a:t>
            </a: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how. </a:t>
            </a:r>
          </a:p>
        </p:txBody>
      </p:sp>
      <p:pic>
        <p:nvPicPr>
          <p:cNvPr id="3074" name="Picture 2" descr="Pergel Nedir ve Ne İşe Yarar?">
            <a:extLst>
              <a:ext uri="{FF2B5EF4-FFF2-40B4-BE49-F238E27FC236}">
                <a16:creationId xmlns:a16="http://schemas.microsoft.com/office/drawing/2014/main" id="{4F9CEA40-1C43-4E8E-BC79-588A782EE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819" y="269262"/>
            <a:ext cx="1421525" cy="161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26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10. Data Architecture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30244" y="1451795"/>
            <a:ext cx="71536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  <a:spcAft>
                <a:spcPts val="600"/>
              </a:spcAft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Features of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Good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Data Architecture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F337D3F-A443-4624-BEBB-BB828DE3AD2D}"/>
              </a:ext>
            </a:extLst>
          </p:cNvPr>
          <p:cNvSpPr txBox="1"/>
          <p:nvPr/>
        </p:nvSpPr>
        <p:spPr>
          <a:xfrm>
            <a:off x="7623313" y="6524638"/>
            <a:ext cx="44486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en-US" sz="1200" i="1" dirty="0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https://www.nkfu.com/pergel-nedir-ve-ne-ise-yarar/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AA8B5B9-1900-422E-B473-DDEBA8FA63EA}"/>
              </a:ext>
            </a:extLst>
          </p:cNvPr>
          <p:cNvSpPr/>
          <p:nvPr/>
        </p:nvSpPr>
        <p:spPr>
          <a:xfrm>
            <a:off x="787739" y="1932332"/>
            <a:ext cx="10762031" cy="245778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1. Choose common components wisely.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2. Plan for failure.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3. Architect for scalability.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4. Architecture is leadership.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5. Always be architecting.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6. Build loosely coupled systems.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7. Make reversible decisions.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8. Prioritize security.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9. Embrace </a:t>
            </a: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  <a:hlinkClick r:id="rId2"/>
              </a:rPr>
              <a:t>FinOps</a:t>
            </a: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  <a:r>
              <a:rPr lang="tr-TR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</a:p>
        </p:txBody>
      </p:sp>
      <p:pic>
        <p:nvPicPr>
          <p:cNvPr id="10" name="Picture 2" descr="Pergel Nedir ve Ne İşe Yarar?">
            <a:extLst>
              <a:ext uri="{FF2B5EF4-FFF2-40B4-BE49-F238E27FC236}">
                <a16:creationId xmlns:a16="http://schemas.microsoft.com/office/drawing/2014/main" id="{28D227D1-2BDE-404E-801F-49046BDBF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819" y="269262"/>
            <a:ext cx="1421525" cy="161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30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10. Data Architecture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30244" y="942192"/>
            <a:ext cx="71536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Examples and Types of Data Architecture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F337D3F-A443-4624-BEBB-BB828DE3AD2D}"/>
              </a:ext>
            </a:extLst>
          </p:cNvPr>
          <p:cNvSpPr txBox="1"/>
          <p:nvPr/>
        </p:nvSpPr>
        <p:spPr>
          <a:xfrm>
            <a:off x="7623313" y="6524638"/>
            <a:ext cx="44486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tr-TR" sz="1200" i="1" dirty="0" err="1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https://www.nkfu.com/pergel-nedir-ve-ne-ise-yarar/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AA8B5B9-1900-422E-B473-DDEBA8FA63EA}"/>
              </a:ext>
            </a:extLst>
          </p:cNvPr>
          <p:cNvSpPr/>
          <p:nvPr/>
        </p:nvSpPr>
        <p:spPr>
          <a:xfrm>
            <a:off x="787740" y="1341735"/>
            <a:ext cx="7153626" cy="339323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+mj-lt"/>
              <a:buAutoNum type="arabicPeriod"/>
            </a:pPr>
            <a:r>
              <a:rPr lang="tr-TR" dirty="0">
                <a:solidFill>
                  <a:srgbClr val="404041"/>
                </a:solidFill>
                <a:latin typeface="Chromatica" panose="00000500000000000000" pitchFamily="50" charset="-94"/>
              </a:rPr>
              <a:t>Data </a:t>
            </a: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Warehouse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+mj-lt"/>
              <a:buAutoNum type="arabicPeriod"/>
            </a:pPr>
            <a:r>
              <a:rPr lang="tr-TR" dirty="0">
                <a:solidFill>
                  <a:srgbClr val="404041"/>
                </a:solidFill>
                <a:latin typeface="Chromatica" panose="00000500000000000000" pitchFamily="50" charset="-94"/>
              </a:rPr>
              <a:t>Data Lake</a:t>
            </a:r>
            <a:endParaRPr lang="en-US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Lakehouse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Lambda Architecture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Kappa Architecture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The Dataflow Model and Unified Batch and Streaming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Architecture for IoT</a:t>
            </a:r>
            <a:endParaRPr lang="tr-TR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pic>
        <p:nvPicPr>
          <p:cNvPr id="10" name="Picture 2" descr="Pergel Nedir ve Ne İşe Yarar?">
            <a:extLst>
              <a:ext uri="{FF2B5EF4-FFF2-40B4-BE49-F238E27FC236}">
                <a16:creationId xmlns:a16="http://schemas.microsoft.com/office/drawing/2014/main" id="{28D227D1-2BDE-404E-801F-49046BDBF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819" y="269262"/>
            <a:ext cx="1421525" cy="161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3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11. Software Engineer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F337D3F-A443-4624-BEBB-BB828DE3AD2D}"/>
              </a:ext>
            </a:extLst>
          </p:cNvPr>
          <p:cNvSpPr txBox="1"/>
          <p:nvPr/>
        </p:nvSpPr>
        <p:spPr>
          <a:xfrm>
            <a:off x="7235687" y="6524638"/>
            <a:ext cx="4836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i="1" dirty="0"/>
              <a:t>Image </a:t>
            </a:r>
            <a:r>
              <a:rPr lang="tr-TR" sz="1200" i="1" dirty="0" err="1"/>
              <a:t>source</a:t>
            </a:r>
            <a:r>
              <a:rPr lang="tr-TR" sz="1200" i="1" dirty="0"/>
              <a:t>: </a:t>
            </a:r>
            <a:r>
              <a:rPr lang="en-US" sz="1200" i="1" dirty="0"/>
              <a:t>https://abbtech.az/en/proqram-teminati-muhendisliyi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DF17595-954C-4AA7-A862-43E31F0325D2}"/>
              </a:ext>
            </a:extLst>
          </p:cNvPr>
          <p:cNvSpPr/>
          <p:nvPr/>
        </p:nvSpPr>
        <p:spPr>
          <a:xfrm>
            <a:off x="857314" y="1058295"/>
            <a:ext cx="9340234" cy="4639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Software engineering is critical to data engineering. Inevitably a data engineer has to code through data engineering life cycle. </a:t>
            </a: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[1]</a:t>
            </a:r>
            <a:endParaRPr lang="tr-TR" sz="1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Python,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Scala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, SQL (can be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considered as code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Testing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tr-TR" dirty="0">
                <a:solidFill>
                  <a:srgbClr val="404041"/>
                </a:solidFill>
                <a:latin typeface="Chromatica" panose="00000500000000000000" pitchFamily="50" charset="-94"/>
              </a:rPr>
              <a:t>(</a:t>
            </a:r>
            <a:r>
              <a:rPr lang="en-US" dirty="0">
                <a:solidFill>
                  <a:srgbClr val="404041"/>
                </a:solidFill>
                <a:latin typeface="Chromatica" panose="00000500000000000000" pitchFamily="50" charset="-94"/>
              </a:rPr>
              <a:t>unit, regression, integration, end-to-end, and smoke</a:t>
            </a:r>
            <a:r>
              <a:rPr lang="tr-TR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Using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open source projects and contributing back them requires SE skills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Streaming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applications require coding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Infrastructure as code (IaC)</a:t>
            </a:r>
            <a:endParaRPr lang="tr-TR" sz="22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Pipelines as a Code</a:t>
            </a:r>
          </a:p>
        </p:txBody>
      </p:sp>
      <p:pic>
        <p:nvPicPr>
          <p:cNvPr id="4098" name="Picture 2" descr="Software engineering">
            <a:extLst>
              <a:ext uri="{FF2B5EF4-FFF2-40B4-BE49-F238E27FC236}">
                <a16:creationId xmlns:a16="http://schemas.microsoft.com/office/drawing/2014/main" id="{7CE5EC90-3254-44B9-AC01-6F8795A85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277" y="290821"/>
            <a:ext cx="1463951" cy="147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5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882809" y="942192"/>
            <a:ext cx="10426382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Fundamentals of Data Engineering, O’Reilly, 2022, by Joe Reis and Matt Housley</a:t>
            </a: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 marL="457200" indent="-457200">
              <a:lnSpc>
                <a:spcPts val="32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What Is DataOps, DataKitchen FAQ page, accessed May 5, 2022, https://oreil.ly/Ns06w.</a:t>
            </a:r>
            <a:endParaRPr lang="tr-TR" sz="1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4075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70014" y="393217"/>
            <a:ext cx="9936809" cy="675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Data Maturity Levels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127595" y="1318563"/>
            <a:ext cx="993680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T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he ability level 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of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data utilization, capabilities, and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integration across the organization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Sometimes a start-up might have higher maturity level than old and big corporate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Maturity levels can be categorized in 3 different levels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A35335C-FED3-4DF9-9F45-9A8E25BCBEED}"/>
              </a:ext>
            </a:extLst>
          </p:cNvPr>
          <p:cNvSpPr txBox="1"/>
          <p:nvPr/>
        </p:nvSpPr>
        <p:spPr>
          <a:xfrm>
            <a:off x="9512450" y="4197820"/>
            <a:ext cx="48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[1]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49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70014" y="194437"/>
            <a:ext cx="9936809" cy="67597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Data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Maturity Levels</a:t>
            </a:r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98F8AD5F-0058-4740-986B-A6C80E24DADD}"/>
              </a:ext>
            </a:extLst>
          </p:cNvPr>
          <p:cNvGrpSpPr/>
          <p:nvPr/>
        </p:nvGrpSpPr>
        <p:grpSpPr>
          <a:xfrm>
            <a:off x="377686" y="2181784"/>
            <a:ext cx="3600000" cy="4199140"/>
            <a:chOff x="377686" y="2380564"/>
            <a:chExt cx="3600000" cy="3970540"/>
          </a:xfrm>
        </p:grpSpPr>
        <p:sp>
          <p:nvSpPr>
            <p:cNvPr id="3" name="Dikdörtgen 2">
              <a:extLst>
                <a:ext uri="{FF2B5EF4-FFF2-40B4-BE49-F238E27FC236}">
                  <a16:creationId xmlns:a16="http://schemas.microsoft.com/office/drawing/2014/main" id="{894A0774-2E3B-4F3F-904C-242ACEAF192D}"/>
                </a:ext>
              </a:extLst>
            </p:cNvPr>
            <p:cNvSpPr/>
            <p:nvPr/>
          </p:nvSpPr>
          <p:spPr>
            <a:xfrm>
              <a:off x="377686" y="2380564"/>
              <a:ext cx="3600000" cy="39705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24836E5-46A9-4257-93E5-9AC751412674}"/>
                </a:ext>
              </a:extLst>
            </p:cNvPr>
            <p:cNvSpPr txBox="1"/>
            <p:nvPr/>
          </p:nvSpPr>
          <p:spPr>
            <a:xfrm>
              <a:off x="887449" y="2491677"/>
              <a:ext cx="2580473" cy="3492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hromatica" panose="00000500000000000000" pitchFamily="50" charset="-94"/>
                </a:rPr>
                <a:t>Starting with data</a:t>
              </a:r>
            </a:p>
          </p:txBody>
        </p: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C1F67C43-0061-4741-9EA7-9B3D6A0CCBD1}"/>
              </a:ext>
            </a:extLst>
          </p:cNvPr>
          <p:cNvGrpSpPr/>
          <p:nvPr/>
        </p:nvGrpSpPr>
        <p:grpSpPr>
          <a:xfrm>
            <a:off x="4296000" y="1733929"/>
            <a:ext cx="3600000" cy="4646995"/>
            <a:chOff x="4296000" y="1932709"/>
            <a:chExt cx="3600000" cy="4418395"/>
          </a:xfrm>
        </p:grpSpPr>
        <p:sp>
          <p:nvSpPr>
            <p:cNvPr id="6" name="Dikdörtgen 5">
              <a:extLst>
                <a:ext uri="{FF2B5EF4-FFF2-40B4-BE49-F238E27FC236}">
                  <a16:creationId xmlns:a16="http://schemas.microsoft.com/office/drawing/2014/main" id="{2BD47475-AC65-4089-A0FC-466581600CB6}"/>
                </a:ext>
              </a:extLst>
            </p:cNvPr>
            <p:cNvSpPr/>
            <p:nvPr/>
          </p:nvSpPr>
          <p:spPr>
            <a:xfrm>
              <a:off x="4296000" y="1932709"/>
              <a:ext cx="3600000" cy="441839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Metin kutusu 8">
              <a:extLst>
                <a:ext uri="{FF2B5EF4-FFF2-40B4-BE49-F238E27FC236}">
                  <a16:creationId xmlns:a16="http://schemas.microsoft.com/office/drawing/2014/main" id="{706B6503-8B50-4AE2-810E-4BBFFBFF77DE}"/>
                </a:ext>
              </a:extLst>
            </p:cNvPr>
            <p:cNvSpPr txBox="1"/>
            <p:nvPr/>
          </p:nvSpPr>
          <p:spPr>
            <a:xfrm>
              <a:off x="4784385" y="2038005"/>
              <a:ext cx="2623229" cy="3511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hromatica" panose="00000500000000000000" pitchFamily="50" charset="-94"/>
                </a:rPr>
                <a:t>Scaling with </a:t>
              </a:r>
              <a:r>
                <a:rPr lang="tr-TR" dirty="0">
                  <a:latin typeface="Chromatica" panose="00000500000000000000" pitchFamily="50" charset="-94"/>
                </a:rPr>
                <a:t>data</a:t>
              </a:r>
              <a:endParaRPr lang="en-US" dirty="0">
                <a:latin typeface="Chromatica" panose="00000500000000000000" pitchFamily="50" charset="-94"/>
              </a:endParaRPr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70A5E100-D597-44C1-8A5C-F22E45BBA639}"/>
              </a:ext>
            </a:extLst>
          </p:cNvPr>
          <p:cNvGrpSpPr/>
          <p:nvPr/>
        </p:nvGrpSpPr>
        <p:grpSpPr>
          <a:xfrm>
            <a:off x="8214314" y="1002249"/>
            <a:ext cx="3600000" cy="5378675"/>
            <a:chOff x="8214314" y="1201029"/>
            <a:chExt cx="3600000" cy="5150075"/>
          </a:xfrm>
        </p:grpSpPr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4D3BFC30-55A3-44F0-9744-92C570479C2C}"/>
                </a:ext>
              </a:extLst>
            </p:cNvPr>
            <p:cNvSpPr/>
            <p:nvPr/>
          </p:nvSpPr>
          <p:spPr>
            <a:xfrm>
              <a:off x="8214314" y="1201029"/>
              <a:ext cx="3600000" cy="51500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3F25CC32-405A-4A56-A061-36076BAFEA4E}"/>
                </a:ext>
              </a:extLst>
            </p:cNvPr>
            <p:cNvSpPr txBox="1"/>
            <p:nvPr/>
          </p:nvSpPr>
          <p:spPr>
            <a:xfrm>
              <a:off x="8652452" y="1296406"/>
              <a:ext cx="2723724" cy="3536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hromatica" panose="00000500000000000000" pitchFamily="50" charset="-94"/>
                </a:rPr>
                <a:t>Leading with </a:t>
              </a:r>
              <a:r>
                <a:rPr lang="tr-TR" dirty="0">
                  <a:latin typeface="Chromatica" panose="00000500000000000000" pitchFamily="50" charset="-94"/>
                </a:rPr>
                <a:t>data</a:t>
              </a:r>
              <a:endParaRPr lang="en-US" dirty="0">
                <a:latin typeface="Chromatica" panose="00000500000000000000" pitchFamily="50" charset="-94"/>
              </a:endParaRPr>
            </a:p>
          </p:txBody>
        </p:sp>
      </p:grpSp>
      <p:sp>
        <p:nvSpPr>
          <p:cNvPr id="2" name="Metin kutusu 1">
            <a:extLst>
              <a:ext uri="{FF2B5EF4-FFF2-40B4-BE49-F238E27FC236}">
                <a16:creationId xmlns:a16="http://schemas.microsoft.com/office/drawing/2014/main" id="{95D5EA31-8275-498C-B2F3-FCB846EB365E}"/>
              </a:ext>
            </a:extLst>
          </p:cNvPr>
          <p:cNvSpPr txBox="1"/>
          <p:nvPr/>
        </p:nvSpPr>
        <p:spPr>
          <a:xfrm>
            <a:off x="488033" y="2712247"/>
            <a:ext cx="3379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400" dirty="0"/>
              <a:t>A </a:t>
            </a:r>
            <a:r>
              <a:rPr lang="en-US" sz="1400" dirty="0"/>
              <a:t>data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engineer is</a:t>
            </a:r>
            <a:r>
              <a:rPr lang="tr-TR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usually a generalist </a:t>
            </a:r>
            <a:r>
              <a:rPr lang="en-US" sz="1400" dirty="0"/>
              <a:t>and play</a:t>
            </a:r>
            <a:r>
              <a:rPr lang="tr-TR" sz="1400" dirty="0"/>
              <a:t>s</a:t>
            </a:r>
            <a:r>
              <a:rPr lang="en-US" sz="1400" dirty="0"/>
              <a:t> several other roles, such </a:t>
            </a:r>
            <a:r>
              <a:rPr lang="tr-TR" sz="1400" dirty="0"/>
              <a:t>a</a:t>
            </a:r>
            <a:r>
              <a:rPr lang="en-US" sz="1400" dirty="0"/>
              <a:t>s data scientist</a:t>
            </a:r>
            <a:r>
              <a:rPr lang="tr-TR" sz="1400" dirty="0"/>
              <a:t>, </a:t>
            </a:r>
            <a:r>
              <a:rPr lang="en-US" sz="1400" dirty="0"/>
              <a:t>solution architect</a:t>
            </a:r>
            <a:r>
              <a:rPr lang="tr-TR" sz="1400" dirty="0"/>
              <a:t>, </a:t>
            </a:r>
            <a:r>
              <a:rPr lang="en-US" sz="1400" dirty="0"/>
              <a:t>software engineer</a:t>
            </a:r>
            <a:r>
              <a:rPr lang="tr-TR" sz="1400" dirty="0"/>
              <a:t>, </a:t>
            </a:r>
            <a:r>
              <a:rPr lang="en-US" sz="1400" dirty="0"/>
              <a:t>devops</a:t>
            </a:r>
            <a:r>
              <a:rPr lang="tr-TR" sz="1400" dirty="0"/>
              <a:t> </a:t>
            </a:r>
            <a:r>
              <a:rPr lang="en-US" sz="1400" dirty="0"/>
              <a:t>engineer. The</a:t>
            </a:r>
            <a:r>
              <a:rPr lang="tr-TR" sz="1400" dirty="0"/>
              <a:t> </a:t>
            </a:r>
            <a:r>
              <a:rPr lang="en-US" sz="1400" dirty="0"/>
              <a:t>goal </a:t>
            </a:r>
            <a:r>
              <a:rPr lang="tr-TR" sz="1400" dirty="0"/>
              <a:t>here </a:t>
            </a:r>
            <a:r>
              <a:rPr lang="en-US" sz="1400" dirty="0"/>
              <a:t>is to move fast, get </a:t>
            </a:r>
            <a:r>
              <a:rPr lang="tr-TR" sz="1400" dirty="0"/>
              <a:t> </a:t>
            </a:r>
            <a:r>
              <a:rPr lang="en-US" sz="1400" dirty="0"/>
              <a:t>traction, and add value.</a:t>
            </a:r>
            <a:endParaRPr lang="tr-TR" sz="1400" dirty="0"/>
          </a:p>
          <a:p>
            <a:pPr algn="l"/>
            <a:endParaRPr lang="tr-TR" sz="1400" dirty="0"/>
          </a:p>
          <a:p>
            <a:pPr algn="l"/>
            <a:r>
              <a:rPr lang="en-US" sz="1400" dirty="0"/>
              <a:t>The practicalities of getting value from data </a:t>
            </a:r>
            <a:r>
              <a:rPr lang="tr-TR" sz="1400" dirty="0"/>
              <a:t> </a:t>
            </a:r>
            <a:r>
              <a:rPr lang="en-US" sz="1400" dirty="0"/>
              <a:t>are typically poorly understood, but the</a:t>
            </a:r>
            <a:r>
              <a:rPr lang="tr-TR" sz="1400" dirty="0"/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desire exists</a:t>
            </a:r>
            <a:r>
              <a:rPr lang="en-US" sz="1400" dirty="0"/>
              <a:t>.</a:t>
            </a:r>
            <a:endParaRPr lang="tr-TR" sz="1400" dirty="0"/>
          </a:p>
          <a:p>
            <a:pPr algn="l"/>
            <a:endParaRPr lang="tr-TR" sz="1400" dirty="0"/>
          </a:p>
          <a:p>
            <a:r>
              <a:rPr lang="tr-TR" sz="1400" dirty="0"/>
              <a:t>I</a:t>
            </a:r>
            <a:r>
              <a:rPr lang="en-US" sz="1400" dirty="0"/>
              <a:t>t’s tempting to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jump headfirst into ML </a:t>
            </a:r>
            <a:r>
              <a:rPr lang="en-US" sz="1400" dirty="0"/>
              <a:t>at this stage</a:t>
            </a:r>
            <a:r>
              <a:rPr lang="tr-TR" sz="1400" dirty="0"/>
              <a:t>.</a:t>
            </a:r>
          </a:p>
          <a:p>
            <a:endParaRPr lang="tr-TR" sz="1400" dirty="0"/>
          </a:p>
          <a:p>
            <a:r>
              <a:rPr lang="en-US" sz="1400" dirty="0"/>
              <a:t>Countless data teams get stuck and fall</a:t>
            </a:r>
            <a:r>
              <a:rPr lang="tr-TR" sz="1400" dirty="0"/>
              <a:t> </a:t>
            </a:r>
            <a:r>
              <a:rPr lang="en-US" sz="1400" dirty="0"/>
              <a:t>short when they try</a:t>
            </a:r>
            <a:r>
              <a:rPr lang="tr-TR" sz="1400" dirty="0"/>
              <a:t> </a:t>
            </a:r>
            <a:r>
              <a:rPr lang="en-US" sz="1400" dirty="0"/>
              <a:t>to jump to ML without </a:t>
            </a:r>
            <a:r>
              <a:rPr lang="tr-TR" sz="1400" dirty="0"/>
              <a:t> </a:t>
            </a:r>
            <a:r>
              <a:rPr lang="en-US" sz="1400" dirty="0"/>
              <a:t>building a solid data foundation</a:t>
            </a:r>
            <a:r>
              <a:rPr lang="tr-TR" sz="1400" dirty="0"/>
              <a:t>. </a:t>
            </a:r>
            <a:r>
              <a:rPr lang="tr-TR" sz="1200" dirty="0"/>
              <a:t>[1] p.14</a:t>
            </a:r>
            <a:endParaRPr lang="en-US" sz="1200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73DDE103-F34B-4A08-B251-361D1AC8A3F1}"/>
              </a:ext>
            </a:extLst>
          </p:cNvPr>
          <p:cNvSpPr txBox="1"/>
          <p:nvPr/>
        </p:nvSpPr>
        <p:spPr>
          <a:xfrm>
            <a:off x="4401377" y="2246408"/>
            <a:ext cx="33892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400"/>
            </a:lvl1pPr>
          </a:lstStyle>
          <a:p>
            <a:r>
              <a:rPr lang="en-US" dirty="0"/>
              <a:t>Challenge is creating scalable data</a:t>
            </a:r>
            <a:r>
              <a:rPr lang="tr-TR" dirty="0"/>
              <a:t> </a:t>
            </a:r>
            <a:r>
              <a:rPr lang="en-US" dirty="0"/>
              <a:t>architectures and planning</a:t>
            </a:r>
            <a:r>
              <a:rPr lang="tr-TR" dirty="0"/>
              <a:t> </a:t>
            </a:r>
            <a:r>
              <a:rPr lang="en-US" dirty="0"/>
              <a:t>for a future where the company is genuinely data</a:t>
            </a:r>
            <a:r>
              <a:rPr lang="tr-TR" dirty="0"/>
              <a:t>-</a:t>
            </a:r>
            <a:r>
              <a:rPr lang="en-US" dirty="0"/>
              <a:t>driven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en-US" dirty="0"/>
              <a:t>Data engineering roles</a:t>
            </a:r>
            <a:r>
              <a:rPr lang="tr-TR" dirty="0"/>
              <a:t> </a:t>
            </a:r>
            <a:r>
              <a:rPr lang="en-US" dirty="0"/>
              <a:t>move from generalists to specialists, with people focusing on particular aspects of the</a:t>
            </a:r>
            <a:r>
              <a:rPr lang="tr-TR" dirty="0"/>
              <a:t> </a:t>
            </a:r>
            <a:r>
              <a:rPr lang="en-US" dirty="0"/>
              <a:t>data engineering lifecycle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en-US" dirty="0"/>
              <a:t>Establish formal data practices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en-US" dirty="0"/>
              <a:t>Create scalable and robust data</a:t>
            </a:r>
            <a:r>
              <a:rPr lang="tr-TR" dirty="0"/>
              <a:t> </a:t>
            </a:r>
            <a:r>
              <a:rPr lang="en-US" dirty="0"/>
              <a:t>architectures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en-US" dirty="0"/>
              <a:t>Adopt DevOps and DataOps practices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en-US" dirty="0"/>
              <a:t>Build systems that </a:t>
            </a:r>
            <a:r>
              <a:rPr lang="tr-TR" dirty="0"/>
              <a:t>s</a:t>
            </a:r>
            <a:r>
              <a:rPr lang="en-US" dirty="0" err="1"/>
              <a:t>upport</a:t>
            </a:r>
            <a:r>
              <a:rPr lang="en-US" dirty="0"/>
              <a:t> ML</a:t>
            </a:r>
            <a:r>
              <a:rPr lang="tr-TR" dirty="0"/>
              <a:t>. </a:t>
            </a:r>
            <a:r>
              <a:rPr lang="tr-TR" sz="1200" dirty="0"/>
              <a:t>[1] p.16</a:t>
            </a:r>
            <a:endParaRPr lang="en-US" sz="1200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A1FBABB3-DB46-499A-A771-6B4BC470BF02}"/>
              </a:ext>
            </a:extLst>
          </p:cNvPr>
          <p:cNvSpPr txBox="1"/>
          <p:nvPr/>
        </p:nvSpPr>
        <p:spPr>
          <a:xfrm>
            <a:off x="8368748" y="1610139"/>
            <a:ext cx="333521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Data-driven</a:t>
            </a:r>
            <a:endParaRPr lang="tr-TR" sz="1400" dirty="0"/>
          </a:p>
          <a:p>
            <a:endParaRPr lang="tr-TR" dirty="0">
              <a:latin typeface="MinionPro-Regular"/>
            </a:endParaRPr>
          </a:p>
          <a:p>
            <a:pPr algn="l"/>
            <a:r>
              <a:rPr lang="en-US" sz="1400" dirty="0"/>
              <a:t>The automated pipelines and systems</a:t>
            </a:r>
            <a:r>
              <a:rPr lang="tr-TR" sz="1400" dirty="0"/>
              <a:t> </a:t>
            </a:r>
            <a:r>
              <a:rPr lang="en-US" sz="1400" dirty="0"/>
              <a:t>created</a:t>
            </a:r>
            <a:r>
              <a:rPr lang="tr-TR" sz="1400" dirty="0"/>
              <a:t> </a:t>
            </a:r>
            <a:r>
              <a:rPr lang="en-US" sz="1400" dirty="0"/>
              <a:t>by data engineers allow people within the company to do self-service analytics</a:t>
            </a:r>
            <a:r>
              <a:rPr lang="tr-TR" sz="1400" dirty="0"/>
              <a:t> </a:t>
            </a:r>
            <a:r>
              <a:rPr lang="en-US" sz="1400" dirty="0"/>
              <a:t>and ML.</a:t>
            </a:r>
            <a:endParaRPr lang="tr-TR" sz="1400" dirty="0"/>
          </a:p>
          <a:p>
            <a:endParaRPr lang="tr-TR" dirty="0"/>
          </a:p>
          <a:p>
            <a:r>
              <a:rPr lang="en-US" sz="1400" dirty="0"/>
              <a:t>Introducing new data sources is seamless, and tangible value is derived</a:t>
            </a:r>
            <a:r>
              <a:rPr lang="tr-TR" sz="1400" dirty="0"/>
              <a:t>.</a:t>
            </a:r>
          </a:p>
          <a:p>
            <a:endParaRPr lang="tr-TR" sz="1400" dirty="0"/>
          </a:p>
          <a:p>
            <a:pPr algn="l"/>
            <a:r>
              <a:rPr lang="en-US" sz="1400" dirty="0"/>
              <a:t>Data engineers implement proper controls and practices to ensure that data is always</a:t>
            </a:r>
            <a:r>
              <a:rPr lang="tr-TR" sz="1400" dirty="0"/>
              <a:t> </a:t>
            </a:r>
            <a:r>
              <a:rPr lang="en-US" sz="1400" dirty="0"/>
              <a:t>available to the people and systems.</a:t>
            </a:r>
            <a:endParaRPr lang="tr-TR" sz="1400" dirty="0"/>
          </a:p>
          <a:p>
            <a:pPr algn="l"/>
            <a:endParaRPr lang="tr-TR" sz="1400" dirty="0"/>
          </a:p>
          <a:p>
            <a:pPr algn="l"/>
            <a:r>
              <a:rPr lang="en-US" sz="1400" dirty="0"/>
              <a:t>Data engineering roles continue to specialize</a:t>
            </a:r>
            <a:r>
              <a:rPr lang="tr-TR" sz="1400" dirty="0"/>
              <a:t> </a:t>
            </a:r>
            <a:r>
              <a:rPr lang="en-US" sz="1400" dirty="0"/>
              <a:t>more deeply than in stage 2</a:t>
            </a:r>
            <a:r>
              <a:rPr lang="tr-TR" sz="1400" dirty="0"/>
              <a:t>. </a:t>
            </a:r>
            <a:r>
              <a:rPr lang="tr-TR" sz="1200" dirty="0"/>
              <a:t>[1] p.16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14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70014" y="194437"/>
            <a:ext cx="9936809" cy="67597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Veri Olgunluk Seviyeleri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98F8AD5F-0058-4740-986B-A6C80E24DADD}"/>
              </a:ext>
            </a:extLst>
          </p:cNvPr>
          <p:cNvGrpSpPr/>
          <p:nvPr/>
        </p:nvGrpSpPr>
        <p:grpSpPr>
          <a:xfrm>
            <a:off x="377686" y="2946400"/>
            <a:ext cx="3600000" cy="3434524"/>
            <a:chOff x="377686" y="2380564"/>
            <a:chExt cx="3600000" cy="3970540"/>
          </a:xfrm>
        </p:grpSpPr>
        <p:sp>
          <p:nvSpPr>
            <p:cNvPr id="3" name="Dikdörtgen 2">
              <a:extLst>
                <a:ext uri="{FF2B5EF4-FFF2-40B4-BE49-F238E27FC236}">
                  <a16:creationId xmlns:a16="http://schemas.microsoft.com/office/drawing/2014/main" id="{894A0774-2E3B-4F3F-904C-242ACEAF192D}"/>
                </a:ext>
              </a:extLst>
            </p:cNvPr>
            <p:cNvSpPr/>
            <p:nvPr/>
          </p:nvSpPr>
          <p:spPr>
            <a:xfrm>
              <a:off x="377686" y="2380564"/>
              <a:ext cx="3600000" cy="39705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24836E5-46A9-4257-93E5-9AC751412674}"/>
                </a:ext>
              </a:extLst>
            </p:cNvPr>
            <p:cNvSpPr txBox="1"/>
            <p:nvPr/>
          </p:nvSpPr>
          <p:spPr>
            <a:xfrm>
              <a:off x="887449" y="2491677"/>
              <a:ext cx="2580473" cy="1103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800" dirty="0">
                  <a:latin typeface="Chromatica" panose="00000500000000000000" pitchFamily="50" charset="-94"/>
                </a:rPr>
                <a:t>Veriye Yeni Başlayan</a:t>
              </a:r>
              <a:endParaRPr lang="en-US" sz="2800" dirty="0">
                <a:latin typeface="Chromatica" panose="00000500000000000000" pitchFamily="50" charset="-94"/>
              </a:endParaRPr>
            </a:p>
          </p:txBody>
        </p: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C1F67C43-0061-4741-9EA7-9B3D6A0CCBD1}"/>
              </a:ext>
            </a:extLst>
          </p:cNvPr>
          <p:cNvGrpSpPr/>
          <p:nvPr/>
        </p:nvGrpSpPr>
        <p:grpSpPr>
          <a:xfrm>
            <a:off x="4296000" y="2055967"/>
            <a:ext cx="3600000" cy="4324957"/>
            <a:chOff x="4296000" y="1932709"/>
            <a:chExt cx="3600000" cy="4418395"/>
          </a:xfrm>
        </p:grpSpPr>
        <p:sp>
          <p:nvSpPr>
            <p:cNvPr id="6" name="Dikdörtgen 5">
              <a:extLst>
                <a:ext uri="{FF2B5EF4-FFF2-40B4-BE49-F238E27FC236}">
                  <a16:creationId xmlns:a16="http://schemas.microsoft.com/office/drawing/2014/main" id="{2BD47475-AC65-4089-A0FC-466581600CB6}"/>
                </a:ext>
              </a:extLst>
            </p:cNvPr>
            <p:cNvSpPr/>
            <p:nvPr/>
          </p:nvSpPr>
          <p:spPr>
            <a:xfrm>
              <a:off x="4296000" y="1932709"/>
              <a:ext cx="3600000" cy="441839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Metin kutusu 8">
              <a:extLst>
                <a:ext uri="{FF2B5EF4-FFF2-40B4-BE49-F238E27FC236}">
                  <a16:creationId xmlns:a16="http://schemas.microsoft.com/office/drawing/2014/main" id="{706B6503-8B50-4AE2-810E-4BBFFBFF77DE}"/>
                </a:ext>
              </a:extLst>
            </p:cNvPr>
            <p:cNvSpPr txBox="1"/>
            <p:nvPr/>
          </p:nvSpPr>
          <p:spPr>
            <a:xfrm>
              <a:off x="4784385" y="2038005"/>
              <a:ext cx="2623229" cy="9747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800" dirty="0">
                  <a:latin typeface="Chromatica" panose="00000500000000000000" pitchFamily="50" charset="-94"/>
                </a:rPr>
                <a:t>Verisini Ölçekleyen</a:t>
              </a:r>
              <a:endParaRPr lang="en-US" sz="2800" dirty="0">
                <a:latin typeface="Chromatica" panose="00000500000000000000" pitchFamily="50" charset="-94"/>
              </a:endParaRPr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70A5E100-D597-44C1-8A5C-F22E45BBA639}"/>
              </a:ext>
            </a:extLst>
          </p:cNvPr>
          <p:cNvGrpSpPr/>
          <p:nvPr/>
        </p:nvGrpSpPr>
        <p:grpSpPr>
          <a:xfrm>
            <a:off x="8214314" y="1002249"/>
            <a:ext cx="3600000" cy="5378675"/>
            <a:chOff x="8214314" y="1201029"/>
            <a:chExt cx="3600000" cy="5150075"/>
          </a:xfrm>
        </p:grpSpPr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4D3BFC30-55A3-44F0-9744-92C570479C2C}"/>
                </a:ext>
              </a:extLst>
            </p:cNvPr>
            <p:cNvSpPr/>
            <p:nvPr/>
          </p:nvSpPr>
          <p:spPr>
            <a:xfrm>
              <a:off x="8214314" y="1201029"/>
              <a:ext cx="3600000" cy="51500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3F25CC32-405A-4A56-A061-36076BAFEA4E}"/>
                </a:ext>
              </a:extLst>
            </p:cNvPr>
            <p:cNvSpPr txBox="1"/>
            <p:nvPr/>
          </p:nvSpPr>
          <p:spPr>
            <a:xfrm>
              <a:off x="8652452" y="1296406"/>
              <a:ext cx="2723724" cy="9135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800" dirty="0">
                  <a:latin typeface="Chromatica" panose="00000500000000000000" pitchFamily="50" charset="-94"/>
                </a:rPr>
                <a:t>Verisine Yön Veren</a:t>
              </a:r>
              <a:endParaRPr lang="en-US" sz="2800" dirty="0">
                <a:latin typeface="Chromatica" panose="00000500000000000000" pitchFamily="50" charset="-9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64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2524652" y="294093"/>
            <a:ext cx="7142695" cy="6222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Data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Engineering</a:t>
            </a:r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Life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Cycle</a:t>
            </a:r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C0FEF332-719E-4C80-9B74-939D37D531B8}"/>
              </a:ext>
            </a:extLst>
          </p:cNvPr>
          <p:cNvSpPr/>
          <p:nvPr/>
        </p:nvSpPr>
        <p:spPr>
          <a:xfrm>
            <a:off x="3698293" y="1508187"/>
            <a:ext cx="4419028" cy="242402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onnectSink">
            <a:extLst>
              <a:ext uri="{FF2B5EF4-FFF2-40B4-BE49-F238E27FC236}">
                <a16:creationId xmlns:a16="http://schemas.microsoft.com/office/drawing/2014/main" id="{51A5A0BE-667F-491F-A434-F7AEEC3C6099}"/>
              </a:ext>
            </a:extLst>
          </p:cNvPr>
          <p:cNvSpPr/>
          <p:nvPr/>
        </p:nvSpPr>
        <p:spPr>
          <a:xfrm>
            <a:off x="9282170" y="906984"/>
            <a:ext cx="1825814" cy="4987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oboto"/>
              </a:rPr>
              <a:t>Visualization</a:t>
            </a:r>
          </a:p>
        </p:txBody>
      </p:sp>
      <p:sp>
        <p:nvSpPr>
          <p:cNvPr id="113" name="Connect Source">
            <a:extLst>
              <a:ext uri="{FF2B5EF4-FFF2-40B4-BE49-F238E27FC236}">
                <a16:creationId xmlns:a16="http://schemas.microsoft.com/office/drawing/2014/main" id="{616EE4A9-F5FE-4F5A-8329-620965D33559}"/>
              </a:ext>
            </a:extLst>
          </p:cNvPr>
          <p:cNvSpPr/>
          <p:nvPr/>
        </p:nvSpPr>
        <p:spPr>
          <a:xfrm>
            <a:off x="3893152" y="1759908"/>
            <a:ext cx="1139200" cy="13347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/>
              </a:rPr>
              <a:t>Ingest and store raw data</a:t>
            </a:r>
          </a:p>
        </p:txBody>
      </p:sp>
      <p:sp>
        <p:nvSpPr>
          <p:cNvPr id="56" name="Connect Source">
            <a:extLst>
              <a:ext uri="{FF2B5EF4-FFF2-40B4-BE49-F238E27FC236}">
                <a16:creationId xmlns:a16="http://schemas.microsoft.com/office/drawing/2014/main" id="{B0226CC2-19DD-46B2-A63F-5732931A711C}"/>
              </a:ext>
            </a:extLst>
          </p:cNvPr>
          <p:cNvSpPr/>
          <p:nvPr/>
        </p:nvSpPr>
        <p:spPr>
          <a:xfrm>
            <a:off x="5338207" y="1793642"/>
            <a:ext cx="1139200" cy="13347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/>
              </a:rPr>
              <a:t>Clean and Transform</a:t>
            </a:r>
          </a:p>
        </p:txBody>
      </p:sp>
      <p:sp>
        <p:nvSpPr>
          <p:cNvPr id="59" name="Connect Source">
            <a:extLst>
              <a:ext uri="{FF2B5EF4-FFF2-40B4-BE49-F238E27FC236}">
                <a16:creationId xmlns:a16="http://schemas.microsoft.com/office/drawing/2014/main" id="{B9A45C39-6051-427B-BE7B-C184DAEF7B1A}"/>
              </a:ext>
            </a:extLst>
          </p:cNvPr>
          <p:cNvSpPr/>
          <p:nvPr/>
        </p:nvSpPr>
        <p:spPr>
          <a:xfrm>
            <a:off x="6725539" y="1793642"/>
            <a:ext cx="1139200" cy="13347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/>
              </a:rPr>
              <a:t>Serve</a:t>
            </a:r>
          </a:p>
        </p:txBody>
      </p:sp>
      <p:grpSp>
        <p:nvGrpSpPr>
          <p:cNvPr id="3" name="Grup 2">
            <a:extLst>
              <a:ext uri="{FF2B5EF4-FFF2-40B4-BE49-F238E27FC236}">
                <a16:creationId xmlns:a16="http://schemas.microsoft.com/office/drawing/2014/main" id="{0F368CCB-EAAA-4BA8-B5CD-34FEB13A1609}"/>
              </a:ext>
            </a:extLst>
          </p:cNvPr>
          <p:cNvGrpSpPr/>
          <p:nvPr/>
        </p:nvGrpSpPr>
        <p:grpSpPr>
          <a:xfrm>
            <a:off x="810693" y="1091271"/>
            <a:ext cx="1561087" cy="820969"/>
            <a:chOff x="810693" y="1091271"/>
            <a:chExt cx="1561087" cy="820969"/>
          </a:xfrm>
        </p:grpSpPr>
        <p:sp>
          <p:nvSpPr>
            <p:cNvPr id="47" name="Producer">
              <a:extLst>
                <a:ext uri="{FF2B5EF4-FFF2-40B4-BE49-F238E27FC236}">
                  <a16:creationId xmlns:a16="http://schemas.microsoft.com/office/drawing/2014/main" id="{0F833ED3-A74D-4BD8-8278-A5D4C4E86BB7}"/>
                </a:ext>
              </a:extLst>
            </p:cNvPr>
            <p:cNvSpPr/>
            <p:nvPr/>
          </p:nvSpPr>
          <p:spPr>
            <a:xfrm>
              <a:off x="810693" y="1091271"/>
              <a:ext cx="1217009" cy="461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  <p:sp>
          <p:nvSpPr>
            <p:cNvPr id="60" name="Producer">
              <a:extLst>
                <a:ext uri="{FF2B5EF4-FFF2-40B4-BE49-F238E27FC236}">
                  <a16:creationId xmlns:a16="http://schemas.microsoft.com/office/drawing/2014/main" id="{B35B9AAC-DBC9-476D-AEA3-76195CBEEA1E}"/>
                </a:ext>
              </a:extLst>
            </p:cNvPr>
            <p:cNvSpPr/>
            <p:nvPr/>
          </p:nvSpPr>
          <p:spPr>
            <a:xfrm>
              <a:off x="900394" y="1220580"/>
              <a:ext cx="1217009" cy="461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  <p:sp>
          <p:nvSpPr>
            <p:cNvPr id="61" name="Producer">
              <a:extLst>
                <a:ext uri="{FF2B5EF4-FFF2-40B4-BE49-F238E27FC236}">
                  <a16:creationId xmlns:a16="http://schemas.microsoft.com/office/drawing/2014/main" id="{22FB4C1C-ADC3-4308-9F2E-9D121A10AC45}"/>
                </a:ext>
              </a:extLst>
            </p:cNvPr>
            <p:cNvSpPr/>
            <p:nvPr/>
          </p:nvSpPr>
          <p:spPr>
            <a:xfrm>
              <a:off x="1005552" y="1349888"/>
              <a:ext cx="1217009" cy="461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  <p:sp>
          <p:nvSpPr>
            <p:cNvPr id="62" name="Producer">
              <a:extLst>
                <a:ext uri="{FF2B5EF4-FFF2-40B4-BE49-F238E27FC236}">
                  <a16:creationId xmlns:a16="http://schemas.microsoft.com/office/drawing/2014/main" id="{13705240-C53C-4E5A-81A9-C8EB0565C841}"/>
                </a:ext>
              </a:extLst>
            </p:cNvPr>
            <p:cNvSpPr/>
            <p:nvPr/>
          </p:nvSpPr>
          <p:spPr>
            <a:xfrm>
              <a:off x="1154771" y="1451133"/>
              <a:ext cx="1217009" cy="461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</p:grpSp>
      <p:grpSp>
        <p:nvGrpSpPr>
          <p:cNvPr id="4" name="Grup 3">
            <a:extLst>
              <a:ext uri="{FF2B5EF4-FFF2-40B4-BE49-F238E27FC236}">
                <a16:creationId xmlns:a16="http://schemas.microsoft.com/office/drawing/2014/main" id="{1F692733-9098-44EE-99B4-06E40E252B91}"/>
              </a:ext>
            </a:extLst>
          </p:cNvPr>
          <p:cNvGrpSpPr/>
          <p:nvPr/>
        </p:nvGrpSpPr>
        <p:grpSpPr>
          <a:xfrm>
            <a:off x="969394" y="2100813"/>
            <a:ext cx="1561087" cy="820969"/>
            <a:chOff x="969394" y="2100813"/>
            <a:chExt cx="1561087" cy="820969"/>
          </a:xfrm>
        </p:grpSpPr>
        <p:sp>
          <p:nvSpPr>
            <p:cNvPr id="63" name="Producer">
              <a:extLst>
                <a:ext uri="{FF2B5EF4-FFF2-40B4-BE49-F238E27FC236}">
                  <a16:creationId xmlns:a16="http://schemas.microsoft.com/office/drawing/2014/main" id="{8C8C8659-1BD0-4B12-9117-8232082B9350}"/>
                </a:ext>
              </a:extLst>
            </p:cNvPr>
            <p:cNvSpPr/>
            <p:nvPr/>
          </p:nvSpPr>
          <p:spPr>
            <a:xfrm>
              <a:off x="969394" y="2100813"/>
              <a:ext cx="1217009" cy="461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  <p:sp>
          <p:nvSpPr>
            <p:cNvPr id="64" name="Producer">
              <a:extLst>
                <a:ext uri="{FF2B5EF4-FFF2-40B4-BE49-F238E27FC236}">
                  <a16:creationId xmlns:a16="http://schemas.microsoft.com/office/drawing/2014/main" id="{30CE0E01-C82C-437D-BEDD-1BA939DB5744}"/>
                </a:ext>
              </a:extLst>
            </p:cNvPr>
            <p:cNvSpPr/>
            <p:nvPr/>
          </p:nvSpPr>
          <p:spPr>
            <a:xfrm>
              <a:off x="1059095" y="2230122"/>
              <a:ext cx="1217009" cy="461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  <p:sp>
          <p:nvSpPr>
            <p:cNvPr id="65" name="Producer">
              <a:extLst>
                <a:ext uri="{FF2B5EF4-FFF2-40B4-BE49-F238E27FC236}">
                  <a16:creationId xmlns:a16="http://schemas.microsoft.com/office/drawing/2014/main" id="{20D0CBDD-4603-43E4-A9B1-2731B1B588CE}"/>
                </a:ext>
              </a:extLst>
            </p:cNvPr>
            <p:cNvSpPr/>
            <p:nvPr/>
          </p:nvSpPr>
          <p:spPr>
            <a:xfrm>
              <a:off x="1164253" y="2359430"/>
              <a:ext cx="1217009" cy="461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  <p:sp>
          <p:nvSpPr>
            <p:cNvPr id="66" name="Producer">
              <a:extLst>
                <a:ext uri="{FF2B5EF4-FFF2-40B4-BE49-F238E27FC236}">
                  <a16:creationId xmlns:a16="http://schemas.microsoft.com/office/drawing/2014/main" id="{B65F854A-9E5D-4027-A06C-CDE47068CBB9}"/>
                </a:ext>
              </a:extLst>
            </p:cNvPr>
            <p:cNvSpPr/>
            <p:nvPr/>
          </p:nvSpPr>
          <p:spPr>
            <a:xfrm>
              <a:off x="1313472" y="2460675"/>
              <a:ext cx="1217009" cy="461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7E56F1F1-7F42-4DA7-BA64-DD93DDAEC006}"/>
              </a:ext>
            </a:extLst>
          </p:cNvPr>
          <p:cNvGrpSpPr/>
          <p:nvPr/>
        </p:nvGrpSpPr>
        <p:grpSpPr>
          <a:xfrm>
            <a:off x="1109720" y="3229797"/>
            <a:ext cx="1561087" cy="820969"/>
            <a:chOff x="1109720" y="3229797"/>
            <a:chExt cx="1561087" cy="820969"/>
          </a:xfrm>
        </p:grpSpPr>
        <p:sp>
          <p:nvSpPr>
            <p:cNvPr id="69" name="Producer">
              <a:extLst>
                <a:ext uri="{FF2B5EF4-FFF2-40B4-BE49-F238E27FC236}">
                  <a16:creationId xmlns:a16="http://schemas.microsoft.com/office/drawing/2014/main" id="{E53125D8-420F-409D-823D-598856A9E2A2}"/>
                </a:ext>
              </a:extLst>
            </p:cNvPr>
            <p:cNvSpPr/>
            <p:nvPr/>
          </p:nvSpPr>
          <p:spPr>
            <a:xfrm>
              <a:off x="1109720" y="3229797"/>
              <a:ext cx="1217009" cy="461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  <p:sp>
          <p:nvSpPr>
            <p:cNvPr id="70" name="Producer">
              <a:extLst>
                <a:ext uri="{FF2B5EF4-FFF2-40B4-BE49-F238E27FC236}">
                  <a16:creationId xmlns:a16="http://schemas.microsoft.com/office/drawing/2014/main" id="{B6648519-883B-497A-AEAE-393BCE2CE9E7}"/>
                </a:ext>
              </a:extLst>
            </p:cNvPr>
            <p:cNvSpPr/>
            <p:nvPr/>
          </p:nvSpPr>
          <p:spPr>
            <a:xfrm>
              <a:off x="1199421" y="3359106"/>
              <a:ext cx="1217009" cy="461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  <p:sp>
          <p:nvSpPr>
            <p:cNvPr id="71" name="Producer">
              <a:extLst>
                <a:ext uri="{FF2B5EF4-FFF2-40B4-BE49-F238E27FC236}">
                  <a16:creationId xmlns:a16="http://schemas.microsoft.com/office/drawing/2014/main" id="{3A2F03A6-A11D-4B22-9BDF-FC5755BD0E16}"/>
                </a:ext>
              </a:extLst>
            </p:cNvPr>
            <p:cNvSpPr/>
            <p:nvPr/>
          </p:nvSpPr>
          <p:spPr>
            <a:xfrm>
              <a:off x="1304579" y="3488414"/>
              <a:ext cx="1217009" cy="461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  <p:sp>
          <p:nvSpPr>
            <p:cNvPr id="74" name="Producer">
              <a:extLst>
                <a:ext uri="{FF2B5EF4-FFF2-40B4-BE49-F238E27FC236}">
                  <a16:creationId xmlns:a16="http://schemas.microsoft.com/office/drawing/2014/main" id="{556EF429-BAA9-4B6B-A108-BAE31612F542}"/>
                </a:ext>
              </a:extLst>
            </p:cNvPr>
            <p:cNvSpPr/>
            <p:nvPr/>
          </p:nvSpPr>
          <p:spPr>
            <a:xfrm>
              <a:off x="1453798" y="3589659"/>
              <a:ext cx="1217009" cy="461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</p:grpSp>
      <p:sp>
        <p:nvSpPr>
          <p:cNvPr id="75" name="ConnectSink">
            <a:extLst>
              <a:ext uri="{FF2B5EF4-FFF2-40B4-BE49-F238E27FC236}">
                <a16:creationId xmlns:a16="http://schemas.microsoft.com/office/drawing/2014/main" id="{FCFBD951-2FC1-4C29-A015-01187CAB32C3}"/>
              </a:ext>
            </a:extLst>
          </p:cNvPr>
          <p:cNvSpPr/>
          <p:nvPr/>
        </p:nvSpPr>
        <p:spPr>
          <a:xfrm>
            <a:off x="9282170" y="1617447"/>
            <a:ext cx="1825814" cy="4987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oboto"/>
              </a:rPr>
              <a:t>Reporting</a:t>
            </a:r>
          </a:p>
        </p:txBody>
      </p:sp>
      <p:sp>
        <p:nvSpPr>
          <p:cNvPr id="76" name="ConnectSink">
            <a:extLst>
              <a:ext uri="{FF2B5EF4-FFF2-40B4-BE49-F238E27FC236}">
                <a16:creationId xmlns:a16="http://schemas.microsoft.com/office/drawing/2014/main" id="{F33D546A-4ABF-4B63-8EAD-F09C546D9AAE}"/>
              </a:ext>
            </a:extLst>
          </p:cNvPr>
          <p:cNvSpPr/>
          <p:nvPr/>
        </p:nvSpPr>
        <p:spPr>
          <a:xfrm>
            <a:off x="9282170" y="2372899"/>
            <a:ext cx="1825814" cy="4987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ML/AI</a:t>
            </a:r>
            <a:endParaRPr lang="en-US" sz="2000" dirty="0">
              <a:latin typeface="Roboto"/>
            </a:endParaRPr>
          </a:p>
        </p:txBody>
      </p:sp>
      <p:sp>
        <p:nvSpPr>
          <p:cNvPr id="77" name="ConnectSink">
            <a:extLst>
              <a:ext uri="{FF2B5EF4-FFF2-40B4-BE49-F238E27FC236}">
                <a16:creationId xmlns:a16="http://schemas.microsoft.com/office/drawing/2014/main" id="{D6685002-A065-4FEC-98BE-87AD05F598E0}"/>
              </a:ext>
            </a:extLst>
          </p:cNvPr>
          <p:cNvSpPr/>
          <p:nvPr/>
        </p:nvSpPr>
        <p:spPr>
          <a:xfrm>
            <a:off x="9282170" y="3128351"/>
            <a:ext cx="1825814" cy="4987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Data Analysis</a:t>
            </a:r>
            <a:endParaRPr lang="en-US" sz="2000" dirty="0">
              <a:latin typeface="Roboto"/>
            </a:endParaRPr>
          </a:p>
        </p:txBody>
      </p:sp>
      <p:sp>
        <p:nvSpPr>
          <p:cNvPr id="78" name="ConnectSink">
            <a:extLst>
              <a:ext uri="{FF2B5EF4-FFF2-40B4-BE49-F238E27FC236}">
                <a16:creationId xmlns:a16="http://schemas.microsoft.com/office/drawing/2014/main" id="{2004A34E-3D70-4D0C-B243-855593B48428}"/>
              </a:ext>
            </a:extLst>
          </p:cNvPr>
          <p:cNvSpPr/>
          <p:nvPr/>
        </p:nvSpPr>
        <p:spPr>
          <a:xfrm>
            <a:off x="9282170" y="3820213"/>
            <a:ext cx="1825814" cy="4987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…</a:t>
            </a:r>
            <a:endParaRPr lang="en-US" sz="2000" dirty="0">
              <a:latin typeface="Roboto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A0C0B7AF-7A02-46D8-B796-51796F1DE4E5}"/>
              </a:ext>
            </a:extLst>
          </p:cNvPr>
          <p:cNvGrpSpPr/>
          <p:nvPr/>
        </p:nvGrpSpPr>
        <p:grpSpPr>
          <a:xfrm>
            <a:off x="1719999" y="4452431"/>
            <a:ext cx="1466162" cy="1440000"/>
            <a:chOff x="1719999" y="4452431"/>
            <a:chExt cx="1466162" cy="14400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90B2EA2-235D-48F7-A3C4-FF1619626897}"/>
                </a:ext>
              </a:extLst>
            </p:cNvPr>
            <p:cNvSpPr/>
            <p:nvPr/>
          </p:nvSpPr>
          <p:spPr>
            <a:xfrm>
              <a:off x="1733152" y="4452431"/>
              <a:ext cx="1440000" cy="144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082F1EBA-A8FF-45B1-BE26-C8464F531CC4}"/>
                </a:ext>
              </a:extLst>
            </p:cNvPr>
            <p:cNvSpPr txBox="1"/>
            <p:nvPr/>
          </p:nvSpPr>
          <p:spPr>
            <a:xfrm>
              <a:off x="1719999" y="4987765"/>
              <a:ext cx="1466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Orchestration</a:t>
              </a:r>
              <a:endParaRPr lang="en-US" dirty="0"/>
            </a:p>
          </p:txBody>
        </p: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529743AA-E0E3-4E4B-8320-FF77BBCE013C}"/>
              </a:ext>
            </a:extLst>
          </p:cNvPr>
          <p:cNvGrpSpPr/>
          <p:nvPr/>
        </p:nvGrpSpPr>
        <p:grpSpPr>
          <a:xfrm>
            <a:off x="3173152" y="4461248"/>
            <a:ext cx="1440000" cy="1440000"/>
            <a:chOff x="3173152" y="4461248"/>
            <a:chExt cx="1440000" cy="144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C195CD-71EC-416C-BF2C-6270CE88781C}"/>
                </a:ext>
              </a:extLst>
            </p:cNvPr>
            <p:cNvSpPr/>
            <p:nvPr/>
          </p:nvSpPr>
          <p:spPr>
            <a:xfrm>
              <a:off x="3173152" y="4461248"/>
              <a:ext cx="1440000" cy="144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Metin kutusu 85">
              <a:extLst>
                <a:ext uri="{FF2B5EF4-FFF2-40B4-BE49-F238E27FC236}">
                  <a16:creationId xmlns:a16="http://schemas.microsoft.com/office/drawing/2014/main" id="{7DB81A3B-5C27-463E-B281-26AC4655E118}"/>
                </a:ext>
              </a:extLst>
            </p:cNvPr>
            <p:cNvSpPr txBox="1"/>
            <p:nvPr/>
          </p:nvSpPr>
          <p:spPr>
            <a:xfrm>
              <a:off x="3217114" y="4983003"/>
              <a:ext cx="1371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Security</a:t>
              </a:r>
              <a:endParaRPr lang="en-US" dirty="0"/>
            </a:p>
          </p:txBody>
        </p: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61523ABE-65BB-46EF-AC54-DC2F7A84336D}"/>
              </a:ext>
            </a:extLst>
          </p:cNvPr>
          <p:cNvGrpSpPr/>
          <p:nvPr/>
        </p:nvGrpSpPr>
        <p:grpSpPr>
          <a:xfrm>
            <a:off x="4618207" y="4461248"/>
            <a:ext cx="1442042" cy="1440000"/>
            <a:chOff x="4618207" y="4461248"/>
            <a:chExt cx="1442042" cy="14400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85600F9-5AA8-4FCB-9520-7208C9BB7F5C}"/>
                </a:ext>
              </a:extLst>
            </p:cNvPr>
            <p:cNvSpPr/>
            <p:nvPr/>
          </p:nvSpPr>
          <p:spPr>
            <a:xfrm>
              <a:off x="4618207" y="4461248"/>
              <a:ext cx="1440000" cy="144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B262AC11-46C8-4DE5-A4DF-79CD414D8AF5}"/>
                </a:ext>
              </a:extLst>
            </p:cNvPr>
            <p:cNvSpPr txBox="1"/>
            <p:nvPr/>
          </p:nvSpPr>
          <p:spPr>
            <a:xfrm>
              <a:off x="4620249" y="4844503"/>
              <a:ext cx="14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800" dirty="0">
                  <a:solidFill>
                    <a:schemeClr val="tx1"/>
                  </a:solidFill>
                </a:rPr>
                <a:t>Data Management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4526F9DA-FCBD-423F-B86F-1205BDCE5C5A}"/>
              </a:ext>
            </a:extLst>
          </p:cNvPr>
          <p:cNvGrpSpPr/>
          <p:nvPr/>
        </p:nvGrpSpPr>
        <p:grpSpPr>
          <a:xfrm>
            <a:off x="6058207" y="4461248"/>
            <a:ext cx="1444570" cy="1440000"/>
            <a:chOff x="6058207" y="4461248"/>
            <a:chExt cx="1444570" cy="14400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D249891-3EB5-4902-8B35-F8C19A174514}"/>
                </a:ext>
              </a:extLst>
            </p:cNvPr>
            <p:cNvSpPr/>
            <p:nvPr/>
          </p:nvSpPr>
          <p:spPr>
            <a:xfrm>
              <a:off x="6058207" y="4461248"/>
              <a:ext cx="1440000" cy="144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DF9A9273-AED7-4815-B90E-DA0B05C2B4BB}"/>
                </a:ext>
              </a:extLst>
            </p:cNvPr>
            <p:cNvSpPr txBox="1"/>
            <p:nvPr/>
          </p:nvSpPr>
          <p:spPr>
            <a:xfrm>
              <a:off x="6131654" y="4983002"/>
              <a:ext cx="1371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DataOps</a:t>
              </a:r>
              <a:endParaRPr lang="en-US" dirty="0"/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3B0E8908-865C-4042-8EC2-504E5F7B8094}"/>
              </a:ext>
            </a:extLst>
          </p:cNvPr>
          <p:cNvGrpSpPr/>
          <p:nvPr/>
        </p:nvGrpSpPr>
        <p:grpSpPr>
          <a:xfrm>
            <a:off x="7498207" y="4461248"/>
            <a:ext cx="1444570" cy="1440000"/>
            <a:chOff x="7498207" y="4461248"/>
            <a:chExt cx="1444570" cy="1440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86F00E1-E394-4799-BA54-B559DEE3A645}"/>
                </a:ext>
              </a:extLst>
            </p:cNvPr>
            <p:cNvSpPr/>
            <p:nvPr/>
          </p:nvSpPr>
          <p:spPr>
            <a:xfrm>
              <a:off x="7498207" y="4461248"/>
              <a:ext cx="1440000" cy="144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Metin kutusu 90">
              <a:extLst>
                <a:ext uri="{FF2B5EF4-FFF2-40B4-BE49-F238E27FC236}">
                  <a16:creationId xmlns:a16="http://schemas.microsoft.com/office/drawing/2014/main" id="{8FB4170A-27BA-4BA8-BBC3-9154B15DC645}"/>
                </a:ext>
              </a:extLst>
            </p:cNvPr>
            <p:cNvSpPr txBox="1"/>
            <p:nvPr/>
          </p:nvSpPr>
          <p:spPr>
            <a:xfrm>
              <a:off x="7571654" y="4844502"/>
              <a:ext cx="137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800" dirty="0">
                  <a:solidFill>
                    <a:schemeClr val="tx1"/>
                  </a:solidFill>
                </a:rPr>
                <a:t>Data Architecture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64FDAD5-C439-4CDC-8709-C3D0CE8F916B}"/>
              </a:ext>
            </a:extLst>
          </p:cNvPr>
          <p:cNvGrpSpPr/>
          <p:nvPr/>
        </p:nvGrpSpPr>
        <p:grpSpPr>
          <a:xfrm>
            <a:off x="8947347" y="4461248"/>
            <a:ext cx="1440000" cy="1440000"/>
            <a:chOff x="8947347" y="4461248"/>
            <a:chExt cx="1440000" cy="14400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17F6682-E17F-49E4-8B9F-227357497B48}"/>
                </a:ext>
              </a:extLst>
            </p:cNvPr>
            <p:cNvSpPr/>
            <p:nvPr/>
          </p:nvSpPr>
          <p:spPr>
            <a:xfrm>
              <a:off x="8947347" y="4461248"/>
              <a:ext cx="1440000" cy="144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Metin kutusu 91">
              <a:extLst>
                <a:ext uri="{FF2B5EF4-FFF2-40B4-BE49-F238E27FC236}">
                  <a16:creationId xmlns:a16="http://schemas.microsoft.com/office/drawing/2014/main" id="{CE42FC38-117C-4E3F-8D12-F7BC13D9DD24}"/>
                </a:ext>
              </a:extLst>
            </p:cNvPr>
            <p:cNvSpPr txBox="1"/>
            <p:nvPr/>
          </p:nvSpPr>
          <p:spPr>
            <a:xfrm>
              <a:off x="9016224" y="4844501"/>
              <a:ext cx="137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800" dirty="0">
                  <a:solidFill>
                    <a:schemeClr val="tx1"/>
                  </a:solidFill>
                </a:rPr>
                <a:t>Software </a:t>
              </a:r>
              <a:r>
                <a:rPr lang="en-US" sz="1800" dirty="0">
                  <a:solidFill>
                    <a:schemeClr val="tx1"/>
                  </a:solidFill>
                </a:rPr>
                <a:t>Engineering</a:t>
              </a:r>
            </a:p>
          </p:txBody>
        </p:sp>
      </p:grp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6679DCD5-5A94-44BB-B266-450A1E9FE6A7}"/>
              </a:ext>
            </a:extLst>
          </p:cNvPr>
          <p:cNvSpPr txBox="1"/>
          <p:nvPr/>
        </p:nvSpPr>
        <p:spPr>
          <a:xfrm>
            <a:off x="6296025" y="6430287"/>
            <a:ext cx="56922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Inspired</a:t>
            </a:r>
            <a:r>
              <a:rPr lang="tr-TR" sz="1200" i="1" dirty="0"/>
              <a:t>: Fundamentals of Data </a:t>
            </a:r>
            <a:r>
              <a:rPr lang="en-US" sz="1200" i="1" dirty="0"/>
              <a:t>Engineering</a:t>
            </a:r>
            <a:r>
              <a:rPr lang="tr-TR" sz="1200" i="1" dirty="0"/>
              <a:t>, </a:t>
            </a:r>
            <a:r>
              <a:rPr lang="en-US" sz="1200" i="1" dirty="0"/>
              <a:t>O’Reilly</a:t>
            </a:r>
            <a:r>
              <a:rPr lang="tr-TR" sz="1200" i="1" dirty="0"/>
              <a:t>, 2022, </a:t>
            </a:r>
            <a:r>
              <a:rPr lang="en-US" sz="1200" i="1" dirty="0"/>
              <a:t>by Joe Reis and Matt Housley</a:t>
            </a:r>
          </a:p>
        </p:txBody>
      </p:sp>
      <p:sp>
        <p:nvSpPr>
          <p:cNvPr id="2" name="Akış Çizelgesi: Manyetik Disk 1">
            <a:extLst>
              <a:ext uri="{FF2B5EF4-FFF2-40B4-BE49-F238E27FC236}">
                <a16:creationId xmlns:a16="http://schemas.microsoft.com/office/drawing/2014/main" id="{057A26D3-1A30-40B3-A92A-0DDD8440F12B}"/>
              </a:ext>
            </a:extLst>
          </p:cNvPr>
          <p:cNvSpPr/>
          <p:nvPr/>
        </p:nvSpPr>
        <p:spPr>
          <a:xfrm>
            <a:off x="3893152" y="3193789"/>
            <a:ext cx="3995989" cy="6752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3" grpId="0" animBg="1"/>
      <p:bldP spid="113" grpId="0" animBg="1"/>
      <p:bldP spid="56" grpId="0" animBg="1"/>
      <p:bldP spid="59" grpId="0" animBg="1"/>
      <p:bldP spid="75" grpId="0" animBg="1"/>
      <p:bldP spid="76" grpId="0" animBg="1"/>
      <p:bldP spid="77" grpId="0" animBg="1"/>
      <p:bldP spid="78" grpId="0" animBg="1"/>
      <p:bldP spid="93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2524652" y="294093"/>
            <a:ext cx="7142695" cy="6222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Medallion</a:t>
            </a:r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Architecture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C0FEF332-719E-4C80-9B74-939D37D531B8}"/>
              </a:ext>
            </a:extLst>
          </p:cNvPr>
          <p:cNvSpPr/>
          <p:nvPr/>
        </p:nvSpPr>
        <p:spPr>
          <a:xfrm>
            <a:off x="2812774" y="1508186"/>
            <a:ext cx="6320177" cy="3113510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onnect Source">
            <a:extLst>
              <a:ext uri="{FF2B5EF4-FFF2-40B4-BE49-F238E27FC236}">
                <a16:creationId xmlns:a16="http://schemas.microsoft.com/office/drawing/2014/main" id="{616EE4A9-F5FE-4F5A-8329-620965D33559}"/>
              </a:ext>
            </a:extLst>
          </p:cNvPr>
          <p:cNvSpPr/>
          <p:nvPr/>
        </p:nvSpPr>
        <p:spPr>
          <a:xfrm>
            <a:off x="4997502" y="1780323"/>
            <a:ext cx="180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  <a:latin typeface="Roboto"/>
              </a:rPr>
              <a:t>Silver</a:t>
            </a:r>
          </a:p>
          <a:p>
            <a:pPr algn="ctr"/>
            <a:r>
              <a:rPr lang="tr-TR" sz="1600" dirty="0">
                <a:solidFill>
                  <a:schemeClr val="tx1"/>
                </a:solidFill>
                <a:latin typeface="Roboto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Roboto"/>
              </a:rPr>
              <a:t>Filtered, cleaned, transformed</a:t>
            </a:r>
            <a:r>
              <a:rPr lang="tr-TR" sz="1600" dirty="0">
                <a:solidFill>
                  <a:schemeClr val="tx1"/>
                </a:solidFill>
                <a:latin typeface="Roboto"/>
              </a:rPr>
              <a:t>)</a:t>
            </a:r>
            <a:endParaRPr lang="en-US" sz="160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56" name="Connect Source">
            <a:extLst>
              <a:ext uri="{FF2B5EF4-FFF2-40B4-BE49-F238E27FC236}">
                <a16:creationId xmlns:a16="http://schemas.microsoft.com/office/drawing/2014/main" id="{B0226CC2-19DD-46B2-A63F-5732931A711C}"/>
              </a:ext>
            </a:extLst>
          </p:cNvPr>
          <p:cNvSpPr/>
          <p:nvPr/>
        </p:nvSpPr>
        <p:spPr>
          <a:xfrm>
            <a:off x="3007633" y="1780323"/>
            <a:ext cx="1800000" cy="18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/>
              </a:rPr>
              <a:t>Bronze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Roboto"/>
              </a:rPr>
              <a:t>(Raw, original</a:t>
            </a:r>
            <a:r>
              <a:rPr lang="tr-TR" sz="1600" dirty="0">
                <a:solidFill>
                  <a:schemeClr val="tx1"/>
                </a:solidFill>
                <a:latin typeface="Roboto"/>
              </a:rPr>
              <a:t>)</a:t>
            </a:r>
            <a:endParaRPr lang="en-US" sz="160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59" name="Connect Source">
            <a:extLst>
              <a:ext uri="{FF2B5EF4-FFF2-40B4-BE49-F238E27FC236}">
                <a16:creationId xmlns:a16="http://schemas.microsoft.com/office/drawing/2014/main" id="{B9A45C39-6051-427B-BE7B-C184DAEF7B1A}"/>
              </a:ext>
            </a:extLst>
          </p:cNvPr>
          <p:cNvSpPr/>
          <p:nvPr/>
        </p:nvSpPr>
        <p:spPr>
          <a:xfrm>
            <a:off x="6946963" y="1780323"/>
            <a:ext cx="1800000" cy="18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  <a:latin typeface="Roboto"/>
              </a:rPr>
              <a:t>Gold</a:t>
            </a:r>
          </a:p>
          <a:p>
            <a:pPr algn="ctr"/>
            <a:r>
              <a:rPr lang="tr-TR" sz="1600" dirty="0">
                <a:solidFill>
                  <a:schemeClr val="tx1"/>
                </a:solidFill>
                <a:latin typeface="Roboto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Roboto"/>
              </a:rPr>
              <a:t>Business level aggregations</a:t>
            </a:r>
            <a:r>
              <a:rPr lang="tr-TR" sz="1600" dirty="0">
                <a:solidFill>
                  <a:schemeClr val="tx1"/>
                </a:solidFill>
                <a:latin typeface="Roboto"/>
              </a:rPr>
              <a:t>)</a:t>
            </a:r>
            <a:endParaRPr lang="en-US" sz="1600" dirty="0">
              <a:solidFill>
                <a:schemeClr val="tx1"/>
              </a:solidFill>
              <a:latin typeface="Roboto"/>
            </a:endParaRPr>
          </a:p>
        </p:txBody>
      </p:sp>
      <p:grpSp>
        <p:nvGrpSpPr>
          <p:cNvPr id="3" name="Grup 2">
            <a:extLst>
              <a:ext uri="{FF2B5EF4-FFF2-40B4-BE49-F238E27FC236}">
                <a16:creationId xmlns:a16="http://schemas.microsoft.com/office/drawing/2014/main" id="{0F368CCB-EAAA-4BA8-B5CD-34FEB13A1609}"/>
              </a:ext>
            </a:extLst>
          </p:cNvPr>
          <p:cNvGrpSpPr/>
          <p:nvPr/>
        </p:nvGrpSpPr>
        <p:grpSpPr>
          <a:xfrm>
            <a:off x="422723" y="2861990"/>
            <a:ext cx="1561087" cy="820969"/>
            <a:chOff x="810693" y="1091271"/>
            <a:chExt cx="1561087" cy="820969"/>
          </a:xfrm>
        </p:grpSpPr>
        <p:sp>
          <p:nvSpPr>
            <p:cNvPr id="47" name="Producer">
              <a:extLst>
                <a:ext uri="{FF2B5EF4-FFF2-40B4-BE49-F238E27FC236}">
                  <a16:creationId xmlns:a16="http://schemas.microsoft.com/office/drawing/2014/main" id="{0F833ED3-A74D-4BD8-8278-A5D4C4E86BB7}"/>
                </a:ext>
              </a:extLst>
            </p:cNvPr>
            <p:cNvSpPr/>
            <p:nvPr/>
          </p:nvSpPr>
          <p:spPr>
            <a:xfrm>
              <a:off x="810693" y="1091271"/>
              <a:ext cx="1217009" cy="461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  <p:sp>
          <p:nvSpPr>
            <p:cNvPr id="60" name="Producer">
              <a:extLst>
                <a:ext uri="{FF2B5EF4-FFF2-40B4-BE49-F238E27FC236}">
                  <a16:creationId xmlns:a16="http://schemas.microsoft.com/office/drawing/2014/main" id="{B35B9AAC-DBC9-476D-AEA3-76195CBEEA1E}"/>
                </a:ext>
              </a:extLst>
            </p:cNvPr>
            <p:cNvSpPr/>
            <p:nvPr/>
          </p:nvSpPr>
          <p:spPr>
            <a:xfrm>
              <a:off x="900394" y="1220580"/>
              <a:ext cx="1217009" cy="461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  <p:sp>
          <p:nvSpPr>
            <p:cNvPr id="61" name="Producer">
              <a:extLst>
                <a:ext uri="{FF2B5EF4-FFF2-40B4-BE49-F238E27FC236}">
                  <a16:creationId xmlns:a16="http://schemas.microsoft.com/office/drawing/2014/main" id="{22FB4C1C-ADC3-4308-9F2E-9D121A10AC45}"/>
                </a:ext>
              </a:extLst>
            </p:cNvPr>
            <p:cNvSpPr/>
            <p:nvPr/>
          </p:nvSpPr>
          <p:spPr>
            <a:xfrm>
              <a:off x="1005552" y="1349888"/>
              <a:ext cx="1217009" cy="461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  <p:sp>
          <p:nvSpPr>
            <p:cNvPr id="62" name="Producer">
              <a:extLst>
                <a:ext uri="{FF2B5EF4-FFF2-40B4-BE49-F238E27FC236}">
                  <a16:creationId xmlns:a16="http://schemas.microsoft.com/office/drawing/2014/main" id="{13705240-C53C-4E5A-81A9-C8EB0565C841}"/>
                </a:ext>
              </a:extLst>
            </p:cNvPr>
            <p:cNvSpPr/>
            <p:nvPr/>
          </p:nvSpPr>
          <p:spPr>
            <a:xfrm>
              <a:off x="1154771" y="1451133"/>
              <a:ext cx="1217009" cy="461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</p:grpSp>
      <p:sp>
        <p:nvSpPr>
          <p:cNvPr id="2" name="Akış Çizelgesi: Manyetik Disk 1">
            <a:extLst>
              <a:ext uri="{FF2B5EF4-FFF2-40B4-BE49-F238E27FC236}">
                <a16:creationId xmlns:a16="http://schemas.microsoft.com/office/drawing/2014/main" id="{057A26D3-1A30-40B3-A92A-0DDD8440F12B}"/>
              </a:ext>
            </a:extLst>
          </p:cNvPr>
          <p:cNvSpPr/>
          <p:nvPr/>
        </p:nvSpPr>
        <p:spPr>
          <a:xfrm>
            <a:off x="3071191" y="3763384"/>
            <a:ext cx="5834269" cy="6752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STORAGE</a:t>
            </a:r>
            <a:endParaRPr lang="en-US" dirty="0"/>
          </a:p>
        </p:txBody>
      </p:sp>
      <p:grpSp>
        <p:nvGrpSpPr>
          <p:cNvPr id="48" name="Grup 47">
            <a:extLst>
              <a:ext uri="{FF2B5EF4-FFF2-40B4-BE49-F238E27FC236}">
                <a16:creationId xmlns:a16="http://schemas.microsoft.com/office/drawing/2014/main" id="{77BFCE1E-57C6-482F-BAD1-E07E21A562C5}"/>
              </a:ext>
            </a:extLst>
          </p:cNvPr>
          <p:cNvGrpSpPr/>
          <p:nvPr/>
        </p:nvGrpSpPr>
        <p:grpSpPr>
          <a:xfrm>
            <a:off x="10305993" y="2861990"/>
            <a:ext cx="1561087" cy="820969"/>
            <a:chOff x="810693" y="1091271"/>
            <a:chExt cx="1561087" cy="8209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Producer">
              <a:extLst>
                <a:ext uri="{FF2B5EF4-FFF2-40B4-BE49-F238E27FC236}">
                  <a16:creationId xmlns:a16="http://schemas.microsoft.com/office/drawing/2014/main" id="{F2BBC987-711B-4028-8D33-000DA900DFE4}"/>
                </a:ext>
              </a:extLst>
            </p:cNvPr>
            <p:cNvSpPr/>
            <p:nvPr/>
          </p:nvSpPr>
          <p:spPr>
            <a:xfrm>
              <a:off x="810693" y="1091271"/>
              <a:ext cx="1217009" cy="46110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  <p:sp>
          <p:nvSpPr>
            <p:cNvPr id="50" name="Producer">
              <a:extLst>
                <a:ext uri="{FF2B5EF4-FFF2-40B4-BE49-F238E27FC236}">
                  <a16:creationId xmlns:a16="http://schemas.microsoft.com/office/drawing/2014/main" id="{721EC5B3-F0EE-496C-94EA-B899C66CED4B}"/>
                </a:ext>
              </a:extLst>
            </p:cNvPr>
            <p:cNvSpPr/>
            <p:nvPr/>
          </p:nvSpPr>
          <p:spPr>
            <a:xfrm>
              <a:off x="900394" y="1220580"/>
              <a:ext cx="1217009" cy="46110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  <p:sp>
          <p:nvSpPr>
            <p:cNvPr id="51" name="Producer">
              <a:extLst>
                <a:ext uri="{FF2B5EF4-FFF2-40B4-BE49-F238E27FC236}">
                  <a16:creationId xmlns:a16="http://schemas.microsoft.com/office/drawing/2014/main" id="{53A0C5BF-7645-4CF9-BB87-3941BD4AB8E2}"/>
                </a:ext>
              </a:extLst>
            </p:cNvPr>
            <p:cNvSpPr/>
            <p:nvPr/>
          </p:nvSpPr>
          <p:spPr>
            <a:xfrm>
              <a:off x="1005552" y="1349888"/>
              <a:ext cx="1217009" cy="46110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>
                  <a:latin typeface="Roboto"/>
                </a:rPr>
                <a:t>Source</a:t>
              </a:r>
              <a:endParaRPr lang="en-US" sz="2000" dirty="0">
                <a:latin typeface="Roboto"/>
              </a:endParaRPr>
            </a:p>
          </p:txBody>
        </p:sp>
        <p:sp>
          <p:nvSpPr>
            <p:cNvPr id="52" name="Producer">
              <a:extLst>
                <a:ext uri="{FF2B5EF4-FFF2-40B4-BE49-F238E27FC236}">
                  <a16:creationId xmlns:a16="http://schemas.microsoft.com/office/drawing/2014/main" id="{168CFED6-DF1B-4A8B-A4E4-2B8FCF406915}"/>
                </a:ext>
              </a:extLst>
            </p:cNvPr>
            <p:cNvSpPr/>
            <p:nvPr/>
          </p:nvSpPr>
          <p:spPr>
            <a:xfrm>
              <a:off x="1154771" y="1451133"/>
              <a:ext cx="1217009" cy="46110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Roboto"/>
                </a:rPr>
                <a:t>Sink</a:t>
              </a:r>
            </a:p>
          </p:txBody>
        </p:sp>
      </p:grp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8EF71EB5-1374-4295-AE50-612C771A2221}"/>
              </a:ext>
            </a:extLst>
          </p:cNvPr>
          <p:cNvSpPr txBox="1"/>
          <p:nvPr/>
        </p:nvSpPr>
        <p:spPr>
          <a:xfrm>
            <a:off x="7846963" y="6286908"/>
            <a:ext cx="42764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https://www.databricks.com/fr/glossary/medallion-architecture</a:t>
            </a:r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80640489-6187-4FE2-92C8-9455A7409C54}"/>
              </a:ext>
            </a:extLst>
          </p:cNvPr>
          <p:cNvSpPr/>
          <p:nvPr/>
        </p:nvSpPr>
        <p:spPr>
          <a:xfrm>
            <a:off x="2133029" y="3064941"/>
            <a:ext cx="565278" cy="364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k: Sağ 54">
            <a:extLst>
              <a:ext uri="{FF2B5EF4-FFF2-40B4-BE49-F238E27FC236}">
                <a16:creationId xmlns:a16="http://schemas.microsoft.com/office/drawing/2014/main" id="{E82F1219-51A3-4F13-8EC5-4D84FB99262E}"/>
              </a:ext>
            </a:extLst>
          </p:cNvPr>
          <p:cNvSpPr/>
          <p:nvPr/>
        </p:nvSpPr>
        <p:spPr>
          <a:xfrm>
            <a:off x="9489412" y="3043995"/>
            <a:ext cx="565278" cy="364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C3927FAA-C41D-46E2-B441-B026C9D95BA6}"/>
              </a:ext>
            </a:extLst>
          </p:cNvPr>
          <p:cNvSpPr txBox="1"/>
          <p:nvPr/>
        </p:nvSpPr>
        <p:spPr>
          <a:xfrm>
            <a:off x="2133029" y="4979137"/>
            <a:ext cx="86524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barlow" panose="020B0604020202020204" pitchFamily="2" charset="-94"/>
              </a:rPr>
              <a:t>A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barlow" panose="020B0604020202020204" pitchFamily="2" charset="-94"/>
              </a:rPr>
              <a:t>medallion architecture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barlow" panose="020B0604020202020204" pitchFamily="2" charset="-94"/>
              </a:rPr>
              <a:t> is a data design pattern used to logically organize data in a </a:t>
            </a:r>
            <a:r>
              <a:rPr lang="en-US" sz="1600" b="1" i="0" u="none" strike="noStrike" dirty="0">
                <a:solidFill>
                  <a:srgbClr val="FD5000"/>
                </a:solidFill>
                <a:effectLst/>
                <a:latin typeface="barlow" panose="020B0604020202020204" pitchFamily="2" charset="-94"/>
                <a:hlinkClick r:id="rId3"/>
              </a:rPr>
              <a:t>lakehouse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barlow" panose="020B0604020202020204" pitchFamily="2" charset="-94"/>
              </a:rPr>
              <a:t>, with the goal of incrementally and progressively improving the structure and quality of data as it flows through each layer of the architecture (from Bronze ⇒ Silver ⇒ Gold layer tables). Medallion architectures are sometimes also referred to as "multi-hop" architectures.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689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13" grpId="0" animBg="1"/>
      <p:bldP spid="56" grpId="0" animBg="1"/>
      <p:bldP spid="59" grpId="0" animBg="1"/>
      <p:bldP spid="2" grpId="0" animBg="1"/>
      <p:bldP spid="53" grpId="0"/>
      <p:bldP spid="15" grpId="0" animBg="1"/>
      <p:bldP spid="55" grpId="0" animBg="1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Data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Flow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B65EC13-A258-4EBA-B58F-5573D8BBFA4A}"/>
              </a:ext>
            </a:extLst>
          </p:cNvPr>
          <p:cNvSpPr/>
          <p:nvPr/>
        </p:nvSpPr>
        <p:spPr>
          <a:xfrm>
            <a:off x="1276350" y="2943225"/>
            <a:ext cx="1943100" cy="2762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hromatica" panose="00000500000000000000" pitchFamily="50" charset="-94"/>
              </a:rPr>
              <a:t>Data Sources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6FF938BA-F298-461C-A751-BAA12400982A}"/>
              </a:ext>
            </a:extLst>
          </p:cNvPr>
          <p:cNvSpPr/>
          <p:nvPr/>
        </p:nvSpPr>
        <p:spPr>
          <a:xfrm>
            <a:off x="4724400" y="2943225"/>
            <a:ext cx="1943100" cy="2762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hromatica" panose="00000500000000000000" pitchFamily="50" charset="-94"/>
              </a:rPr>
              <a:t>Data </a:t>
            </a:r>
            <a:r>
              <a:rPr lang="en-US" dirty="0">
                <a:latin typeface="Chromatica" panose="00000500000000000000" pitchFamily="50" charset="-94"/>
              </a:rPr>
              <a:t>Engineering Process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6BA74CC-802D-4044-AA42-DF0D57A1930F}"/>
              </a:ext>
            </a:extLst>
          </p:cNvPr>
          <p:cNvSpPr/>
          <p:nvPr/>
        </p:nvSpPr>
        <p:spPr>
          <a:xfrm>
            <a:off x="8172450" y="2943225"/>
            <a:ext cx="1943100" cy="2762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hromatica" panose="00000500000000000000" pitchFamily="50" charset="-94"/>
              </a:rPr>
              <a:t>Data </a:t>
            </a:r>
            <a:r>
              <a:rPr lang="en-US" dirty="0">
                <a:latin typeface="Chromatica" panose="00000500000000000000" pitchFamily="50" charset="-94"/>
              </a:rPr>
              <a:t>Consumers</a:t>
            </a:r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B6ECFB02-9DBA-40D5-9E59-D9E1D9EE4EC6}"/>
              </a:ext>
            </a:extLst>
          </p:cNvPr>
          <p:cNvSpPr/>
          <p:nvPr/>
        </p:nvSpPr>
        <p:spPr>
          <a:xfrm>
            <a:off x="7954203" y="1561272"/>
            <a:ext cx="2667000" cy="9525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romatica" panose="00000500000000000000" pitchFamily="50" charset="-94"/>
              </a:rPr>
              <a:t>Downstream</a:t>
            </a:r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A4CC4EB5-1B84-4D36-A76C-AC9EE2E043C1}"/>
              </a:ext>
            </a:extLst>
          </p:cNvPr>
          <p:cNvSpPr/>
          <p:nvPr/>
        </p:nvSpPr>
        <p:spPr>
          <a:xfrm>
            <a:off x="1157909" y="1466458"/>
            <a:ext cx="2667000" cy="9525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romatica" panose="00000500000000000000" pitchFamily="50" charset="-94"/>
              </a:rPr>
              <a:t>Upstream</a:t>
            </a:r>
          </a:p>
        </p:txBody>
      </p:sp>
    </p:spTree>
    <p:extLst>
      <p:ext uri="{BB962C8B-B14F-4D97-AF65-F5344CB8AC3E}">
        <p14:creationId xmlns:p14="http://schemas.microsoft.com/office/powerpoint/2010/main" val="40629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3" grpId="0" animBg="1"/>
      <p:bldP spid="9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7477</TotalTime>
  <Words>2502</Words>
  <Application>Microsoft Office PowerPoint</Application>
  <PresentationFormat>Widescreen</PresentationFormat>
  <Paragraphs>358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barlow</vt:lpstr>
      <vt:lpstr>Calibri</vt:lpstr>
      <vt:lpstr>Calibri Light</vt:lpstr>
      <vt:lpstr>Chromatica</vt:lpstr>
      <vt:lpstr>MinionPro-Regular</vt:lpstr>
      <vt:lpstr>Roboto</vt:lpstr>
      <vt:lpstr>Office Teması</vt:lpstr>
      <vt:lpstr>Data Engineering Concept</vt:lpstr>
      <vt:lpstr>PowerPoint Presentation</vt:lpstr>
      <vt:lpstr>Data Engineering</vt:lpstr>
      <vt:lpstr>Data Maturity Levels</vt:lpstr>
      <vt:lpstr>Data Maturity Levels</vt:lpstr>
      <vt:lpstr>Veri Olgunluk Seviyeleri</vt:lpstr>
      <vt:lpstr>PowerPoint Presentation</vt:lpstr>
      <vt:lpstr>PowerPoint Presentation</vt:lpstr>
      <vt:lpstr>Data Flow</vt:lpstr>
      <vt:lpstr>PowerPoint Presentation</vt:lpstr>
      <vt:lpstr>Architecture vs. Tools</vt:lpstr>
      <vt:lpstr>PowerPoint Presentation</vt:lpstr>
      <vt:lpstr>Selecting Right Tools</vt:lpstr>
      <vt:lpstr>1. Data Sources/Generation</vt:lpstr>
      <vt:lpstr>2. Data Storage</vt:lpstr>
      <vt:lpstr>2. Data Storage</vt:lpstr>
      <vt:lpstr>3. Data Ingestion</vt:lpstr>
      <vt:lpstr>3. Data Ingestion</vt:lpstr>
      <vt:lpstr>3. Data Ingestion</vt:lpstr>
      <vt:lpstr>4. Clean and Transform</vt:lpstr>
      <vt:lpstr>4. Clean and Transform</vt:lpstr>
      <vt:lpstr>4. Clean and Transform</vt:lpstr>
      <vt:lpstr>4. Clean and Transform</vt:lpstr>
      <vt:lpstr>4. Clean and Transform</vt:lpstr>
      <vt:lpstr>5. Serve</vt:lpstr>
      <vt:lpstr>5. Serve</vt:lpstr>
      <vt:lpstr>6. Orchestration</vt:lpstr>
      <vt:lpstr>7. Security</vt:lpstr>
      <vt:lpstr>7. Security</vt:lpstr>
      <vt:lpstr>8. Data Management</vt:lpstr>
      <vt:lpstr>9. DataOps</vt:lpstr>
      <vt:lpstr>9. DataOps</vt:lpstr>
      <vt:lpstr>10. Data Architecture</vt:lpstr>
      <vt:lpstr>10. Data Architecture</vt:lpstr>
      <vt:lpstr>10. Data Architecture</vt:lpstr>
      <vt:lpstr>11. Software Engineer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SIRIN</cp:lastModifiedBy>
  <cp:revision>221</cp:revision>
  <dcterms:created xsi:type="dcterms:W3CDTF">2018-03-04T09:30:49Z</dcterms:created>
  <dcterms:modified xsi:type="dcterms:W3CDTF">2023-02-04T07:06:28Z</dcterms:modified>
</cp:coreProperties>
</file>