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3" r:id="rId2"/>
    <p:sldId id="325" r:id="rId3"/>
    <p:sldId id="331" r:id="rId4"/>
    <p:sldId id="345" r:id="rId5"/>
    <p:sldId id="351" r:id="rId6"/>
    <p:sldId id="350" r:id="rId7"/>
    <p:sldId id="335" r:id="rId8"/>
    <p:sldId id="336" r:id="rId9"/>
    <p:sldId id="337" r:id="rId10"/>
    <p:sldId id="338" r:id="rId11"/>
    <p:sldId id="352" r:id="rId12"/>
    <p:sldId id="353" r:id="rId13"/>
    <p:sldId id="354" r:id="rId14"/>
    <p:sldId id="355" r:id="rId15"/>
    <p:sldId id="341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CD1F26"/>
    <a:srgbClr val="FF9933"/>
    <a:srgbClr val="AFCB08"/>
    <a:srgbClr val="D32E2A"/>
    <a:srgbClr val="FD6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95" autoAdjust="0"/>
    <p:restoredTop sz="93801" autoAdjust="0"/>
  </p:normalViewPr>
  <p:slideViewPr>
    <p:cSldViewPr snapToGrid="0">
      <p:cViewPr varScale="1">
        <p:scale>
          <a:sx n="104" d="100"/>
          <a:sy n="104" d="100"/>
        </p:scale>
        <p:origin x="58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1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The Confluent REST Proxy provides a RESTful interface to a Apache Kafka® cluster, making it easy to produce and consume messages, view the state of the cluster, and perform administrative actions without using the native Kafka protocol or clients.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pache-kafka" TargetMode="External"/><Relationship Id="rId2" Type="http://schemas.openxmlformats.org/officeDocument/2006/relationships/hyperlink" Target="https://medium.com/@mehmetbaz/apache-kafka-vs-rabbitmq-82128c579e66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conduktor.io/kafka/kafka-topic-configuration-min-insync-replicas" TargetMode="External"/><Relationship Id="rId4" Type="http://schemas.openxmlformats.org/officeDocument/2006/relationships/hyperlink" Target="https://www.amazon.com/Kafka-Definitive-Real-Time-Stream-Processing/dp/1491936169/ref=sr_1_1?dchild=1&amp;keywords=apache+kafka&amp;qid=1613710161&amp;s=books&amp;sr=1-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35" y="1095667"/>
            <a:ext cx="4436590" cy="2465514"/>
          </a:xfrm>
          <a:prstGeom prst="rect">
            <a:avLst/>
          </a:prstGeom>
        </p:spPr>
      </p:pic>
      <p:sp>
        <p:nvSpPr>
          <p:cNvPr id="4" name="Unvan 1">
            <a:extLst>
              <a:ext uri="{FF2B5EF4-FFF2-40B4-BE49-F238E27FC236}">
                <a16:creationId xmlns:a16="http://schemas.microsoft.com/office/drawing/2014/main" id="{E7277011-90B5-4EE2-A9A2-C8BACC422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807" y="3200400"/>
            <a:ext cx="4672385" cy="1000855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Advanced</a:t>
            </a:r>
            <a:endParaRPr lang="en-US" sz="44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412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Message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Compression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1060704" y="1043419"/>
            <a:ext cx="1022299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Messages are compressed at the Producer level. For this, it is not necessary to make an additional setting on the Broker or Consumer side.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compression.type=none/gzip/lz4/snappy.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Messages can be compressed and sent in bulk.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Smaller size, less network occupation, high efficiency, small footprint.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However, it requires a little more processing power.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lz4 might be the optimal choice.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All can be tried.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32172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Partition</a:t>
            </a:r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Segments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1060704" y="1043419"/>
            <a:ext cx="10222992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Each partitions has one or more segments (files) covering certain offset range. 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Only one segment is active in a partition.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6CEA7643-0700-446B-9F6D-D5495D6F7AA5}"/>
              </a:ext>
            </a:extLst>
          </p:cNvPr>
          <p:cNvSpPr/>
          <p:nvPr/>
        </p:nvSpPr>
        <p:spPr>
          <a:xfrm>
            <a:off x="637309" y="3334327"/>
            <a:ext cx="10566400" cy="32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kdörtgen: Köşeleri Yuvarlatılmış 2">
            <a:extLst>
              <a:ext uri="{FF2B5EF4-FFF2-40B4-BE49-F238E27FC236}">
                <a16:creationId xmlns:a16="http://schemas.microsoft.com/office/drawing/2014/main" id="{06619561-4412-4B22-A40F-59B198B544AB}"/>
              </a:ext>
            </a:extLst>
          </p:cNvPr>
          <p:cNvSpPr/>
          <p:nvPr/>
        </p:nvSpPr>
        <p:spPr>
          <a:xfrm>
            <a:off x="1366982" y="3814618"/>
            <a:ext cx="2013528" cy="24476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82813C2A-5036-41FB-B000-27D07B1ED1D7}"/>
              </a:ext>
            </a:extLst>
          </p:cNvPr>
          <p:cNvSpPr/>
          <p:nvPr/>
        </p:nvSpPr>
        <p:spPr>
          <a:xfrm>
            <a:off x="3731491" y="3814618"/>
            <a:ext cx="2013528" cy="24476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D99CE131-F727-404A-AF93-13B4FBC1F636}"/>
              </a:ext>
            </a:extLst>
          </p:cNvPr>
          <p:cNvSpPr/>
          <p:nvPr/>
        </p:nvSpPr>
        <p:spPr>
          <a:xfrm>
            <a:off x="6096000" y="3739236"/>
            <a:ext cx="2013528" cy="24476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kdörtgen: Köşeleri Yuvarlatılmış 7">
            <a:extLst>
              <a:ext uri="{FF2B5EF4-FFF2-40B4-BE49-F238E27FC236}">
                <a16:creationId xmlns:a16="http://schemas.microsoft.com/office/drawing/2014/main" id="{4788E763-E423-4888-9B0E-66976F989296}"/>
              </a:ext>
            </a:extLst>
          </p:cNvPr>
          <p:cNvSpPr/>
          <p:nvPr/>
        </p:nvSpPr>
        <p:spPr>
          <a:xfrm>
            <a:off x="8460509" y="3739236"/>
            <a:ext cx="2013528" cy="24476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kış Çizelgesi: Belge 8">
            <a:extLst>
              <a:ext uri="{FF2B5EF4-FFF2-40B4-BE49-F238E27FC236}">
                <a16:creationId xmlns:a16="http://schemas.microsoft.com/office/drawing/2014/main" id="{13E49315-365F-4B8D-B7C8-E200977FE5A6}"/>
              </a:ext>
            </a:extLst>
          </p:cNvPr>
          <p:cNvSpPr/>
          <p:nvPr/>
        </p:nvSpPr>
        <p:spPr>
          <a:xfrm>
            <a:off x="1717963" y="5641928"/>
            <a:ext cx="1136073" cy="544945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0-1000</a:t>
            </a:r>
            <a:endParaRPr lang="en-US" sz="1600" dirty="0"/>
          </a:p>
        </p:txBody>
      </p:sp>
      <p:sp>
        <p:nvSpPr>
          <p:cNvPr id="12" name="Akış Çizelgesi: Belge 11">
            <a:extLst>
              <a:ext uri="{FF2B5EF4-FFF2-40B4-BE49-F238E27FC236}">
                <a16:creationId xmlns:a16="http://schemas.microsoft.com/office/drawing/2014/main" id="{E3E523F0-37B9-4B11-9408-0A60F2A408C1}"/>
              </a:ext>
            </a:extLst>
          </p:cNvPr>
          <p:cNvSpPr/>
          <p:nvPr/>
        </p:nvSpPr>
        <p:spPr>
          <a:xfrm>
            <a:off x="1754909" y="4963054"/>
            <a:ext cx="1136073" cy="544945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1001-2000</a:t>
            </a:r>
            <a:endParaRPr lang="en-US" sz="1600" dirty="0"/>
          </a:p>
        </p:txBody>
      </p:sp>
      <p:sp>
        <p:nvSpPr>
          <p:cNvPr id="13" name="Akış Çizelgesi: Belge 12">
            <a:extLst>
              <a:ext uri="{FF2B5EF4-FFF2-40B4-BE49-F238E27FC236}">
                <a16:creationId xmlns:a16="http://schemas.microsoft.com/office/drawing/2014/main" id="{AF2BC943-7BA3-4676-A1E9-20613A9AC00F}"/>
              </a:ext>
            </a:extLst>
          </p:cNvPr>
          <p:cNvSpPr/>
          <p:nvPr/>
        </p:nvSpPr>
        <p:spPr>
          <a:xfrm>
            <a:off x="1754909" y="4284180"/>
            <a:ext cx="1136073" cy="544945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2001-?</a:t>
            </a:r>
            <a:endParaRPr lang="en-US" sz="1600" dirty="0"/>
          </a:p>
        </p:txBody>
      </p:sp>
      <p:sp>
        <p:nvSpPr>
          <p:cNvPr id="19" name="Akış Çizelgesi: Belge 18">
            <a:extLst>
              <a:ext uri="{FF2B5EF4-FFF2-40B4-BE49-F238E27FC236}">
                <a16:creationId xmlns:a16="http://schemas.microsoft.com/office/drawing/2014/main" id="{0FD73CB5-C16B-4432-9B1C-78CCF00C006B}"/>
              </a:ext>
            </a:extLst>
          </p:cNvPr>
          <p:cNvSpPr/>
          <p:nvPr/>
        </p:nvSpPr>
        <p:spPr>
          <a:xfrm>
            <a:off x="4142508" y="5542108"/>
            <a:ext cx="1136073" cy="544945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0-1000</a:t>
            </a:r>
            <a:endParaRPr lang="en-US" sz="1600" dirty="0"/>
          </a:p>
        </p:txBody>
      </p:sp>
      <p:sp>
        <p:nvSpPr>
          <p:cNvPr id="20" name="Akış Çizelgesi: Belge 19">
            <a:extLst>
              <a:ext uri="{FF2B5EF4-FFF2-40B4-BE49-F238E27FC236}">
                <a16:creationId xmlns:a16="http://schemas.microsoft.com/office/drawing/2014/main" id="{A955EC5C-A957-4494-8E50-A41CD12760F2}"/>
              </a:ext>
            </a:extLst>
          </p:cNvPr>
          <p:cNvSpPr/>
          <p:nvPr/>
        </p:nvSpPr>
        <p:spPr>
          <a:xfrm>
            <a:off x="4142508" y="4877689"/>
            <a:ext cx="1136073" cy="544945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1001-?</a:t>
            </a:r>
            <a:endParaRPr lang="en-US" sz="1600" dirty="0"/>
          </a:p>
        </p:txBody>
      </p:sp>
      <p:sp>
        <p:nvSpPr>
          <p:cNvPr id="21" name="Akış Çizelgesi: Belge 20">
            <a:extLst>
              <a:ext uri="{FF2B5EF4-FFF2-40B4-BE49-F238E27FC236}">
                <a16:creationId xmlns:a16="http://schemas.microsoft.com/office/drawing/2014/main" id="{3AE8CBF3-D0BD-4526-A6B8-F25FBAB529B6}"/>
              </a:ext>
            </a:extLst>
          </p:cNvPr>
          <p:cNvSpPr/>
          <p:nvPr/>
        </p:nvSpPr>
        <p:spPr>
          <a:xfrm>
            <a:off x="6460836" y="5437982"/>
            <a:ext cx="1136073" cy="544945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0-1100</a:t>
            </a:r>
            <a:endParaRPr lang="en-US" sz="1600" dirty="0"/>
          </a:p>
        </p:txBody>
      </p:sp>
      <p:sp>
        <p:nvSpPr>
          <p:cNvPr id="22" name="Akış Çizelgesi: Belge 21">
            <a:extLst>
              <a:ext uri="{FF2B5EF4-FFF2-40B4-BE49-F238E27FC236}">
                <a16:creationId xmlns:a16="http://schemas.microsoft.com/office/drawing/2014/main" id="{61CB82B3-EA98-482F-85C2-6700F3412330}"/>
              </a:ext>
            </a:extLst>
          </p:cNvPr>
          <p:cNvSpPr/>
          <p:nvPr/>
        </p:nvSpPr>
        <p:spPr>
          <a:xfrm>
            <a:off x="6460835" y="4798880"/>
            <a:ext cx="1136073" cy="544945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1101-?</a:t>
            </a:r>
            <a:endParaRPr lang="en-US" sz="1600" dirty="0"/>
          </a:p>
        </p:txBody>
      </p:sp>
      <p:sp>
        <p:nvSpPr>
          <p:cNvPr id="23" name="Akış Çizelgesi: Belge 22">
            <a:extLst>
              <a:ext uri="{FF2B5EF4-FFF2-40B4-BE49-F238E27FC236}">
                <a16:creationId xmlns:a16="http://schemas.microsoft.com/office/drawing/2014/main" id="{ABC925E0-E12C-43ED-BB50-A0E74F528420}"/>
              </a:ext>
            </a:extLst>
          </p:cNvPr>
          <p:cNvSpPr/>
          <p:nvPr/>
        </p:nvSpPr>
        <p:spPr>
          <a:xfrm>
            <a:off x="8802255" y="5369455"/>
            <a:ext cx="1136073" cy="544945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0-1000</a:t>
            </a:r>
            <a:endParaRPr lang="en-US" sz="1600" dirty="0"/>
          </a:p>
        </p:txBody>
      </p:sp>
      <p:sp>
        <p:nvSpPr>
          <p:cNvPr id="24" name="Akış Çizelgesi: Belge 23">
            <a:extLst>
              <a:ext uri="{FF2B5EF4-FFF2-40B4-BE49-F238E27FC236}">
                <a16:creationId xmlns:a16="http://schemas.microsoft.com/office/drawing/2014/main" id="{59D54D86-DD2F-49BC-B39E-37B49D082853}"/>
              </a:ext>
            </a:extLst>
          </p:cNvPr>
          <p:cNvSpPr/>
          <p:nvPr/>
        </p:nvSpPr>
        <p:spPr>
          <a:xfrm>
            <a:off x="8802255" y="4716052"/>
            <a:ext cx="1136073" cy="544945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2001-?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691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Partition</a:t>
            </a:r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Segments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1060704" y="1043419"/>
            <a:ext cx="10222992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Default size 1 GB. </a:t>
            </a:r>
            <a:r>
              <a:rPr lang="en-US" sz="2000" dirty="0">
                <a:solidFill>
                  <a:srgbClr val="4040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log.segment.bytes 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Only one segment is active in a partition.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If no data arrives at the active segment in one week Kafka closes that segment even smaller than 1 GB.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40753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Segments and Idexes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1060704" y="1043419"/>
            <a:ext cx="10222992" cy="2426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Each segment has two indexes (files)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First: Position index (offsets)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Second: timestamp index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log.segment.bytes</a:t>
            </a: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: How many segment will be in a partition.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log.segment.ms</a:t>
            </a: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: When will the segment will be closed and compaction.</a:t>
            </a:r>
          </a:p>
        </p:txBody>
      </p:sp>
    </p:spTree>
    <p:extLst>
      <p:ext uri="{BB962C8B-B14F-4D97-AF65-F5344CB8AC3E}">
        <p14:creationId xmlns:p14="http://schemas.microsoft.com/office/powerpoint/2010/main" val="45541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Log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Cleanup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1060704" y="1043419"/>
            <a:ext cx="10222992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log.cleanup.policiy=delete </a:t>
            </a: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(Default for all topics)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Deleted based on time (week)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Delete based on max size (-1 infinite)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log.cleanup.policy=compact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Messages deleted by keys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1"/>
                </a:solidFill>
                <a:latin typeface="Chromatica" panose="00000500000000000000" pitchFamily="50" charset="-94"/>
              </a:rPr>
              <a:t>Removes duplicate key after active segment closed.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22254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1060704" y="1043419"/>
            <a:ext cx="10222992" cy="3300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404041"/>
                </a:solidFill>
                <a:latin typeface="Chromatica" panose="00000500000000000000" pitchFamily="50" charset="-94"/>
                <a:hlinkClick r:id="rId2"/>
              </a:rPr>
              <a:t>https://medium.com/@mehmetbaz/apache-kafka-vs-rabbitmq-82128c579e66</a:t>
            </a:r>
            <a:endParaRPr lang="tr-TR" sz="1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404041"/>
                </a:solidFill>
                <a:latin typeface="Chromatica" panose="00000500000000000000" pitchFamily="50" charset="-94"/>
                <a:hlinkClick r:id="rId3"/>
              </a:rPr>
              <a:t>https://www.udemy.com/course/apache-kafka</a:t>
            </a:r>
            <a:endParaRPr lang="tr-TR" sz="1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404041"/>
                </a:solidFill>
                <a:latin typeface="Chromatica" panose="00000500000000000000" pitchFamily="50" charset="-94"/>
                <a:hlinkClick r:id="rId4"/>
              </a:rPr>
              <a:t>https://www.amazon.com/Kafka-Definitive-Real-Time-Stream-Processing/dp/1491936169/ref=sr_1_1?dchild=1&amp;keywords=apache+kafka&amp;qid=1613710161&amp;s=books&amp;sr=1-1</a:t>
            </a:r>
            <a:endParaRPr lang="tr-TR" sz="1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404041"/>
                </a:solidFill>
                <a:latin typeface="Chromatica" panose="00000500000000000000" pitchFamily="50" charset="-94"/>
                <a:hlinkClick r:id="rId5"/>
              </a:rPr>
              <a:t>https://www.conduktor.io/kafka/kafka-topic-configuration-min-insync-replicas</a:t>
            </a:r>
            <a:endParaRPr lang="tr-TR" sz="1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sz="1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sz="1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78629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70014" y="393217"/>
            <a:ext cx="9936809" cy="6759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Message Delivery Reliability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1127595" y="1669544"/>
            <a:ext cx="9936809" cy="351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at-</a:t>
            </a:r>
            <a:r>
              <a:rPr lang="en-US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most-once</a:t>
            </a:r>
            <a:r>
              <a:rPr lang="tr-TR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: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At most one message arrives, the message is not copied, there is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no duplicate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message, but the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message may be lost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at-</a:t>
            </a:r>
            <a:r>
              <a:rPr lang="en-US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least-once</a:t>
            </a:r>
            <a:r>
              <a:rPr lang="tr-TR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: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At least one message arrives, the message is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not lost, but messages can be duplicated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exactly-once</a:t>
            </a:r>
            <a:r>
              <a:rPr lang="tr-TR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: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The message is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not copied and lost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no duplicate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messages. It means a complete delivery to the consumer for each message given to the mechanism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607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255293" y="454431"/>
            <a:ext cx="4419028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Kafka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Ecosystem</a:t>
            </a:r>
          </a:p>
        </p:txBody>
      </p:sp>
      <p:grpSp>
        <p:nvGrpSpPr>
          <p:cNvPr id="46" name="KafkaCluster">
            <a:extLst>
              <a:ext uri="{FF2B5EF4-FFF2-40B4-BE49-F238E27FC236}">
                <a16:creationId xmlns:a16="http://schemas.microsoft.com/office/drawing/2014/main" id="{597F69B5-24F9-49A2-9D69-BA4BA168FB60}"/>
              </a:ext>
            </a:extLst>
          </p:cNvPr>
          <p:cNvGrpSpPr/>
          <p:nvPr/>
        </p:nvGrpSpPr>
        <p:grpSpPr>
          <a:xfrm>
            <a:off x="4950539" y="1498591"/>
            <a:ext cx="1376315" cy="2424022"/>
            <a:chOff x="5089584" y="2113472"/>
            <a:chExt cx="1376315" cy="2424022"/>
          </a:xfrm>
        </p:grpSpPr>
        <p:grpSp>
          <p:nvGrpSpPr>
            <p:cNvPr id="4" name="Grup 3">
              <a:extLst>
                <a:ext uri="{FF2B5EF4-FFF2-40B4-BE49-F238E27FC236}">
                  <a16:creationId xmlns:a16="http://schemas.microsoft.com/office/drawing/2014/main" id="{573FB1AB-1BF2-4152-9D9B-B57D0C98DDD6}"/>
                </a:ext>
              </a:extLst>
            </p:cNvPr>
            <p:cNvGrpSpPr/>
            <p:nvPr/>
          </p:nvGrpSpPr>
          <p:grpSpPr>
            <a:xfrm>
              <a:off x="5165725" y="2176500"/>
              <a:ext cx="1168400" cy="533101"/>
              <a:chOff x="5165725" y="2176500"/>
              <a:chExt cx="1168400" cy="533101"/>
            </a:xfrm>
          </p:grpSpPr>
          <p:sp>
            <p:nvSpPr>
              <p:cNvPr id="37" name="Dikdörtgen 36">
                <a:extLst>
                  <a:ext uri="{FF2B5EF4-FFF2-40B4-BE49-F238E27FC236}">
                    <a16:creationId xmlns:a16="http://schemas.microsoft.com/office/drawing/2014/main" id="{686D12B3-B2A9-4E84-A9D4-2BA2835D0B25}"/>
                  </a:ext>
                </a:extLst>
              </p:cNvPr>
              <p:cNvSpPr/>
              <p:nvPr/>
            </p:nvSpPr>
            <p:spPr>
              <a:xfrm>
                <a:off x="5165725" y="2217506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Resim 29">
                <a:extLst>
                  <a:ext uri="{FF2B5EF4-FFF2-40B4-BE49-F238E27FC236}">
                    <a16:creationId xmlns:a16="http://schemas.microsoft.com/office/drawing/2014/main" id="{FDFBA324-15B8-405D-B59E-BFCF7035F3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0278" y="2176500"/>
                <a:ext cx="959293" cy="533101"/>
              </a:xfrm>
              <a:prstGeom prst="rect">
                <a:avLst/>
              </a:prstGeom>
            </p:spPr>
          </p:pic>
        </p:grpSp>
        <p:sp>
          <p:nvSpPr>
            <p:cNvPr id="39" name="Dikdörtgen 38">
              <a:extLst>
                <a:ext uri="{FF2B5EF4-FFF2-40B4-BE49-F238E27FC236}">
                  <a16:creationId xmlns:a16="http://schemas.microsoft.com/office/drawing/2014/main" id="{C0FEF332-719E-4C80-9B74-939D37D531B8}"/>
                </a:ext>
              </a:extLst>
            </p:cNvPr>
            <p:cNvSpPr/>
            <p:nvPr/>
          </p:nvSpPr>
          <p:spPr>
            <a:xfrm>
              <a:off x="5089584" y="2113472"/>
              <a:ext cx="1376315" cy="2424022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26A142BE-51D5-4E7B-817B-BCBECBE132C1}"/>
                </a:ext>
              </a:extLst>
            </p:cNvPr>
            <p:cNvGrpSpPr/>
            <p:nvPr/>
          </p:nvGrpSpPr>
          <p:grpSpPr>
            <a:xfrm>
              <a:off x="5165725" y="2764378"/>
              <a:ext cx="1168400" cy="533101"/>
              <a:chOff x="5165725" y="3233355"/>
              <a:chExt cx="1168400" cy="533101"/>
            </a:xfrm>
          </p:grpSpPr>
          <p:sp>
            <p:nvSpPr>
              <p:cNvPr id="35" name="Dikdörtgen 34">
                <a:extLst>
                  <a:ext uri="{FF2B5EF4-FFF2-40B4-BE49-F238E27FC236}">
                    <a16:creationId xmlns:a16="http://schemas.microsoft.com/office/drawing/2014/main" id="{2FD9A3D0-B368-46DD-B586-147D64ABF4D1}"/>
                  </a:ext>
                </a:extLst>
              </p:cNvPr>
              <p:cNvSpPr/>
              <p:nvPr/>
            </p:nvSpPr>
            <p:spPr>
              <a:xfrm>
                <a:off x="5165725" y="3270090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Resim 39">
                <a:extLst>
                  <a:ext uri="{FF2B5EF4-FFF2-40B4-BE49-F238E27FC236}">
                    <a16:creationId xmlns:a16="http://schemas.microsoft.com/office/drawing/2014/main" id="{6BF14566-AE9C-42DD-A217-B15669E15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864" y="3233355"/>
                <a:ext cx="959293" cy="533101"/>
              </a:xfrm>
              <a:prstGeom prst="rect">
                <a:avLst/>
              </a:prstGeom>
            </p:spPr>
          </p:pic>
        </p:grpSp>
        <p:grpSp>
          <p:nvGrpSpPr>
            <p:cNvPr id="44" name="Grup 43">
              <a:extLst>
                <a:ext uri="{FF2B5EF4-FFF2-40B4-BE49-F238E27FC236}">
                  <a16:creationId xmlns:a16="http://schemas.microsoft.com/office/drawing/2014/main" id="{D279EA69-2B33-4E62-8C13-A0036183B932}"/>
                </a:ext>
              </a:extLst>
            </p:cNvPr>
            <p:cNvGrpSpPr/>
            <p:nvPr/>
          </p:nvGrpSpPr>
          <p:grpSpPr>
            <a:xfrm>
              <a:off x="5165725" y="3352256"/>
              <a:ext cx="1168400" cy="533101"/>
              <a:chOff x="5165725" y="4271288"/>
              <a:chExt cx="1168400" cy="533101"/>
            </a:xfrm>
          </p:grpSpPr>
          <p:sp>
            <p:nvSpPr>
              <p:cNvPr id="33" name="Dikdörtgen 32">
                <a:extLst>
                  <a:ext uri="{FF2B5EF4-FFF2-40B4-BE49-F238E27FC236}">
                    <a16:creationId xmlns:a16="http://schemas.microsoft.com/office/drawing/2014/main" id="{5A73E6DA-539E-4B98-879D-42E270791AE2}"/>
                  </a:ext>
                </a:extLst>
              </p:cNvPr>
              <p:cNvSpPr/>
              <p:nvPr/>
            </p:nvSpPr>
            <p:spPr>
              <a:xfrm>
                <a:off x="5165725" y="4315589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Resim 40">
                <a:extLst>
                  <a:ext uri="{FF2B5EF4-FFF2-40B4-BE49-F238E27FC236}">
                    <a16:creationId xmlns:a16="http://schemas.microsoft.com/office/drawing/2014/main" id="{74C81723-EA0C-40FD-8ABC-7D668DE1C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0277" y="4271288"/>
                <a:ext cx="959293" cy="533101"/>
              </a:xfrm>
              <a:prstGeom prst="rect">
                <a:avLst/>
              </a:prstGeom>
            </p:spPr>
          </p:pic>
        </p:grpSp>
        <p:grpSp>
          <p:nvGrpSpPr>
            <p:cNvPr id="45" name="Grup 44">
              <a:extLst>
                <a:ext uri="{FF2B5EF4-FFF2-40B4-BE49-F238E27FC236}">
                  <a16:creationId xmlns:a16="http://schemas.microsoft.com/office/drawing/2014/main" id="{2D314D08-CDD9-4CA1-8964-0AA19739BC5C}"/>
                </a:ext>
              </a:extLst>
            </p:cNvPr>
            <p:cNvGrpSpPr/>
            <p:nvPr/>
          </p:nvGrpSpPr>
          <p:grpSpPr>
            <a:xfrm>
              <a:off x="5165723" y="3940134"/>
              <a:ext cx="1168400" cy="533101"/>
              <a:chOff x="5165725" y="5309221"/>
              <a:chExt cx="1168400" cy="533101"/>
            </a:xfrm>
          </p:grpSpPr>
          <p:sp>
            <p:nvSpPr>
              <p:cNvPr id="31" name="Dikdörtgen 30">
                <a:extLst>
                  <a:ext uri="{FF2B5EF4-FFF2-40B4-BE49-F238E27FC236}">
                    <a16:creationId xmlns:a16="http://schemas.microsoft.com/office/drawing/2014/main" id="{D099E60E-62F5-4DE2-BE3C-DBC42BA2D274}"/>
                  </a:ext>
                </a:extLst>
              </p:cNvPr>
              <p:cNvSpPr/>
              <p:nvPr/>
            </p:nvSpPr>
            <p:spPr>
              <a:xfrm>
                <a:off x="5165725" y="5347967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Resim 41">
                <a:extLst>
                  <a:ext uri="{FF2B5EF4-FFF2-40B4-BE49-F238E27FC236}">
                    <a16:creationId xmlns:a16="http://schemas.microsoft.com/office/drawing/2014/main" id="{C03C4E65-44AE-4CB8-8656-06ABD2C9A6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863" y="5309221"/>
                <a:ext cx="959293" cy="533101"/>
              </a:xfrm>
              <a:prstGeom prst="rect">
                <a:avLst/>
              </a:prstGeom>
            </p:spPr>
          </p:pic>
        </p:grpSp>
      </p:grpSp>
      <p:sp>
        <p:nvSpPr>
          <p:cNvPr id="47" name="Producer">
            <a:extLst>
              <a:ext uri="{FF2B5EF4-FFF2-40B4-BE49-F238E27FC236}">
                <a16:creationId xmlns:a16="http://schemas.microsoft.com/office/drawing/2014/main" id="{0F833ED3-A74D-4BD8-8278-A5D4C4E86BB7}"/>
              </a:ext>
            </a:extLst>
          </p:cNvPr>
          <p:cNvSpPr/>
          <p:nvPr/>
        </p:nvSpPr>
        <p:spPr>
          <a:xfrm>
            <a:off x="334946" y="2062971"/>
            <a:ext cx="1217009" cy="461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48" name="Consumer">
            <a:extLst>
              <a:ext uri="{FF2B5EF4-FFF2-40B4-BE49-F238E27FC236}">
                <a16:creationId xmlns:a16="http://schemas.microsoft.com/office/drawing/2014/main" id="{A9D348BF-4A99-472A-8263-088C8F8F4973}"/>
              </a:ext>
            </a:extLst>
          </p:cNvPr>
          <p:cNvSpPr/>
          <p:nvPr/>
        </p:nvSpPr>
        <p:spPr>
          <a:xfrm>
            <a:off x="10578181" y="2062921"/>
            <a:ext cx="1376315" cy="45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cxnSp>
        <p:nvCxnSpPr>
          <p:cNvPr id="49" name="ProducerToKafkaOk">
            <a:extLst>
              <a:ext uri="{FF2B5EF4-FFF2-40B4-BE49-F238E27FC236}">
                <a16:creationId xmlns:a16="http://schemas.microsoft.com/office/drawing/2014/main" id="{B66D79AE-7394-4869-87A8-B260A452BF28}"/>
              </a:ext>
            </a:extLst>
          </p:cNvPr>
          <p:cNvCxnSpPr>
            <a:cxnSpLocks/>
            <a:stCxn id="47" idx="3"/>
            <a:endCxn id="39" idx="1"/>
          </p:cNvCxnSpPr>
          <p:nvPr/>
        </p:nvCxnSpPr>
        <p:spPr>
          <a:xfrm>
            <a:off x="1551955" y="2293525"/>
            <a:ext cx="3398584" cy="417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KafkaToConsumerOk">
            <a:extLst>
              <a:ext uri="{FF2B5EF4-FFF2-40B4-BE49-F238E27FC236}">
                <a16:creationId xmlns:a16="http://schemas.microsoft.com/office/drawing/2014/main" id="{4B3FC059-3629-4BAD-A69A-D865A0A6E39F}"/>
              </a:ext>
            </a:extLst>
          </p:cNvPr>
          <p:cNvCxnSpPr>
            <a:cxnSpLocks/>
            <a:stCxn id="39" idx="3"/>
            <a:endCxn id="48" idx="1"/>
          </p:cNvCxnSpPr>
          <p:nvPr/>
        </p:nvCxnSpPr>
        <p:spPr>
          <a:xfrm flipV="1">
            <a:off x="6326854" y="2289592"/>
            <a:ext cx="4251327" cy="4210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InputSystems">
            <a:extLst>
              <a:ext uri="{FF2B5EF4-FFF2-40B4-BE49-F238E27FC236}">
                <a16:creationId xmlns:a16="http://schemas.microsoft.com/office/drawing/2014/main" id="{766313A8-7C4D-4999-B712-433E61921D24}"/>
              </a:ext>
            </a:extLst>
          </p:cNvPr>
          <p:cNvSpPr/>
          <p:nvPr/>
        </p:nvSpPr>
        <p:spPr>
          <a:xfrm>
            <a:off x="255293" y="4052591"/>
            <a:ext cx="1376315" cy="14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Roboto"/>
              </a:rPr>
              <a:t>Input Systems / Data sources</a:t>
            </a:r>
          </a:p>
        </p:txBody>
      </p:sp>
      <p:cxnSp>
        <p:nvCxnSpPr>
          <p:cNvPr id="58" name="InputToProducerOk">
            <a:extLst>
              <a:ext uri="{FF2B5EF4-FFF2-40B4-BE49-F238E27FC236}">
                <a16:creationId xmlns:a16="http://schemas.microsoft.com/office/drawing/2014/main" id="{444C416A-7BFD-49D2-92BA-39CBACDC046D}"/>
              </a:ext>
            </a:extLst>
          </p:cNvPr>
          <p:cNvCxnSpPr>
            <a:cxnSpLocks/>
            <a:stCxn id="57" idx="0"/>
            <a:endCxn id="47" idx="2"/>
          </p:cNvCxnSpPr>
          <p:nvPr/>
        </p:nvCxnSpPr>
        <p:spPr>
          <a:xfrm flipV="1">
            <a:off x="943451" y="2524078"/>
            <a:ext cx="0" cy="15285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SinksOutput">
            <a:extLst>
              <a:ext uri="{FF2B5EF4-FFF2-40B4-BE49-F238E27FC236}">
                <a16:creationId xmlns:a16="http://schemas.microsoft.com/office/drawing/2014/main" id="{E1F521D5-85E4-43D3-BFC0-D18900842965}"/>
              </a:ext>
            </a:extLst>
          </p:cNvPr>
          <p:cNvSpPr/>
          <p:nvPr/>
        </p:nvSpPr>
        <p:spPr>
          <a:xfrm>
            <a:off x="10602017" y="4052591"/>
            <a:ext cx="1376315" cy="14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Roboto"/>
              </a:rPr>
              <a:t>Output Sinks</a:t>
            </a:r>
          </a:p>
        </p:txBody>
      </p:sp>
      <p:cxnSp>
        <p:nvCxnSpPr>
          <p:cNvPr id="68" name="ConsumerToSinkOk">
            <a:extLst>
              <a:ext uri="{FF2B5EF4-FFF2-40B4-BE49-F238E27FC236}">
                <a16:creationId xmlns:a16="http://schemas.microsoft.com/office/drawing/2014/main" id="{0967EEE1-3313-451E-B68E-9E185A3297A0}"/>
              </a:ext>
            </a:extLst>
          </p:cNvPr>
          <p:cNvCxnSpPr>
            <a:cxnSpLocks/>
            <a:stCxn id="48" idx="2"/>
            <a:endCxn id="67" idx="0"/>
          </p:cNvCxnSpPr>
          <p:nvPr/>
        </p:nvCxnSpPr>
        <p:spPr>
          <a:xfrm>
            <a:off x="11266339" y="2516262"/>
            <a:ext cx="23836" cy="15363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Connect Source">
            <a:extLst>
              <a:ext uri="{FF2B5EF4-FFF2-40B4-BE49-F238E27FC236}">
                <a16:creationId xmlns:a16="http://schemas.microsoft.com/office/drawing/2014/main" id="{ACCA2552-69D2-4CDE-9999-85E6A743BD7D}"/>
              </a:ext>
            </a:extLst>
          </p:cNvPr>
          <p:cNvSpPr/>
          <p:nvPr/>
        </p:nvSpPr>
        <p:spPr>
          <a:xfrm>
            <a:off x="1901935" y="4548219"/>
            <a:ext cx="1825815" cy="9299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Roboto"/>
              </a:rPr>
              <a:t>KafkaConnect</a:t>
            </a:r>
          </a:p>
          <a:p>
            <a:pPr algn="ctr"/>
            <a:r>
              <a:rPr lang="tr-TR" sz="2000" dirty="0">
                <a:latin typeface="Roboto"/>
              </a:rPr>
              <a:t>Source</a:t>
            </a:r>
            <a:endParaRPr lang="en-US" sz="2000" dirty="0">
              <a:latin typeface="Roboto"/>
            </a:endParaRPr>
          </a:p>
        </p:txBody>
      </p:sp>
      <p:sp>
        <p:nvSpPr>
          <p:cNvPr id="73" name="ConnectSink">
            <a:extLst>
              <a:ext uri="{FF2B5EF4-FFF2-40B4-BE49-F238E27FC236}">
                <a16:creationId xmlns:a16="http://schemas.microsoft.com/office/drawing/2014/main" id="{51A5A0BE-667F-491F-A434-F7AEEC3C6099}"/>
              </a:ext>
            </a:extLst>
          </p:cNvPr>
          <p:cNvSpPr/>
          <p:nvPr/>
        </p:nvSpPr>
        <p:spPr>
          <a:xfrm>
            <a:off x="8432124" y="4548219"/>
            <a:ext cx="1825814" cy="9299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Roboto"/>
              </a:rPr>
              <a:t>KafkaConnect</a:t>
            </a:r>
          </a:p>
          <a:p>
            <a:pPr algn="ctr"/>
            <a:r>
              <a:rPr lang="en-US" sz="2000" dirty="0">
                <a:latin typeface="Roboto"/>
              </a:rPr>
              <a:t>Sink</a:t>
            </a:r>
          </a:p>
        </p:txBody>
      </p:sp>
      <p:cxnSp>
        <p:nvCxnSpPr>
          <p:cNvPr id="81" name="ConnectToKafkaOk">
            <a:extLst>
              <a:ext uri="{FF2B5EF4-FFF2-40B4-BE49-F238E27FC236}">
                <a16:creationId xmlns:a16="http://schemas.microsoft.com/office/drawing/2014/main" id="{7511D1E4-B38F-4A12-A5A8-47A7E04202F6}"/>
              </a:ext>
            </a:extLst>
          </p:cNvPr>
          <p:cNvCxnSpPr>
            <a:cxnSpLocks/>
            <a:stCxn id="72" idx="3"/>
            <a:endCxn id="39" idx="1"/>
          </p:cNvCxnSpPr>
          <p:nvPr/>
        </p:nvCxnSpPr>
        <p:spPr>
          <a:xfrm flipV="1">
            <a:off x="3727750" y="2710602"/>
            <a:ext cx="1222789" cy="2302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KafkaToConnectOk">
            <a:extLst>
              <a:ext uri="{FF2B5EF4-FFF2-40B4-BE49-F238E27FC236}">
                <a16:creationId xmlns:a16="http://schemas.microsoft.com/office/drawing/2014/main" id="{F1C335E9-F00E-4762-92FF-B66A7230129A}"/>
              </a:ext>
            </a:extLst>
          </p:cNvPr>
          <p:cNvCxnSpPr>
            <a:cxnSpLocks/>
            <a:stCxn id="39" idx="3"/>
            <a:endCxn id="73" idx="1"/>
          </p:cNvCxnSpPr>
          <p:nvPr/>
        </p:nvCxnSpPr>
        <p:spPr>
          <a:xfrm>
            <a:off x="6326854" y="2710602"/>
            <a:ext cx="2105270" cy="2302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Connect Source">
            <a:extLst>
              <a:ext uri="{FF2B5EF4-FFF2-40B4-BE49-F238E27FC236}">
                <a16:creationId xmlns:a16="http://schemas.microsoft.com/office/drawing/2014/main" id="{324C8722-BAC9-4235-96A6-B6032EE698A2}"/>
              </a:ext>
            </a:extLst>
          </p:cNvPr>
          <p:cNvSpPr/>
          <p:nvPr/>
        </p:nvSpPr>
        <p:spPr>
          <a:xfrm>
            <a:off x="5069096" y="4496140"/>
            <a:ext cx="1139200" cy="6521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Roboto"/>
              </a:rPr>
              <a:t>Mirror</a:t>
            </a:r>
            <a:r>
              <a:rPr lang="tr-TR" sz="2000" dirty="0">
                <a:latin typeface="Roboto"/>
              </a:rPr>
              <a:t> Maker</a:t>
            </a:r>
            <a:endParaRPr lang="en-US" sz="2000" dirty="0">
              <a:latin typeface="Roboto"/>
            </a:endParaRPr>
          </a:p>
        </p:txBody>
      </p:sp>
      <p:cxnSp>
        <p:nvCxnSpPr>
          <p:cNvPr id="90" name="ProducerToKafkaOk">
            <a:extLst>
              <a:ext uri="{FF2B5EF4-FFF2-40B4-BE49-F238E27FC236}">
                <a16:creationId xmlns:a16="http://schemas.microsoft.com/office/drawing/2014/main" id="{D1536CF0-0F6F-40B8-AC1F-A8D8AD5D862D}"/>
              </a:ext>
            </a:extLst>
          </p:cNvPr>
          <p:cNvCxnSpPr>
            <a:cxnSpLocks/>
            <a:stCxn id="39" idx="2"/>
            <a:endCxn id="87" idx="0"/>
          </p:cNvCxnSpPr>
          <p:nvPr/>
        </p:nvCxnSpPr>
        <p:spPr>
          <a:xfrm flipH="1">
            <a:off x="5638696" y="3922613"/>
            <a:ext cx="1" cy="573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4" name="KafkaCluster">
            <a:extLst>
              <a:ext uri="{FF2B5EF4-FFF2-40B4-BE49-F238E27FC236}">
                <a16:creationId xmlns:a16="http://schemas.microsoft.com/office/drawing/2014/main" id="{EB6FF783-7CD8-4B66-978C-DF88E63BB051}"/>
              </a:ext>
            </a:extLst>
          </p:cNvPr>
          <p:cNvGrpSpPr/>
          <p:nvPr/>
        </p:nvGrpSpPr>
        <p:grpSpPr>
          <a:xfrm rot="16200000">
            <a:off x="5291463" y="5505670"/>
            <a:ext cx="714161" cy="1278862"/>
            <a:chOff x="5089584" y="2113472"/>
            <a:chExt cx="1376315" cy="2424022"/>
          </a:xfrm>
        </p:grpSpPr>
        <p:grpSp>
          <p:nvGrpSpPr>
            <p:cNvPr id="95" name="Grup 94">
              <a:extLst>
                <a:ext uri="{FF2B5EF4-FFF2-40B4-BE49-F238E27FC236}">
                  <a16:creationId xmlns:a16="http://schemas.microsoft.com/office/drawing/2014/main" id="{917935B3-0463-4728-9757-42FCE37B4845}"/>
                </a:ext>
              </a:extLst>
            </p:cNvPr>
            <p:cNvGrpSpPr/>
            <p:nvPr/>
          </p:nvGrpSpPr>
          <p:grpSpPr>
            <a:xfrm>
              <a:off x="5165725" y="2176500"/>
              <a:ext cx="1168400" cy="533101"/>
              <a:chOff x="5165725" y="2176500"/>
              <a:chExt cx="1168400" cy="533101"/>
            </a:xfrm>
          </p:grpSpPr>
          <p:sp>
            <p:nvSpPr>
              <p:cNvPr id="106" name="Dikdörtgen 105">
                <a:extLst>
                  <a:ext uri="{FF2B5EF4-FFF2-40B4-BE49-F238E27FC236}">
                    <a16:creationId xmlns:a16="http://schemas.microsoft.com/office/drawing/2014/main" id="{A27C7597-A1D8-4B59-BA0E-F287697BCCEC}"/>
                  </a:ext>
                </a:extLst>
              </p:cNvPr>
              <p:cNvSpPr/>
              <p:nvPr/>
            </p:nvSpPr>
            <p:spPr>
              <a:xfrm>
                <a:off x="5165725" y="2217506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7" name="Resim 106">
                <a:extLst>
                  <a:ext uri="{FF2B5EF4-FFF2-40B4-BE49-F238E27FC236}">
                    <a16:creationId xmlns:a16="http://schemas.microsoft.com/office/drawing/2014/main" id="{52B79D9E-AAF3-4593-8CB9-C18D432880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0278" y="2176500"/>
                <a:ext cx="959293" cy="533101"/>
              </a:xfrm>
              <a:prstGeom prst="rect">
                <a:avLst/>
              </a:prstGeom>
            </p:spPr>
          </p:pic>
        </p:grpSp>
        <p:sp>
          <p:nvSpPr>
            <p:cNvPr id="96" name="Dikdörtgen 95">
              <a:extLst>
                <a:ext uri="{FF2B5EF4-FFF2-40B4-BE49-F238E27FC236}">
                  <a16:creationId xmlns:a16="http://schemas.microsoft.com/office/drawing/2014/main" id="{18D1E6F5-FCC0-49C5-AF31-77A77D8CFB45}"/>
                </a:ext>
              </a:extLst>
            </p:cNvPr>
            <p:cNvSpPr/>
            <p:nvPr/>
          </p:nvSpPr>
          <p:spPr>
            <a:xfrm>
              <a:off x="5089584" y="2113472"/>
              <a:ext cx="1376315" cy="2424022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up 96">
              <a:extLst>
                <a:ext uri="{FF2B5EF4-FFF2-40B4-BE49-F238E27FC236}">
                  <a16:creationId xmlns:a16="http://schemas.microsoft.com/office/drawing/2014/main" id="{3F89F9F6-88BF-4165-9564-77C3C149E0B0}"/>
                </a:ext>
              </a:extLst>
            </p:cNvPr>
            <p:cNvGrpSpPr/>
            <p:nvPr/>
          </p:nvGrpSpPr>
          <p:grpSpPr>
            <a:xfrm>
              <a:off x="5165725" y="2764378"/>
              <a:ext cx="1168400" cy="533101"/>
              <a:chOff x="5165725" y="3233355"/>
              <a:chExt cx="1168400" cy="533101"/>
            </a:xfrm>
          </p:grpSpPr>
          <p:sp>
            <p:nvSpPr>
              <p:cNvPr id="104" name="Dikdörtgen 103">
                <a:extLst>
                  <a:ext uri="{FF2B5EF4-FFF2-40B4-BE49-F238E27FC236}">
                    <a16:creationId xmlns:a16="http://schemas.microsoft.com/office/drawing/2014/main" id="{BD363A40-0C03-4D98-B086-761BC52DC81F}"/>
                  </a:ext>
                </a:extLst>
              </p:cNvPr>
              <p:cNvSpPr/>
              <p:nvPr/>
            </p:nvSpPr>
            <p:spPr>
              <a:xfrm>
                <a:off x="5165725" y="3270090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5" name="Resim 104">
                <a:extLst>
                  <a:ext uri="{FF2B5EF4-FFF2-40B4-BE49-F238E27FC236}">
                    <a16:creationId xmlns:a16="http://schemas.microsoft.com/office/drawing/2014/main" id="{D9AC752B-F62E-4448-BEAE-02B7C9250E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864" y="3233355"/>
                <a:ext cx="959293" cy="533101"/>
              </a:xfrm>
              <a:prstGeom prst="rect">
                <a:avLst/>
              </a:prstGeom>
            </p:spPr>
          </p:pic>
        </p:grpSp>
        <p:grpSp>
          <p:nvGrpSpPr>
            <p:cNvPr id="98" name="Grup 97">
              <a:extLst>
                <a:ext uri="{FF2B5EF4-FFF2-40B4-BE49-F238E27FC236}">
                  <a16:creationId xmlns:a16="http://schemas.microsoft.com/office/drawing/2014/main" id="{ECD09D42-0A8A-451E-B005-1BBD687A2FD4}"/>
                </a:ext>
              </a:extLst>
            </p:cNvPr>
            <p:cNvGrpSpPr/>
            <p:nvPr/>
          </p:nvGrpSpPr>
          <p:grpSpPr>
            <a:xfrm>
              <a:off x="5165725" y="3352256"/>
              <a:ext cx="1168400" cy="533101"/>
              <a:chOff x="5165725" y="4271288"/>
              <a:chExt cx="1168400" cy="533101"/>
            </a:xfrm>
          </p:grpSpPr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id="{E6DAED7E-44C8-4816-9AB9-B43F5430C010}"/>
                  </a:ext>
                </a:extLst>
              </p:cNvPr>
              <p:cNvSpPr/>
              <p:nvPr/>
            </p:nvSpPr>
            <p:spPr>
              <a:xfrm>
                <a:off x="5165725" y="4315589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" name="Resim 102">
                <a:extLst>
                  <a:ext uri="{FF2B5EF4-FFF2-40B4-BE49-F238E27FC236}">
                    <a16:creationId xmlns:a16="http://schemas.microsoft.com/office/drawing/2014/main" id="{D2ED0E4B-B3D7-47CD-8E7A-C7B0D1E9EC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0277" y="4271288"/>
                <a:ext cx="959293" cy="533101"/>
              </a:xfrm>
              <a:prstGeom prst="rect">
                <a:avLst/>
              </a:prstGeom>
            </p:spPr>
          </p:pic>
        </p:grpSp>
        <p:grpSp>
          <p:nvGrpSpPr>
            <p:cNvPr id="99" name="Grup 98">
              <a:extLst>
                <a:ext uri="{FF2B5EF4-FFF2-40B4-BE49-F238E27FC236}">
                  <a16:creationId xmlns:a16="http://schemas.microsoft.com/office/drawing/2014/main" id="{9CB4270B-3745-4CC0-9F95-2D14443975A7}"/>
                </a:ext>
              </a:extLst>
            </p:cNvPr>
            <p:cNvGrpSpPr/>
            <p:nvPr/>
          </p:nvGrpSpPr>
          <p:grpSpPr>
            <a:xfrm>
              <a:off x="5165723" y="3940134"/>
              <a:ext cx="1168400" cy="533101"/>
              <a:chOff x="5165725" y="5309221"/>
              <a:chExt cx="1168400" cy="533101"/>
            </a:xfrm>
          </p:grpSpPr>
          <p:sp>
            <p:nvSpPr>
              <p:cNvPr id="100" name="Dikdörtgen 99">
                <a:extLst>
                  <a:ext uri="{FF2B5EF4-FFF2-40B4-BE49-F238E27FC236}">
                    <a16:creationId xmlns:a16="http://schemas.microsoft.com/office/drawing/2014/main" id="{D9A4F3F0-EE26-4C05-B02E-E102E7486455}"/>
                  </a:ext>
                </a:extLst>
              </p:cNvPr>
              <p:cNvSpPr/>
              <p:nvPr/>
            </p:nvSpPr>
            <p:spPr>
              <a:xfrm>
                <a:off x="5165725" y="5347967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1" name="Resim 100">
                <a:extLst>
                  <a:ext uri="{FF2B5EF4-FFF2-40B4-BE49-F238E27FC236}">
                    <a16:creationId xmlns:a16="http://schemas.microsoft.com/office/drawing/2014/main" id="{F65F87C4-A4FB-449E-8340-CF7437399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863" y="5309221"/>
                <a:ext cx="959293" cy="533101"/>
              </a:xfrm>
              <a:prstGeom prst="rect">
                <a:avLst/>
              </a:prstGeom>
            </p:spPr>
          </p:pic>
        </p:grpSp>
      </p:grpSp>
      <p:cxnSp>
        <p:nvCxnSpPr>
          <p:cNvPr id="109" name="ProducerToKafkaOk">
            <a:extLst>
              <a:ext uri="{FF2B5EF4-FFF2-40B4-BE49-F238E27FC236}">
                <a16:creationId xmlns:a16="http://schemas.microsoft.com/office/drawing/2014/main" id="{D36B29D4-AD49-4927-B70D-13BDC2386C49}"/>
              </a:ext>
            </a:extLst>
          </p:cNvPr>
          <p:cNvCxnSpPr>
            <a:cxnSpLocks/>
            <a:stCxn id="87" idx="2"/>
            <a:endCxn id="96" idx="3"/>
          </p:cNvCxnSpPr>
          <p:nvPr/>
        </p:nvCxnSpPr>
        <p:spPr>
          <a:xfrm>
            <a:off x="5638696" y="5148277"/>
            <a:ext cx="9848" cy="6397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Connect Source">
            <a:extLst>
              <a:ext uri="{FF2B5EF4-FFF2-40B4-BE49-F238E27FC236}">
                <a16:creationId xmlns:a16="http://schemas.microsoft.com/office/drawing/2014/main" id="{616EE4A9-F5FE-4F5A-8329-620965D33559}"/>
              </a:ext>
            </a:extLst>
          </p:cNvPr>
          <p:cNvSpPr/>
          <p:nvPr/>
        </p:nvSpPr>
        <p:spPr>
          <a:xfrm>
            <a:off x="7292924" y="778598"/>
            <a:ext cx="1139200" cy="6521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Roboto"/>
              </a:rPr>
              <a:t>Schema Registry</a:t>
            </a:r>
          </a:p>
        </p:txBody>
      </p:sp>
      <p:sp>
        <p:nvSpPr>
          <p:cNvPr id="114" name="Connect Source">
            <a:extLst>
              <a:ext uri="{FF2B5EF4-FFF2-40B4-BE49-F238E27FC236}">
                <a16:creationId xmlns:a16="http://schemas.microsoft.com/office/drawing/2014/main" id="{7E5A7C42-6E23-4BA7-A6B6-0DA795FC5C72}"/>
              </a:ext>
            </a:extLst>
          </p:cNvPr>
          <p:cNvSpPr/>
          <p:nvPr/>
        </p:nvSpPr>
        <p:spPr>
          <a:xfrm>
            <a:off x="7273415" y="1534095"/>
            <a:ext cx="1139200" cy="6521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tx1"/>
                </a:solidFill>
                <a:latin typeface="Roboto"/>
              </a:rPr>
              <a:t>REST Proxy</a:t>
            </a:r>
            <a:endParaRPr lang="en-US" sz="200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116" name="Connect Source">
            <a:extLst>
              <a:ext uri="{FF2B5EF4-FFF2-40B4-BE49-F238E27FC236}">
                <a16:creationId xmlns:a16="http://schemas.microsoft.com/office/drawing/2014/main" id="{A8AC63E7-E256-4333-B6BF-C50926448D28}"/>
              </a:ext>
            </a:extLst>
          </p:cNvPr>
          <p:cNvSpPr/>
          <p:nvPr/>
        </p:nvSpPr>
        <p:spPr>
          <a:xfrm>
            <a:off x="5055878" y="254051"/>
            <a:ext cx="1139200" cy="65213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tx1"/>
                </a:solidFill>
                <a:latin typeface="Roboto"/>
              </a:rPr>
              <a:t>Kafka </a:t>
            </a:r>
            <a:r>
              <a:rPr lang="en-US" sz="2000" dirty="0">
                <a:solidFill>
                  <a:schemeClr val="tx1"/>
                </a:solidFill>
                <a:latin typeface="Roboto"/>
              </a:rPr>
              <a:t>Streams</a:t>
            </a:r>
          </a:p>
        </p:txBody>
      </p:sp>
      <p:cxnSp>
        <p:nvCxnSpPr>
          <p:cNvPr id="123" name="Düz Ok Bağlayıcısı 122">
            <a:extLst>
              <a:ext uri="{FF2B5EF4-FFF2-40B4-BE49-F238E27FC236}">
                <a16:creationId xmlns:a16="http://schemas.microsoft.com/office/drawing/2014/main" id="{B2D46B09-117D-44FA-8375-D7951827AC04}"/>
              </a:ext>
            </a:extLst>
          </p:cNvPr>
          <p:cNvCxnSpPr>
            <a:cxnSpLocks/>
            <a:stCxn id="116" idx="2"/>
            <a:endCxn id="39" idx="0"/>
          </p:cNvCxnSpPr>
          <p:nvPr/>
        </p:nvCxnSpPr>
        <p:spPr>
          <a:xfrm>
            <a:off x="5625478" y="906188"/>
            <a:ext cx="13219" cy="592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ProducerToKafkaOk">
            <a:extLst>
              <a:ext uri="{FF2B5EF4-FFF2-40B4-BE49-F238E27FC236}">
                <a16:creationId xmlns:a16="http://schemas.microsoft.com/office/drawing/2014/main" id="{EA1F2E1F-FFE9-4F55-BB08-B63CD3D8F4C6}"/>
              </a:ext>
            </a:extLst>
          </p:cNvPr>
          <p:cNvCxnSpPr>
            <a:cxnSpLocks/>
            <a:stCxn id="57" idx="3"/>
            <a:endCxn id="72" idx="1"/>
          </p:cNvCxnSpPr>
          <p:nvPr/>
        </p:nvCxnSpPr>
        <p:spPr>
          <a:xfrm>
            <a:off x="1631608" y="4765383"/>
            <a:ext cx="270327" cy="2478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ProducerToKafkaOk">
            <a:extLst>
              <a:ext uri="{FF2B5EF4-FFF2-40B4-BE49-F238E27FC236}">
                <a16:creationId xmlns:a16="http://schemas.microsoft.com/office/drawing/2014/main" id="{D19A43B4-E637-4778-8E34-28E39A3DEF27}"/>
              </a:ext>
            </a:extLst>
          </p:cNvPr>
          <p:cNvCxnSpPr>
            <a:cxnSpLocks/>
            <a:stCxn id="73" idx="3"/>
            <a:endCxn id="67" idx="1"/>
          </p:cNvCxnSpPr>
          <p:nvPr/>
        </p:nvCxnSpPr>
        <p:spPr>
          <a:xfrm flipV="1">
            <a:off x="10257938" y="4765383"/>
            <a:ext cx="344079" cy="2478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9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7" grpId="0" animBg="1"/>
      <p:bldP spid="67" grpId="0" animBg="1"/>
      <p:bldP spid="72" grpId="0" animBg="1"/>
      <p:bldP spid="73" grpId="0" animBg="1"/>
      <p:bldP spid="87" grpId="0" animBg="1"/>
      <p:bldP spid="113" grpId="0" animBg="1"/>
      <p:bldP spid="114" grpId="0" animBg="1"/>
      <p:bldP spid="1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Producer Acks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92235" y="1215968"/>
            <a:ext cx="10222992" cy="392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acks = 0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No response expected.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There may be data loss. It can be used when collecting logs and metrics.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It doesn't matter if a few messages are lost.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acks</a:t>
            </a:r>
            <a:r>
              <a:rPr lang="tr-TR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 = 1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Only the leader responds.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However, we do not know what the replication is about. There is a risk of data loss, 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but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less than acks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=0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acks</a:t>
            </a:r>
            <a:r>
              <a:rPr lang="tr-TR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 = all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It waits for the information that all replicas are in place. Warranty increases but performance decreases. It should be set together with min.insync.replicas.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65A7E8E-DBEE-431D-AA7E-14862E3E01F8}"/>
              </a:ext>
            </a:extLst>
          </p:cNvPr>
          <p:cNvSpPr txBox="1"/>
          <p:nvPr/>
        </p:nvSpPr>
        <p:spPr>
          <a:xfrm>
            <a:off x="6884276" y="6314784"/>
            <a:ext cx="5171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https://www.conduktor.io/kafka/kafka-topic-configuration-min-insync-replicas</a:t>
            </a:r>
          </a:p>
        </p:txBody>
      </p:sp>
    </p:spTree>
    <p:extLst>
      <p:ext uri="{BB962C8B-B14F-4D97-AF65-F5344CB8AC3E}">
        <p14:creationId xmlns:p14="http://schemas.microsoft.com/office/powerpoint/2010/main" val="114673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Producer Acks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60704" y="984741"/>
            <a:ext cx="1022299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Default configurations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: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if using Kafka &lt; v3.0, acks=1</a:t>
            </a:r>
          </a:p>
          <a:p>
            <a:pPr marL="800100" lvl="1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if using Kafka &gt;= v3.0, acks=all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If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replication.factor</a:t>
            </a:r>
            <a:r>
              <a:rPr lang="tr-TR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=3,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min.insync</a:t>
            </a:r>
            <a:r>
              <a:rPr lang="tr-TR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=2,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acks</a:t>
            </a:r>
            <a:r>
              <a:rPr lang="tr-TR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=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al</a:t>
            </a:r>
            <a:r>
              <a:rPr lang="tr-TR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l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Durability: Tolerate n-1 node down. No data loss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Availability: T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he topic must have at least 2 ISR up, and therefore can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tolerate at most one broker being down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, and we have the guarantee that for every write, the data will be at least written twice.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2408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: Köşeleri Yuvarlatılmış 2">
            <a:extLst>
              <a:ext uri="{FF2B5EF4-FFF2-40B4-BE49-F238E27FC236}">
                <a16:creationId xmlns:a16="http://schemas.microsoft.com/office/drawing/2014/main" id="{A967AC2A-2CF8-433C-BDF3-5B3713E33086}"/>
              </a:ext>
            </a:extLst>
          </p:cNvPr>
          <p:cNvSpPr/>
          <p:nvPr/>
        </p:nvSpPr>
        <p:spPr>
          <a:xfrm>
            <a:off x="577970" y="1443087"/>
            <a:ext cx="2251277" cy="21023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up 28"/>
          <p:cNvGrpSpPr/>
          <p:nvPr/>
        </p:nvGrpSpPr>
        <p:grpSpPr>
          <a:xfrm>
            <a:off x="7047781" y="1199073"/>
            <a:ext cx="3676242" cy="5099119"/>
            <a:chOff x="4999661" y="2236372"/>
            <a:chExt cx="1863328" cy="3344826"/>
          </a:xfrm>
        </p:grpSpPr>
        <p:sp>
          <p:nvSpPr>
            <p:cNvPr id="30" name="Dikdörtgen 29"/>
            <p:cNvSpPr/>
            <p:nvPr/>
          </p:nvSpPr>
          <p:spPr>
            <a:xfrm>
              <a:off x="4999661" y="2236372"/>
              <a:ext cx="1863328" cy="3344826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up 30"/>
            <p:cNvGrpSpPr/>
            <p:nvPr/>
          </p:nvGrpSpPr>
          <p:grpSpPr>
            <a:xfrm>
              <a:off x="5140479" y="2396436"/>
              <a:ext cx="1523195" cy="3027140"/>
              <a:chOff x="5129031" y="2460006"/>
              <a:chExt cx="1523195" cy="3027140"/>
            </a:xfrm>
          </p:grpSpPr>
          <p:grpSp>
            <p:nvGrpSpPr>
              <p:cNvPr id="35" name="Grup 34"/>
              <p:cNvGrpSpPr/>
              <p:nvPr/>
            </p:nvGrpSpPr>
            <p:grpSpPr>
              <a:xfrm>
                <a:off x="5129031" y="2766915"/>
                <a:ext cx="1523195" cy="2720231"/>
                <a:chOff x="4962776" y="2425699"/>
                <a:chExt cx="1523195" cy="2720231"/>
              </a:xfrm>
            </p:grpSpPr>
            <p:grpSp>
              <p:nvGrpSpPr>
                <p:cNvPr id="36" name="Grup 35"/>
                <p:cNvGrpSpPr/>
                <p:nvPr/>
              </p:nvGrpSpPr>
              <p:grpSpPr>
                <a:xfrm>
                  <a:off x="4962776" y="2470019"/>
                  <a:ext cx="641141" cy="1241197"/>
                  <a:chOff x="10437740" y="349156"/>
                  <a:chExt cx="641141" cy="1241197"/>
                </a:xfrm>
              </p:grpSpPr>
              <p:grpSp>
                <p:nvGrpSpPr>
                  <p:cNvPr id="67" name="Grup 66"/>
                  <p:cNvGrpSpPr/>
                  <p:nvPr/>
                </p:nvGrpSpPr>
                <p:grpSpPr>
                  <a:xfrm>
                    <a:off x="10437740" y="349156"/>
                    <a:ext cx="641141" cy="1241197"/>
                    <a:chOff x="1991638" y="4296427"/>
                    <a:chExt cx="814192" cy="1499679"/>
                  </a:xfrm>
                </p:grpSpPr>
                <p:sp>
                  <p:nvSpPr>
                    <p:cNvPr id="69" name="Yamuk 68"/>
                    <p:cNvSpPr/>
                    <p:nvPr/>
                  </p:nvSpPr>
                  <p:spPr>
                    <a:xfrm>
                      <a:off x="1991638" y="5689008"/>
                      <a:ext cx="209705" cy="107098"/>
                    </a:xfrm>
                    <a:prstGeom prst="trapezoid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Yamuk 69"/>
                    <p:cNvSpPr/>
                    <p:nvPr/>
                  </p:nvSpPr>
                  <p:spPr>
                    <a:xfrm>
                      <a:off x="2591812" y="5689008"/>
                      <a:ext cx="209705" cy="107098"/>
                    </a:xfrm>
                    <a:prstGeom prst="trapezoid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Dikdörtgen 70"/>
                    <p:cNvSpPr/>
                    <p:nvPr/>
                  </p:nvSpPr>
                  <p:spPr>
                    <a:xfrm>
                      <a:off x="1991638" y="4296427"/>
                      <a:ext cx="814192" cy="1453020"/>
                    </a:xfrm>
                    <a:prstGeom prst="rect">
                      <a:avLst/>
                    </a:prstGeom>
                    <a:scene3d>
                      <a:camera prst="orthographicFront"/>
                      <a:lightRig rig="threePt" dir="t"/>
                    </a:scene3d>
                    <a:sp3d>
                      <a:bevelT prst="relaxedInset"/>
                    </a:sp3d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Yuvarlatılmış Dikdörtgen 71"/>
                    <p:cNvSpPr/>
                    <p:nvPr/>
                  </p:nvSpPr>
                  <p:spPr>
                    <a:xfrm>
                      <a:off x="2092325" y="4445000"/>
                      <a:ext cx="604340" cy="26035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3" name="Düz Bağlayıcı 72"/>
                    <p:cNvCxnSpPr/>
                    <p:nvPr/>
                  </p:nvCxnSpPr>
                  <p:spPr>
                    <a:xfrm>
                      <a:off x="2196164" y="4504854"/>
                      <a:ext cx="396661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Düz Bağlayıcı 73"/>
                    <p:cNvCxnSpPr/>
                    <p:nvPr/>
                  </p:nvCxnSpPr>
                  <p:spPr>
                    <a:xfrm>
                      <a:off x="2196164" y="4574704"/>
                      <a:ext cx="396661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Düz Bağlayıcı 74"/>
                    <p:cNvCxnSpPr/>
                    <p:nvPr/>
                  </p:nvCxnSpPr>
                  <p:spPr>
                    <a:xfrm>
                      <a:off x="2196163" y="4648200"/>
                      <a:ext cx="396661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68" name="Resim 67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179" t="2991" r="8905" b="11611"/>
                  <a:stretch/>
                </p:blipFill>
                <p:spPr>
                  <a:xfrm>
                    <a:off x="10517027" y="877649"/>
                    <a:ext cx="503903" cy="6162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7" name="Grup 36"/>
                <p:cNvGrpSpPr/>
                <p:nvPr/>
              </p:nvGrpSpPr>
              <p:grpSpPr>
                <a:xfrm>
                  <a:off x="5843544" y="2425699"/>
                  <a:ext cx="641141" cy="1241197"/>
                  <a:chOff x="10437740" y="349156"/>
                  <a:chExt cx="641141" cy="1241197"/>
                </a:xfrm>
              </p:grpSpPr>
              <p:grpSp>
                <p:nvGrpSpPr>
                  <p:cNvPr id="58" name="Grup 57"/>
                  <p:cNvGrpSpPr/>
                  <p:nvPr/>
                </p:nvGrpSpPr>
                <p:grpSpPr>
                  <a:xfrm>
                    <a:off x="10437740" y="349156"/>
                    <a:ext cx="641141" cy="1241197"/>
                    <a:chOff x="1991638" y="4296427"/>
                    <a:chExt cx="814192" cy="1499679"/>
                  </a:xfrm>
                </p:grpSpPr>
                <p:sp>
                  <p:nvSpPr>
                    <p:cNvPr id="60" name="Yamuk 59"/>
                    <p:cNvSpPr/>
                    <p:nvPr/>
                  </p:nvSpPr>
                  <p:spPr>
                    <a:xfrm>
                      <a:off x="1991638" y="5689008"/>
                      <a:ext cx="209705" cy="107098"/>
                    </a:xfrm>
                    <a:prstGeom prst="trapezoid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Yamuk 60"/>
                    <p:cNvSpPr/>
                    <p:nvPr/>
                  </p:nvSpPr>
                  <p:spPr>
                    <a:xfrm>
                      <a:off x="2591812" y="5689008"/>
                      <a:ext cx="209705" cy="107098"/>
                    </a:xfrm>
                    <a:prstGeom prst="trapezoid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Dikdörtgen 61"/>
                    <p:cNvSpPr/>
                    <p:nvPr/>
                  </p:nvSpPr>
                  <p:spPr>
                    <a:xfrm>
                      <a:off x="1991638" y="4296427"/>
                      <a:ext cx="814192" cy="1453020"/>
                    </a:xfrm>
                    <a:prstGeom prst="rect">
                      <a:avLst/>
                    </a:prstGeom>
                    <a:scene3d>
                      <a:camera prst="orthographicFront"/>
                      <a:lightRig rig="threePt" dir="t"/>
                    </a:scene3d>
                    <a:sp3d>
                      <a:bevelT prst="relaxedInset"/>
                    </a:sp3d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Yuvarlatılmış Dikdörtgen 62"/>
                    <p:cNvSpPr/>
                    <p:nvPr/>
                  </p:nvSpPr>
                  <p:spPr>
                    <a:xfrm>
                      <a:off x="2092325" y="4445000"/>
                      <a:ext cx="604340" cy="26035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4" name="Düz Bağlayıcı 63"/>
                    <p:cNvCxnSpPr/>
                    <p:nvPr/>
                  </p:nvCxnSpPr>
                  <p:spPr>
                    <a:xfrm>
                      <a:off x="2196164" y="4504854"/>
                      <a:ext cx="396661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Düz Bağlayıcı 64"/>
                    <p:cNvCxnSpPr/>
                    <p:nvPr/>
                  </p:nvCxnSpPr>
                  <p:spPr>
                    <a:xfrm>
                      <a:off x="2196164" y="4574704"/>
                      <a:ext cx="396661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Düz Bağlayıcı 65"/>
                    <p:cNvCxnSpPr/>
                    <p:nvPr/>
                  </p:nvCxnSpPr>
                  <p:spPr>
                    <a:xfrm>
                      <a:off x="2196163" y="4648200"/>
                      <a:ext cx="396661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59" name="Resim 58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179" t="2991" r="8905" b="11611"/>
                  <a:stretch/>
                </p:blipFill>
                <p:spPr>
                  <a:xfrm>
                    <a:off x="10517027" y="877649"/>
                    <a:ext cx="503903" cy="6162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up 37"/>
                <p:cNvGrpSpPr/>
                <p:nvPr/>
              </p:nvGrpSpPr>
              <p:grpSpPr>
                <a:xfrm>
                  <a:off x="4973443" y="3904733"/>
                  <a:ext cx="641141" cy="1241197"/>
                  <a:chOff x="10437740" y="349156"/>
                  <a:chExt cx="641141" cy="1241197"/>
                </a:xfrm>
              </p:grpSpPr>
              <p:grpSp>
                <p:nvGrpSpPr>
                  <p:cNvPr id="49" name="Grup 48"/>
                  <p:cNvGrpSpPr/>
                  <p:nvPr/>
                </p:nvGrpSpPr>
                <p:grpSpPr>
                  <a:xfrm>
                    <a:off x="10437740" y="349156"/>
                    <a:ext cx="641141" cy="1241197"/>
                    <a:chOff x="1991638" y="4296427"/>
                    <a:chExt cx="814192" cy="1499679"/>
                  </a:xfrm>
                </p:grpSpPr>
                <p:sp>
                  <p:nvSpPr>
                    <p:cNvPr id="51" name="Yamuk 50"/>
                    <p:cNvSpPr/>
                    <p:nvPr/>
                  </p:nvSpPr>
                  <p:spPr>
                    <a:xfrm>
                      <a:off x="1991638" y="5689008"/>
                      <a:ext cx="209705" cy="107098"/>
                    </a:xfrm>
                    <a:prstGeom prst="trapezoid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Yamuk 51"/>
                    <p:cNvSpPr/>
                    <p:nvPr/>
                  </p:nvSpPr>
                  <p:spPr>
                    <a:xfrm>
                      <a:off x="2591812" y="5689008"/>
                      <a:ext cx="209705" cy="107098"/>
                    </a:xfrm>
                    <a:prstGeom prst="trapezoid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Dikdörtgen 52"/>
                    <p:cNvSpPr/>
                    <p:nvPr/>
                  </p:nvSpPr>
                  <p:spPr>
                    <a:xfrm>
                      <a:off x="1991638" y="4296427"/>
                      <a:ext cx="814192" cy="1453020"/>
                    </a:xfrm>
                    <a:prstGeom prst="rect">
                      <a:avLst/>
                    </a:prstGeom>
                    <a:scene3d>
                      <a:camera prst="orthographicFront"/>
                      <a:lightRig rig="threePt" dir="t"/>
                    </a:scene3d>
                    <a:sp3d>
                      <a:bevelT prst="relaxedInset"/>
                    </a:sp3d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Yuvarlatılmış Dikdörtgen 53"/>
                    <p:cNvSpPr/>
                    <p:nvPr/>
                  </p:nvSpPr>
                  <p:spPr>
                    <a:xfrm>
                      <a:off x="2092325" y="4445000"/>
                      <a:ext cx="604340" cy="26035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5" name="Düz Bağlayıcı 54"/>
                    <p:cNvCxnSpPr/>
                    <p:nvPr/>
                  </p:nvCxnSpPr>
                  <p:spPr>
                    <a:xfrm>
                      <a:off x="2196164" y="4504854"/>
                      <a:ext cx="396661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Düz Bağlayıcı 55"/>
                    <p:cNvCxnSpPr/>
                    <p:nvPr/>
                  </p:nvCxnSpPr>
                  <p:spPr>
                    <a:xfrm>
                      <a:off x="2196164" y="4574704"/>
                      <a:ext cx="396661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Düz Bağlayıcı 56"/>
                    <p:cNvCxnSpPr/>
                    <p:nvPr/>
                  </p:nvCxnSpPr>
                  <p:spPr>
                    <a:xfrm>
                      <a:off x="2196163" y="4648200"/>
                      <a:ext cx="396661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50" name="Resim 49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179" t="2991" r="8905" b="11611"/>
                  <a:stretch/>
                </p:blipFill>
                <p:spPr>
                  <a:xfrm>
                    <a:off x="10517027" y="877649"/>
                    <a:ext cx="503903" cy="6162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" name="Grup 38"/>
                <p:cNvGrpSpPr/>
                <p:nvPr/>
              </p:nvGrpSpPr>
              <p:grpSpPr>
                <a:xfrm>
                  <a:off x="5844830" y="3861800"/>
                  <a:ext cx="641141" cy="1241197"/>
                  <a:chOff x="10437740" y="349156"/>
                  <a:chExt cx="641141" cy="1241197"/>
                </a:xfrm>
              </p:grpSpPr>
              <p:grpSp>
                <p:nvGrpSpPr>
                  <p:cNvPr id="40" name="Grup 39"/>
                  <p:cNvGrpSpPr/>
                  <p:nvPr/>
                </p:nvGrpSpPr>
                <p:grpSpPr>
                  <a:xfrm>
                    <a:off x="10437740" y="349156"/>
                    <a:ext cx="641141" cy="1241197"/>
                    <a:chOff x="1991638" y="4296427"/>
                    <a:chExt cx="814192" cy="1499679"/>
                  </a:xfrm>
                </p:grpSpPr>
                <p:sp>
                  <p:nvSpPr>
                    <p:cNvPr id="42" name="Yamuk 41"/>
                    <p:cNvSpPr/>
                    <p:nvPr/>
                  </p:nvSpPr>
                  <p:spPr>
                    <a:xfrm>
                      <a:off x="1991638" y="5689008"/>
                      <a:ext cx="209705" cy="107098"/>
                    </a:xfrm>
                    <a:prstGeom prst="trapezoid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Yamuk 42"/>
                    <p:cNvSpPr/>
                    <p:nvPr/>
                  </p:nvSpPr>
                  <p:spPr>
                    <a:xfrm>
                      <a:off x="2591812" y="5689008"/>
                      <a:ext cx="209705" cy="107098"/>
                    </a:xfrm>
                    <a:prstGeom prst="trapezoid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Dikdörtgen 43"/>
                    <p:cNvSpPr/>
                    <p:nvPr/>
                  </p:nvSpPr>
                  <p:spPr>
                    <a:xfrm>
                      <a:off x="1991638" y="4296427"/>
                      <a:ext cx="814192" cy="1453020"/>
                    </a:xfrm>
                    <a:prstGeom prst="rect">
                      <a:avLst/>
                    </a:prstGeom>
                    <a:scene3d>
                      <a:camera prst="orthographicFront"/>
                      <a:lightRig rig="threePt" dir="t"/>
                    </a:scene3d>
                    <a:sp3d>
                      <a:bevelT prst="relaxedInset"/>
                    </a:sp3d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Yuvarlatılmış Dikdörtgen 44"/>
                    <p:cNvSpPr/>
                    <p:nvPr/>
                  </p:nvSpPr>
                  <p:spPr>
                    <a:xfrm>
                      <a:off x="2092325" y="4445000"/>
                      <a:ext cx="604340" cy="26035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6" name="Düz Bağlayıcı 45"/>
                    <p:cNvCxnSpPr/>
                    <p:nvPr/>
                  </p:nvCxnSpPr>
                  <p:spPr>
                    <a:xfrm>
                      <a:off x="2196164" y="4504854"/>
                      <a:ext cx="396661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Düz Bağlayıcı 46"/>
                    <p:cNvCxnSpPr/>
                    <p:nvPr/>
                  </p:nvCxnSpPr>
                  <p:spPr>
                    <a:xfrm>
                      <a:off x="2196164" y="4574704"/>
                      <a:ext cx="396661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Düz Bağlayıcı 47"/>
                    <p:cNvCxnSpPr/>
                    <p:nvPr/>
                  </p:nvCxnSpPr>
                  <p:spPr>
                    <a:xfrm>
                      <a:off x="2196163" y="4648200"/>
                      <a:ext cx="396661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41" name="Resim 40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179" t="2991" r="8905" b="11611"/>
                  <a:stretch/>
                </p:blipFill>
                <p:spPr>
                  <a:xfrm>
                    <a:off x="10517027" y="877649"/>
                    <a:ext cx="503903" cy="616201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3" name="Metin kutusu 32"/>
              <p:cNvSpPr txBox="1"/>
              <p:nvPr/>
            </p:nvSpPr>
            <p:spPr>
              <a:xfrm>
                <a:off x="5181896" y="2460006"/>
                <a:ext cx="1465350" cy="22207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Producer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Acks</a:t>
            </a:r>
          </a:p>
        </p:txBody>
      </p:sp>
      <p:sp>
        <p:nvSpPr>
          <p:cNvPr id="92" name="Yuvarlatılmış Dikdörtgen 85">
            <a:extLst>
              <a:ext uri="{FF2B5EF4-FFF2-40B4-BE49-F238E27FC236}">
                <a16:creationId xmlns:a16="http://schemas.microsoft.com/office/drawing/2014/main" id="{B0E4C3D1-F63B-4F47-B8E2-FF133267F266}"/>
              </a:ext>
            </a:extLst>
          </p:cNvPr>
          <p:cNvSpPr/>
          <p:nvPr/>
        </p:nvSpPr>
        <p:spPr>
          <a:xfrm>
            <a:off x="7757925" y="4696228"/>
            <a:ext cx="557850" cy="12096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3" name="Yuvarlatılmış Dikdörtgen 85">
            <a:extLst>
              <a:ext uri="{FF2B5EF4-FFF2-40B4-BE49-F238E27FC236}">
                <a16:creationId xmlns:a16="http://schemas.microsoft.com/office/drawing/2014/main" id="{E2449E76-F451-438C-85B9-6060AAFAD055}"/>
              </a:ext>
            </a:extLst>
          </p:cNvPr>
          <p:cNvSpPr/>
          <p:nvPr/>
        </p:nvSpPr>
        <p:spPr>
          <a:xfrm>
            <a:off x="9442008" y="2408778"/>
            <a:ext cx="557850" cy="12096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6" name="Yuvarlatılmış Dikdörtgen 85">
            <a:extLst>
              <a:ext uri="{FF2B5EF4-FFF2-40B4-BE49-F238E27FC236}">
                <a16:creationId xmlns:a16="http://schemas.microsoft.com/office/drawing/2014/main" id="{46AAFD9E-723D-4A9B-BC00-4B20032725C6}"/>
              </a:ext>
            </a:extLst>
          </p:cNvPr>
          <p:cNvSpPr/>
          <p:nvPr/>
        </p:nvSpPr>
        <p:spPr>
          <a:xfrm>
            <a:off x="7706497" y="2486052"/>
            <a:ext cx="557850" cy="12096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1" name="Yuvarlatılmış Dikdörtgen 90">
            <a:extLst>
              <a:ext uri="{FF2B5EF4-FFF2-40B4-BE49-F238E27FC236}">
                <a16:creationId xmlns:a16="http://schemas.microsoft.com/office/drawing/2014/main" id="{467761FE-EBBE-4AF4-ABD9-FB202F7001D8}"/>
              </a:ext>
            </a:extLst>
          </p:cNvPr>
          <p:cNvSpPr/>
          <p:nvPr/>
        </p:nvSpPr>
        <p:spPr>
          <a:xfrm rot="5400000">
            <a:off x="1007612" y="2568524"/>
            <a:ext cx="180781" cy="5141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Yuvarlatılmış Dikdörtgen 90">
            <a:extLst>
              <a:ext uri="{FF2B5EF4-FFF2-40B4-BE49-F238E27FC236}">
                <a16:creationId xmlns:a16="http://schemas.microsoft.com/office/drawing/2014/main" id="{33D18A7B-8107-4A2C-83FC-F4D867F37C2A}"/>
              </a:ext>
            </a:extLst>
          </p:cNvPr>
          <p:cNvSpPr/>
          <p:nvPr/>
        </p:nvSpPr>
        <p:spPr>
          <a:xfrm rot="5400000">
            <a:off x="1007611" y="2796633"/>
            <a:ext cx="180781" cy="5141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Yuvarlatılmış Dikdörtgen 90">
            <a:extLst>
              <a:ext uri="{FF2B5EF4-FFF2-40B4-BE49-F238E27FC236}">
                <a16:creationId xmlns:a16="http://schemas.microsoft.com/office/drawing/2014/main" id="{46691A67-99D1-48E8-B7DF-CD501E2A1D9D}"/>
              </a:ext>
            </a:extLst>
          </p:cNvPr>
          <p:cNvSpPr/>
          <p:nvPr/>
        </p:nvSpPr>
        <p:spPr>
          <a:xfrm rot="5400000">
            <a:off x="7897643" y="3282357"/>
            <a:ext cx="180781" cy="5141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Yuvarlatılmış Dikdörtgen 90">
            <a:extLst>
              <a:ext uri="{FF2B5EF4-FFF2-40B4-BE49-F238E27FC236}">
                <a16:creationId xmlns:a16="http://schemas.microsoft.com/office/drawing/2014/main" id="{9DA767CD-2BD9-488C-BE86-F5EF6D5E5E56}"/>
              </a:ext>
            </a:extLst>
          </p:cNvPr>
          <p:cNvSpPr/>
          <p:nvPr/>
        </p:nvSpPr>
        <p:spPr>
          <a:xfrm rot="5400000">
            <a:off x="7896208" y="3287276"/>
            <a:ext cx="180781" cy="5141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Yuvarlatılmış Dikdörtgen 90">
            <a:extLst>
              <a:ext uri="{FF2B5EF4-FFF2-40B4-BE49-F238E27FC236}">
                <a16:creationId xmlns:a16="http://schemas.microsoft.com/office/drawing/2014/main" id="{91B22D1C-59C1-4BFA-8E13-9B798985FE43}"/>
              </a:ext>
            </a:extLst>
          </p:cNvPr>
          <p:cNvSpPr/>
          <p:nvPr/>
        </p:nvSpPr>
        <p:spPr>
          <a:xfrm rot="5400000">
            <a:off x="7894369" y="3279306"/>
            <a:ext cx="180781" cy="5141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Yuvarlatılmış Dikdörtgen 85">
            <a:extLst>
              <a:ext uri="{FF2B5EF4-FFF2-40B4-BE49-F238E27FC236}">
                <a16:creationId xmlns:a16="http://schemas.microsoft.com/office/drawing/2014/main" id="{CA8E17FB-7D62-46A8-802A-60C1361DC00D}"/>
              </a:ext>
            </a:extLst>
          </p:cNvPr>
          <p:cNvSpPr/>
          <p:nvPr/>
        </p:nvSpPr>
        <p:spPr>
          <a:xfrm>
            <a:off x="343671" y="5453083"/>
            <a:ext cx="557850" cy="12096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52A8F8D9-358D-44A0-83D5-45405B5EED7B}"/>
              </a:ext>
            </a:extLst>
          </p:cNvPr>
          <p:cNvSpPr txBox="1"/>
          <p:nvPr/>
        </p:nvSpPr>
        <p:spPr>
          <a:xfrm>
            <a:off x="126360" y="5127315"/>
            <a:ext cx="1032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Chromatica" panose="00000500000000000000" pitchFamily="50" charset="-94"/>
              </a:rPr>
              <a:t>Partition</a:t>
            </a:r>
            <a:endParaRPr lang="en-US" sz="1200" dirty="0">
              <a:latin typeface="Chromatica" panose="00000500000000000000" pitchFamily="50" charset="-94"/>
            </a:endParaRPr>
          </a:p>
        </p:txBody>
      </p:sp>
      <p:sp>
        <p:nvSpPr>
          <p:cNvPr id="78" name="Yuvarlatılmış Dikdörtgen 90">
            <a:extLst>
              <a:ext uri="{FF2B5EF4-FFF2-40B4-BE49-F238E27FC236}">
                <a16:creationId xmlns:a16="http://schemas.microsoft.com/office/drawing/2014/main" id="{5B16BBB8-7A2F-46CD-B946-C898BC011271}"/>
              </a:ext>
            </a:extLst>
          </p:cNvPr>
          <p:cNvSpPr/>
          <p:nvPr/>
        </p:nvSpPr>
        <p:spPr>
          <a:xfrm rot="5400000">
            <a:off x="1377586" y="5328279"/>
            <a:ext cx="180781" cy="5141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CDE2B778-0974-4786-92F6-9747074EBEBC}"/>
              </a:ext>
            </a:extLst>
          </p:cNvPr>
          <p:cNvSpPr txBox="1"/>
          <p:nvPr/>
        </p:nvSpPr>
        <p:spPr>
          <a:xfrm>
            <a:off x="1075277" y="5164091"/>
            <a:ext cx="85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Chromatica" panose="00000500000000000000" pitchFamily="50" charset="-94"/>
              </a:rPr>
              <a:t>Message</a:t>
            </a:r>
            <a:endParaRPr lang="en-US" sz="1200" dirty="0">
              <a:latin typeface="Chromatica" panose="00000500000000000000" pitchFamily="50" charset="-94"/>
            </a:endParaRPr>
          </a:p>
        </p:txBody>
      </p: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63423B72-A289-49AF-BBBF-ED1B103FBE7F}"/>
              </a:ext>
            </a:extLst>
          </p:cNvPr>
          <p:cNvSpPr txBox="1"/>
          <p:nvPr/>
        </p:nvSpPr>
        <p:spPr>
          <a:xfrm>
            <a:off x="1926720" y="5882693"/>
            <a:ext cx="3508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hromatica" panose="00000500000000000000" pitchFamily="50" charset="-94"/>
              </a:rPr>
              <a:t>min.insync.replicas. A value of 2 implies that at least 2 brokers that are ISR (including leader) must respond that they have the data.</a:t>
            </a:r>
          </a:p>
        </p:txBody>
      </p:sp>
      <p:sp>
        <p:nvSpPr>
          <p:cNvPr id="81" name="Metin kutusu 80">
            <a:extLst>
              <a:ext uri="{FF2B5EF4-FFF2-40B4-BE49-F238E27FC236}">
                <a16:creationId xmlns:a16="http://schemas.microsoft.com/office/drawing/2014/main" id="{781F484F-2233-4497-AECE-CB09AADCEBF1}"/>
              </a:ext>
            </a:extLst>
          </p:cNvPr>
          <p:cNvSpPr txBox="1"/>
          <p:nvPr/>
        </p:nvSpPr>
        <p:spPr>
          <a:xfrm>
            <a:off x="930934" y="1108751"/>
            <a:ext cx="1588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latin typeface="Chromatica" panose="00000500000000000000" pitchFamily="50" charset="-94"/>
              </a:rPr>
              <a:t>Producer</a:t>
            </a:r>
            <a:endParaRPr lang="en-US" sz="1600" dirty="0">
              <a:latin typeface="Chromatica" panose="00000500000000000000" pitchFamily="50" charset="-94"/>
            </a:endParaRPr>
          </a:p>
        </p:txBody>
      </p:sp>
      <p:sp>
        <p:nvSpPr>
          <p:cNvPr id="82" name="Metin kutusu 81">
            <a:extLst>
              <a:ext uri="{FF2B5EF4-FFF2-40B4-BE49-F238E27FC236}">
                <a16:creationId xmlns:a16="http://schemas.microsoft.com/office/drawing/2014/main" id="{ED7ED007-9B7C-4F62-9D75-DF16A34D66C1}"/>
              </a:ext>
            </a:extLst>
          </p:cNvPr>
          <p:cNvSpPr txBox="1"/>
          <p:nvPr/>
        </p:nvSpPr>
        <p:spPr>
          <a:xfrm>
            <a:off x="930934" y="627705"/>
            <a:ext cx="1866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min</a:t>
            </a:r>
            <a:r>
              <a:rPr lang="tr-TR" sz="1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insync</a:t>
            </a:r>
            <a:r>
              <a:rPr lang="tr-TR" sz="1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=2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4CA152D-468E-4F77-B297-CBD55B0648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996" y="4419730"/>
            <a:ext cx="1475536" cy="1475536"/>
          </a:xfrm>
          <a:prstGeom prst="rect">
            <a:avLst/>
          </a:prstGeom>
        </p:spPr>
      </p:pic>
      <p:pic>
        <p:nvPicPr>
          <p:cNvPr id="83" name="Resim 82">
            <a:extLst>
              <a:ext uri="{FF2B5EF4-FFF2-40B4-BE49-F238E27FC236}">
                <a16:creationId xmlns:a16="http://schemas.microsoft.com/office/drawing/2014/main" id="{039164DD-4A6F-4650-80C3-DE107EF2DE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060" y="2141759"/>
            <a:ext cx="1475536" cy="1475536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032CFFB0-555B-4618-8240-1F0BC147C778}"/>
              </a:ext>
            </a:extLst>
          </p:cNvPr>
          <p:cNvSpPr/>
          <p:nvPr/>
        </p:nvSpPr>
        <p:spPr>
          <a:xfrm>
            <a:off x="7349539" y="2639638"/>
            <a:ext cx="62972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latin typeface="Roboto"/>
              </a:rPr>
              <a:t>ACK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1D2B93-00B5-4229-8EF7-9B42A57DCEB0}"/>
              </a:ext>
            </a:extLst>
          </p:cNvPr>
          <p:cNvSpPr/>
          <p:nvPr/>
        </p:nvSpPr>
        <p:spPr>
          <a:xfrm>
            <a:off x="7258038" y="3147792"/>
            <a:ext cx="1442163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latin typeface="Roboto"/>
              </a:rPr>
              <a:t>NOT_ENOUGH_REPLICAS</a:t>
            </a:r>
          </a:p>
        </p:txBody>
      </p:sp>
    </p:spTree>
    <p:extLst>
      <p:ext uri="{BB962C8B-B14F-4D97-AF65-F5344CB8AC3E}">
        <p14:creationId xmlns:p14="http://schemas.microsoft.com/office/powerpoint/2010/main" val="294823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0.14232 -0.0085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9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-0.42201 -0.0645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07" y="-324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00338 0.3166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-0.4836 -0.070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80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104" grpId="0" animBg="1"/>
      <p:bldP spid="105" grpId="0" animBg="1"/>
      <p:bldP spid="105" grpId="1" animBg="1"/>
      <p:bldP spid="85" grpId="0" animBg="1"/>
      <p:bldP spid="85" grpId="1" animBg="1"/>
      <p:bldP spid="86" grpId="0" animBg="1"/>
      <p:bldP spid="8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Producer 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Retries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1060704" y="1043419"/>
            <a:ext cx="10222992" cy="5383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Developers may need to take some precautions to avoid losing the message when there is an error.</a:t>
            </a:r>
            <a:endParaRPr lang="tr-TR" sz="22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When a message is sent, the Producer that receives a transient failure (e.g. NotEnoughReplicasException) continues to resend it.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tr-TR" sz="2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try.backoff.ms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is set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per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100 </a:t>
            </a:r>
            <a:r>
              <a:rPr lang="en-US" sz="22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ms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The limit is 2 seconds, even if the retry is in very high numbers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. (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delivery.timeouts.ms=120000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If no response is received within the delivery.timeout period, the sending of that message will be abandoned.</a:t>
            </a:r>
            <a:endParaRPr lang="tr-TR" sz="22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Messages sent with a key may be out of order due to resends. Because there is a parallel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transmission.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(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max.in.flight.requests.per.connection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B3101-8202-1C48-FEAC-65C4750CF593}"/>
              </a:ext>
            </a:extLst>
          </p:cNvPr>
          <p:cNvSpPr txBox="1"/>
          <p:nvPr/>
        </p:nvSpPr>
        <p:spPr>
          <a:xfrm>
            <a:off x="8091054" y="6426944"/>
            <a:ext cx="3639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sz="1200" dirty="0"/>
              <a:t>https://www.conduktor.io/kafka/kafka-producer-retries</a:t>
            </a:r>
          </a:p>
        </p:txBody>
      </p:sp>
    </p:spTree>
    <p:extLst>
      <p:ext uri="{BB962C8B-B14F-4D97-AF65-F5344CB8AC3E}">
        <p14:creationId xmlns:p14="http://schemas.microsoft.com/office/powerpoint/2010/main" val="472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Idempotent</a:t>
            </a:r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Producer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84504" y="1185659"/>
            <a:ext cx="10222992" cy="4229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When the ack doesn’t reach 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to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Producer, Producer resends the message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which results duplicate message.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Idempotent Producer solves this (Kafka &gt;= 0.11)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Re-sent requests are sent with the </a:t>
            </a:r>
            <a:r>
              <a:rPr lang="en-US" sz="2200" b="1" dirty="0">
                <a:solidFill>
                  <a:srgbClr val="404041"/>
                </a:solidFill>
                <a:latin typeface="Chromatica" panose="00000500000000000000" pitchFamily="50" charset="-94"/>
              </a:rPr>
              <a:t>requestid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. When Kafka sees the same requestid message, 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it</a:t>
            </a: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does not act on it, but still sends an ack.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acks=all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retires=MAX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producerProps.put("enable.idempotence", true);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b="1" dirty="0">
                <a:solidFill>
                  <a:srgbClr val="404041"/>
                </a:solidFill>
                <a:latin typeface="Chromatica" panose="00000500000000000000" pitchFamily="50" charset="-94"/>
              </a:rPr>
              <a:t>Kafka &gt;=3.0 it is </a:t>
            </a:r>
            <a:r>
              <a:rPr lang="en-US" sz="2200" b="1" dirty="0">
                <a:solidFill>
                  <a:srgbClr val="404041"/>
                </a:solidFill>
                <a:latin typeface="Chromatica" panose="00000500000000000000" pitchFamily="50" charset="-94"/>
              </a:rPr>
              <a:t>default</a:t>
            </a:r>
            <a:r>
              <a:rPr lang="tr-TR" sz="2200" b="1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  <a:endParaRPr lang="tr-TR" sz="22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17107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Safe</a:t>
            </a:r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Producer (Kafka &gt;= 0.11)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60704" y="1043419"/>
            <a:ext cx="10222992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Idempotent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Producer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Producer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level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enable.idempotence=true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Producer/topic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level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min.insync.replicas</a:t>
            </a:r>
            <a:r>
              <a:rPr lang="tr-TR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=2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There is a cost for Safe 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Producer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07774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5704</TotalTime>
  <Words>1011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Chromatica</vt:lpstr>
      <vt:lpstr>Consolas</vt:lpstr>
      <vt:lpstr>Courier New</vt:lpstr>
      <vt:lpstr>Roboto</vt:lpstr>
      <vt:lpstr>Office Teması</vt:lpstr>
      <vt:lpstr>Advanced</vt:lpstr>
      <vt:lpstr>Message Delivery Reliability</vt:lpstr>
      <vt:lpstr>PowerPoint Presentation</vt:lpstr>
      <vt:lpstr>Producer Acks</vt:lpstr>
      <vt:lpstr>Producer Acks</vt:lpstr>
      <vt:lpstr>PowerPoint Presentation</vt:lpstr>
      <vt:lpstr>Producer Retries</vt:lpstr>
      <vt:lpstr>Idempotent Producer</vt:lpstr>
      <vt:lpstr>Safe Producer (Kafka &gt;= 0.11)</vt:lpstr>
      <vt:lpstr>Message Compression</vt:lpstr>
      <vt:lpstr>Partition Segments</vt:lpstr>
      <vt:lpstr>Partition Segments</vt:lpstr>
      <vt:lpstr>Segments and Idexes</vt:lpstr>
      <vt:lpstr>Log Cleanup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SIRIN</cp:lastModifiedBy>
  <cp:revision>179</cp:revision>
  <dcterms:created xsi:type="dcterms:W3CDTF">2018-03-04T09:30:49Z</dcterms:created>
  <dcterms:modified xsi:type="dcterms:W3CDTF">2023-02-05T06:15:14Z</dcterms:modified>
</cp:coreProperties>
</file>